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24"/>
  </p:notesMasterIdLst>
  <p:handoutMasterIdLst>
    <p:handoutMasterId r:id="rId25"/>
  </p:handoutMasterIdLst>
  <p:sldIdLst>
    <p:sldId id="368" r:id="rId4"/>
    <p:sldId id="367" r:id="rId5"/>
    <p:sldId id="295" r:id="rId6"/>
    <p:sldId id="321" r:id="rId7"/>
    <p:sldId id="325" r:id="rId8"/>
    <p:sldId id="331" r:id="rId9"/>
    <p:sldId id="334" r:id="rId10"/>
    <p:sldId id="335" r:id="rId11"/>
    <p:sldId id="370" r:id="rId12"/>
    <p:sldId id="344" r:id="rId13"/>
    <p:sldId id="369" r:id="rId14"/>
    <p:sldId id="352" r:id="rId15"/>
    <p:sldId id="371" r:id="rId16"/>
    <p:sldId id="358" r:id="rId17"/>
    <p:sldId id="360" r:id="rId18"/>
    <p:sldId id="363" r:id="rId19"/>
    <p:sldId id="373" r:id="rId20"/>
    <p:sldId id="272" r:id="rId21"/>
    <p:sldId id="273" r:id="rId22"/>
    <p:sldId id="274" r:id="rId23"/>
  </p:sldIdLst>
  <p:sldSz cx="12192000" cy="6858000"/>
  <p:notesSz cx="9144000" cy="6858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W6Dkk333nGG9JG562HLJQ==" hashData="RTArnoD0c0T8H5JQjgBtDaPBcDfr4iDqN3wRnc/9rrJT5xTE7JXN+w4x8r1okNEz9C4YmDCP162hBsf0mJgl0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000000"/>
          </p15:clr>
        </p15:guide>
        <p15:guide id="2" pos="3840" userDrawn="1">
          <p15:clr>
            <a:srgbClr val="000000"/>
          </p15:clr>
        </p15:guide>
        <p15:guide id="3" orient="horz" pos="346" userDrawn="1">
          <p15:clr>
            <a:srgbClr val="000000"/>
          </p15:clr>
        </p15:guide>
        <p15:guide id="4" orient="horz" userDrawn="1">
          <p15:clr>
            <a:srgbClr val="000000"/>
          </p15:clr>
        </p15:guide>
        <p15:guide id="5" orient="horz" pos="3974" userDrawn="1">
          <p15:clr>
            <a:srgbClr val="000000"/>
          </p15:clr>
        </p15:guide>
        <p15:guide id="6" orient="horz" pos="4320" userDrawn="1">
          <p15:clr>
            <a:srgbClr val="000000"/>
          </p15:clr>
        </p15:guide>
        <p15:guide id="7" pos="302" userDrawn="1">
          <p15:clr>
            <a:srgbClr val="000000"/>
          </p15:clr>
        </p15:guide>
        <p15:guide id="8" pos="7378" userDrawn="1">
          <p15:clr>
            <a:srgbClr val="000000"/>
          </p15:clr>
        </p15:guide>
        <p15:guide id="9" userDrawn="1">
          <p15:clr>
            <a:srgbClr val="000000"/>
          </p15:clr>
        </p15:guide>
        <p15:guide id="10" pos="7680" userDrawn="1">
          <p15:clr>
            <a:srgbClr val="000000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04900"/>
    <a:srgbClr val="584300"/>
    <a:srgbClr val="1B1B1B"/>
    <a:srgbClr val="0F0F0F"/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789" autoAdjust="0"/>
    <p:restoredTop sz="94660" autoAdjust="0"/>
  </p:normalViewPr>
  <p:slideViewPr>
    <p:cSldViewPr snapToGrid="0" showGuides="1">
      <p:cViewPr varScale="1">
        <p:scale>
          <a:sx n="69" d="100"/>
          <a:sy n="69" d="100"/>
        </p:scale>
        <p:origin x="936" y="78"/>
      </p:cViewPr>
      <p:guideLst>
        <p:guide orient="horz" pos="2160"/>
        <p:guide pos="3840"/>
        <p:guide orient="horz" pos="346"/>
        <p:guide orient="horz"/>
        <p:guide orient="horz" pos="3974"/>
        <p:guide orient="horz" pos="4320"/>
        <p:guide pos="302"/>
        <p:guide pos="7378"/>
        <p:guide/>
        <p:guide pos="76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0" d="100"/>
          <a:sy n="70" d="100"/>
        </p:scale>
        <p:origin x="546" y="60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B58F0387-AE6F-445B-9494-D7A966A1CD7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4DCB8CC-6B94-486C-AD86-9C60CDC868C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F64FA2-9090-4FB1-BA8A-9CC04B0E9BB1}" type="datetimeFigureOut">
              <a:rPr lang="es-MX" smtClean="0"/>
              <a:t>23/08/2018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B2E84C6-8C5A-4AE8-8E62-232084F1A10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65F1CF9-55A4-48CC-88E3-60AAE0FE32B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061608-D4DA-444F-BC85-B411E6B5D21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782694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179484" y="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>
                <a:latin typeface="Algerian" panose="04020705040A02060702" pitchFamily="82" charset="0"/>
              </a:defRPr>
            </a:lvl1pPr>
          </a:lstStyle>
          <a:p>
            <a:fld id="{98FC6336-E10E-44D8-A72E-6DF8FA7E0841}" type="slidenum">
              <a:rPr lang="es-MX" smtClean="0"/>
              <a:pPr/>
              <a:t>‹Nº›</a:t>
            </a:fld>
            <a:endParaRPr lang="es-MX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75B8324-6975-481F-96FA-53DBF4034E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" y="6531081"/>
            <a:ext cx="970697" cy="344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88125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3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10745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4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2167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5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21636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6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98365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7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0685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8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59749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9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16751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10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85379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11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94061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12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89583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13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17424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14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98778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15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4504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16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67620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17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14562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41427B35-A7EB-4A40-B80F-8356273DB3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05440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C171F4-5936-47DC-9C9A-D9DA4E37B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CE32F0D-1F9A-4887-B6A7-6FF423376B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8296050-3DD1-4696-A240-D3914FB9C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EA387-04AE-48AD-98D9-669D5921B27D}" type="datetime1">
              <a:rPr lang="es-MX" smtClean="0"/>
              <a:t>23/08/2018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317096B-2B6F-4544-99A7-EED2E1D02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52EA72A-46D3-40DF-8427-3248807A3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39050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E9DA12-FF04-412A-9502-E543A01F0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D25ADCB-FCFA-4C6D-B650-9C4F7FA432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E6548AD-64CA-4B34-925E-7099B56F7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F55C7-1963-4F57-9D33-F1932E616E6F}" type="datetime1">
              <a:rPr lang="es-MX" smtClean="0"/>
              <a:t>23/08/2018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808B373-58D2-41BF-8CAB-D3D3FAADD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6F34DD4-52EA-477D-AA3D-A72330D6B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15760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A425C7-A3E1-4AFB-93B8-D64E25947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BDD5007-F19A-47FD-A824-7801B38447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3287AEE-6A3B-4F88-93F4-B5BF0D763F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D300EB5-5783-4FDF-A234-6F7E8D225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F10F2-5128-4261-842B-D3CB9B76B9B1}" type="datetime1">
              <a:rPr lang="es-MX" smtClean="0"/>
              <a:t>23/08/2018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4B5A0AE-61CF-48F2-8518-3852C7CD6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A720E75-9585-4E76-9389-C8123FFCA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25440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858C82-19D5-4125-BA9D-189706DEB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510E22A-30F5-4136-B4AC-6629C2870B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6C24C5E-031A-4162-8A83-117EC8F060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AB83A1B-17C7-4644-82DF-8CE6295581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70D03B5-C0E0-4E7E-B389-C6045306AC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6850DF7-7BC8-48A5-BAE3-89C687AE4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A7BFB-FBA7-4746-8BFE-3A2894152F54}" type="datetime1">
              <a:rPr lang="es-MX" smtClean="0"/>
              <a:t>23/08/2018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D172839-A6DC-4F7D-B346-8B115552E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21ECE62-9175-4456-ABE7-5146D1FEC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36987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194DF9-C2BF-4F71-BB1C-F8418CA7B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AF2EA75-39EC-48A8-824C-6F3F7BE0C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32B0-AD24-4A16-A4AC-4FCF90341624}" type="datetime1">
              <a:rPr lang="es-MX" smtClean="0"/>
              <a:t>23/08/2018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30AF138-40ED-4452-BA67-CAD051C87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0FB7741-55A6-4DE5-BD62-1B7E67FFD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924325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68FA58C-3D68-413F-B5F6-768DB1181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36752-503E-4FA7-B662-4B5E17886291}" type="datetime1">
              <a:rPr lang="es-MX" smtClean="0"/>
              <a:t>23/08/2018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333EB14-5FCF-431C-BB86-D38A10366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D9283A3-22AF-41E6-B83A-ECC73B05A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20163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1DF9B0-E8FC-4E1F-B426-DF578ED9C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974399C-7513-4CFA-A928-772261E661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0597A33-2287-4D2B-9957-565334BF5A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3EC1042-D42C-4FA5-A021-620C25A23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060EC-CE87-4179-8E3A-725B8BDD5527}" type="datetime1">
              <a:rPr lang="es-MX" smtClean="0"/>
              <a:t>23/08/2018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5076181-72D4-49C2-A787-41A105B4C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FC2C856-EF43-42FD-8049-E8FF78CDC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702666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30B1D3-A186-4733-9471-554157B44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8A1C751-2FEC-4D7A-B91A-BEE38B7433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856B397-A4CF-4E22-B1C6-6998E324EE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D7273FB-A8BA-4884-9FD1-89FFC9DA8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7DA35-578A-4372-8CEF-2D272497937D}" type="datetime1">
              <a:rPr lang="es-MX" smtClean="0"/>
              <a:t>23/08/2018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6B476BF-7ED6-41E9-9FD6-495B2E7B6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C712CDF-444B-4C07-B1C5-3BF012D64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280713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44B4D8-FF0B-496E-BA3D-744E54923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F6C0BEB-9B2D-4E68-96F1-684C79B9B8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F81557C-5D44-48EF-AD2B-A6B7A7098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5C52C-38CB-4D8D-A79C-63EE4836F1F4}" type="datetime1">
              <a:rPr lang="es-MX" smtClean="0"/>
              <a:t>23/08/2018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1DDEE1E-C5F7-4C25-A5A4-D3B180FA4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4B23398-393B-4008-902C-999040638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44037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DA49456-1349-43EF-B2EC-4C6A8032C8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6251E08-92E6-44A4-B43C-DF430993AE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9B49008-0988-430B-A3D2-027C10DC7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E8E71-5002-4E13-873A-8ED4E159DC0A}" type="datetime1">
              <a:rPr lang="es-MX" smtClean="0"/>
              <a:t>23/08/2018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BA27EC0-A978-49A6-AFB6-1A7E470D7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995751A-F79E-4E37-BEDC-B22172AB2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970903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22C37-51EF-449E-9AA3-5E2D9EABD785}" type="datetime1">
              <a:rPr lang="es-MX" smtClean="0"/>
              <a:t>23/08/2018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501331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D69CD-D3C2-41DB-80D1-DE736E6D91F9}" type="datetime1">
              <a:rPr lang="es-MX" smtClean="0"/>
              <a:t>23/08/2018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576557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CB84D-5798-4C12-883A-A2E316F77D80}" type="datetime1">
              <a:rPr lang="es-MX" smtClean="0"/>
              <a:t>23/08/2018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913013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FA32B-25F7-434C-BA36-70C7930F223A}" type="datetime1">
              <a:rPr lang="es-MX" smtClean="0"/>
              <a:t>23/08/2018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64981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2DBBD-5526-4781-A4E7-B25551BD78C0}" type="datetime1">
              <a:rPr lang="es-MX" smtClean="0"/>
              <a:t>23/08/2018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9899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85F38-8493-49AF-A8EA-70F071D16E7C}" type="datetime1">
              <a:rPr lang="es-MX" smtClean="0"/>
              <a:t>23/08/2018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355427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51A15-E9D6-459F-87E7-78403CE1BECF}" type="datetime1">
              <a:rPr lang="es-MX" smtClean="0"/>
              <a:t>23/08/2018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625908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D2FD5-46A8-42C0-AA9C-201E7C177DF5}" type="datetime1">
              <a:rPr lang="es-MX" smtClean="0"/>
              <a:t>23/08/2018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428772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84A01-4274-42EF-84BD-7505DE45BD98}" type="datetime1">
              <a:rPr lang="es-MX" smtClean="0"/>
              <a:t>23/08/2018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783051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B2BE3-3266-41F1-B0FE-F285D1C269DE}" type="datetime1">
              <a:rPr lang="es-MX" smtClean="0"/>
              <a:t>23/08/2018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095507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A2507-57B7-4CD4-AEBD-AC60CAEDB053}" type="datetime1">
              <a:rPr lang="es-MX" smtClean="0"/>
              <a:t>23/08/2018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940916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22C37-51EF-449E-9AA3-5E2D9EABD785}" type="datetime1">
              <a:rPr lang="es-MX" smtClean="0"/>
              <a:t>23/08/2018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5104725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D69CD-D3C2-41DB-80D1-DE736E6D91F9}" type="datetime1">
              <a:rPr lang="es-MX" smtClean="0"/>
              <a:t>23/08/2018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8055193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CB84D-5798-4C12-883A-A2E316F77D80}" type="datetime1">
              <a:rPr lang="es-MX" smtClean="0"/>
              <a:t>23/08/2018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5224012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FA32B-25F7-434C-BA36-70C7930F223A}" type="datetime1">
              <a:rPr lang="es-MX" smtClean="0"/>
              <a:t>23/08/2018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1666651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2DBBD-5526-4781-A4E7-B25551BD78C0}" type="datetime1">
              <a:rPr lang="es-MX" smtClean="0"/>
              <a:t>23/08/2018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9177791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85F38-8493-49AF-A8EA-70F071D16E7C}" type="datetime1">
              <a:rPr lang="es-MX" smtClean="0"/>
              <a:t>23/08/2018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1331955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51A15-E9D6-459F-87E7-78403CE1BECF}" type="datetime1">
              <a:rPr lang="es-MX" smtClean="0"/>
              <a:t>23/08/2018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5156366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D2FD5-46A8-42C0-AA9C-201E7C177DF5}" type="datetime1">
              <a:rPr lang="es-MX" smtClean="0"/>
              <a:t>23/08/2018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3931204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84A01-4274-42EF-84BD-7505DE45BD98}" type="datetime1">
              <a:rPr lang="es-MX" smtClean="0"/>
              <a:t>23/08/2018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4669922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B2BE3-3266-41F1-B0FE-F285D1C269DE}" type="datetime1">
              <a:rPr lang="es-MX" smtClean="0"/>
              <a:t>23/08/2018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2065747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A2507-57B7-4CD4-AEBD-AC60CAEDB053}" type="datetime1">
              <a:rPr lang="es-MX" smtClean="0"/>
              <a:t>23/08/2018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1721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E8E0CBB-BA3C-4420-AF44-0A2192597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5ED4555-B48E-4499-9A45-ED361FB4BE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C2B8AC4-B6E0-4B3F-9217-59D0099165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0FA690-F69A-4F56-B3FD-5E92D6F0DB51}" type="datetime1">
              <a:rPr lang="es-MX" smtClean="0"/>
              <a:t>23/08/2018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1C557D9-7A91-4C2A-AB7B-9516F92DED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240AA4E-3A63-44E3-AEC2-EA4B8DAB64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95456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09F0E-B1E6-41A4-AC21-B3ABC66DD32E}" type="datetime1">
              <a:rPr lang="es-MX" smtClean="0"/>
              <a:t>23/08/2018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04291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09F0E-B1E6-41A4-AC21-B3ABC66DD32E}" type="datetime1">
              <a:rPr lang="es-MX" smtClean="0"/>
              <a:t>23/08/2018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28923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9.xml"/><Relationship Id="rId5" Type="http://schemas.openxmlformats.org/officeDocument/2006/relationships/audio" Target="../media/audio1.wav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8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6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7.png"/><Relationship Id="rId5" Type="http://schemas.openxmlformats.org/officeDocument/2006/relationships/image" Target="../media/image8.png"/><Relationship Id="rId4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6.png"/><Relationship Id="rId10" Type="http://schemas.openxmlformats.org/officeDocument/2006/relationships/image" Target="../media/image2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1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4000" t="8000" r="4000" b="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57BC9BFB-310C-4ADE-97F7-11D753DA7C24}"/>
              </a:ext>
            </a:extLst>
          </p:cNvPr>
          <p:cNvSpPr txBox="1"/>
          <p:nvPr/>
        </p:nvSpPr>
        <p:spPr>
          <a:xfrm>
            <a:off x="7340988" y="2064331"/>
            <a:ext cx="1543439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algn="ctr" defTabSz="1219170">
              <a:lnSpc>
                <a:spcPts val="2800"/>
              </a:lnSpc>
              <a:defRPr sz="2800" b="1" kern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defRPr>
            </a:lvl1pPr>
          </a:lstStyle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19’ 38”</a:t>
            </a:r>
            <a:endParaRPr kumimoji="0" lang="es-MX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4" name="12 CuadroTexto">
            <a:extLst>
              <a:ext uri="{FF2B5EF4-FFF2-40B4-BE49-F238E27FC236}">
                <a16:creationId xmlns:a16="http://schemas.microsoft.com/office/drawing/2014/main" id="{868F81E5-5B53-4AB6-9471-150B7B873A2E}"/>
              </a:ext>
            </a:extLst>
          </p:cNvPr>
          <p:cNvSpPr txBox="1"/>
          <p:nvPr/>
        </p:nvSpPr>
        <p:spPr>
          <a:xfrm>
            <a:off x="6899360" y="616778"/>
            <a:ext cx="2300257" cy="307777"/>
          </a:xfrm>
          <a:prstGeom prst="rect">
            <a:avLst/>
          </a:prstGeom>
          <a:blipFill dpi="0" rotWithShape="1">
            <a:blip r:embed="rId4">
              <a:alphaModFix amt="8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0"/>
          </a:effectLst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</p:spTree>
    <p:extLst>
      <p:ext uri="{BB962C8B-B14F-4D97-AF65-F5344CB8AC3E}">
        <p14:creationId xmlns:p14="http://schemas.microsoft.com/office/powerpoint/2010/main" val="2954693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u"/>
        <p:sndAc>
          <p:stSnd>
            <p:snd r:embed="rId2" name="La Compañia Medley 000 - Eaglenest 1.wav"/>
          </p:stSnd>
        </p:sndAc>
      </p:transition>
    </mc:Choice>
    <mc:Fallback xmlns="">
      <p:transition spd="slow" advTm="4000">
        <p:fade/>
        <p:sndAc>
          <p:stSnd>
            <p:snd r:embed="rId5" name="La Compañia Medley 000 - Eaglenest 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cielo, edificio, exterior&#10;&#10;Descripción generada con confianza muy alta">
            <a:extLst>
              <a:ext uri="{FF2B5EF4-FFF2-40B4-BE49-F238E27FC236}">
                <a16:creationId xmlns:a16="http://schemas.microsoft.com/office/drawing/2014/main" id="{378E702A-2590-4747-BF53-E34DD7F7A8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  <p:sp>
        <p:nvSpPr>
          <p:cNvPr id="14" name="1 Rectángulo">
            <a:extLst>
              <a:ext uri="{FF2B5EF4-FFF2-40B4-BE49-F238E27FC236}">
                <a16:creationId xmlns:a16="http://schemas.microsoft.com/office/drawing/2014/main" id="{CFD501B7-1E77-4B6A-9EDA-5089014C7C27}"/>
              </a:ext>
            </a:extLst>
          </p:cNvPr>
          <p:cNvSpPr/>
          <p:nvPr/>
        </p:nvSpPr>
        <p:spPr>
          <a:xfrm>
            <a:off x="8458199" y="921382"/>
            <a:ext cx="3256041" cy="131843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>
                <a:gd name="adj" fmla="val 35912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  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«la Compañía»   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6" name="1 Rectángulo">
            <a:extLst>
              <a:ext uri="{FF2B5EF4-FFF2-40B4-BE49-F238E27FC236}">
                <a16:creationId xmlns:a16="http://schemas.microsoft.com/office/drawing/2014/main" id="{FD2472FC-FD49-4DF7-A6EB-A58590FA607D}"/>
              </a:ext>
            </a:extLst>
          </p:cNvPr>
          <p:cNvSpPr/>
          <p:nvPr/>
        </p:nvSpPr>
        <p:spPr>
          <a:xfrm>
            <a:off x="2371207" y="461553"/>
            <a:ext cx="4778170" cy="173539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554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Templo 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del espíritu Santo 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152941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8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0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41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8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10" grpId="0"/>
      <p:bldP spid="10" grpId="1"/>
      <p:bldP spid="14" grpId="0"/>
      <p:bldP spid="14" grpId="1"/>
      <p:bldP spid="16" grpId="0"/>
      <p:bldP spid="16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FAFE92CF-BD63-4E73-9B88-4248C4CBBCFA}"/>
              </a:ext>
            </a:extLst>
          </p:cNvPr>
          <p:cNvSpPr txBox="1"/>
          <p:nvPr/>
        </p:nvSpPr>
        <p:spPr>
          <a:xfrm>
            <a:off x="17584" y="-545132"/>
            <a:ext cx="12524509" cy="7398327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4CDBF836-86C0-4D31-B5DD-983138783E0C}"/>
              </a:ext>
            </a:extLst>
          </p:cNvPr>
          <p:cNvSpPr/>
          <p:nvPr/>
        </p:nvSpPr>
        <p:spPr>
          <a:xfrm>
            <a:off x="479424" y="471991"/>
            <a:ext cx="5564189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Templo de la Compañía (</a:t>
            </a:r>
            <a:r>
              <a:rPr lang="es-MX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Puebla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)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Templo del Espíritu Santo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La Compañía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Monumento histórico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(00400)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Fachada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Localización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País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	                         México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División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	               Puebla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Subdivisión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	Heroica Puebla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                    de Zaragoza</a:t>
            </a:r>
          </a:p>
          <a:p>
            <a:pPr lvl="0" algn="ctr">
              <a:lnSpc>
                <a:spcPts val="2400"/>
              </a:lnSpc>
            </a:pP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Ubicación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	Centro histórico </a:t>
            </a:r>
          </a:p>
          <a:p>
            <a:pPr lvl="0"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                     de Puebla</a:t>
            </a:r>
          </a:p>
          <a:p>
            <a:pPr lvl="0" algn="ctr">
              <a:lnSpc>
                <a:spcPts val="2400"/>
              </a:lnSpc>
            </a:pPr>
            <a:endParaRPr lang="es-MX" sz="2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ova" panose="020B0604020202020204" pitchFamily="34" charset="0"/>
            </a:endParaRPr>
          </a:p>
          <a:p>
            <a:pPr lvl="0" algn="ctr">
              <a:lnSpc>
                <a:spcPts val="2400"/>
              </a:lnSpc>
            </a:pP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Información religiosa</a:t>
            </a:r>
          </a:p>
          <a:p>
            <a:pPr lvl="0" algn="ctr">
              <a:lnSpc>
                <a:spcPts val="2400"/>
              </a:lnSpc>
            </a:pP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Culto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	                           Católico</a:t>
            </a:r>
          </a:p>
          <a:p>
            <a:pPr lvl="0">
              <a:lnSpc>
                <a:spcPts val="2400"/>
              </a:lnSpc>
            </a:pP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        Diócesis         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Arquidiócesis </a:t>
            </a:r>
          </a:p>
          <a:p>
            <a:pPr lvl="0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                                     de Puebla </a:t>
            </a:r>
          </a:p>
          <a:p>
            <a:pPr lvl="0"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                      de los Ángeles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E0923F02-0F9F-4839-8ADC-CC92CE4B5F70}"/>
              </a:ext>
            </a:extLst>
          </p:cNvPr>
          <p:cNvSpPr/>
          <p:nvPr/>
        </p:nvSpPr>
        <p:spPr>
          <a:xfrm>
            <a:off x="6114252" y="502398"/>
            <a:ext cx="5598324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Acceso público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	Diariamente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Uso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	                Templo religioso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Estatus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	                 Parroquia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Advocación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	         Espíritu Santo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Historia del edificio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Fundador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	                     Melchor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                                          de Covarrubias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Construcción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	• 1583 - 1600,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                                     primera etapa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                                     de construcción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                                • 1746 - 1767,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                                      segunda etapa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                                      de construcción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Datos arquitectónicos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Tipo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	          Tres naves y pórtico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Estilo  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	                    Barroco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Torre(s)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	                Dos torres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Evento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 	                      Tumba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                                  de la China Poblana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FD990879-7102-49B4-9D1E-EBAEB7344C92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745037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875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12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42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875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2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125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125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2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2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1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2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2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7625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25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225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25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6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25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250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250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3125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825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2625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675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175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625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2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2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175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25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25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25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9875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25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25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25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6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25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1125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25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15875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25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19625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25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23875"/>
                            </p:stCondLst>
                            <p:childTnLst>
                              <p:par>
                                <p:cTn id="1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25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250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29250"/>
                            </p:stCondLst>
                            <p:childTnLst>
                              <p:par>
                                <p:cTn id="144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4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build="p"/>
      <p:bldP spid="3" grpId="0" build="p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BF44C29E-AA0C-486D-8236-4B9B7BD624C0}"/>
              </a:ext>
            </a:extLst>
          </p:cNvPr>
          <p:cNvSpPr txBox="1"/>
          <p:nvPr/>
        </p:nvSpPr>
        <p:spPr>
          <a:xfrm>
            <a:off x="17584" y="-545132"/>
            <a:ext cx="12524509" cy="7398327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4CDBF836-86C0-4D31-B5DD-983138783E0C}"/>
              </a:ext>
            </a:extLst>
          </p:cNvPr>
          <p:cNvSpPr/>
          <p:nvPr/>
        </p:nvSpPr>
        <p:spPr>
          <a:xfrm>
            <a:off x="479425" y="570289"/>
            <a:ext cx="112331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El Templo del Espíritu Santo es un templo religioso de culto católico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bajo la advocación del Espíritu Santo.</a:t>
            </a:r>
          </a:p>
        </p:txBody>
      </p:sp>
      <p:pic>
        <p:nvPicPr>
          <p:cNvPr id="4" name="Imagen 3" descr="Imagen que contiene foto, edificio, antiguo, blanco&#10;&#10;Descripción generada con confianza muy alta">
            <a:extLst>
              <a:ext uri="{FF2B5EF4-FFF2-40B4-BE49-F238E27FC236}">
                <a16:creationId xmlns:a16="http://schemas.microsoft.com/office/drawing/2014/main" id="{A516CA34-4A2C-4501-890D-F23BD7903E8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332" y="1269125"/>
            <a:ext cx="7502595" cy="50361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2F3F4639-D45F-420E-8FA5-5C642BC85BC6}"/>
              </a:ext>
            </a:extLst>
          </p:cNvPr>
          <p:cNvSpPr/>
          <p:nvPr/>
        </p:nvSpPr>
        <p:spPr>
          <a:xfrm>
            <a:off x="8025511" y="1387698"/>
            <a:ext cx="368706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Es más conocido como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Templo de La Compañía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por haber sido fundado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por religiosos jesuitas pertenecientes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a la Compañía de Jesús.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6DF6DDA6-A93E-416C-AE99-0C2802429147}"/>
              </a:ext>
            </a:extLst>
          </p:cNvPr>
          <p:cNvSpPr/>
          <p:nvPr/>
        </p:nvSpPr>
        <p:spPr>
          <a:xfrm>
            <a:off x="8025512" y="3578904"/>
            <a:ext cx="368706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Se ubica al lado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del edificio conocido como Carolino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en la 4 sur y avenida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Palafox y Mendoza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de la Ciudad de Puebla, capital del Estado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del mismo nombre,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en México.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D267D007-E89D-4231-ACCD-1B1C949E6BA1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40992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9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9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7375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E783E639-F6A3-4158-A73D-5AA0A7EDBC47}"/>
              </a:ext>
            </a:extLst>
          </p:cNvPr>
          <p:cNvSpPr txBox="1"/>
          <p:nvPr/>
        </p:nvSpPr>
        <p:spPr>
          <a:xfrm>
            <a:off x="17584" y="-527633"/>
            <a:ext cx="12524509" cy="7398327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4" name="Imagen 3" descr="Imagen que contiene edificio, exterior&#10;&#10;Descripción generada con confianza muy alta">
            <a:extLst>
              <a:ext uri="{FF2B5EF4-FFF2-40B4-BE49-F238E27FC236}">
                <a16:creationId xmlns:a16="http://schemas.microsoft.com/office/drawing/2014/main" id="{606E4758-79D5-4E89-95CC-2BCF327BAB4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4105" y="646792"/>
            <a:ext cx="3522661" cy="5577546"/>
          </a:xfrm>
          <a:prstGeom prst="rect">
            <a:avLst/>
          </a:prstGeom>
          <a:ln w="127000" cap="rnd">
            <a:solidFill>
              <a:srgbClr val="00B05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8AA62B44-5E45-4B08-956C-15B7AE2C246E}"/>
              </a:ext>
            </a:extLst>
          </p:cNvPr>
          <p:cNvSpPr/>
          <p:nvPr/>
        </p:nvSpPr>
        <p:spPr>
          <a:xfrm>
            <a:off x="480374" y="510486"/>
            <a:ext cx="756508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Los primeros padres jesuitas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llegaron a la Puebla de los Ángeles en 1572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a petición de algunos obispos, como el de Yucatán,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 para la instrucción de los naturales.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8CF806A7-78E2-4C6C-938C-87403F5217A5}"/>
              </a:ext>
            </a:extLst>
          </p:cNvPr>
          <p:cNvSpPr/>
          <p:nvPr/>
        </p:nvSpPr>
        <p:spPr>
          <a:xfrm>
            <a:off x="479425" y="1846351"/>
            <a:ext cx="755013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Para la década de 1580 ya poseían los terrenos donde fundaron su colegio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y el templo primigenio que le serviría.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E3359053-B2C8-4EC1-BF50-ADEE7F6754EC}"/>
              </a:ext>
            </a:extLst>
          </p:cNvPr>
          <p:cNvSpPr/>
          <p:nvPr/>
        </p:nvSpPr>
        <p:spPr>
          <a:xfrm>
            <a:off x="479425" y="2953260"/>
            <a:ext cx="755013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Los padres que se mantenían de limosnas recibieron en 1587 una muy importante donación del capitán Melchor de Covarrubias quien era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un español comerciante en grana, habitante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de la ciudad desde 1581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y miembro de una distinguida e influyente familia.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A7ACE440-7D35-4D91-98DA-AA61CF4ADB1F}"/>
              </a:ext>
            </a:extLst>
          </p:cNvPr>
          <p:cNvSpPr/>
          <p:nvPr/>
        </p:nvSpPr>
        <p:spPr>
          <a:xfrm>
            <a:off x="481324" y="4830184"/>
            <a:ext cx="758003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Covarrubias recibió el título de fundador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del Templo y del Colegio del Espíritu Santo.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FA980671-DA2D-47A0-89D1-B7D9FF5BF663}"/>
              </a:ext>
            </a:extLst>
          </p:cNvPr>
          <p:cNvSpPr/>
          <p:nvPr/>
        </p:nvSpPr>
        <p:spPr>
          <a:xfrm>
            <a:off x="479425" y="5672384"/>
            <a:ext cx="755013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A su muerte ocurrida el 25 de mayo de 1592,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la orden heredó el resto de sus bienes.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9D9D987-412C-4686-A12E-D29B8481E37D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4CDBF836-86C0-4D31-B5DD-983138783E0C}"/>
              </a:ext>
            </a:extLst>
          </p:cNvPr>
          <p:cNvSpPr/>
          <p:nvPr/>
        </p:nvSpPr>
        <p:spPr>
          <a:xfrm>
            <a:off x="8029563" y="859776"/>
            <a:ext cx="36272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Vista nocturna.</a:t>
            </a:r>
          </a:p>
        </p:txBody>
      </p:sp>
    </p:spTree>
    <p:extLst>
      <p:ext uri="{BB962C8B-B14F-4D97-AF65-F5344CB8AC3E}">
        <p14:creationId xmlns:p14="http://schemas.microsoft.com/office/powerpoint/2010/main" val="2975329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8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587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712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7500"/>
                            </p:stCondLst>
                            <p:childTnLst>
                              <p:par>
                                <p:cTn id="33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5" grpId="0"/>
      <p:bldP spid="6" grpId="0"/>
      <p:bldP spid="7" grpId="0"/>
      <p:bldP spid="8" grpId="0"/>
      <p:bldP spid="9" grpId="0"/>
      <p:bldP spid="10" grpId="0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976215B9-E9AD-470E-95D1-607874BCF82F}"/>
              </a:ext>
            </a:extLst>
          </p:cNvPr>
          <p:cNvSpPr txBox="1"/>
          <p:nvPr/>
        </p:nvSpPr>
        <p:spPr>
          <a:xfrm>
            <a:off x="17584" y="-545132"/>
            <a:ext cx="12524509" cy="7398327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4CDBF836-86C0-4D31-B5DD-983138783E0C}"/>
              </a:ext>
            </a:extLst>
          </p:cNvPr>
          <p:cNvSpPr/>
          <p:nvPr/>
        </p:nvSpPr>
        <p:spPr>
          <a:xfrm>
            <a:off x="399215" y="562989"/>
            <a:ext cx="113756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Los jesuitas emprendieron los trabajos para la construcción del nuevo templo en 1583 concluyéndolo en 1600, año de su consagración.</a:t>
            </a:r>
          </a:p>
        </p:txBody>
      </p:sp>
      <p:pic>
        <p:nvPicPr>
          <p:cNvPr id="4" name="Imagen 3" descr="Imagen que contiene edificio, interior&#10;&#10;Descripción generada con confianza muy alta">
            <a:extLst>
              <a:ext uri="{FF2B5EF4-FFF2-40B4-BE49-F238E27FC236}">
                <a16:creationId xmlns:a16="http://schemas.microsoft.com/office/drawing/2014/main" id="{200A1CF9-7071-492B-AD50-0BC7FC5D64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493" y="762249"/>
            <a:ext cx="6681539" cy="44515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3A2502A0-97E6-412F-927F-EAE12EF2F4E6}"/>
              </a:ext>
            </a:extLst>
          </p:cNvPr>
          <p:cNvSpPr/>
          <p:nvPr/>
        </p:nvSpPr>
        <p:spPr>
          <a:xfrm>
            <a:off x="7685953" y="1316960"/>
            <a:ext cx="402662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En 1666,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el padre Pedro Valencia, rector del Colegio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contrató a Diego Marín, maestro dorador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y arquitecto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para blanquear, dorar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y decorar sus bóvedas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con obras de yesería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al estilo manierista.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43E5BEA0-6D73-48A4-8DB6-34E534A7834C}"/>
              </a:ext>
            </a:extLst>
          </p:cNvPr>
          <p:cNvSpPr/>
          <p:nvPr/>
        </p:nvSpPr>
        <p:spPr>
          <a:xfrm>
            <a:off x="479424" y="5343534"/>
            <a:ext cx="1123315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“</a:t>
            </a:r>
            <a:r>
              <a:rPr lang="es-MX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en la bóveda que cae sobre el presbiterio y altar mayor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de relieve el Espíritu Santo y a los lados dos escudos con las armas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de Don Melchor de Covarrubias, insigne fundador del dicho colegio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.”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371E807-C71B-4502-99B1-3DABFAF399E4}"/>
              </a:ext>
            </a:extLst>
          </p:cNvPr>
          <p:cNvSpPr/>
          <p:nvPr/>
        </p:nvSpPr>
        <p:spPr>
          <a:xfrm>
            <a:off x="6978316" y="4577783"/>
            <a:ext cx="473242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En el contrato de obra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se especifica entre otras cosas: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63679B80-7DA6-49A1-8061-215E5F4E4B59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6788187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8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8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75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625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7625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DB53CA35-AF3F-4CCB-9BFC-54944E2C14F6}"/>
              </a:ext>
            </a:extLst>
          </p:cNvPr>
          <p:cNvSpPr txBox="1"/>
          <p:nvPr/>
        </p:nvSpPr>
        <p:spPr>
          <a:xfrm>
            <a:off x="17584" y="-545132"/>
            <a:ext cx="12524509" cy="7398327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4CDBF836-86C0-4D31-B5DD-983138783E0C}"/>
              </a:ext>
            </a:extLst>
          </p:cNvPr>
          <p:cNvSpPr/>
          <p:nvPr/>
        </p:nvSpPr>
        <p:spPr>
          <a:xfrm>
            <a:off x="483939" y="562986"/>
            <a:ext cx="7713577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Todavía para 1759 el primer edificio no sobrepasaba en mucho al caserío de su alrededor, contaba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con una sola torre y gozaba de licencia para usar parte de la plazuela de enfrente como cementerio, según los planos de Medina.</a:t>
            </a:r>
          </a:p>
        </p:txBody>
      </p:sp>
      <p:pic>
        <p:nvPicPr>
          <p:cNvPr id="4" name="Imagen 3" descr="Imagen que contiene antiguo, interior, antigüedad, armario&#10;&#10;Descripción generada con confianza alta">
            <a:extLst>
              <a:ext uri="{FF2B5EF4-FFF2-40B4-BE49-F238E27FC236}">
                <a16:creationId xmlns:a16="http://schemas.microsoft.com/office/drawing/2014/main" id="{E7C4FF7E-623B-481D-B30A-FD27684863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9825" y="1156541"/>
            <a:ext cx="3554688" cy="455444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4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5A6BD538-CC89-4A55-A923-FEC8A4DAC590}"/>
              </a:ext>
            </a:extLst>
          </p:cNvPr>
          <p:cNvSpPr/>
          <p:nvPr/>
        </p:nvSpPr>
        <p:spPr>
          <a:xfrm>
            <a:off x="479426" y="2455949"/>
            <a:ext cx="756055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Los trabajos de ornamentación del maestro Diego Marín no subsistieron pues fueron sustituidas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por las obras de edificación de la iglesia definitiva, iniciada en 1746 a cargo del maestro arquitecto José Miguel de Santa María,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considerado este último un verdadero maestro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de la arquitectura barroca poblana.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6A5FD669-F977-498C-97BA-F329CBE8A524}"/>
              </a:ext>
            </a:extLst>
          </p:cNvPr>
          <p:cNvSpPr/>
          <p:nvPr/>
        </p:nvSpPr>
        <p:spPr>
          <a:xfrm>
            <a:off x="479424" y="4974565"/>
            <a:ext cx="756054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De Santa María era un mestizo, natural de la ciudad que llegó a ser maestro mayor, y que al morir pocos meses después de dedicado el templo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fue de los primeros en ser enterrado en ella.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ED968F58-7839-4CF7-9865-D07CF13A30D5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78461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6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9625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500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CDBF836-86C0-4D31-B5DD-983138783E0C}"/>
              </a:ext>
            </a:extLst>
          </p:cNvPr>
          <p:cNvSpPr/>
          <p:nvPr/>
        </p:nvSpPr>
        <p:spPr>
          <a:xfrm>
            <a:off x="512272" y="577515"/>
            <a:ext cx="1116638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      Torres del Templo de                             la Compañía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08F78433-2F82-4590-B11F-F516C1A709F3}"/>
              </a:ext>
            </a:extLst>
          </p:cNvPr>
          <p:cNvSpPr txBox="1"/>
          <p:nvPr/>
        </p:nvSpPr>
        <p:spPr>
          <a:xfrm>
            <a:off x="17584" y="-545132"/>
            <a:ext cx="12524509" cy="7398327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5C4DF002-3EFC-4A0A-8935-E8F7D63A5A36}"/>
              </a:ext>
            </a:extLst>
          </p:cNvPr>
          <p:cNvSpPr/>
          <p:nvPr/>
        </p:nvSpPr>
        <p:spPr>
          <a:xfrm>
            <a:off x="7063203" y="562986"/>
            <a:ext cx="464596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Concluida la reedificación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del suntuoso templo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fue bendecido por el obispo Francisco Fabian y Fuero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en el año de 1767,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pocos meses antes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de la expulsión de los jesuitas no solo de la Nueva España sino de España misma.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90C84F11-1F35-4839-8A0E-AA3AA865BBE3}"/>
              </a:ext>
            </a:extLst>
          </p:cNvPr>
          <p:cNvSpPr/>
          <p:nvPr/>
        </p:nvSpPr>
        <p:spPr>
          <a:xfrm>
            <a:off x="7074565" y="3787449"/>
            <a:ext cx="464596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Después de estar clausurado varios años,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sirvió de parroquia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del Sagrario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a fines del siglo XVIII.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9E868961-E393-4917-936D-5139D0F04F8A}"/>
              </a:ext>
            </a:extLst>
          </p:cNvPr>
          <p:cNvSpPr/>
          <p:nvPr/>
        </p:nvSpPr>
        <p:spPr>
          <a:xfrm>
            <a:off x="510704" y="5600209"/>
            <a:ext cx="1119846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A principios del siguiente siglo fueron concluidas sus torres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por instancias del obispo Manuel González del Campillo.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D738C595-4FC3-4464-BCD4-EEE755265CB8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5" name="Imagen 14" descr="Imagen que contiene exterior, edificio, cielo, árbol&#10;&#10;Descripción generada con confianza muy alta">
            <a:extLst>
              <a:ext uri="{FF2B5EF4-FFF2-40B4-BE49-F238E27FC236}">
                <a16:creationId xmlns:a16="http://schemas.microsoft.com/office/drawing/2014/main" id="{F01535BE-4D82-4BAD-A8BB-0DDB90A0EF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034" y="611855"/>
            <a:ext cx="6477408" cy="4863944"/>
          </a:xfrm>
          <a:prstGeom prst="rect">
            <a:avLst/>
          </a:prstGeom>
          <a:ln w="66675" cap="sq">
            <a:solidFill>
              <a:schemeClr val="accent4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46291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6750"/>
                            </p:stCondLst>
                            <p:childTnLst>
                              <p:par>
                                <p:cTn id="28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 animBg="1"/>
      <p:bldP spid="8" grpId="0"/>
      <p:bldP spid="9" grpId="0"/>
      <p:bldP spid="10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08F78433-2F82-4590-B11F-F516C1A709F3}"/>
              </a:ext>
            </a:extLst>
          </p:cNvPr>
          <p:cNvSpPr txBox="1"/>
          <p:nvPr/>
        </p:nvSpPr>
        <p:spPr>
          <a:xfrm>
            <a:off x="17584" y="-545132"/>
            <a:ext cx="12524509" cy="7398327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0B8BDE2F-376A-49FD-B84C-CB5F72C0045A}"/>
              </a:ext>
            </a:extLst>
          </p:cNvPr>
          <p:cNvSpPr/>
          <p:nvPr/>
        </p:nvSpPr>
        <p:spPr>
          <a:xfrm>
            <a:off x="512273" y="980076"/>
            <a:ext cx="72956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El retablo que data de 1927 fue diseñado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por el arquitecto Luis G. Olvera.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BA2437E4-6840-4D4F-ADE1-235A99424B52}"/>
              </a:ext>
            </a:extLst>
          </p:cNvPr>
          <p:cNvSpPr/>
          <p:nvPr/>
        </p:nvSpPr>
        <p:spPr>
          <a:xfrm>
            <a:off x="500908" y="2247407"/>
            <a:ext cx="730304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El templo permaneció en manos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de los padres jesuitas desde 1888 hasta 1978, cuando fue cedido al arzobispado.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8F4ADBB1-E7F7-41F8-9276-083CB6C79EA4}"/>
              </a:ext>
            </a:extLst>
          </p:cNvPr>
          <p:cNvSpPr/>
          <p:nvPr/>
        </p:nvSpPr>
        <p:spPr>
          <a:xfrm>
            <a:off x="479424" y="3947873"/>
            <a:ext cx="731703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Debido a conflictos universitarios,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la cúpula fue dañada,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haciendo que la pintura del altar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tuviese un deterioro considerable,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por lo que fue restaurada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por el artista poblano Emilio Morales Gómez.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D738C595-4FC3-4464-BCD4-EEE755265CB8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4" name="Imagen 3" descr="Imagen que contiene interior, edificio, mesa, pared&#10;&#10;Descripción generada con confianza muy alta">
            <a:extLst>
              <a:ext uri="{FF2B5EF4-FFF2-40B4-BE49-F238E27FC236}">
                <a16:creationId xmlns:a16="http://schemas.microsoft.com/office/drawing/2014/main" id="{6A6F07F4-1755-44D4-9B49-A90881D6893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3774" y="629484"/>
            <a:ext cx="3724825" cy="5562769"/>
          </a:xfrm>
          <a:prstGeom prst="rect">
            <a:avLst/>
          </a:prstGeom>
          <a:ln w="127000" cap="rnd">
            <a:solidFill>
              <a:schemeClr val="accent1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818075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4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6125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uadroTexto 14">
            <a:extLst>
              <a:ext uri="{FF2B5EF4-FFF2-40B4-BE49-F238E27FC236}">
                <a16:creationId xmlns:a16="http://schemas.microsoft.com/office/drawing/2014/main" id="{CF2A9E7F-50F0-4768-94CB-F8771B5AC42D}"/>
              </a:ext>
            </a:extLst>
          </p:cNvPr>
          <p:cNvSpPr txBox="1"/>
          <p:nvPr/>
        </p:nvSpPr>
        <p:spPr>
          <a:xfrm>
            <a:off x="17584" y="-545132"/>
            <a:ext cx="12524509" cy="7398327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67A95461-1CEE-4524-9485-19CB6DB816D0}"/>
              </a:ext>
            </a:extLst>
          </p:cNvPr>
          <p:cNvSpPr/>
          <p:nvPr/>
        </p:nvSpPr>
        <p:spPr>
          <a:xfrm>
            <a:off x="7038406" y="1316236"/>
            <a:ext cx="4660314" cy="120032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Características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arquitectónicas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y ornamentales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80BA4BAE-6F01-419B-846D-74FF77AD0394}"/>
              </a:ext>
            </a:extLst>
          </p:cNvPr>
          <p:cNvSpPr/>
          <p:nvPr/>
        </p:nvSpPr>
        <p:spPr>
          <a:xfrm>
            <a:off x="7052261" y="2642634"/>
            <a:ext cx="466031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Consta de tres naves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y un pórtico al frente resguardado con herrería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de forja poblana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en sus cinco arcos,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tres delante y dos a los lados.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224A917B-9E05-413D-83DE-782A3401ADEB}"/>
              </a:ext>
            </a:extLst>
          </p:cNvPr>
          <p:cNvSpPr/>
          <p:nvPr/>
        </p:nvSpPr>
        <p:spPr>
          <a:xfrm>
            <a:off x="7038405" y="4666090"/>
            <a:ext cx="4660315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El arco central es trilobulado por prolongaciones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de las dovelas,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a semejanza de los del Patio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de la Inquisición en México.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53503418-3FB2-462D-8292-E54AE9D621E9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4" name="Imagen 13" descr="Imagen que contiene exterior, edificio, cielo, carretera&#10;&#10;Descripción generada con confianza muy alta">
            <a:extLst>
              <a:ext uri="{FF2B5EF4-FFF2-40B4-BE49-F238E27FC236}">
                <a16:creationId xmlns:a16="http://schemas.microsoft.com/office/drawing/2014/main" id="{54737F3A-8046-49A6-9CDB-3DE7FF52B9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071" y="1405595"/>
            <a:ext cx="6537335" cy="48843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4CDBF836-86C0-4D31-B5DD-983138783E0C}"/>
              </a:ext>
            </a:extLst>
          </p:cNvPr>
          <p:cNvSpPr/>
          <p:nvPr/>
        </p:nvSpPr>
        <p:spPr>
          <a:xfrm>
            <a:off x="479425" y="568082"/>
            <a:ext cx="112331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Actualmente sirve a la Catedral angelopolitana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como auxiliar para administrar el Sacramento de la Confirmación.</a:t>
            </a:r>
          </a:p>
        </p:txBody>
      </p:sp>
    </p:spTree>
    <p:extLst>
      <p:ext uri="{BB962C8B-B14F-4D97-AF65-F5344CB8AC3E}">
        <p14:creationId xmlns:p14="http://schemas.microsoft.com/office/powerpoint/2010/main" val="745415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45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7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4750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5" grpId="0"/>
      <p:bldP spid="7" grpId="0"/>
      <p:bldP spid="8" grpId="0"/>
      <p:bldP spid="12" grpId="0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uadroTexto 14">
            <a:extLst>
              <a:ext uri="{FF2B5EF4-FFF2-40B4-BE49-F238E27FC236}">
                <a16:creationId xmlns:a16="http://schemas.microsoft.com/office/drawing/2014/main" id="{CF2A9E7F-50F0-4768-94CB-F8771B5AC42D}"/>
              </a:ext>
            </a:extLst>
          </p:cNvPr>
          <p:cNvSpPr txBox="1"/>
          <p:nvPr/>
        </p:nvSpPr>
        <p:spPr>
          <a:xfrm>
            <a:off x="17584" y="-545132"/>
            <a:ext cx="12524509" cy="7398327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09202CB0-B324-4A5C-B258-06D72FC83A09}"/>
              </a:ext>
            </a:extLst>
          </p:cNvPr>
          <p:cNvSpPr/>
          <p:nvPr/>
        </p:nvSpPr>
        <p:spPr>
          <a:xfrm>
            <a:off x="497305" y="568084"/>
            <a:ext cx="636871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La sacristía está decorada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con grandes lienzos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de finales del siglo XVII,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pintados al óleo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por José Rodríguez Carnero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y un conjunto de cajoneras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con relieves complementan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el mobiliario de la sala.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34FCBAE1-4D6C-47DE-9AFD-F139936089BF}"/>
              </a:ext>
            </a:extLst>
          </p:cNvPr>
          <p:cNvSpPr/>
          <p:nvPr/>
        </p:nvSpPr>
        <p:spPr>
          <a:xfrm>
            <a:off x="497305" y="3737853"/>
            <a:ext cx="55042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Sobre las tres puertas del pórtico frontal se leen los monogramas MAR (</a:t>
            </a:r>
            <a:r>
              <a:rPr lang="es-MX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María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) IHS (</a:t>
            </a:r>
            <a:r>
              <a:rPr lang="es-MX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Jesús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) y Josep (</a:t>
            </a:r>
            <a:r>
              <a:rPr lang="es-MX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José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).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A10FB8E6-CE6C-4AF0-8351-65B5FD12EC17}"/>
              </a:ext>
            </a:extLst>
          </p:cNvPr>
          <p:cNvSpPr/>
          <p:nvPr/>
        </p:nvSpPr>
        <p:spPr>
          <a:xfrm>
            <a:off x="479425" y="5295411"/>
            <a:ext cx="1123315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Arriba de la ventana del segundo cuerpo en el centro de la fachada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esta el escudo de la Compañía del Santísimo nombre de Jesús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con una corona de dos ramas, una de vid y la otra de laurel.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53503418-3FB2-462D-8292-E54AE9D621E9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4" name="Imagen 3" descr="Imagen que contiene edificio, exterior, cielo, reloj&#10;&#10;Descripción generada con confianza alta">
            <a:extLst>
              <a:ext uri="{FF2B5EF4-FFF2-40B4-BE49-F238E27FC236}">
                <a16:creationId xmlns:a16="http://schemas.microsoft.com/office/drawing/2014/main" id="{9CE86945-0905-4928-832D-41BBB3B563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2554" y="433135"/>
            <a:ext cx="5379895" cy="45287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2267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32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375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6250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12497619-8C9E-4BBB-AE87-0B722C7B6BD9}"/>
              </a:ext>
            </a:extLst>
          </p:cNvPr>
          <p:cNvSpPr txBox="1"/>
          <p:nvPr/>
        </p:nvSpPr>
        <p:spPr>
          <a:xfrm>
            <a:off x="17584" y="-545132"/>
            <a:ext cx="12524509" cy="7398327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4CDBF836-86C0-4D31-B5DD-983138783E0C}"/>
              </a:ext>
            </a:extLst>
          </p:cNvPr>
          <p:cNvSpPr/>
          <p:nvPr/>
        </p:nvSpPr>
        <p:spPr>
          <a:xfrm>
            <a:off x="3866028" y="1163107"/>
            <a:ext cx="784114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A fines del siglo XIX fueron colocadas las estatuas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de tres santos jesuitas: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San Ignacio de Loyola, San Francisco Javier,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San Luis Gonzaga y San Juan Berchmans.</a:t>
            </a:r>
          </a:p>
        </p:txBody>
      </p:sp>
      <p:pic>
        <p:nvPicPr>
          <p:cNvPr id="4" name="Imagen 3" descr="Imagen que contiene interior, edificio, mesa, pared&#10;&#10;Descripción generada con confianza muy alta">
            <a:extLst>
              <a:ext uri="{FF2B5EF4-FFF2-40B4-BE49-F238E27FC236}">
                <a16:creationId xmlns:a16="http://schemas.microsoft.com/office/drawing/2014/main" id="{7F278069-9227-4D12-8768-9D85902C5B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785" y="1262115"/>
            <a:ext cx="3388296" cy="50601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B5659E26-8BF4-4411-8343-7B4E137D19C4}"/>
              </a:ext>
            </a:extLst>
          </p:cNvPr>
          <p:cNvSpPr/>
          <p:nvPr/>
        </p:nvSpPr>
        <p:spPr>
          <a:xfrm>
            <a:off x="3864308" y="2963472"/>
            <a:ext cx="784114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El ábside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«</a:t>
            </a:r>
            <a:r>
              <a:rPr lang="es-MX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parte de la iglesia situada en la cabecera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»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tiene figuras, que parecen de piedra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pero en realidad son de madera;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representan a los 12 apóstoles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y tienen en la parte superior cada uno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una llama que simboliza el fuego del Espíritu Santo;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este elemento lo encontramos también en la fachada, coronando el templo.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2331EB86-CA36-4407-B5BD-C35A60C50D9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C19FBB1B-E51F-4B85-844E-4EA03B0C864C}"/>
              </a:ext>
            </a:extLst>
          </p:cNvPr>
          <p:cNvSpPr/>
          <p:nvPr/>
        </p:nvSpPr>
        <p:spPr>
          <a:xfrm>
            <a:off x="84578" y="554229"/>
            <a:ext cx="404196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El interior del Templo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de La Compañía.</a:t>
            </a:r>
          </a:p>
        </p:txBody>
      </p:sp>
    </p:spTree>
    <p:extLst>
      <p:ext uri="{BB962C8B-B14F-4D97-AF65-F5344CB8AC3E}">
        <p14:creationId xmlns:p14="http://schemas.microsoft.com/office/powerpoint/2010/main" val="46334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9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9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3750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8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12497619-8C9E-4BBB-AE87-0B722C7B6BD9}"/>
              </a:ext>
            </a:extLst>
          </p:cNvPr>
          <p:cNvSpPr txBox="1"/>
          <p:nvPr/>
        </p:nvSpPr>
        <p:spPr>
          <a:xfrm>
            <a:off x="17584" y="-545132"/>
            <a:ext cx="12524509" cy="7398327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4" name="Imagen 3" descr="Imagen que contiene interior, edificio, mesa, pared&#10;&#10;Descripción generada con confianza muy alta">
            <a:extLst>
              <a:ext uri="{FF2B5EF4-FFF2-40B4-BE49-F238E27FC236}">
                <a16:creationId xmlns:a16="http://schemas.microsoft.com/office/drawing/2014/main" id="{7F278069-9227-4D12-8768-9D85902C5B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8145" y="1340755"/>
            <a:ext cx="3335142" cy="49808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6F1D7A45-55E8-437F-A964-88D0B834E6E8}"/>
              </a:ext>
            </a:extLst>
          </p:cNvPr>
          <p:cNvSpPr/>
          <p:nvPr/>
        </p:nvSpPr>
        <p:spPr>
          <a:xfrm>
            <a:off x="479424" y="2046884"/>
            <a:ext cx="788872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En la parte superior del altar,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una hermosa pintura del padre Gonzalo Carrasco cuyo tema es "</a:t>
            </a:r>
            <a:r>
              <a:rPr lang="es-MX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El Espíritu Santo Paráclito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"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muestra a las jerarquías eclesiásticas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recibiendo su inspiración, representado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por una paloma blanca resplandeciente.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B8721997-F843-451A-A44D-C2862B7C44A4}"/>
              </a:ext>
            </a:extLst>
          </p:cNvPr>
          <p:cNvSpPr/>
          <p:nvPr/>
        </p:nvSpPr>
        <p:spPr>
          <a:xfrm>
            <a:off x="479424" y="4508613"/>
            <a:ext cx="72791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Esta pintura fue restaurada en la década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de los 80´s por el artista poblano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Emilio Morales Gómez.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2331EB86-CA36-4407-B5BD-C35A60C50D9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C19FBB1B-E51F-4B85-844E-4EA03B0C864C}"/>
              </a:ext>
            </a:extLst>
          </p:cNvPr>
          <p:cNvSpPr/>
          <p:nvPr/>
        </p:nvSpPr>
        <p:spPr>
          <a:xfrm>
            <a:off x="7897078" y="565178"/>
            <a:ext cx="381549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El interior del Templo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de La Compañía.</a:t>
            </a:r>
          </a:p>
        </p:txBody>
      </p:sp>
    </p:spTree>
    <p:extLst>
      <p:ext uri="{BB962C8B-B14F-4D97-AF65-F5344CB8AC3E}">
        <p14:creationId xmlns:p14="http://schemas.microsoft.com/office/powerpoint/2010/main" val="3979230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8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825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9500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81EDD717-F80E-4FA8-96CF-08040D8919E6}"/>
              </a:ext>
            </a:extLst>
          </p:cNvPr>
          <p:cNvSpPr txBox="1"/>
          <p:nvPr/>
        </p:nvSpPr>
        <p:spPr>
          <a:xfrm>
            <a:off x="17584" y="-545132"/>
            <a:ext cx="12524509" cy="7398327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4CDBF836-86C0-4D31-B5DD-983138783E0C}"/>
              </a:ext>
            </a:extLst>
          </p:cNvPr>
          <p:cNvSpPr/>
          <p:nvPr/>
        </p:nvSpPr>
        <p:spPr>
          <a:xfrm>
            <a:off x="502563" y="565178"/>
            <a:ext cx="364699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Púlpito de la Compañía.</a:t>
            </a:r>
          </a:p>
        </p:txBody>
      </p:sp>
      <p:pic>
        <p:nvPicPr>
          <p:cNvPr id="4" name="Imagen 3" descr="Imagen que contiene interior, mesa, pared, edificio&#10;&#10;Descripción generada con confianza muy alta">
            <a:extLst>
              <a:ext uri="{FF2B5EF4-FFF2-40B4-BE49-F238E27FC236}">
                <a16:creationId xmlns:a16="http://schemas.microsoft.com/office/drawing/2014/main" id="{038960B0-EF2E-47A0-87F6-0FF6C574300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126" y="1080662"/>
            <a:ext cx="3473683" cy="5187704"/>
          </a:xfrm>
          <a:prstGeom prst="snip2DiagRect">
            <a:avLst>
              <a:gd name="adj1" fmla="val 15151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5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3799FBDF-8980-4FB5-866C-24C6F303E64D}"/>
              </a:ext>
            </a:extLst>
          </p:cNvPr>
          <p:cNvSpPr/>
          <p:nvPr/>
        </p:nvSpPr>
        <p:spPr>
          <a:xfrm>
            <a:off x="6580909" y="565175"/>
            <a:ext cx="5126165" cy="84125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Tumba de Catarina </a:t>
            </a:r>
          </a:p>
          <a:p>
            <a:pPr algn="ctr" defTabSz="1219170">
              <a:lnSpc>
                <a:spcPts val="2800"/>
              </a:lnSpc>
            </a:pPr>
            <a:r>
              <a:rPr lang="es-MX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de San Juan </a:t>
            </a: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La China Poblana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888AEC47-1111-4023-ADEF-AFCE769735D3}"/>
              </a:ext>
            </a:extLst>
          </p:cNvPr>
          <p:cNvSpPr/>
          <p:nvPr/>
        </p:nvSpPr>
        <p:spPr>
          <a:xfrm>
            <a:off x="4076959" y="1784362"/>
            <a:ext cx="347368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Cripta donde descansan los restos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de Catarina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de San Juan.</a:t>
            </a:r>
          </a:p>
        </p:txBody>
      </p:sp>
      <p:pic>
        <p:nvPicPr>
          <p:cNvPr id="8" name="Imagen 7" descr="Imagen que contiene pared, interior&#10;&#10;Descripción generada con confianza muy alta">
            <a:extLst>
              <a:ext uri="{FF2B5EF4-FFF2-40B4-BE49-F238E27FC236}">
                <a16:creationId xmlns:a16="http://schemas.microsoft.com/office/drawing/2014/main" id="{5CE2BA2D-EF7A-4500-8BC9-C048C863AF73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6" t="6794" b="20726"/>
          <a:stretch/>
        </p:blipFill>
        <p:spPr>
          <a:xfrm>
            <a:off x="7606145" y="1379868"/>
            <a:ext cx="4118259" cy="20374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769FB81D-574F-4A95-8493-40AF66BC2239}"/>
              </a:ext>
            </a:extLst>
          </p:cNvPr>
          <p:cNvSpPr/>
          <p:nvPr/>
        </p:nvSpPr>
        <p:spPr>
          <a:xfrm>
            <a:off x="4017809" y="3488475"/>
            <a:ext cx="770659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En la antesala de la sacristía, empotrada en la pared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se encuentra la lápida del sepulcro de Catarina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de San Juan… fue una niña esclava de nombre </a:t>
            </a:r>
            <a:r>
              <a:rPr lang="es-MX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Mirrha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 traída de la India a Puebla, 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B71A08C6-A736-45D1-81AD-FAC4C2282982}"/>
              </a:ext>
            </a:extLst>
          </p:cNvPr>
          <p:cNvSpPr/>
          <p:nvPr/>
        </p:nvSpPr>
        <p:spPr>
          <a:xfrm>
            <a:off x="4017808" y="4980824"/>
            <a:ext cx="770659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bautizada con el nombre de Catarina de San Juan,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al morir su amo fue casada con un esclavo filipino conservando su virginidad, en su viudez de 50 años, se entregó a una vida de prácticas místicas,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00FB8231-16A4-4FD0-B3EE-8B51DB302D0B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18249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125"/>
                            </p:stCondLst>
                            <p:childTnLst>
                              <p:par>
                                <p:cTn id="12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812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9375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9" grpId="0"/>
      <p:bldP spid="10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4F3F839E-F7B5-4886-92A3-F23DC323A1EE}"/>
              </a:ext>
            </a:extLst>
          </p:cNvPr>
          <p:cNvSpPr txBox="1"/>
          <p:nvPr/>
        </p:nvSpPr>
        <p:spPr>
          <a:xfrm>
            <a:off x="17584" y="-545132"/>
            <a:ext cx="12524509" cy="7398327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4" name="Imagen 3" descr="Imagen que contiene ropa&#10;&#10;Descripción generada con confianza muy alta">
            <a:extLst>
              <a:ext uri="{FF2B5EF4-FFF2-40B4-BE49-F238E27FC236}">
                <a16:creationId xmlns:a16="http://schemas.microsoft.com/office/drawing/2014/main" id="{5306AA95-A884-45F2-8037-F515056614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544" b="96820" l="2454" r="96166">
                        <a14:foregroundMark x1="5982" y1="60731" x2="5982" y2="60731"/>
                        <a14:foregroundMark x1="2607" y1="62798" x2="2607" y2="62798"/>
                        <a14:foregroundMark x1="93252" y1="68680" x2="93252" y2="68680"/>
                        <a14:foregroundMark x1="96166" y1="53100" x2="96166" y2="53100"/>
                        <a14:foregroundMark x1="77914" y1="56121" x2="77914" y2="56121"/>
                        <a14:foregroundMark x1="77301" y1="57711" x2="77301" y2="57711"/>
                        <a14:foregroundMark x1="77914" y1="57870" x2="77914" y2="57870"/>
                        <a14:foregroundMark x1="83436" y1="53259" x2="83436" y2="53259"/>
                        <a14:foregroundMark x1="77301" y1="56757" x2="77301" y2="56757"/>
                        <a14:foregroundMark x1="73926" y1="66614" x2="73926" y2="66614"/>
                        <a14:foregroundMark x1="71472" y1="64706" x2="71472" y2="64706"/>
                        <a14:foregroundMark x1="83282" y1="49762" x2="83282" y2="49762"/>
                        <a14:foregroundMark x1="49387" y1="6041" x2="49387" y2="6041"/>
                        <a14:foregroundMark x1="42178" y1="91097" x2="42178" y2="91097"/>
                        <a14:foregroundMark x1="43865" y1="96979" x2="43865" y2="96979"/>
                        <a14:foregroundMark x1="50000" y1="2544" x2="50000" y2="2544"/>
                        <a14:backgroundMark x1="36503" y1="32273" x2="36503" y2="322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024" y="843405"/>
            <a:ext cx="5598976" cy="5401466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4CDBF836-86C0-4D31-B5DD-983138783E0C}"/>
              </a:ext>
            </a:extLst>
          </p:cNvPr>
          <p:cNvSpPr/>
          <p:nvPr/>
        </p:nvSpPr>
        <p:spPr>
          <a:xfrm>
            <a:off x="3657594" y="482050"/>
            <a:ext cx="803738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   Sus confesores apuntaron las muchas visiones </a:t>
            </a:r>
          </a:p>
          <a:p>
            <a:pPr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   y apariciones que relataba en su pobre español </a:t>
            </a:r>
          </a:p>
          <a:p>
            <a:pPr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          pues nunca llegó a dominar el idioma, </a:t>
            </a:r>
          </a:p>
          <a:p>
            <a:pPr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adoptó la manera de vestir de las monjas capuchinas: </a:t>
            </a:r>
          </a:p>
          <a:p>
            <a:pPr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        sayal y vestido pardo de lana, lo cual contradice</a:t>
            </a:r>
          </a:p>
          <a:p>
            <a:pPr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              que su forma de vestir dio origen al modelo </a:t>
            </a:r>
          </a:p>
          <a:p>
            <a:pPr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                  de la China Poblana, cuyo vestido alegre </a:t>
            </a:r>
          </a:p>
          <a:p>
            <a:pPr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                                y policromo era muy popular </a:t>
            </a:r>
          </a:p>
          <a:p>
            <a:pPr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                                    entre las mujeres del siglo XIX.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717B0FDF-21A2-48EF-95CD-3121337360A2}"/>
              </a:ext>
            </a:extLst>
          </p:cNvPr>
          <p:cNvSpPr/>
          <p:nvPr/>
        </p:nvSpPr>
        <p:spPr>
          <a:xfrm>
            <a:off x="5611095" y="3766043"/>
            <a:ext cx="622286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Catarina murió agobiada por la edad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y víctima de constantes visiones místicas en una covacha de la casa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ubicada en la actual avenida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Juan de Palafox y Mendoza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a un costado del Templo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de la Compañía llamada hoy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Casa de la China Poblana. 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5E8573E9-663A-482A-92A5-82CE146B166C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017023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7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700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EEA1F5C8-2AEE-48A2-9E36-068160E8F9AA}"/>
              </a:ext>
            </a:extLst>
          </p:cNvPr>
          <p:cNvSpPr txBox="1"/>
          <p:nvPr/>
        </p:nvSpPr>
        <p:spPr>
          <a:xfrm>
            <a:off x="17584" y="-545132"/>
            <a:ext cx="12524509" cy="7398327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4CDBF836-86C0-4D31-B5DD-983138783E0C}"/>
              </a:ext>
            </a:extLst>
          </p:cNvPr>
          <p:cNvSpPr/>
          <p:nvPr/>
        </p:nvSpPr>
        <p:spPr>
          <a:xfrm>
            <a:off x="497022" y="3758216"/>
            <a:ext cx="540647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El texto traducido del latín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de su lápida dice: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"</a:t>
            </a:r>
            <a:r>
              <a:rPr lang="es-MX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A Dios óptimo Todopoderoso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. </a:t>
            </a:r>
          </a:p>
          <a:p>
            <a:pPr lvl="0" algn="ctr">
              <a:lnSpc>
                <a:spcPts val="2400"/>
              </a:lnSpc>
            </a:pPr>
            <a:r>
              <a:rPr lang="es-MX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guarda éste sepulcro</a:t>
            </a:r>
          </a:p>
          <a:p>
            <a:pPr lvl="0" algn="ctr">
              <a:lnSpc>
                <a:spcPts val="2400"/>
              </a:lnSpc>
            </a:pPr>
            <a:r>
              <a:rPr lang="es-MX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a la venerable en Cristo </a:t>
            </a:r>
          </a:p>
          <a:p>
            <a:pPr lvl="0" algn="ctr">
              <a:lnSpc>
                <a:spcPts val="2400"/>
              </a:lnSpc>
            </a:pPr>
            <a:r>
              <a:rPr lang="es-MX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Virgen Catarina de San Juan, </a:t>
            </a:r>
          </a:p>
          <a:p>
            <a:pPr lvl="0" algn="ctr">
              <a:lnSpc>
                <a:spcPts val="2400"/>
              </a:lnSpc>
            </a:pPr>
            <a:r>
              <a:rPr lang="es-MX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que la tierra del </a:t>
            </a:r>
            <a:r>
              <a:rPr lang="es-MX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Mogor</a:t>
            </a:r>
            <a:r>
              <a:rPr lang="es-MX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 dio al mundo </a:t>
            </a:r>
          </a:p>
          <a:p>
            <a:pPr lvl="0" algn="ctr">
              <a:lnSpc>
                <a:spcPts val="2400"/>
              </a:lnSpc>
            </a:pPr>
            <a:r>
              <a:rPr lang="es-MX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y la Puebla de los Ángeles al cielo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.</a:t>
            </a:r>
            <a:endParaRPr lang="es-MX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ova" panose="020B0604020202020204" pitchFamily="34" charset="0"/>
            </a:endParaRPr>
          </a:p>
        </p:txBody>
      </p:sp>
      <p:pic>
        <p:nvPicPr>
          <p:cNvPr id="5" name="Imagen 4" descr="Imagen que contiene pared, interior&#10;&#10;Descripción generada con confianza muy alta">
            <a:extLst>
              <a:ext uri="{FF2B5EF4-FFF2-40B4-BE49-F238E27FC236}">
                <a16:creationId xmlns:a16="http://schemas.microsoft.com/office/drawing/2014/main" id="{DBBFE35E-E890-43B2-9A94-6CE998A90F4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5711" b="71322" l="6667" r="64500">
                        <a14:foregroundMark x1="18167" y1="20200" x2="18167" y2="20200"/>
                        <a14:foregroundMark x1="26167" y1="21945" x2="26167" y2="21945"/>
                        <a14:foregroundMark x1="20333" y1="17207" x2="20333" y2="17207"/>
                        <a14:foregroundMark x1="14333" y1="16459" x2="14333" y2="16459"/>
                        <a14:foregroundMark x1="9500" y1="15960" x2="9500" y2="15960"/>
                        <a14:foregroundMark x1="8333" y1="21446" x2="8333" y2="21446"/>
                        <a14:foregroundMark x1="9000" y1="28180" x2="9000" y2="28180"/>
                        <a14:foregroundMark x1="9167" y1="56608" x2="9167" y2="56608"/>
                        <a14:foregroundMark x1="9333" y1="65835" x2="9333" y2="65835"/>
                        <a14:foregroundMark x1="8833" y1="62594" x2="8833" y2="62594"/>
                        <a14:foregroundMark x1="6833" y1="68579" x2="6833" y2="68579"/>
                        <a14:foregroundMark x1="11333" y1="69077" x2="11333" y2="69077"/>
                        <a14:foregroundMark x1="10333" y1="68080" x2="10333" y2="68080"/>
                        <a14:foregroundMark x1="9000" y1="70075" x2="9000" y2="70075"/>
                        <a14:foregroundMark x1="19000" y1="68828" x2="19000" y2="68828"/>
                        <a14:foregroundMark x1="23500" y1="67082" x2="23500" y2="67082"/>
                        <a14:foregroundMark x1="27500" y1="67332" x2="27500" y2="67332"/>
                        <a14:foregroundMark x1="21500" y1="71820" x2="21500" y2="71820"/>
                        <a14:foregroundMark x1="62000" y1="70823" x2="62000" y2="70823"/>
                        <a14:foregroundMark x1="64000" y1="71072" x2="64000" y2="71072"/>
                        <a14:foregroundMark x1="61000" y1="46633" x2="61000" y2="46633"/>
                        <a14:foregroundMark x1="61500" y1="33666" x2="61500" y2="33666"/>
                        <a14:foregroundMark x1="64500" y1="37656" x2="64500" y2="37656"/>
                        <a14:foregroundMark x1="64000" y1="24190" x2="64000" y2="24190"/>
                        <a14:foregroundMark x1="62500" y1="22693" x2="62500" y2="22693"/>
                        <a14:foregroundMark x1="54500" y1="17955" x2="54500" y2="17955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brightnessContrast bright="24000" contras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642" t="10841" r="34312" b="24704"/>
          <a:stretch/>
        </p:blipFill>
        <p:spPr>
          <a:xfrm>
            <a:off x="5870144" y="1862290"/>
            <a:ext cx="5840632" cy="4121415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6B94BD6A-1927-4D65-B9F5-E4EA37EC944F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4064DAF1-7B4A-43B1-A319-792C0C14F73C}"/>
              </a:ext>
            </a:extLst>
          </p:cNvPr>
          <p:cNvSpPr/>
          <p:nvPr/>
        </p:nvSpPr>
        <p:spPr>
          <a:xfrm>
            <a:off x="497022" y="567350"/>
            <a:ext cx="1119795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El pueblo comenzó a venerarla como santa, hasta que la Santa Inquisición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de México, por edicto de 1691 prohibió sus imágenes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y posteriormente el libro que se escribió de ella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FF897577-75CF-488B-B430-FE40811BCD5F}"/>
              </a:ext>
            </a:extLst>
          </p:cNvPr>
          <p:cNvSpPr/>
          <p:nvPr/>
        </p:nvSpPr>
        <p:spPr>
          <a:xfrm>
            <a:off x="481224" y="1506494"/>
            <a:ext cx="542227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"</a:t>
            </a:r>
            <a:r>
              <a:rPr lang="es-MX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por contenerse en él revelaciones, visiones y apariciones inútiles, inverosímiles, </a:t>
            </a:r>
          </a:p>
          <a:p>
            <a:pPr lvl="0" algn="ctr">
              <a:lnSpc>
                <a:spcPts val="2400"/>
              </a:lnSpc>
            </a:pPr>
            <a:r>
              <a:rPr lang="es-MX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llenas de contradicciones, impropias, indecentes </a:t>
            </a:r>
          </a:p>
          <a:p>
            <a:pPr lvl="0" algn="ctr">
              <a:lnSpc>
                <a:spcPts val="2400"/>
              </a:lnSpc>
            </a:pPr>
            <a:r>
              <a:rPr lang="es-MX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y temerarias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..."</a:t>
            </a:r>
          </a:p>
        </p:txBody>
      </p:sp>
    </p:spTree>
    <p:extLst>
      <p:ext uri="{BB962C8B-B14F-4D97-AF65-F5344CB8AC3E}">
        <p14:creationId xmlns:p14="http://schemas.microsoft.com/office/powerpoint/2010/main" val="2924958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7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7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72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1375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10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10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EEA1F5C8-2AEE-48A2-9E36-068160E8F9AA}"/>
              </a:ext>
            </a:extLst>
          </p:cNvPr>
          <p:cNvSpPr txBox="1"/>
          <p:nvPr/>
        </p:nvSpPr>
        <p:spPr>
          <a:xfrm>
            <a:off x="17584" y="-545132"/>
            <a:ext cx="12524509" cy="7398327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4" name="Imagen 3" descr="Imagen que contiene pared, interior&#10;&#10;Descripción generada con confianza muy alta">
            <a:extLst>
              <a:ext uri="{FF2B5EF4-FFF2-40B4-BE49-F238E27FC236}">
                <a16:creationId xmlns:a16="http://schemas.microsoft.com/office/drawing/2014/main" id="{42C384A3-A7A7-4724-B911-D76611FADEC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0898" b="70075" l="66500" r="96667">
                        <a14:foregroundMark x1="67333" y1="50623" x2="67333" y2="50623"/>
                        <a14:foregroundMark x1="86000" y1="41397" x2="86000" y2="41397"/>
                        <a14:foregroundMark x1="89667" y1="43641" x2="89667" y2="43641"/>
                        <a14:foregroundMark x1="87667" y1="47132" x2="87667" y2="47132"/>
                        <a14:foregroundMark x1="78167" y1="58105" x2="78167" y2="58105"/>
                        <a14:foregroundMark x1="95833" y1="48628" x2="95833" y2="48628"/>
                        <a14:foregroundMark x1="96000" y1="55112" x2="96000" y2="55112"/>
                        <a14:foregroundMark x1="96833" y1="63092" x2="96833" y2="63092"/>
                        <a14:foregroundMark x1="94667" y1="69576" x2="94667" y2="69576"/>
                        <a14:foregroundMark x1="96167" y1="67830" x2="96167" y2="67830"/>
                        <a14:foregroundMark x1="90667" y1="68579" x2="90667" y2="68579"/>
                        <a14:foregroundMark x1="89000" y1="68579" x2="89000" y2="68579"/>
                        <a14:foregroundMark x1="83500" y1="69077" x2="83500" y2="69077"/>
                        <a14:foregroundMark x1="81667" y1="68579" x2="81667" y2="68579"/>
                        <a14:foregroundMark x1="78000" y1="69576" x2="78000" y2="69576"/>
                        <a14:foregroundMark x1="70333" y1="40898" x2="70333" y2="40898"/>
                        <a14:foregroundMark x1="67333" y1="40898" x2="67333" y2="40898"/>
                        <a14:foregroundMark x1="67000" y1="45636" x2="67000" y2="45636"/>
                        <a14:foregroundMark x1="67667" y1="57357" x2="67667" y2="57357"/>
                        <a14:foregroundMark x1="67667" y1="54863" x2="67667" y2="54863"/>
                        <a14:foregroundMark x1="67500" y1="51870" x2="67500" y2="51870"/>
                        <a14:foregroundMark x1="68000" y1="60349" x2="68000" y2="60349"/>
                        <a14:foregroundMark x1="67833" y1="59102" x2="67833" y2="59102"/>
                        <a14:foregroundMark x1="67333" y1="61845" x2="67333" y2="61845"/>
                        <a14:foregroundMark x1="66500" y1="64339" x2="66500" y2="64339"/>
                        <a14:foregroundMark x1="66667" y1="69825" x2="66667" y2="69825"/>
                        <a14:foregroundMark x1="69333" y1="70075" x2="69333" y2="70075"/>
                        <a14:foregroundMark x1="71500" y1="70075" x2="71500" y2="70075"/>
                        <a14:foregroundMark x1="75167" y1="70075" x2="75167" y2="70075"/>
                        <a14:foregroundMark x1="74833" y1="69825" x2="74833" y2="69825"/>
                        <a14:foregroundMark x1="70833" y1="48628" x2="70833" y2="48628"/>
                        <a14:foregroundMark x1="76333" y1="43890" x2="76333" y2="43890"/>
                        <a14:foregroundMark x1="75500" y1="48628" x2="75500" y2="48628"/>
                        <a14:foregroundMark x1="76000" y1="56110" x2="76000" y2="56110"/>
                        <a14:foregroundMark x1="76333" y1="60349" x2="76333" y2="60349"/>
                        <a14:foregroundMark x1="78500" y1="66334" x2="78500" y2="66334"/>
                        <a14:foregroundMark x1="75500" y1="65586" x2="75500" y2="65586"/>
                        <a14:foregroundMark x1="71333" y1="65835" x2="71333" y2="65835"/>
                        <a14:foregroundMark x1="72000" y1="66085" x2="72000" y2="66085"/>
                        <a14:foregroundMark x1="69333" y1="64838" x2="69333" y2="64838"/>
                        <a14:foregroundMark x1="74000" y1="60599" x2="74000" y2="60599"/>
                        <a14:foregroundMark x1="73167" y1="58603" x2="73167" y2="58603"/>
                        <a14:foregroundMark x1="73000" y1="53865" x2="73000" y2="53865"/>
                        <a14:foregroundMark x1="75833" y1="53117" x2="75833" y2="53117"/>
                        <a14:foregroundMark x1="73833" y1="49626" x2="73833" y2="49626"/>
                        <a14:foregroundMark x1="72833" y1="45636" x2="72833" y2="45636"/>
                        <a14:foregroundMark x1="72000" y1="70075" x2="72000" y2="70075"/>
                        <a14:backgroundMark x1="73667" y1="71322" x2="73667" y2="71322"/>
                        <a14:backgroundMark x1="72833" y1="71322" x2="72833" y2="71322"/>
                        <a14:backgroundMark x1="70667" y1="70823" x2="70667" y2="70823"/>
                        <a14:backgroundMark x1="71500" y1="70823" x2="71500" y2="70823"/>
                        <a14:backgroundMark x1="75167" y1="70574" x2="75167" y2="70574"/>
                        <a14:backgroundMark x1="70000" y1="70823" x2="70000" y2="70823"/>
                        <a14:backgroundMark x1="69333" y1="70823" x2="69333" y2="70823"/>
                        <a14:backgroundMark x1="71667" y1="70324" x2="71667" y2="70324"/>
                        <a14:backgroundMark x1="67000" y1="57606" x2="67000" y2="57606"/>
                        <a14:backgroundMark x1="67000" y1="55362" x2="67000" y2="55362"/>
                        <a14:backgroundMark x1="67000" y1="60349" x2="67000" y2="60349"/>
                        <a14:backgroundMark x1="67333" y1="64838" x2="67333" y2="64838"/>
                        <a14:backgroundMark x1="67333" y1="70075" x2="67333" y2="70075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brightnessContrast bright="24000" contras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5377" t="38857" r="1638" b="26889"/>
          <a:stretch/>
        </p:blipFill>
        <p:spPr>
          <a:xfrm>
            <a:off x="302539" y="685370"/>
            <a:ext cx="7946163" cy="5514876"/>
          </a:xfrm>
          <a:prstGeom prst="rect">
            <a:avLst/>
          </a:prstGeom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409FE295-9C65-4575-8CDA-76E06ECFCE15}"/>
              </a:ext>
            </a:extLst>
          </p:cNvPr>
          <p:cNvSpPr/>
          <p:nvPr/>
        </p:nvSpPr>
        <p:spPr>
          <a:xfrm>
            <a:off x="8005010" y="786090"/>
            <a:ext cx="3771734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Después que había vivido 82 años,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Amada principalmente de Dios,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no menos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de los hombres,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humilde y pobre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en la esclavitud,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aunque ilustre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por su sangre real, acaeció su fallecimiento, seguido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de gran aclamación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por parte del pueblo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y del clero, en la víspera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de los tres Santos Reyes, el año de 1688".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6B94BD6A-1927-4D65-B9F5-E4EA37EC944F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441765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2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275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342023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La compañía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Varios Artistas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19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38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65E4232C-5143-421F-AF58-D103F98C4AAC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16" name="Imagen 15" descr="Imagen que contiene edificio, exterior, arco, grande&#10;&#10;Descripción generada con confianza alta">
            <a:extLst>
              <a:ext uri="{FF2B5EF4-FFF2-40B4-BE49-F238E27FC236}">
                <a16:creationId xmlns:a16="http://schemas.microsoft.com/office/drawing/2014/main" id="{2747E928-49E6-416A-A1BB-CE73809DC50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43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1652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4500"/>
                                  </p:stCondLst>
                                  <p:childTnLst>
                                    <p:animMotion origin="layout" path="M -2.29167E-6 0.00209 L 1.15443 -0.18796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721" y="-9514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2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62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6500"/>
                            </p:stCondLst>
                            <p:childTnLst>
                              <p:par>
                                <p:cTn id="65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6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  <p:bldP spid="1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8148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4899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">
        <p:fade/>
      </p:transition>
    </mc:Choice>
    <mc:Fallback xmlns="">
      <p:transition spd="slow" advClick="0" advTm="1000"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3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1378</TotalTime>
  <Words>1446</Words>
  <Application>Microsoft Office PowerPoint</Application>
  <PresentationFormat>Panorámica</PresentationFormat>
  <Paragraphs>262</Paragraphs>
  <Slides>20</Slides>
  <Notes>15</Notes>
  <HiddenSlides>0</HiddenSlides>
  <MMClips>2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20</vt:i4>
      </vt:variant>
    </vt:vector>
  </HeadingPairs>
  <TitlesOfParts>
    <vt:vector size="34" baseType="lpstr">
      <vt:lpstr>Algerian</vt:lpstr>
      <vt:lpstr>Arial</vt:lpstr>
      <vt:lpstr>Arial Narrow</vt:lpstr>
      <vt:lpstr>Arial Nova</vt:lpstr>
      <vt:lpstr>Calibri</vt:lpstr>
      <vt:lpstr>Calibri Light</vt:lpstr>
      <vt:lpstr>Cooper Black</vt:lpstr>
      <vt:lpstr>Edwardian Script ITC</vt:lpstr>
      <vt:lpstr>Kristen ITC</vt:lpstr>
      <vt:lpstr>Times New Roman</vt:lpstr>
      <vt:lpstr>Verdana</vt:lpstr>
      <vt:lpstr>Tema de Office</vt:lpstr>
      <vt:lpstr>1_Tema de Office</vt:lpstr>
      <vt:lpstr>2_Tema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Templo del espiritú Santo (la Compañía)  18' 22"  Misppsx</dc:title>
  <dc:creator>Eagle's nest</dc:creator>
  <cp:lastModifiedBy>Eagle's nest</cp:lastModifiedBy>
  <cp:revision>138</cp:revision>
  <dcterms:created xsi:type="dcterms:W3CDTF">2018-02-11T10:42:39Z</dcterms:created>
  <dcterms:modified xsi:type="dcterms:W3CDTF">2018-08-24T01:48:18Z</dcterms:modified>
</cp:coreProperties>
</file>