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2"/>
  </p:notesMasterIdLst>
  <p:handoutMasterIdLst>
    <p:handoutMasterId r:id="rId33"/>
  </p:handoutMasterIdLst>
  <p:sldIdLst>
    <p:sldId id="375" r:id="rId3"/>
    <p:sldId id="317" r:id="rId4"/>
    <p:sldId id="363" r:id="rId5"/>
    <p:sldId id="367" r:id="rId6"/>
    <p:sldId id="365" r:id="rId7"/>
    <p:sldId id="361" r:id="rId8"/>
    <p:sldId id="327" r:id="rId9"/>
    <p:sldId id="330" r:id="rId10"/>
    <p:sldId id="369" r:id="rId11"/>
    <p:sldId id="366" r:id="rId12"/>
    <p:sldId id="332" r:id="rId13"/>
    <p:sldId id="333" r:id="rId14"/>
    <p:sldId id="334" r:id="rId15"/>
    <p:sldId id="335" r:id="rId16"/>
    <p:sldId id="338" r:id="rId17"/>
    <p:sldId id="342" r:id="rId18"/>
    <p:sldId id="345" r:id="rId19"/>
    <p:sldId id="347" r:id="rId20"/>
    <p:sldId id="350" r:id="rId21"/>
    <p:sldId id="352" r:id="rId22"/>
    <p:sldId id="374" r:id="rId23"/>
    <p:sldId id="355" r:id="rId24"/>
    <p:sldId id="357" r:id="rId25"/>
    <p:sldId id="358" r:id="rId26"/>
    <p:sldId id="359" r:id="rId27"/>
    <p:sldId id="360" r:id="rId28"/>
    <p:sldId id="370" r:id="rId29"/>
    <p:sldId id="273" r:id="rId30"/>
    <p:sldId id="274" r:id="rId31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m8e5h1yNwViYFqkf21/dw==" hashData="2V8pzY8mRXPbrhVTHeO6yVA2bBKHpvvIctRx8AA9y9ztbBe10mct5o1sPU6LeGHxzcVak06MOIuxLh5VhK9/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7673" userDrawn="1">
          <p15:clr>
            <a:srgbClr val="000000"/>
          </p15:clr>
        </p15:guide>
        <p15:guide id="4" pos="7378" userDrawn="1">
          <p15:clr>
            <a:srgbClr val="000000"/>
          </p15:clr>
        </p15:guide>
        <p15:guide id="5" userDrawn="1">
          <p15:clr>
            <a:srgbClr val="000000"/>
          </p15:clr>
        </p15:guide>
        <p15:guide id="6" pos="302" userDrawn="1">
          <p15:clr>
            <a:srgbClr val="000000"/>
          </p15:clr>
        </p15:guide>
        <p15:guide id="7" orient="horz" pos="4320" userDrawn="1">
          <p15:clr>
            <a:srgbClr val="000000"/>
          </p15:clr>
        </p15:guide>
        <p15:guide id="8" orient="horz" pos="3974" userDrawn="1">
          <p15:clr>
            <a:srgbClr val="000000"/>
          </p15:clr>
        </p15:guide>
        <p15:guide id="9" orient="horz" userDrawn="1">
          <p15:clr>
            <a:srgbClr val="000000"/>
          </p15:clr>
        </p15:guide>
        <p15:guide id="10" orient="horz" pos="346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89" autoAdjust="0"/>
    <p:restoredTop sz="94660" autoAdjust="0"/>
  </p:normalViewPr>
  <p:slideViewPr>
    <p:cSldViewPr snapToGrid="0" showGuides="1">
      <p:cViewPr varScale="1">
        <p:scale>
          <a:sx n="69" d="100"/>
          <a:sy n="69" d="100"/>
        </p:scale>
        <p:origin x="342" y="78"/>
      </p:cViewPr>
      <p:guideLst>
        <p:guide orient="horz" pos="2160"/>
        <p:guide pos="3840"/>
        <p:guide pos="7673"/>
        <p:guide pos="7378"/>
        <p:guide/>
        <p:guide pos="302"/>
        <p:guide orient="horz" pos="4320"/>
        <p:guide orient="horz" pos="3974"/>
        <p:guide orient="horz"/>
        <p:guide orient="horz" pos="34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22/08/2018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6085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28705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28734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430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0028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12403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6823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81891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84781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63794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14389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75257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84141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29870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647099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40482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36227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16787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4158414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86979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359160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01859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90461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8910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22/08/2018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22/08/2018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22/08/2018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22/08/2018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22/08/2018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22/08/2018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960082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614498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901563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22/08/2018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0826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22/08/2018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8914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22/08/2018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701772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22/08/2018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0856776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22/08/2018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997265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22/08/2018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99139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126074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35081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22/08/2018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38511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2.wdp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4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4.wdp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9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31.png"/><Relationship Id="rId10" Type="http://schemas.microsoft.com/office/2007/relationships/hdphoto" Target="../media/hdphoto5.wdp"/><Relationship Id="rId4" Type="http://schemas.openxmlformats.org/officeDocument/2006/relationships/image" Target="../media/image30.jpg"/><Relationship Id="rId9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28C3346-C2EE-422D-BB53-3EA65CCFF365}"/>
              </a:ext>
            </a:extLst>
          </p:cNvPr>
          <p:cNvSpPr txBox="1"/>
          <p:nvPr/>
        </p:nvSpPr>
        <p:spPr>
          <a:xfrm>
            <a:off x="5242004" y="4314486"/>
            <a:ext cx="1670601" cy="4514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15’ 54”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65942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u"/>
        <p:sndAc>
          <p:stSnd>
            <p:snd r:embed="rId2" name="Dean Medley ooo - Eaglenest 1.wav"/>
          </p:stSnd>
        </p:sndAc>
      </p:transition>
    </mc:Choice>
    <mc:Fallback xmlns="">
      <p:transition spd="slow" advTm="5000">
        <p:fade/>
        <p:sndAc>
          <p:stSnd>
            <p:snd r:embed="rId4" name="Dean Medley ooo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 r="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 descr="Imagen que contiene edificio, exterior, suelo, rojo&#10;&#10;Descripción generada con confianza muy alta">
            <a:extLst>
              <a:ext uri="{FF2B5EF4-FFF2-40B4-BE49-F238E27FC236}">
                <a16:creationId xmlns:a16="http://schemas.microsoft.com/office/drawing/2014/main" id="{07B06920-8BDE-4FEA-BB8A-259FDEB85B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76" y="0"/>
            <a:ext cx="51435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5138725" y="385751"/>
            <a:ext cx="6682270" cy="216983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La casa del Dean 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5" name="1 Rectángulo">
            <a:extLst>
              <a:ext uri="{FF2B5EF4-FFF2-40B4-BE49-F238E27FC236}">
                <a16:creationId xmlns:a16="http://schemas.microsoft.com/office/drawing/2014/main" id="{665BEEEC-EBCD-47B4-90CF-5E2E05566B2F}"/>
              </a:ext>
            </a:extLst>
          </p:cNvPr>
          <p:cNvSpPr/>
          <p:nvPr/>
        </p:nvSpPr>
        <p:spPr>
          <a:xfrm rot="21212323">
            <a:off x="7180512" y="3616795"/>
            <a:ext cx="2912553" cy="146750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789"/>
              </a:avLst>
            </a:prstTxWarp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 w="1016">
                  <a:solidFill>
                    <a:srgbClr val="ED7D31">
                      <a:lumMod val="75000"/>
                    </a:srgbClr>
                  </a:solidFill>
                  <a:prstDash val="solid"/>
                </a:ln>
                <a:solidFill>
                  <a:srgbClr val="ED7D31">
                    <a:lumMod val="50000"/>
                  </a:srgb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lgerian" panose="04020705040A02060702" pitchFamily="82" charset="0"/>
                <a:ea typeface="+mn-ea"/>
                <a:cs typeface="Arial"/>
              </a:rPr>
              <a:t>Puebla</a:t>
            </a:r>
            <a:endParaRPr kumimoji="0" lang="es-ES" sz="2400" b="1" i="0" u="none" strike="noStrike" kern="0" cap="none" spc="0" normalizeH="0" baseline="0" noProof="0" dirty="0">
              <a:ln w="1016">
                <a:solidFill>
                  <a:srgbClr val="ED7D31">
                    <a:lumMod val="75000"/>
                  </a:srgbClr>
                </a:solidFill>
                <a:prstDash val="solid"/>
              </a:ln>
              <a:solidFill>
                <a:srgbClr val="ED7D31">
                  <a:lumMod val="50000"/>
                </a:srgb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lgerian" panose="04020705040A02060702" pitchFamily="82" charset="0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FD933A51-889A-4A3E-8026-CD8924EC1220}"/>
              </a:ext>
            </a:extLst>
          </p:cNvPr>
          <p:cNvSpPr txBox="1"/>
          <p:nvPr/>
        </p:nvSpPr>
        <p:spPr>
          <a:xfrm>
            <a:off x="6959977" y="2832045"/>
            <a:ext cx="1670601" cy="4514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Wave2">
              <a:avLst>
                <a:gd name="adj1" fmla="val 12500"/>
                <a:gd name="adj2" fmla="val -554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15’ 54”</a:t>
            </a:r>
            <a:endParaRPr kumimoji="0" lang="es-MX" sz="28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19128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2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7" grpId="0"/>
      <p:bldP spid="17" grpId="1"/>
      <p:bldP spid="15" grpId="0"/>
      <p:bldP spid="15" grpId="1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4991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edificio, exterior&#10;&#10;Descripción generada con confianza muy alta">
            <a:extLst>
              <a:ext uri="{FF2B5EF4-FFF2-40B4-BE49-F238E27FC236}">
                <a16:creationId xmlns:a16="http://schemas.microsoft.com/office/drawing/2014/main" id="{B4749DDE-222F-4554-8681-965A8B04EE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631" y="549276"/>
            <a:ext cx="5375425" cy="5759450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2409E68-8E2A-4E1F-81CA-CB4412D8F69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4634502-D192-4621-9320-BB2E939EBB76}"/>
              </a:ext>
            </a:extLst>
          </p:cNvPr>
          <p:cNvSpPr/>
          <p:nvPr/>
        </p:nvSpPr>
        <p:spPr>
          <a:xfrm>
            <a:off x="415257" y="1334737"/>
            <a:ext cx="611388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La casa del Deán es un edificio histórico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la ciudad de Puebla,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capital del estado mexicano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del mismo nombre,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el cual data del año 1580.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486AA6-8897-4FC7-B83D-B9CEB7F52CF2}"/>
              </a:ext>
            </a:extLst>
          </p:cNvPr>
          <p:cNvSpPr/>
          <p:nvPr/>
        </p:nvSpPr>
        <p:spPr>
          <a:xfrm>
            <a:off x="396296" y="3926058"/>
            <a:ext cx="6240029" cy="1642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Su nombre obedece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al de su primer propietario y constructor, Tomás de la Plaza,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deán de la catedral de Puebla.</a:t>
            </a:r>
          </a:p>
        </p:txBody>
      </p:sp>
    </p:spTree>
    <p:extLst>
      <p:ext uri="{BB962C8B-B14F-4D97-AF65-F5344CB8AC3E}">
        <p14:creationId xmlns:p14="http://schemas.microsoft.com/office/powerpoint/2010/main" val="396224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6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25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334B6A3A-E281-407C-9A0F-456CBE748A3C}"/>
              </a:ext>
            </a:extLst>
          </p:cNvPr>
          <p:cNvSpPr/>
          <p:nvPr/>
        </p:nvSpPr>
        <p:spPr>
          <a:xfrm>
            <a:off x="4497087" y="4777908"/>
            <a:ext cx="7215488" cy="828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Es considerada la primera construcción civil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la ciudad.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AD35F74-EC61-4D94-9E6D-947264AB9370}"/>
              </a:ext>
            </a:extLst>
          </p:cNvPr>
          <p:cNvSpPr/>
          <p:nvPr/>
        </p:nvSpPr>
        <p:spPr>
          <a:xfrm>
            <a:off x="4281055" y="1401989"/>
            <a:ext cx="7431520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De acuerdo al Instituto Nacional de Antropología </a:t>
            </a:r>
          </a:p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e Historia (</a:t>
            </a:r>
            <a:r>
              <a:rPr kumimoji="0" lang="es-MX" sz="3000" i="0" u="none" strike="noStrike" kern="1200" cap="none" spc="0" normalizeH="0" baseline="0" noProof="0" dirty="0" err="1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Inah</a:t>
            </a:r>
            <a:r>
              <a:rPr kumimoji="0" lang="es-MX" sz="3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), institución que resguarda </a:t>
            </a:r>
          </a:p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y administra el inmueble que hoy es un museo, </a:t>
            </a:r>
          </a:p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la casa del Deán </a:t>
            </a:r>
            <a:r>
              <a:rPr kumimoji="0" lang="es-MX" sz="3000" i="0" u="none" strike="noStrike" kern="120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es «</a:t>
            </a:r>
            <a:r>
              <a:rPr kumimoji="0" lang="es-MX" sz="300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un magnífico ejemplo </a:t>
            </a:r>
          </a:p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00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lo que fueron algunas de las mansiones </a:t>
            </a:r>
          </a:p>
          <a:p>
            <a:pPr marL="0" marR="0" lvl="0" indent="0" algn="ctr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00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en el primer siglo de vida de la Ciudad de Puebla</a:t>
            </a:r>
            <a:r>
              <a:rPr kumimoji="0" lang="es-MX" sz="3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ahnschrift SemiBold SemiConden" panose="020B0502040204020203" pitchFamily="34" charset="0"/>
                <a:cs typeface="Aldhabi" panose="020B0604020202020204" pitchFamily="2" charset="-78"/>
              </a:rPr>
              <a:t>».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3E7C777-0B2A-47A9-83F1-0E6AC834C46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Imagen 12" descr="Imagen que contiene edificio, foto, blanco, negro&#10;&#10;Descripción generada con confianza muy alta">
            <a:extLst>
              <a:ext uri="{FF2B5EF4-FFF2-40B4-BE49-F238E27FC236}">
                <a16:creationId xmlns:a16="http://schemas.microsoft.com/office/drawing/2014/main" id="{50060E9A-191E-43D8-8956-96AEED38B5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556" y="854786"/>
            <a:ext cx="3687499" cy="51393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725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37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2C15A169-19FB-4D24-B399-63D4C2A25FC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22" t="14414" r="25275" b="12944"/>
          <a:stretch/>
        </p:blipFill>
        <p:spPr>
          <a:xfrm>
            <a:off x="5091318" y="564408"/>
            <a:ext cx="6621394" cy="501994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EA3C884-4067-4AB2-BB62-C89C2D1E9C85}"/>
              </a:ext>
            </a:extLst>
          </p:cNvPr>
          <p:cNvSpPr/>
          <p:nvPr/>
        </p:nvSpPr>
        <p:spPr>
          <a:xfrm>
            <a:off x="479288" y="832448"/>
            <a:ext cx="4612029" cy="829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Casa del Deán, pintada anteriormente de color calabaza</a:t>
            </a:r>
          </a:p>
        </p:txBody>
      </p:sp>
      <p:pic>
        <p:nvPicPr>
          <p:cNvPr id="5" name="Imagen 4" descr="Imagen que contiene edificio, exterior, calle, carretera&#10;&#10;Descripción generada con confianza muy alta">
            <a:extLst>
              <a:ext uri="{FF2B5EF4-FFF2-40B4-BE49-F238E27FC236}">
                <a16:creationId xmlns:a16="http://schemas.microsoft.com/office/drawing/2014/main" id="{7BE32C1F-4702-4E64-97B9-78BDFB068D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176" y="1828528"/>
            <a:ext cx="3360148" cy="44801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EA5C3668-E1D3-48C7-996E-29B3182594F2}"/>
              </a:ext>
            </a:extLst>
          </p:cNvPr>
          <p:cNvSpPr/>
          <p:nvPr/>
        </p:nvSpPr>
        <p:spPr>
          <a:xfrm>
            <a:off x="5251738" y="5725755"/>
            <a:ext cx="6460837" cy="444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Placa en la casa del Deán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23A244E-14FD-44B8-9A92-B1E82600ACF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3478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6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10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DDAC1E4-AC46-4EC8-AC93-AECFEA982C9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998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479424" y="3113097"/>
            <a:ext cx="370465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En el interior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la casa del Deán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es posible encontrar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dos habitaciones adornadas con murales</a:t>
            </a:r>
          </a:p>
        </p:txBody>
      </p:sp>
      <p:pic>
        <p:nvPicPr>
          <p:cNvPr id="4" name="Imagen 3" descr="Imagen que contiene interior, suelo, pared, sala&#10;&#10;Descripción generada con confianza muy alta">
            <a:extLst>
              <a:ext uri="{FF2B5EF4-FFF2-40B4-BE49-F238E27FC236}">
                <a16:creationId xmlns:a16="http://schemas.microsoft.com/office/drawing/2014/main" id="{6EAC0114-A55D-4215-B437-33C764D4ED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074" y="626922"/>
            <a:ext cx="7467602" cy="5600701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B07B4F4-8809-4CFE-AA2C-ABCBFE4C40E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4485A91-7782-40BB-892F-C51F2F7BE8D9}"/>
              </a:ext>
            </a:extLst>
          </p:cNvPr>
          <p:cNvSpPr/>
          <p:nvPr/>
        </p:nvSpPr>
        <p:spPr>
          <a:xfrm>
            <a:off x="479425" y="1379774"/>
            <a:ext cx="3704649" cy="95410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5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Murales</a:t>
            </a:r>
          </a:p>
        </p:txBody>
      </p:sp>
    </p:spTree>
    <p:extLst>
      <p:ext uri="{BB962C8B-B14F-4D97-AF65-F5344CB8AC3E}">
        <p14:creationId xmlns:p14="http://schemas.microsoft.com/office/powerpoint/2010/main" val="4240414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7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 descr="Imagen que contiene interior, pared, suelo&#10;&#10;Descripción generada con confianza muy alta">
            <a:extLst>
              <a:ext uri="{FF2B5EF4-FFF2-40B4-BE49-F238E27FC236}">
                <a16:creationId xmlns:a16="http://schemas.microsoft.com/office/drawing/2014/main" id="{E022DB66-172A-4EA1-B61D-AA533F3FC4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920" y="632120"/>
            <a:ext cx="7415906" cy="5574716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62E7CE8F-5446-44E7-9C8E-7BCBC16B5C0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1ABE87D-8DED-4FF0-8346-26A839E5BCF1}"/>
              </a:ext>
            </a:extLst>
          </p:cNvPr>
          <p:cNvSpPr/>
          <p:nvPr/>
        </p:nvSpPr>
        <p:spPr>
          <a:xfrm>
            <a:off x="8091056" y="2031264"/>
            <a:ext cx="3621520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endParaRPr lang="es-MX" sz="3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Bold SemiConden" panose="020B0502040204020203" pitchFamily="34" charset="0"/>
              <a:cs typeface="Aldhabi" panose="020B0604020202020204" pitchFamily="2" charset="-78"/>
            </a:endParaRP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el primero representa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 las sibilas,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mujeres que recibieron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del dios Apolo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el don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la adivinación.</a:t>
            </a:r>
          </a:p>
        </p:txBody>
      </p:sp>
    </p:spTree>
    <p:extLst>
      <p:ext uri="{BB962C8B-B14F-4D97-AF65-F5344CB8AC3E}">
        <p14:creationId xmlns:p14="http://schemas.microsoft.com/office/powerpoint/2010/main" val="8078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12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6CC7EAB0-FA80-49C9-B344-88C1E10295C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8E981DF-F801-47D8-8C00-B766C2F51DAB}"/>
              </a:ext>
            </a:extLst>
          </p:cNvPr>
          <p:cNvSpPr/>
          <p:nvPr/>
        </p:nvSpPr>
        <p:spPr>
          <a:xfrm>
            <a:off x="401701" y="2046276"/>
            <a:ext cx="2937241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El segundo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se ubica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en la recámara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don Tomás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la Plaza;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se le denomina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« </a:t>
            </a: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los Triunfos </a:t>
            </a: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».</a:t>
            </a:r>
          </a:p>
        </p:txBody>
      </p:sp>
      <p:pic>
        <p:nvPicPr>
          <p:cNvPr id="3" name="Imagen 2" descr="Imagen que contiene interior, pared, edificio, techo&#10;&#10;Descripción generada con confianza muy alta">
            <a:extLst>
              <a:ext uri="{FF2B5EF4-FFF2-40B4-BE49-F238E27FC236}">
                <a16:creationId xmlns:a16="http://schemas.microsoft.com/office/drawing/2014/main" id="{92B11033-7082-459F-8F98-FB30A13982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1235" y="516512"/>
            <a:ext cx="8382078" cy="55845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30801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12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6774873" y="1464401"/>
            <a:ext cx="4937703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acuerdo a la inscripción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que se encuentra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en la segunda habitación,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los murales fueron encontrados por Efraín Castro Morales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y David Bravo Cid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el 12 de octubre de 1953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« </a:t>
            </a: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debajo de papel tapiz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y de varias capas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pintura a la cal </a:t>
            </a: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».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127FDBA-D634-4932-AE14-B337AEF442B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F225A845-8E6B-4289-981A-AC2A5A6034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00" y="1254309"/>
            <a:ext cx="6235873" cy="4365111"/>
          </a:xfrm>
          <a:prstGeom prst="snip2DiagRect">
            <a:avLst>
              <a:gd name="adj1" fmla="val 20897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1048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interior, pared, pintando, edificio&#10;&#10;Descripción generada con confianza muy alta">
            <a:extLst>
              <a:ext uri="{FF2B5EF4-FFF2-40B4-BE49-F238E27FC236}">
                <a16:creationId xmlns:a16="http://schemas.microsoft.com/office/drawing/2014/main" id="{E134A179-5BC1-4C34-8B6E-A444F3CBB2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202" y="563020"/>
            <a:ext cx="8518596" cy="57457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479424" y="2628387"/>
            <a:ext cx="270277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La restauración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fue dirigida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por Hermilo Jiménez.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17145DB-18B1-4225-A627-EDADF10453C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47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pared, interior, antiguo&#10;&#10;Descripción generada con confianza muy alta">
            <a:extLst>
              <a:ext uri="{FF2B5EF4-FFF2-40B4-BE49-F238E27FC236}">
                <a16:creationId xmlns:a16="http://schemas.microsoft.com/office/drawing/2014/main" id="{A9FB086D-1B8C-46FF-921A-B871D7F857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032" y="644243"/>
            <a:ext cx="7290923" cy="55487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7858956" y="1104186"/>
            <a:ext cx="3853620" cy="196977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Los Murales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la Casa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del Deán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E433652-B9CD-4CC4-BF73-775C4676EBBB}"/>
              </a:ext>
            </a:extLst>
          </p:cNvPr>
          <p:cNvSpPr/>
          <p:nvPr/>
        </p:nvSpPr>
        <p:spPr>
          <a:xfrm>
            <a:off x="7858955" y="3667269"/>
            <a:ext cx="3853620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Publicado por: </a:t>
            </a:r>
          </a:p>
          <a:p>
            <a:pPr algn="ctr">
              <a:lnSpc>
                <a:spcPts val="3000"/>
              </a:lnSpc>
            </a:pPr>
            <a:r>
              <a:rPr lang="es-MX" sz="24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Fatima</a:t>
            </a:r>
            <a:r>
              <a:rPr lang="es-MX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 </a:t>
            </a:r>
            <a:r>
              <a:rPr lang="es-MX" sz="24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Garcia</a:t>
            </a:r>
            <a:r>
              <a:rPr lang="es-MX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 de Loera </a:t>
            </a:r>
          </a:p>
          <a:p>
            <a:pPr algn="ctr">
              <a:lnSpc>
                <a:spcPts val="3000"/>
              </a:lnSpc>
            </a:pPr>
            <a:r>
              <a:rPr lang="es-MX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En: </a:t>
            </a:r>
          </a:p>
          <a:p>
            <a:pPr algn="ctr">
              <a:lnSpc>
                <a:spcPts val="3000"/>
              </a:lnSpc>
            </a:pPr>
            <a:r>
              <a:rPr lang="es-MX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Atractivos turísticos, </a:t>
            </a:r>
          </a:p>
          <a:p>
            <a:pPr algn="ctr">
              <a:lnSpc>
                <a:spcPts val="3000"/>
              </a:lnSpc>
            </a:pPr>
            <a:r>
              <a:rPr lang="es-MX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Museos Sin Comentarios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3FB99EA-1952-4884-A345-4BB4BED1BD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445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12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-1" y="573861"/>
            <a:ext cx="6317673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la Casa del Deán.</a:t>
            </a:r>
          </a:p>
        </p:txBody>
      </p:sp>
      <p:pic>
        <p:nvPicPr>
          <p:cNvPr id="4" name="Imagen 3" descr="Imagen que contiene exterior, edificio, cielo, amarillo&#10;&#10;Descripción generada con confianza muy alta">
            <a:extLst>
              <a:ext uri="{FF2B5EF4-FFF2-40B4-BE49-F238E27FC236}">
                <a16:creationId xmlns:a16="http://schemas.microsoft.com/office/drawing/2014/main" id="{C14DD5ED-E6D6-45F3-BD3C-3FCB8211F6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885" y="568046"/>
            <a:ext cx="5740679" cy="574067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B9BABB2-B42D-43E2-B029-5E0EA9124E72}"/>
              </a:ext>
            </a:extLst>
          </p:cNvPr>
          <p:cNvSpPr/>
          <p:nvPr/>
        </p:nvSpPr>
        <p:spPr>
          <a:xfrm>
            <a:off x="481436" y="1683726"/>
            <a:ext cx="5614563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Dicha casona se terminó de construir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en 1580, por encargo de Don Tomás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la Plaza y </a:t>
            </a:r>
            <a:r>
              <a:rPr lang="es-MX" sz="3000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Goes</a:t>
            </a: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;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 el arquitecto que la diseño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fue Francisco de Becerra.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D71BE6F-649C-4ACA-950F-ECE60F830E2E}"/>
              </a:ext>
            </a:extLst>
          </p:cNvPr>
          <p:cNvSpPr/>
          <p:nvPr/>
        </p:nvSpPr>
        <p:spPr>
          <a:xfrm>
            <a:off x="287466" y="3898972"/>
            <a:ext cx="589165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Este inmueble se caracteriza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por tener una fachada de cantera gris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con un estilo renacentista;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al mismo tiempo es de las pocas construcciones coloniales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que representan una arquitectura civil.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5CEC13C-FDC2-4C66-A614-5F73384F6B1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481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25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9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250" accel="50000" fill="hold">
                                          <p:stCondLst>
                                            <p:cond delay="9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250" accel="50000" fill="hold">
                                          <p:stCondLst>
                                            <p:cond delay="9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8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637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479424" y="5472273"/>
            <a:ext cx="4203411" cy="829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24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Balcon</a:t>
            </a:r>
            <a:r>
              <a:rPr lang="es-MX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 Gótico de la Casa del Deán. </a:t>
            </a:r>
          </a:p>
          <a:p>
            <a:pPr algn="ctr">
              <a:lnSpc>
                <a:spcPts val="3000"/>
              </a:lnSpc>
            </a:pPr>
            <a:r>
              <a:rPr lang="es-MX" sz="24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Foto: @</a:t>
            </a:r>
            <a:r>
              <a:rPr lang="es-MX" sz="24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carlosPress</a:t>
            </a:r>
            <a:endParaRPr lang="es-MX" sz="24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Bold SemiConden" panose="020B0502040204020203" pitchFamily="34" charset="0"/>
              <a:cs typeface="Aldhabi" panose="020B0604020202020204" pitchFamily="2" charset="-78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6F9858F-6610-40A0-AC68-3BF9084B07FA}"/>
              </a:ext>
            </a:extLst>
          </p:cNvPr>
          <p:cNvSpPr/>
          <p:nvPr/>
        </p:nvSpPr>
        <p:spPr>
          <a:xfrm>
            <a:off x="4202527" y="571428"/>
            <a:ext cx="748550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Aún se conservan dos habitaciones,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ya que la casa fue destruida en gran parte.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EBDB854-AA78-457C-A450-479A5DA964EF}"/>
              </a:ext>
            </a:extLst>
          </p:cNvPr>
          <p:cNvSpPr/>
          <p:nvPr/>
        </p:nvSpPr>
        <p:spPr>
          <a:xfrm>
            <a:off x="4202527" y="2212318"/>
            <a:ext cx="748550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Las paredes de estas habitaciones o salones están decoradas con pinturas murales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excepcional belleza, reflejando el buen gusto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y la conjugación de la cultura europea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con la indígena.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38171FE-B90C-498B-B920-13DB99264016}"/>
              </a:ext>
            </a:extLst>
          </p:cNvPr>
          <p:cNvSpPr/>
          <p:nvPr/>
        </p:nvSpPr>
        <p:spPr>
          <a:xfrm>
            <a:off x="4177986" y="5059761"/>
            <a:ext cx="753459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Esto lo podemos decir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porque en pinturas renacentistas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se observan elementos americanos.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E51B12A-649C-4D3C-8948-64C3C578A12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edificio, exterior, calle, carretera&#10;&#10;Descripción generada con confianza muy alta">
            <a:extLst>
              <a:ext uri="{FF2B5EF4-FFF2-40B4-BE49-F238E27FC236}">
                <a16:creationId xmlns:a16="http://schemas.microsoft.com/office/drawing/2014/main" id="{E4BCFE94-41A6-4E1B-AFF5-E9002BBAE7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965" y="573578"/>
            <a:ext cx="3674021" cy="48986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9658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32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5470358" y="557838"/>
            <a:ext cx="6242217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Mural de las Sibilas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5E6F7BC5-CAC0-4F3D-AF37-13DE796474C1}"/>
              </a:ext>
            </a:extLst>
          </p:cNvPr>
          <p:cNvSpPr/>
          <p:nvPr/>
        </p:nvSpPr>
        <p:spPr>
          <a:xfrm>
            <a:off x="479424" y="556112"/>
            <a:ext cx="499093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En la primera sala se encuentra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el mural llamado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“</a:t>
            </a: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La Cabalgata de las Sibilas</a:t>
            </a: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”,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son unas doncellas profetisas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la antigüedad clásica,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que predijeron al Mesías.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D4A08175-7782-485D-A5C5-2EAC6E4CEE23}"/>
              </a:ext>
            </a:extLst>
          </p:cNvPr>
          <p:cNvSpPr/>
          <p:nvPr/>
        </p:nvSpPr>
        <p:spPr>
          <a:xfrm>
            <a:off x="479424" y="3511814"/>
            <a:ext cx="4990934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Todas van a caballo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distintos colores,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con estandartes del momento solemne que anuncian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y un medallón alusivo,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así como las citas bíblicas pertinentes.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8FF40E4-7BF3-4A95-B780-AD7DE072789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interior, pared, pintando, edificio&#10;&#10;Descripción generada con confianza muy alta">
            <a:extLst>
              <a:ext uri="{FF2B5EF4-FFF2-40B4-BE49-F238E27FC236}">
                <a16:creationId xmlns:a16="http://schemas.microsoft.com/office/drawing/2014/main" id="{4F4AD78D-BD01-4261-B97E-7532590404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7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0358" y="1728400"/>
            <a:ext cx="6186740" cy="4121916"/>
          </a:xfrm>
          <a:prstGeom prst="rect">
            <a:avLst/>
          </a:prstGeom>
          <a:ln w="127000" cap="rnd">
            <a:solidFill>
              <a:schemeClr val="accent4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586934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7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0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64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9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6898106" y="568946"/>
            <a:ext cx="4814470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Estos murales tienen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un significado religioso,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por ejemplo, la primer sibila que aparece es llamada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“</a:t>
            </a: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la del Antiguo Testamento</a:t>
            </a: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” 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y sostiene la insignia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las tablas de la ley;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pero al llevar el estandarte roto significa que esas leyes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son caducas y las que importan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son las nuevas,… las de Cristo.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49346E0-10DC-49AA-94D3-988498992BAA}"/>
              </a:ext>
            </a:extLst>
          </p:cNvPr>
          <p:cNvSpPr/>
          <p:nvPr/>
        </p:nvSpPr>
        <p:spPr>
          <a:xfrm>
            <a:off x="6756605" y="5059498"/>
            <a:ext cx="495597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Al mismo tiempo también representan a los doce profetas menores de Israel.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80F509B-AAB8-4F96-BC45-741D255CB2C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 descr="Imagen que contiene texto, libro&#10;&#10;Descripción generada con confianza muy alta">
            <a:extLst>
              <a:ext uri="{FF2B5EF4-FFF2-40B4-BE49-F238E27FC236}">
                <a16:creationId xmlns:a16="http://schemas.microsoft.com/office/drawing/2014/main" id="{27AF6E88-A812-4626-87DA-877713A389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03" y="965732"/>
            <a:ext cx="6540901" cy="49056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880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3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00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 descr="Imagen que contiene interior, pared, suelo, mobiliario&#10;&#10;Descripción generada con confianza muy alta">
            <a:extLst>
              <a:ext uri="{FF2B5EF4-FFF2-40B4-BE49-F238E27FC236}">
                <a16:creationId xmlns:a16="http://schemas.microsoft.com/office/drawing/2014/main" id="{1E927F54-B23B-4149-A885-20DA4791A9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026" y="2197333"/>
            <a:ext cx="4642407" cy="33160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interior, pared, pintando, foto&#10;&#10;Descripción generada con confianza muy alta">
            <a:extLst>
              <a:ext uri="{FF2B5EF4-FFF2-40B4-BE49-F238E27FC236}">
                <a16:creationId xmlns:a16="http://schemas.microsoft.com/office/drawing/2014/main" id="{2597F314-BF71-40DE-A1DC-0F7DE6B352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100" y="2213510"/>
            <a:ext cx="4392727" cy="32945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49B993C7-3ACB-46FC-BDA8-BAB60C137A10}"/>
              </a:ext>
            </a:extLst>
          </p:cNvPr>
          <p:cNvSpPr/>
          <p:nvPr/>
        </p:nvSpPr>
        <p:spPr>
          <a:xfrm>
            <a:off x="479424" y="5529903"/>
            <a:ext cx="11233151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Estos detalles nos hablan de una importante herencia prehispánica,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ya que así se representaba  a los tlacuilos, en los códices.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68A2B24F-7EA4-4B60-B92D-0EDB900D614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479425" y="565729"/>
            <a:ext cx="112331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Las cenefas de estos murales son importantes, porque tienen elementos vegetales y una serie de changuitos que con rostros casi humanos entrelazan sus colas y se complacen en hablar o cantar,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según lo indican las vírgulas que salen de sus bocas.</a:t>
            </a:r>
          </a:p>
        </p:txBody>
      </p:sp>
    </p:spTree>
    <p:extLst>
      <p:ext uri="{BB962C8B-B14F-4D97-AF65-F5344CB8AC3E}">
        <p14:creationId xmlns:p14="http://schemas.microsoft.com/office/powerpoint/2010/main" val="744452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125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15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26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479424" y="563126"/>
            <a:ext cx="5441127" cy="73866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Mural de los Triunfos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68E73964-50A5-4EEB-BA69-81B682E43A5F}"/>
              </a:ext>
            </a:extLst>
          </p:cNvPr>
          <p:cNvSpPr/>
          <p:nvPr/>
        </p:nvSpPr>
        <p:spPr>
          <a:xfrm>
            <a:off x="0" y="2328572"/>
            <a:ext cx="5920551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La segunda sala llamada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“</a:t>
            </a: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los Triunfos</a:t>
            </a: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”,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se retoma de los grabados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los “</a:t>
            </a:r>
            <a:r>
              <a:rPr lang="es-MX" sz="3000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Trionfi</a:t>
            </a: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” de alguna edición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del poema de  Petrarca.</a:t>
            </a:r>
          </a:p>
        </p:txBody>
      </p:sp>
      <p:pic>
        <p:nvPicPr>
          <p:cNvPr id="4" name="Imagen 3" descr="Imagen que contiene interior, pared, suelo&#10;&#10;Descripción generada con confianza muy alta">
            <a:extLst>
              <a:ext uri="{FF2B5EF4-FFF2-40B4-BE49-F238E27FC236}">
                <a16:creationId xmlns:a16="http://schemas.microsoft.com/office/drawing/2014/main" id="{2120E494-AB30-41A6-8181-9B15147136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0552" y="501149"/>
            <a:ext cx="5807576" cy="58075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D6FED2D-F47E-4CAF-8181-42EF3774F36E}"/>
              </a:ext>
            </a:extLst>
          </p:cNvPr>
          <p:cNvSpPr/>
          <p:nvPr/>
        </p:nvSpPr>
        <p:spPr>
          <a:xfrm>
            <a:off x="463872" y="5063498"/>
            <a:ext cx="5456679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Se están representando los triunfos del amor, la castidad, la fama,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el tiempo, la muerte y la eternidad.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06433FC-AF22-4E6C-868E-04DD3AED714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4253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750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4443662" y="1969290"/>
            <a:ext cx="7413292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El Re-descubrimiento de los murales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A506065-3229-46B1-8C09-CE946D7D40C1}"/>
              </a:ext>
            </a:extLst>
          </p:cNvPr>
          <p:cNvSpPr/>
          <p:nvPr/>
        </p:nvSpPr>
        <p:spPr>
          <a:xfrm>
            <a:off x="4588043" y="3072237"/>
            <a:ext cx="712453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La Casa del Deán  con el paso del tiempo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quedó olvidada y sus murales también;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estos volvieron a ser re-descubiertos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aunque existen dos diferentes versiones.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6A1D61C-3050-43B8-A396-900F3F1563C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edificio, exterior, foto, casa&#10;&#10;Descripción generada con confianza muy alta">
            <a:extLst>
              <a:ext uri="{FF2B5EF4-FFF2-40B4-BE49-F238E27FC236}">
                <a16:creationId xmlns:a16="http://schemas.microsoft.com/office/drawing/2014/main" id="{B4732426-7C4E-4B18-A7A9-BCF79B74F5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77" y="628783"/>
            <a:ext cx="3903527" cy="5606501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6698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9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62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2222E2C2-64AE-49D2-A605-44D309D87DFC}"/>
              </a:ext>
            </a:extLst>
          </p:cNvPr>
          <p:cNvSpPr/>
          <p:nvPr/>
        </p:nvSpPr>
        <p:spPr>
          <a:xfrm>
            <a:off x="504289" y="562283"/>
            <a:ext cx="5136046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La primera de Don Francisco Pérez Salazar,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que como él mismo relata: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Queriéndole hacer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unas reparaciones,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ordené que quitaran el papel tapiz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y aplanaran las paredes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lo que fue estudio de mi señor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padre; al raspar los albañiles cayó una gruesa costra de cal formada por varias capas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enjalbegados seculares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y apareció la pata de un caballo pintado sobre un fondo de estuco antiquísimo.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6A1D61C-3050-43B8-A396-900F3F1563C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6DCDC71F-BD8B-4840-B82E-EA8F252EDE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6377" y="1159411"/>
            <a:ext cx="6047377" cy="4535533"/>
          </a:xfrm>
          <a:prstGeom prst="rect">
            <a:avLst/>
          </a:prstGeom>
        </p:spPr>
      </p:pic>
      <p:pic>
        <p:nvPicPr>
          <p:cNvPr id="10" name="Imagen 9" descr="Imagen que contiene interior&#10;&#10;Descripción generada con confianza alta">
            <a:extLst>
              <a:ext uri="{FF2B5EF4-FFF2-40B4-BE49-F238E27FC236}">
                <a16:creationId xmlns:a16="http://schemas.microsoft.com/office/drawing/2014/main" id="{6166EDFB-14AF-42BE-9C62-471D3F8107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275" y="1171074"/>
            <a:ext cx="6010437" cy="45078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934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4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4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12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4443663" y="1473224"/>
            <a:ext cx="7267076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Mande con especial cuidado se continuara limpiando el muro hasta que pudo verse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por completo, un hermoso fresco del siglo XVI cubriendo todas las paredes de la espaciosa habitación (…), entre el friso y una orla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arabescos renacentistas, se desarrolla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una larga cabalgata de Sibilas, montadas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en briosos corceles (…) desgraciadamente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hasta ahora, no he podido averiguar quién sería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el autor, de esta palaciega decoración”.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DA7B792-2542-4454-8551-C6EA19DBBB1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DAEF71E-0120-468E-A0A6-0E11E4885C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37" y="611416"/>
            <a:ext cx="3758957" cy="56140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7083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65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pared, interior, antiguo&#10;&#10;Descripción generada con confianza muy alta">
            <a:extLst>
              <a:ext uri="{FF2B5EF4-FFF2-40B4-BE49-F238E27FC236}">
                <a16:creationId xmlns:a16="http://schemas.microsoft.com/office/drawing/2014/main" id="{DF0B0740-7411-436D-A7DE-9DA38F7267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274" y="1299747"/>
            <a:ext cx="6282579" cy="47119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436349" y="565240"/>
            <a:ext cx="5001925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Mientras que por otro lado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Carlos Ovando dijo en 1923, que: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“</a:t>
            </a: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Aunque es indiscutible que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el señor Pérez Salazar descubrió por primera vez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las pinturas al fresco de la Casa del Deán, éste mandó tomar algunas fotografías y después ordenó cubrir nuevamente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con todo cuidado los frescos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para que pudieran conservarse,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esto con el fin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evitarse dificultades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por estar amenazado de un juicio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nacionalización de la casa</a:t>
            </a: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.”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6E603F6-8618-4DFA-A830-E59C7308DCC0}"/>
              </a:ext>
            </a:extLst>
          </p:cNvPr>
          <p:cNvSpPr/>
          <p:nvPr/>
        </p:nvSpPr>
        <p:spPr>
          <a:xfrm>
            <a:off x="5325979" y="569431"/>
            <a:ext cx="6387963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Mural en la Sala de los Triunfos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C1EB4A4A-45E7-4A38-881A-867CD6D6DAB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206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3375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pared, interior, pintando, mobiliario&#10;&#10;Descripción generada con confianza alta">
            <a:extLst>
              <a:ext uri="{FF2B5EF4-FFF2-40B4-BE49-F238E27FC236}">
                <a16:creationId xmlns:a16="http://schemas.microsoft.com/office/drawing/2014/main" id="{99C86071-921B-49B8-96AF-78A8F0E4C2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252" y="1448526"/>
            <a:ext cx="5621912" cy="3989744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6096000" y="693581"/>
            <a:ext cx="5618432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No podremos saber a ciencia cierta qué fue lo que sucedió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con estos murales, pero en 1934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el crítico de arte español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Diego Angulo Iñiguez,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conoció las pinturas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la Casa del Deán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que le fueron mostradas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por el señor Pérez Salazar;…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en el tomo II de su “</a:t>
            </a:r>
            <a:r>
              <a:rPr lang="es-MX" sz="3000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Historia del arte hispanoamericano</a:t>
            </a: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” se publica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una fotografía de estos murales </a:t>
            </a:r>
          </a:p>
          <a:p>
            <a:pPr algn="ctr">
              <a:lnSpc>
                <a:spcPts val="3000"/>
              </a:lnSpc>
            </a:pPr>
            <a:r>
              <a:rPr lang="es-MX" sz="300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perteneciente </a:t>
            </a:r>
          </a:p>
          <a:p>
            <a:pPr algn="ctr">
              <a:lnSpc>
                <a:spcPts val="3000"/>
              </a:lnSpc>
            </a:pPr>
            <a:r>
              <a:rPr lang="es-MX" sz="300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al </a:t>
            </a: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Señor Pérez Salazar.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D295079-669D-46B9-B6C6-76EFA9FC99A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9234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95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8D7E7E1-B3C4-4859-BEF3-3642C5ED9570}"/>
              </a:ext>
            </a:extLst>
          </p:cNvPr>
          <p:cNvSpPr/>
          <p:nvPr/>
        </p:nvSpPr>
        <p:spPr>
          <a:xfrm>
            <a:off x="479425" y="563856"/>
            <a:ext cx="1123315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Lo que nos queda claro es que después del re-descubrimiento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de estos murales podemos conocer pinturas bien conservadas del siglo XVI y que no se encuentran en una Iglesia o en un Convento.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90AE9800-A38C-4A33-977A-52DF0CA91ECA}"/>
              </a:ext>
            </a:extLst>
          </p:cNvPr>
          <p:cNvSpPr/>
          <p:nvPr/>
        </p:nvSpPr>
        <p:spPr>
          <a:xfrm>
            <a:off x="479425" y="1981085"/>
            <a:ext cx="4638007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Al mismo tiempo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estos murales representan momentos de la antigüedad clásica, pero impresos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en  un estilo renacentista combinado con tradiciones típicamente indígenas,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lo que hace que estos murales sean sumamente impresionantes </a:t>
            </a:r>
          </a:p>
          <a:p>
            <a:pPr algn="ctr">
              <a:lnSpc>
                <a:spcPts val="3000"/>
              </a:lnSpc>
            </a:pPr>
            <a:r>
              <a:rPr lang="es-MX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Bold SemiConden" panose="020B0502040204020203" pitchFamily="34" charset="0"/>
                <a:cs typeface="Aldhabi" panose="020B0604020202020204" pitchFamily="2" charset="-78"/>
              </a:rPr>
              <a:t>y que bien merecen una vista.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0EF0766-1B3D-4FF2-AFD3-80757047086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385EDE6B-E34E-4FA0-A833-B2031E9EB2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432" y="2352162"/>
            <a:ext cx="6516508" cy="3309972"/>
          </a:xfrm>
          <a:prstGeom prst="rect">
            <a:avLst/>
          </a:prstGeom>
          <a:ln w="127000" cap="rnd">
            <a:solidFill>
              <a:schemeClr val="accent4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25318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125"/>
                            </p:stCondLst>
                            <p:childTnLst>
                              <p:par>
                                <p:cTn id="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62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622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fade/>
      </p:transition>
    </mc:Choice>
    <mc:Fallback xmlns="">
      <p:transition spd="slow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La casa del deán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André </a:t>
            </a: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Rieu</a:t>
            </a:r>
            <a:endParaRPr kumimoji="0" lang="es-ES" sz="3200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uLnTx/>
                <a:uFillTx/>
                <a:latin typeface="Cooper Black" pitchFamily="18" charset="0"/>
                <a:ea typeface="+mn-ea"/>
                <a:cs typeface="+mn-cs"/>
              </a:rPr>
              <a:t>15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latin typeface="Cooper Black" pitchFamily="18" charset="0"/>
              </a:rPr>
              <a:t>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uLnTx/>
                <a:uFillTx/>
                <a:latin typeface="Cooper Black" pitchFamily="18" charset="0"/>
                <a:ea typeface="+mn-ea"/>
                <a:cs typeface="+mn-cs"/>
              </a:rPr>
              <a:t>4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 descr="Imagen que contiene edificio, texto, pared, interior&#10;&#10;Descripción generada con confianza alta">
            <a:extLst>
              <a:ext uri="{FF2B5EF4-FFF2-40B4-BE49-F238E27FC236}">
                <a16:creationId xmlns:a16="http://schemas.microsoft.com/office/drawing/2014/main" id="{4422D2EC-6061-45DB-A717-0E35C2DE300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" y="0"/>
            <a:ext cx="12187102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842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702</TotalTime>
  <Words>1162</Words>
  <Application>Microsoft Office PowerPoint</Application>
  <PresentationFormat>Panorámica</PresentationFormat>
  <Paragraphs>221</Paragraphs>
  <Slides>29</Slides>
  <Notes>24</Notes>
  <HiddenSlides>0</HiddenSlides>
  <MMClips>2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43" baseType="lpstr">
      <vt:lpstr>Aldhabi</vt:lpstr>
      <vt:lpstr>Algerian</vt:lpstr>
      <vt:lpstr>Arial</vt:lpstr>
      <vt:lpstr>Arial Narrow</vt:lpstr>
      <vt:lpstr>Bahnschrift SemiBold SemiConden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casa del Deán  15' 54"</dc:title>
  <dc:creator>Eagle's nest</dc:creator>
  <cp:lastModifiedBy>Eagle's nest</cp:lastModifiedBy>
  <cp:revision>127</cp:revision>
  <dcterms:created xsi:type="dcterms:W3CDTF">2018-02-11T10:42:39Z</dcterms:created>
  <dcterms:modified xsi:type="dcterms:W3CDTF">2018-08-23T00:19:27Z</dcterms:modified>
</cp:coreProperties>
</file>