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notesMasterIdLst>
    <p:notesMasterId r:id="rId33"/>
  </p:notesMasterIdLst>
  <p:handoutMasterIdLst>
    <p:handoutMasterId r:id="rId34"/>
  </p:handoutMasterIdLst>
  <p:sldIdLst>
    <p:sldId id="381" r:id="rId6"/>
    <p:sldId id="348" r:id="rId7"/>
    <p:sldId id="349" r:id="rId8"/>
    <p:sldId id="350" r:id="rId9"/>
    <p:sldId id="380" r:id="rId10"/>
    <p:sldId id="328" r:id="rId11"/>
    <p:sldId id="343" r:id="rId12"/>
    <p:sldId id="333" r:id="rId13"/>
    <p:sldId id="361" r:id="rId14"/>
    <p:sldId id="362" r:id="rId15"/>
    <p:sldId id="344" r:id="rId16"/>
    <p:sldId id="340" r:id="rId17"/>
    <p:sldId id="345" r:id="rId18"/>
    <p:sldId id="341" r:id="rId19"/>
    <p:sldId id="299" r:id="rId20"/>
    <p:sldId id="366" r:id="rId21"/>
    <p:sldId id="334" r:id="rId22"/>
    <p:sldId id="370" r:id="rId23"/>
    <p:sldId id="372" r:id="rId24"/>
    <p:sldId id="337" r:id="rId25"/>
    <p:sldId id="339" r:id="rId26"/>
    <p:sldId id="338" r:id="rId27"/>
    <p:sldId id="298" r:id="rId28"/>
    <p:sldId id="296" r:id="rId29"/>
    <p:sldId id="377" r:id="rId30"/>
    <p:sldId id="273" r:id="rId31"/>
    <p:sldId id="274" r:id="rId32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v2y3SnezWzRu9Siv8iCkA==" hashData="Uh1qBLzOpqY/qazABGVd3axbOQz1TPQ+7Ck98j+cgvypxsIOzb9GzZ/pkcyOtrwJc9sLFhIaBPVAQyQ/CnxU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4320" userDrawn="1">
          <p15:clr>
            <a:srgbClr val="000000"/>
          </p15:clr>
        </p15:guide>
        <p15:guide id="4" orient="horz" pos="3974" userDrawn="1">
          <p15:clr>
            <a:srgbClr val="000000"/>
          </p15:clr>
        </p15:guide>
        <p15:guide id="5" orient="horz" userDrawn="1">
          <p15:clr>
            <a:srgbClr val="000000"/>
          </p15:clr>
        </p15:guide>
        <p15:guide id="6" orient="horz" pos="323" userDrawn="1">
          <p15:clr>
            <a:srgbClr val="000000"/>
          </p15:clr>
        </p15:guide>
        <p15:guide id="7" userDrawn="1">
          <p15:clr>
            <a:srgbClr val="000000"/>
          </p15:clr>
        </p15:guide>
        <p15:guide id="8" pos="7673" userDrawn="1">
          <p15:clr>
            <a:srgbClr val="000000"/>
          </p15:clr>
        </p15:guide>
        <p15:guide id="9" pos="7378" userDrawn="1">
          <p15:clr>
            <a:srgbClr val="000000"/>
          </p15:clr>
        </p15:guide>
        <p15:guide id="10" pos="302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9" autoAdjust="0"/>
    <p:restoredTop sz="94660" autoAdjust="0"/>
  </p:normalViewPr>
  <p:slideViewPr>
    <p:cSldViewPr snapToGrid="0" showGuides="1">
      <p:cViewPr varScale="1">
        <p:scale>
          <a:sx n="69" d="100"/>
          <a:sy n="69" d="100"/>
        </p:scale>
        <p:origin x="936" y="78"/>
      </p:cViewPr>
      <p:guideLst>
        <p:guide orient="horz" pos="2160"/>
        <p:guide pos="3840"/>
        <p:guide orient="horz" pos="4320"/>
        <p:guide orient="horz" pos="3974"/>
        <p:guide orient="horz"/>
        <p:guide orient="horz" pos="323"/>
        <p:guide/>
        <p:guide pos="7673"/>
        <p:guide pos="7378"/>
        <p:guide pos="3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23/08/2018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1074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4185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200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8098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7465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13216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321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181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47967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3902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65318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2756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0971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6518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385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8467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700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23/08/2018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23/08/2018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23/08/2018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23/08/2018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23/08/2018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23/08/2018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574703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435586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96196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14415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23/08/2018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787752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23/08/2018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739792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23/08/2018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57401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02043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09774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063242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3616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75411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208761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31950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1668652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23/08/2018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3673114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23/08/2018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28180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23/08/2018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133942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43014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5537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273400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308757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1155908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230625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942738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3983116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23/08/2018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696222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23/08/2018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810908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23/08/2018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8101752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0093311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263166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289724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3430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8462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5820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53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4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4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9.png"/><Relationship Id="rId5" Type="http://schemas.openxmlformats.org/officeDocument/2006/relationships/image" Target="../media/image48.png"/><Relationship Id="rId4" Type="http://schemas.openxmlformats.org/officeDocument/2006/relationships/image" Target="../media/image2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7FC1911-404D-45EE-B981-D8114CFFF04D}"/>
              </a:ext>
            </a:extLst>
          </p:cNvPr>
          <p:cNvSpPr txBox="1"/>
          <p:nvPr/>
        </p:nvSpPr>
        <p:spPr>
          <a:xfrm>
            <a:off x="3208419" y="4170949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rgbClr val="FFFF00"/>
                </a:solidFill>
              </a:rPr>
              <a:t>13’ 45”</a:t>
            </a:r>
            <a:endParaRPr lang="es-MX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920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  <p:sndAc>
          <p:stSnd>
            <p:snd r:embed="rId2" name="La Pasita Medley 000 - Eaglenest 1.wav"/>
          </p:stSnd>
        </p:sndAc>
      </p:transition>
    </mc:Choice>
    <mc:Fallback>
      <p:transition spd="slow" advTm="5000">
        <p:fade/>
        <p:sndAc>
          <p:stSnd>
            <p:snd r:embed="rId2" name="La Pasita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edificio, exterior, amarillo, cielo&#10;&#10;Descripción generada con confianza muy alta">
            <a:extLst>
              <a:ext uri="{FF2B5EF4-FFF2-40B4-BE49-F238E27FC236}">
                <a16:creationId xmlns:a16="http://schemas.microsoft.com/office/drawing/2014/main" id="{B8432769-C425-4D99-BD9E-98BD4A97E9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160422" y="898352"/>
            <a:ext cx="3015672" cy="160043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 w="1016">
                  <a:solidFill>
                    <a:srgbClr val="ED7D31">
                      <a:lumMod val="75000"/>
                    </a:srgbClr>
                  </a:solidFill>
                  <a:prstDash val="solid"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La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 w="1016">
                  <a:solidFill>
                    <a:srgbClr val="ED7D31">
                      <a:lumMod val="75000"/>
                    </a:srgbClr>
                  </a:solidFill>
                  <a:prstDash val="solid"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Pasita  </a:t>
            </a: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 rot="186151">
            <a:off x="1425514" y="3028460"/>
            <a:ext cx="6230626" cy="5148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1016">
                  <a:solidFill>
                    <a:srgbClr val="ED7D31">
                      <a:lumMod val="75000"/>
                    </a:srgbClr>
                  </a:solidFill>
                  <a:prstDash val="solid"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Una</a:t>
            </a: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016">
                  <a:solidFill>
                    <a:srgbClr val="ED7D31">
                      <a:lumMod val="75000"/>
                    </a:srgbClr>
                  </a:solidFill>
                  <a:prstDash val="solid"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cantina</a:t>
            </a: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016">
                  <a:solidFill>
                    <a:srgbClr val="ED7D31">
                      <a:lumMod val="75000"/>
                    </a:srgbClr>
                  </a:solidFill>
                  <a:prstDash val="solid"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Poblana</a:t>
            </a: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</a:t>
            </a:r>
            <a:endParaRPr kumimoji="0" lang="es-ES" sz="4000" b="1" i="0" u="none" strike="noStrike" kern="0" cap="none" spc="0" normalizeH="0" baseline="0" noProof="0" dirty="0">
              <a:ln w="1016">
                <a:solidFill>
                  <a:srgbClr val="ED7D31">
                    <a:lumMod val="75000"/>
                  </a:srgbClr>
                </a:solidFill>
                <a:prstDash val="solid"/>
              </a:ln>
              <a:solidFill>
                <a:srgbClr val="ED7D31">
                  <a:lumMod val="50000"/>
                </a:srgbClr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985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7" grpId="0"/>
      <p:bldP spid="17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4B1DDD4-4A8B-41D0-99AD-0C7B20D22F08}"/>
              </a:ext>
            </a:extLst>
          </p:cNvPr>
          <p:cNvSpPr/>
          <p:nvPr/>
        </p:nvSpPr>
        <p:spPr>
          <a:xfrm>
            <a:off x="419686" y="876493"/>
            <a:ext cx="9959557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 w="1016">
                  <a:solidFill>
                    <a:srgbClr val="ED7D31">
                      <a:lumMod val="75000"/>
                    </a:srgbClr>
                  </a:solidFill>
                  <a:prstDash val="solid"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La pasita, una cantina poblana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26E6E9A-BBDC-4083-ADA6-DD619D8AE6E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D0A49B8-5F43-44D3-999C-0E2846A7C35E}"/>
              </a:ext>
            </a:extLst>
          </p:cNvPr>
          <p:cNvSpPr/>
          <p:nvPr/>
        </p:nvSpPr>
        <p:spPr>
          <a:xfrm>
            <a:off x="224589" y="5825483"/>
            <a:ext cx="11487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Texto Publicado por: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Luis Enrique Sánchez Fernández En: Atractivos turísticos Sin Comentarios y otros objetos.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FD7AF6D-ACD1-4552-A8F8-6CED8B704D8A}"/>
              </a:ext>
            </a:extLst>
          </p:cNvPr>
          <p:cNvSpPr/>
          <p:nvPr/>
        </p:nvSpPr>
        <p:spPr>
          <a:xfrm rot="21393108">
            <a:off x="352938" y="1373798"/>
            <a:ext cx="19009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Fotos: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red</a:t>
            </a:r>
          </a:p>
        </p:txBody>
      </p:sp>
    </p:spTree>
    <p:extLst>
      <p:ext uri="{BB962C8B-B14F-4D97-AF65-F5344CB8AC3E}">
        <p14:creationId xmlns:p14="http://schemas.microsoft.com/office/powerpoint/2010/main" val="355141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75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726059E3-24AE-4D98-9C8B-6D581DD61033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4B1DDD4-4A8B-41D0-99AD-0C7B20D22F08}"/>
              </a:ext>
            </a:extLst>
          </p:cNvPr>
          <p:cNvSpPr/>
          <p:nvPr/>
        </p:nvSpPr>
        <p:spPr>
          <a:xfrm>
            <a:off x="495662" y="555653"/>
            <a:ext cx="11216913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Caminando por el centro de la ciudad de Puebla y concretamente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el Barrio de los Sapos, podemos encontrar un lugar muy pintoresco,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lleno de tradición, en donde pareciera que el tiempo no pasa.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42C246B-C790-4936-96C7-54DCF34ADD5B}"/>
              </a:ext>
            </a:extLst>
          </p:cNvPr>
          <p:cNvSpPr/>
          <p:nvPr/>
        </p:nvSpPr>
        <p:spPr>
          <a:xfrm>
            <a:off x="6368716" y="2304234"/>
            <a:ext cx="5343860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trata de “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Pasita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”…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una cantina que se inauguró en 1916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el nombre de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“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Gallo de Oro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”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el señor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Emilio Contreras Aicardo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B361A25-13F2-4F75-9700-B2C5D1368477}"/>
              </a:ext>
            </a:extLst>
          </p:cNvPr>
          <p:cNvSpPr/>
          <p:nvPr/>
        </p:nvSpPr>
        <p:spPr>
          <a:xfrm>
            <a:off x="495662" y="5833502"/>
            <a:ext cx="11216913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pesar del tiempo, esta cantina tradicional de Puebla no pasa de moda.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368CEAF-60F3-4DD5-86B2-F0C320C1187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5DDB8CEF-D7ED-4291-B2CD-FBC671CF130A}"/>
              </a:ext>
            </a:extLst>
          </p:cNvPr>
          <p:cNvSpPr/>
          <p:nvPr/>
        </p:nvSpPr>
        <p:spPr>
          <a:xfrm>
            <a:off x="2422358" y="5352240"/>
            <a:ext cx="31121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Foto: Agencia Enfoque</a:t>
            </a:r>
          </a:p>
        </p:txBody>
      </p:sp>
      <p:pic>
        <p:nvPicPr>
          <p:cNvPr id="9" name="Imagen 8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4344341B-5077-435A-834E-16978A104A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200" b="86253" l="14000" r="87250">
                        <a14:foregroundMark x1="19000" y1="14412" x2="19000" y2="14412"/>
                        <a14:foregroundMark x1="19625" y1="25942" x2="19625" y2="25942"/>
                        <a14:foregroundMark x1="21500" y1="11973" x2="21500" y2="11973"/>
                        <a14:foregroundMark x1="19750" y1="10200" x2="19750" y2="10200"/>
                        <a14:foregroundMark x1="27000" y1="10865" x2="27000" y2="10865"/>
                        <a14:foregroundMark x1="37625" y1="10865" x2="37625" y2="10865"/>
                        <a14:foregroundMark x1="35000" y1="11308" x2="35000" y2="11308"/>
                        <a14:foregroundMark x1="18125" y1="11752" x2="18125" y2="11752"/>
                        <a14:foregroundMark x1="15875" y1="11308" x2="15875" y2="11308"/>
                        <a14:foregroundMark x1="14250" y1="11086" x2="14250" y2="11086"/>
                        <a14:foregroundMark x1="17750" y1="36585" x2="17750" y2="36585"/>
                        <a14:foregroundMark x1="18750" y1="45676" x2="18750" y2="45676"/>
                        <a14:foregroundMark x1="17000" y1="56319" x2="17000" y2="56319"/>
                        <a14:foregroundMark x1="18625" y1="52328" x2="18625" y2="52328"/>
                        <a14:foregroundMark x1="18750" y1="61863" x2="18750" y2="61863"/>
                        <a14:foregroundMark x1="15875" y1="64080" x2="15875" y2="64080"/>
                        <a14:foregroundMark x1="15500" y1="59202" x2="15500" y2="59202"/>
                        <a14:foregroundMark x1="20250" y1="74279" x2="20250" y2="74279"/>
                        <a14:foregroundMark x1="15125" y1="73836" x2="15125" y2="73836"/>
                        <a14:foregroundMark x1="18375" y1="71175" x2="18375" y2="71175"/>
                        <a14:foregroundMark x1="20750" y1="56541" x2="20750" y2="56541"/>
                        <a14:foregroundMark x1="17875" y1="66519" x2="17875" y2="66519"/>
                        <a14:foregroundMark x1="17750" y1="60976" x2="17750" y2="60976"/>
                        <a14:foregroundMark x1="19625" y1="67627" x2="19625" y2="67627"/>
                        <a14:foregroundMark x1="20625" y1="71840" x2="20625" y2="71840"/>
                        <a14:foregroundMark x1="24750" y1="78492" x2="24750" y2="78492"/>
                        <a14:foregroundMark x1="28875" y1="79601" x2="28875" y2="79601"/>
                        <a14:foregroundMark x1="21250" y1="79823" x2="21250" y2="79823"/>
                        <a14:foregroundMark x1="17500" y1="82705" x2="17500" y2="82705"/>
                        <a14:foregroundMark x1="16000" y1="79379" x2="16000" y2="79379"/>
                        <a14:foregroundMark x1="14500" y1="76940" x2="14500" y2="77827"/>
                        <a14:foregroundMark x1="17875" y1="86253" x2="17875" y2="86253"/>
                        <a14:foregroundMark x1="34875" y1="78936" x2="34875" y2="78936"/>
                        <a14:foregroundMark x1="34750" y1="79601" x2="34750" y2="79601"/>
                        <a14:foregroundMark x1="34625" y1="78271" x2="34625" y2="78271"/>
                        <a14:foregroundMark x1="53000" y1="80266" x2="53000" y2="80266"/>
                        <a14:foregroundMark x1="51000" y1="80710" x2="51000" y2="80710"/>
                        <a14:foregroundMark x1="43625" y1="79379" x2="43625" y2="79379"/>
                        <a14:foregroundMark x1="43500" y1="77605" x2="43500" y2="77605"/>
                        <a14:foregroundMark x1="40500" y1="78492" x2="40500" y2="78492"/>
                        <a14:foregroundMark x1="58750" y1="77162" x2="58750" y2="77162"/>
                        <a14:foregroundMark x1="56750" y1="80488" x2="56750" y2="80488"/>
                        <a14:foregroundMark x1="54625" y1="78271" x2="54625" y2="78271"/>
                        <a14:foregroundMark x1="73875" y1="78936" x2="73875" y2="78936"/>
                        <a14:foregroundMark x1="76000" y1="77605" x2="76000" y2="77605"/>
                        <a14:foregroundMark x1="80625" y1="77827" x2="80625" y2="77827"/>
                        <a14:foregroundMark x1="82750" y1="83592" x2="82750" y2="83592"/>
                        <a14:foregroundMark x1="67500" y1="77827" x2="67500" y2="77827"/>
                        <a14:foregroundMark x1="54250" y1="79601" x2="54250" y2="79601"/>
                        <a14:foregroundMark x1="82500" y1="74945" x2="82500" y2="74945"/>
                        <a14:foregroundMark x1="83250" y1="66297" x2="83250" y2="66297"/>
                        <a14:foregroundMark x1="80500" y1="70953" x2="80500" y2="70953"/>
                        <a14:foregroundMark x1="84125" y1="71840" x2="84125" y2="71840"/>
                        <a14:foregroundMark x1="84875" y1="81596" x2="84875" y2="81596"/>
                        <a14:foregroundMark x1="72250" y1="80044" x2="72250" y2="80044"/>
                        <a14:foregroundMark x1="78875" y1="82705" x2="78875" y2="82705"/>
                        <a14:foregroundMark x1="85375" y1="85144" x2="85375" y2="85144"/>
                        <a14:foregroundMark x1="87250" y1="83149" x2="87250" y2="83149"/>
                        <a14:foregroundMark x1="82000" y1="50998" x2="82000" y2="50998"/>
                        <a14:foregroundMark x1="81375" y1="40133" x2="81375" y2="40133"/>
                        <a14:foregroundMark x1="83625" y1="29712" x2="83625" y2="29712"/>
                        <a14:foregroundMark x1="60000" y1="12860" x2="60000" y2="12860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000" t="6361" r="10053" b="9615"/>
          <a:stretch/>
        </p:blipFill>
        <p:spPr>
          <a:xfrm>
            <a:off x="399411" y="1630838"/>
            <a:ext cx="6258068" cy="3754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06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875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1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5" grpId="0"/>
      <p:bldP spid="6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E2ADB616-7D22-4579-B5AA-5DB08B8E2F01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70EF02B-E5A3-40D1-9DED-381124D1FCD0}"/>
              </a:ext>
            </a:extLst>
          </p:cNvPr>
          <p:cNvSpPr/>
          <p:nvPr/>
        </p:nvSpPr>
        <p:spPr>
          <a:xfrm>
            <a:off x="417094" y="555647"/>
            <a:ext cx="1137569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Se trata de la cantina más famosa de Puebla y es reconocida internacionalmente </a:t>
            </a:r>
          </a:p>
          <a:p>
            <a:pPr marL="0" marR="0" lvl="0" indent="0" algn="ctr" defTabSz="91440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gracias a su tradicional bebida “</a:t>
            </a:r>
            <a:r>
              <a:rPr kumimoji="0" lang="es-MX" sz="280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la Pasita</a:t>
            </a:r>
            <a:r>
              <a:rPr kumimoji="0" lang="es-MX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”  </a:t>
            </a:r>
            <a:r>
              <a:rPr kumimoji="0" lang="es-MX" sz="2800" b="0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«</a:t>
            </a:r>
            <a:r>
              <a:rPr kumimoji="0" lang="es-MX" sz="2800" b="0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 es un licor de uva pasa que se sirve </a:t>
            </a:r>
          </a:p>
          <a:p>
            <a:pPr marL="0" marR="0" lvl="0" indent="0" algn="ctr" defTabSz="91440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con una pequeña porción de queso y una fruta seca</a:t>
            </a:r>
            <a:r>
              <a:rPr kumimoji="0" lang="es-MX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» </a:t>
            </a:r>
            <a:r>
              <a:rPr kumimoji="0" lang="es-MX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que se prepara de forma artesanal.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41CFBD1-A436-43BD-A35A-36A2A2C370DE}"/>
              </a:ext>
            </a:extLst>
          </p:cNvPr>
          <p:cNvSpPr/>
          <p:nvPr/>
        </p:nvSpPr>
        <p:spPr>
          <a:xfrm>
            <a:off x="495662" y="3443227"/>
            <a:ext cx="389565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defRPr/>
            </a:pPr>
            <a:r>
              <a:rPr lang="es-MX" sz="2800" dirty="0">
                <a:solidFill>
                  <a:srgbClr val="401B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“</a:t>
            </a:r>
            <a:r>
              <a:rPr 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Dos cuadras de pasita, </a:t>
            </a:r>
          </a:p>
          <a:p>
            <a:pPr algn="ctr">
              <a:lnSpc>
                <a:spcPts val="2800"/>
              </a:lnSpc>
              <a:defRPr/>
            </a:pPr>
            <a:r>
              <a:rPr 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cinco cuadras de pasita</a:t>
            </a:r>
            <a:r>
              <a:rPr lang="es-MX" sz="2800" dirty="0">
                <a:solidFill>
                  <a:srgbClr val="401B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”</a:t>
            </a:r>
          </a:p>
        </p:txBody>
      </p:sp>
      <p:pic>
        <p:nvPicPr>
          <p:cNvPr id="7" name="Imagen 6" descr="Imagen que contiene mesa, interior, copa, comida&#10;&#10;Descripción generada con confianza muy alta">
            <a:extLst>
              <a:ext uri="{FF2B5EF4-FFF2-40B4-BE49-F238E27FC236}">
                <a16:creationId xmlns:a16="http://schemas.microsoft.com/office/drawing/2014/main" id="{BD6D901C-CCB9-42EB-B688-B8ADF0A5C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321" y="1891140"/>
            <a:ext cx="7273643" cy="4364186"/>
          </a:xfrm>
          <a:prstGeom prst="rect">
            <a:avLst/>
          </a:prstGeom>
          <a:ln w="127000" cap="rnd">
            <a:solidFill>
              <a:srgbClr val="ED7D31">
                <a:lumMod val="50000"/>
              </a:srgb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F57F3A3B-BB71-4F0C-A2E3-4AC98DE07AE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27139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17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5846AB6D-2831-4F57-BE13-E8E778AE89BC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84B257C-961B-4C63-9865-AD82BF50847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C847A82-A6D7-48FC-ADE2-9095A163FF0F}"/>
              </a:ext>
            </a:extLst>
          </p:cNvPr>
          <p:cNvSpPr/>
          <p:nvPr/>
        </p:nvSpPr>
        <p:spPr>
          <a:xfrm>
            <a:off x="515938" y="555653"/>
            <a:ext cx="11196637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Cuenta la tradición y el mito, que La Pasita se hizo famosa porque servía bebidas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según el número de calles que el consumidor podría aguantar en pie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luego de consumirlas, ya que los efectos de este dulce licor hacía que las personas cayeran por los efectos del alcohol.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5D48563-8ECC-47F8-A351-14AEE8C6084C}"/>
              </a:ext>
            </a:extLst>
          </p:cNvPr>
          <p:cNvSpPr/>
          <p:nvPr/>
        </p:nvSpPr>
        <p:spPr>
          <a:xfrm>
            <a:off x="7566432" y="2512781"/>
            <a:ext cx="4146143" cy="3341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Incluso había quienes pedían su “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pasita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”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para cuadra y media,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dos cuadras,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cinco cuadras, en fin;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cada quien sabía su medida;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en la década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cincuenta del siglo </a:t>
            </a: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+mn-cs"/>
              </a:rPr>
              <a:t>XX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cuando se hizo famosa.</a:t>
            </a:r>
          </a:p>
        </p:txBody>
      </p:sp>
      <p:pic>
        <p:nvPicPr>
          <p:cNvPr id="10" name="Imagen 9" descr="Imagen que contiene mesa, copa, comida, gafas&#10;&#10;Descripción generada con confianza muy alta">
            <a:extLst>
              <a:ext uri="{FF2B5EF4-FFF2-40B4-BE49-F238E27FC236}">
                <a16:creationId xmlns:a16="http://schemas.microsoft.com/office/drawing/2014/main" id="{484788BB-6187-4916-A03C-F8FA95F428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81" y="1534218"/>
            <a:ext cx="6959408" cy="46419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004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17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584B257C-961B-4C63-9865-AD82BF50847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CA3A7C9-D3CD-401B-B7D2-5B8D5EC242D2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8685107-BD20-4ADE-9F92-F53B9DB40861}"/>
              </a:ext>
            </a:extLst>
          </p:cNvPr>
          <p:cNvSpPr/>
          <p:nvPr/>
        </p:nvSpPr>
        <p:spPr>
          <a:xfrm>
            <a:off x="495662" y="555652"/>
            <a:ext cx="11216913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lo largo de su historia ha sido visitada por artistas, estudiantes universitarios,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políticos y personalidades de la cultura de Puebla México y el mundo.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7492B4D-8E2A-46E4-840B-DD441FB7B928}"/>
              </a:ext>
            </a:extLst>
          </p:cNvPr>
          <p:cNvSpPr/>
          <p:nvPr/>
        </p:nvSpPr>
        <p:spPr>
          <a:xfrm>
            <a:off x="495661" y="1855061"/>
            <a:ext cx="3948001" cy="2982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horario de la Pasita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 de 12:30 a 17:30 horas, muchas ocasiones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le ha pedido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a sus propietarios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la abrieran más tiempo,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pero ellos dicen que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“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 bueno poco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”.</a:t>
            </a:r>
          </a:p>
        </p:txBody>
      </p:sp>
      <p:pic>
        <p:nvPicPr>
          <p:cNvPr id="11" name="Imagen 10" descr="Imagen que contiene suelo, interior, mesa, escena&#10;&#10;Descripción generada con confianza muy alta">
            <a:extLst>
              <a:ext uri="{FF2B5EF4-FFF2-40B4-BE49-F238E27FC236}">
                <a16:creationId xmlns:a16="http://schemas.microsoft.com/office/drawing/2014/main" id="{9D87D1CD-479D-49FB-9571-131D249D6D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536031"/>
            <a:ext cx="7074570" cy="4716380"/>
          </a:xfrm>
          <a:prstGeom prst="rect">
            <a:avLst/>
          </a:prstGeom>
          <a:ln w="127000" cap="rnd">
            <a:solidFill>
              <a:schemeClr val="accent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336640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 animBg="1"/>
      <p:bldP spid="7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uadroTexto 22">
            <a:extLst>
              <a:ext uri="{FF2B5EF4-FFF2-40B4-BE49-F238E27FC236}">
                <a16:creationId xmlns:a16="http://schemas.microsoft.com/office/drawing/2014/main" id="{8C8E599B-BB07-407A-AA18-6BDAE07E5D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FB8DFC3-85A9-4D74-8E1F-BD8240508C2A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Imagen 12" descr="Imagen que contiene persona, mesa, interior, hombre&#10;&#10;Descripción generada con confianza muy alta">
            <a:extLst>
              <a:ext uri="{FF2B5EF4-FFF2-40B4-BE49-F238E27FC236}">
                <a16:creationId xmlns:a16="http://schemas.microsoft.com/office/drawing/2014/main" id="{F02D8964-33B1-4628-AAEC-3D84ECC323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55" y="2231789"/>
            <a:ext cx="5457578" cy="4093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Imagen 13" descr="Imagen que contiene copa, persona, mesa, comida&#10;&#10;Descripción generada con confianza muy alta">
            <a:extLst>
              <a:ext uri="{FF2B5EF4-FFF2-40B4-BE49-F238E27FC236}">
                <a16:creationId xmlns:a16="http://schemas.microsoft.com/office/drawing/2014/main" id="{0AE57834-EC48-46FF-9A6F-4C3275E51A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08" y="1122261"/>
            <a:ext cx="5426410" cy="34220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1DAA86FC-949F-4208-84A1-2CBEDBA718A8}"/>
              </a:ext>
            </a:extLst>
          </p:cNvPr>
          <p:cNvSpPr/>
          <p:nvPr/>
        </p:nvSpPr>
        <p:spPr>
          <a:xfrm>
            <a:off x="491709" y="559059"/>
            <a:ext cx="11220866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Pasita ofrece cerca de 22 bebidas entre las que destacan: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6929CA55-8614-4CB1-AD57-3CF413A528C8}"/>
              </a:ext>
            </a:extLst>
          </p:cNvPr>
          <p:cNvSpPr/>
          <p:nvPr/>
        </p:nvSpPr>
        <p:spPr>
          <a:xfrm>
            <a:off x="491708" y="4771386"/>
            <a:ext cx="5569713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Pasita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Licor de uva pasa que se acompaña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un pedazo de queso y una pasa ensartados en un palillo.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EB456294-FC10-4B0B-85F0-E475A241DBFF}"/>
              </a:ext>
            </a:extLst>
          </p:cNvPr>
          <p:cNvSpPr/>
          <p:nvPr/>
        </p:nvSpPr>
        <p:spPr>
          <a:xfrm>
            <a:off x="6096000" y="1294802"/>
            <a:ext cx="562383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Sangre de Brujas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Licor de zarzamora con </a:t>
            </a:r>
            <a:r>
              <a:rPr kumimoji="0" lang="es-MX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jamaica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0748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875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625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375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1" grpId="0" animBg="1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BA0AB827-FFF7-407B-8E0F-9044780EEF31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persona, interior, mujer&#10;&#10;Descripción generada con confianza muy alta">
            <a:extLst>
              <a:ext uri="{FF2B5EF4-FFF2-40B4-BE49-F238E27FC236}">
                <a16:creationId xmlns:a16="http://schemas.microsoft.com/office/drawing/2014/main" id="{2CE42516-F42C-42C0-852A-C6012C2FFF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58" y="2466112"/>
            <a:ext cx="5496600" cy="38370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C4C25C97-AD43-4428-8877-845C2C475E76}"/>
              </a:ext>
            </a:extLst>
          </p:cNvPr>
          <p:cNvSpPr/>
          <p:nvPr/>
        </p:nvSpPr>
        <p:spPr>
          <a:xfrm>
            <a:off x="495020" y="1542006"/>
            <a:ext cx="550364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Sangre de Artista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Licor de membrillo y chabacano.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8C8E599B-BB07-407A-AA18-6BDAE07E5D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Imagen 12" descr="Imagen que contiene mesa, comida, bebida, botella&#10;&#10;Descripción generada con confianza muy alta">
            <a:extLst>
              <a:ext uri="{FF2B5EF4-FFF2-40B4-BE49-F238E27FC236}">
                <a16:creationId xmlns:a16="http://schemas.microsoft.com/office/drawing/2014/main" id="{83B5A208-723E-4F7E-873A-408BADB14E6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94" r="5588"/>
          <a:stretch/>
        </p:blipFill>
        <p:spPr>
          <a:xfrm>
            <a:off x="6580905" y="523166"/>
            <a:ext cx="4839619" cy="48127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03139D85-4FD1-4C3D-8822-45D98F4DD159}"/>
              </a:ext>
            </a:extLst>
          </p:cNvPr>
          <p:cNvSpPr/>
          <p:nvPr/>
        </p:nvSpPr>
        <p:spPr>
          <a:xfrm>
            <a:off x="6096000" y="5481664"/>
            <a:ext cx="560098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Amotilado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 Naranja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Licor de naranja.</a:t>
            </a:r>
          </a:p>
        </p:txBody>
      </p:sp>
    </p:spTree>
    <p:extLst>
      <p:ext uri="{BB962C8B-B14F-4D97-AF65-F5344CB8AC3E}">
        <p14:creationId xmlns:p14="http://schemas.microsoft.com/office/powerpoint/2010/main" val="2218850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87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/>
      <p:bldP spid="2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680FF0C0-B342-4D31-B6D2-E6641BF619B1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suelo, copa, mesa, cristal&#10;&#10;Descripción generada con confianza muy alta">
            <a:extLst>
              <a:ext uri="{FF2B5EF4-FFF2-40B4-BE49-F238E27FC236}">
                <a16:creationId xmlns:a16="http://schemas.microsoft.com/office/drawing/2014/main" id="{D969247D-A196-46FC-859B-B0EFE1DC34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99" y="558187"/>
            <a:ext cx="4763764" cy="47637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Imagen 13" descr="Imagen que contiene persona, hombre, interior, comida&#10;&#10;Descripción generada con confianza muy alta">
            <a:extLst>
              <a:ext uri="{FF2B5EF4-FFF2-40B4-BE49-F238E27FC236}">
                <a16:creationId xmlns:a16="http://schemas.microsoft.com/office/drawing/2014/main" id="{530B191A-4C95-4D01-8EE6-298C40B39F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486" y="2147455"/>
            <a:ext cx="5470059" cy="41368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8504C8C-FC7B-426B-A805-E449D2326D1D}"/>
              </a:ext>
            </a:extLst>
          </p:cNvPr>
          <p:cNvSpPr/>
          <p:nvPr/>
        </p:nvSpPr>
        <p:spPr>
          <a:xfrm>
            <a:off x="495663" y="5481805"/>
            <a:ext cx="4763764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Calambre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Licor de limón.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66E8F4DA-E1E5-4A95-98C8-AF6B156163AA}"/>
              </a:ext>
            </a:extLst>
          </p:cNvPr>
          <p:cNvSpPr/>
          <p:nvPr/>
        </p:nvSpPr>
        <p:spPr>
          <a:xfrm>
            <a:off x="6096001" y="1300660"/>
            <a:ext cx="5612544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Fantasma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Licor de coco.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8C8E599B-BB07-407A-AA18-6BDAE07E5D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7476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37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0" grpId="0"/>
      <p:bldP spid="21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20">
            <a:extLst>
              <a:ext uri="{FF2B5EF4-FFF2-40B4-BE49-F238E27FC236}">
                <a16:creationId xmlns:a16="http://schemas.microsoft.com/office/drawing/2014/main" id="{66E8F4DA-E1E5-4A95-98C8-AF6B156163AA}"/>
              </a:ext>
            </a:extLst>
          </p:cNvPr>
          <p:cNvSpPr/>
          <p:nvPr/>
        </p:nvSpPr>
        <p:spPr>
          <a:xfrm>
            <a:off x="4844716" y="5082934"/>
            <a:ext cx="30480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•	Fantasma: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Licor de coco.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8C8E599B-BB07-407A-AA18-6BDAE07E5D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1EF36B3-8A5B-4877-8284-E82EB2A48382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0" name="Imagen 9" descr="Imagen que contiene mesa, comida, persona, suelo&#10;&#10;Descripción generada con confianza muy alta">
            <a:extLst>
              <a:ext uri="{FF2B5EF4-FFF2-40B4-BE49-F238E27FC236}">
                <a16:creationId xmlns:a16="http://schemas.microsoft.com/office/drawing/2014/main" id="{3D6F0B92-8F68-4A68-B8DD-EC23E3BCE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31" y="2646219"/>
            <a:ext cx="5420268" cy="36313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interior, suelo, mesa, edificio&#10;&#10;Descripción generada con confianza muy alta">
            <a:extLst>
              <a:ext uri="{FF2B5EF4-FFF2-40B4-BE49-F238E27FC236}">
                <a16:creationId xmlns:a16="http://schemas.microsoft.com/office/drawing/2014/main" id="{53BA2849-49DC-440A-B2E4-B836C93A55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370" y="528269"/>
            <a:ext cx="5411206" cy="31946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2A47A9D8-0B00-487C-A16A-603A03B705CE}"/>
              </a:ext>
            </a:extLst>
          </p:cNvPr>
          <p:cNvSpPr/>
          <p:nvPr/>
        </p:nvSpPr>
        <p:spPr>
          <a:xfrm>
            <a:off x="6096000" y="3896540"/>
            <a:ext cx="5616575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•	</a:t>
            </a:r>
            <a:r>
              <a:rPr 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Piña en su Jugo</a:t>
            </a: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: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Licor de piña.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5EC43FD9-3D73-46C6-94F8-1F98A73C42D9}"/>
              </a:ext>
            </a:extLst>
          </p:cNvPr>
          <p:cNvSpPr/>
          <p:nvPr/>
        </p:nvSpPr>
        <p:spPr>
          <a:xfrm>
            <a:off x="512432" y="1780446"/>
            <a:ext cx="5583568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•	</a:t>
            </a:r>
            <a:r>
              <a:rPr 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Almendra</a:t>
            </a: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: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Licor de almendra.</a:t>
            </a:r>
          </a:p>
        </p:txBody>
      </p:sp>
    </p:spTree>
    <p:extLst>
      <p:ext uri="{BB962C8B-B14F-4D97-AF65-F5344CB8AC3E}">
        <p14:creationId xmlns:p14="http://schemas.microsoft.com/office/powerpoint/2010/main" val="340456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875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25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9" grpId="0" animBg="1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50E8B14-ECD8-484B-AA6A-6E4018BCC9A5}"/>
              </a:ext>
            </a:extLst>
          </p:cNvPr>
          <p:cNvSpPr/>
          <p:nvPr/>
        </p:nvSpPr>
        <p:spPr>
          <a:xfrm>
            <a:off x="2530638" y="7347268"/>
            <a:ext cx="71417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2400" dirty="0">
              <a:solidFill>
                <a:prstClr val="black"/>
              </a:solidFill>
              <a:latin typeface="CommercialScrD" panose="03000000000000000000" pitchFamily="66" charset="0"/>
            </a:endParaRPr>
          </a:p>
          <a:p>
            <a:pPr algn="ctr"/>
            <a:endParaRPr lang="es-MX" sz="2400" dirty="0">
              <a:solidFill>
                <a:prstClr val="black"/>
              </a:solidFill>
              <a:latin typeface="CommercialScrD" panose="03000000000000000000" pitchFamily="66" charset="0"/>
            </a:endParaRP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•	Calambre.</a:t>
            </a:r>
          </a:p>
          <a:p>
            <a:pPr algn="ctr"/>
            <a:endParaRPr lang="es-MX" sz="2400" dirty="0">
              <a:solidFill>
                <a:prstClr val="black"/>
              </a:solidFill>
              <a:latin typeface="CommercialScrD" panose="03000000000000000000" pitchFamily="66" charset="0"/>
            </a:endParaRP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•	Sangre de Diablo.</a:t>
            </a:r>
          </a:p>
          <a:p>
            <a:pPr algn="ctr"/>
            <a:endParaRPr lang="es-MX" sz="2400" dirty="0">
              <a:solidFill>
                <a:prstClr val="black"/>
              </a:solidFill>
              <a:latin typeface="CommercialScrD" panose="03000000000000000000" pitchFamily="66" charset="0"/>
            </a:endParaRP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•	Piña helada.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EF820B42-05B7-45FB-8E32-F93642068D2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92EDA3A-ADEF-4EF6-8FA8-46B704DAA0A2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interior, persona&#10;&#10;Descripción generada con confianza muy alta">
            <a:extLst>
              <a:ext uri="{FF2B5EF4-FFF2-40B4-BE49-F238E27FC236}">
                <a16:creationId xmlns:a16="http://schemas.microsoft.com/office/drawing/2014/main" id="{7C2F5297-479D-4C3D-80A4-09C17C1EAB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36" y="506081"/>
            <a:ext cx="5435980" cy="3677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0CE62740-46CE-450C-949D-28E19B3DDE7E}"/>
              </a:ext>
            </a:extLst>
          </p:cNvPr>
          <p:cNvSpPr/>
          <p:nvPr/>
        </p:nvSpPr>
        <p:spPr>
          <a:xfrm>
            <a:off x="6095999" y="2266097"/>
            <a:ext cx="5616575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Rompope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Huevos y leche.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DEDD0E00-E92A-4D35-95C1-60FCD6E6CA52}"/>
              </a:ext>
            </a:extLst>
          </p:cNvPr>
          <p:cNvSpPr/>
          <p:nvPr/>
        </p:nvSpPr>
        <p:spPr>
          <a:xfrm>
            <a:off x="479425" y="4190411"/>
            <a:ext cx="5616576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Anisado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Licor de anís.</a:t>
            </a:r>
          </a:p>
        </p:txBody>
      </p:sp>
      <p:pic>
        <p:nvPicPr>
          <p:cNvPr id="9" name="Imagen 8" descr="Imagen que contiene interior, persona, botella, pared&#10;&#10;Descripción generada con confianza muy alta">
            <a:extLst>
              <a:ext uri="{FF2B5EF4-FFF2-40B4-BE49-F238E27FC236}">
                <a16:creationId xmlns:a16="http://schemas.microsoft.com/office/drawing/2014/main" id="{C4AF144E-0806-4257-8853-E600952FAC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959" y="3284112"/>
            <a:ext cx="5503649" cy="30058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19410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25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12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1" grpId="0" animBg="1"/>
      <p:bldP spid="13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uadroTexto 22">
            <a:extLst>
              <a:ext uri="{FF2B5EF4-FFF2-40B4-BE49-F238E27FC236}">
                <a16:creationId xmlns:a16="http://schemas.microsoft.com/office/drawing/2014/main" id="{EF820B42-05B7-45FB-8E32-F93642068D2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FCE88BD-8348-448E-BC98-BC9C35E3C0DF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persona, interior, techo, cocina&#10;&#10;Descripción generada con confianza muy alta">
            <a:extLst>
              <a:ext uri="{FF2B5EF4-FFF2-40B4-BE49-F238E27FC236}">
                <a16:creationId xmlns:a16="http://schemas.microsoft.com/office/drawing/2014/main" id="{6F858C3C-D2C7-4BBA-81F9-E9BE8F4EA1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19"/>
          <a:stretch/>
        </p:blipFill>
        <p:spPr>
          <a:xfrm>
            <a:off x="830207" y="531397"/>
            <a:ext cx="4905582" cy="5199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mesa, copa, comida, bebida&#10;&#10;Descripción generada con confianza muy alta">
            <a:extLst>
              <a:ext uri="{FF2B5EF4-FFF2-40B4-BE49-F238E27FC236}">
                <a16:creationId xmlns:a16="http://schemas.microsoft.com/office/drawing/2014/main" id="{23669FCB-7CA0-4B9E-AF22-609CAE29B3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791" y="1846747"/>
            <a:ext cx="5030317" cy="44658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A2A032DD-76AB-4B0C-B6B0-CAC4D19F29C6}"/>
              </a:ext>
            </a:extLst>
          </p:cNvPr>
          <p:cNvSpPr/>
          <p:nvPr/>
        </p:nvSpPr>
        <p:spPr>
          <a:xfrm>
            <a:off x="495663" y="5816668"/>
            <a:ext cx="5600338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Crema a </a:t>
            </a:r>
            <a:r>
              <a:rPr kumimoji="0" lang="es-MX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Go-go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CA0A6E13-0658-453B-8665-517042E5C32B}"/>
              </a:ext>
            </a:extLst>
          </p:cNvPr>
          <p:cNvSpPr/>
          <p:nvPr/>
        </p:nvSpPr>
        <p:spPr>
          <a:xfrm>
            <a:off x="6096000" y="547944"/>
            <a:ext cx="5616574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China Poblana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Licor de zarzamora, </a:t>
            </a:r>
            <a:r>
              <a:rPr kumimoji="0" lang="es-MX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jamaica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rompope y licor de menta.</a:t>
            </a:r>
          </a:p>
        </p:txBody>
      </p:sp>
    </p:spTree>
    <p:extLst>
      <p:ext uri="{BB962C8B-B14F-4D97-AF65-F5344CB8AC3E}">
        <p14:creationId xmlns:p14="http://schemas.microsoft.com/office/powerpoint/2010/main" val="3130871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25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87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0" grpId="0" animBg="1"/>
      <p:bldP spid="13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276FE66E-B363-4EC5-909B-E9E4FCD166FC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C4792A6-71EE-4A54-A8D5-54EA0CC23C3B}"/>
              </a:ext>
            </a:extLst>
          </p:cNvPr>
          <p:cNvSpPr/>
          <p:nvPr/>
        </p:nvSpPr>
        <p:spPr>
          <a:xfrm>
            <a:off x="0" y="5845118"/>
            <a:ext cx="6240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•	</a:t>
            </a:r>
            <a:r>
              <a:rPr 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Piña helada</a:t>
            </a: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B8F325D-C44A-4BD0-86F1-D6F10164A6D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2" name="Imagen 11" descr="Imagen que contiene interior, pared, botella, mesa&#10;&#10;Descripción generada con confianza alta">
            <a:extLst>
              <a:ext uri="{FF2B5EF4-FFF2-40B4-BE49-F238E27FC236}">
                <a16:creationId xmlns:a16="http://schemas.microsoft.com/office/drawing/2014/main" id="{0D3A0171-D168-492C-95E9-BB0357DCC9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14" y="561465"/>
            <a:ext cx="5632268" cy="42190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B301B942-51D9-4C61-8C41-A8B745142F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84" y="2663836"/>
            <a:ext cx="5609388" cy="3688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34FE6854-D875-4428-B73E-18C21E5A2EEB}"/>
              </a:ext>
            </a:extLst>
          </p:cNvPr>
          <p:cNvSpPr/>
          <p:nvPr/>
        </p:nvSpPr>
        <p:spPr>
          <a:xfrm>
            <a:off x="6080307" y="1335865"/>
            <a:ext cx="5632268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Charro con Espuelas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Licor de tejocote, rompope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crema de cacao.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AA36C0A9-07A7-4E75-B00E-AC8A3154E3E8}"/>
              </a:ext>
            </a:extLst>
          </p:cNvPr>
          <p:cNvSpPr/>
          <p:nvPr/>
        </p:nvSpPr>
        <p:spPr>
          <a:xfrm>
            <a:off x="0" y="5125446"/>
            <a:ext cx="624037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•	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Sangre de Diablo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139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375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500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/>
      <p:bldP spid="10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7EAE8AC-10CF-4B98-962A-2FC65B38D1E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Imagen 4" descr="Imagen que contiene exterior, texto, edificio, señal&#10;&#10;Descripción generada con confianza muy alta">
            <a:extLst>
              <a:ext uri="{FF2B5EF4-FFF2-40B4-BE49-F238E27FC236}">
                <a16:creationId xmlns:a16="http://schemas.microsoft.com/office/drawing/2014/main" id="{36F819E5-A0DE-4D0B-A002-10E4DC3955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296" y="-184479"/>
            <a:ext cx="8288416" cy="6216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6723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1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DA2205E6-57B6-43A2-8743-D0DFD1A3D120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524359A-FFC5-4402-B9DB-8813EB9905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76" y="527730"/>
            <a:ext cx="3218370" cy="57126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edificio, exterior, suelo&#10;&#10;Descripción generada con confianza muy alta">
            <a:extLst>
              <a:ext uri="{FF2B5EF4-FFF2-40B4-BE49-F238E27FC236}">
                <a16:creationId xmlns:a16="http://schemas.microsoft.com/office/drawing/2014/main" id="{C08A39DA-0A6C-4F1D-B7C2-094F8D3130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3013" y="512763"/>
            <a:ext cx="3277444" cy="5819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foto, edificio&#10;&#10;Descripción generada con confianza alta">
            <a:extLst>
              <a:ext uri="{FF2B5EF4-FFF2-40B4-BE49-F238E27FC236}">
                <a16:creationId xmlns:a16="http://schemas.microsoft.com/office/drawing/2014/main" id="{9F0E85ED-DCDC-42DF-A47F-26306A54F7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700" y="531559"/>
            <a:ext cx="42926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E74E28E-C7CE-4063-A027-797A7723E3C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40510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16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4B1DDD4-4A8B-41D0-99AD-0C7B20D22F08}"/>
              </a:ext>
            </a:extLst>
          </p:cNvPr>
          <p:cNvSpPr/>
          <p:nvPr/>
        </p:nvSpPr>
        <p:spPr>
          <a:xfrm>
            <a:off x="3963754" y="6056798"/>
            <a:ext cx="559351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mercialScrD" panose="03000000000000000000" pitchFamily="66" charset="0"/>
              </a:rPr>
              <a:t>Leyenda, mito o realidad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E191314-5BD9-48C7-9C8E-BB30D5DE197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2970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A002046-50D9-4C08-BBC9-C48155A86FE6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4B1DDD4-4A8B-41D0-99AD-0C7B20D22F08}"/>
              </a:ext>
            </a:extLst>
          </p:cNvPr>
          <p:cNvSpPr/>
          <p:nvPr/>
        </p:nvSpPr>
        <p:spPr>
          <a:xfrm>
            <a:off x="0" y="667947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cuenta que en la Pasita por muchos años se ha hecho un concurso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trata de comprobar la resistencia de los consumidores: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“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Quien aguante a tomarse 100 copas de pasita se gana mil pesos y las copas son gratis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”</a:t>
            </a:r>
          </a:p>
        </p:txBody>
      </p:sp>
      <p:pic>
        <p:nvPicPr>
          <p:cNvPr id="4" name="Imagen 3" descr="Imagen que contiene interior, persona&#10;&#10;Descripción generada con confianza muy alta">
            <a:extLst>
              <a:ext uri="{FF2B5EF4-FFF2-40B4-BE49-F238E27FC236}">
                <a16:creationId xmlns:a16="http://schemas.microsoft.com/office/drawing/2014/main" id="{8E236CFD-1872-423E-B567-7CEB840450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24" y="2272145"/>
            <a:ext cx="11083565" cy="3972604"/>
          </a:xfrm>
          <a:prstGeom prst="snip2DiagRect">
            <a:avLst>
              <a:gd name="adj1" fmla="val 1712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8E2044E-D2B2-48BB-B793-D35F1FB8A69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5530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2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1D43A565-9B77-4F9E-B83E-E4A8C98D14DF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4B1DDD4-4A8B-41D0-99AD-0C7B20D22F08}"/>
              </a:ext>
            </a:extLst>
          </p:cNvPr>
          <p:cNvSpPr/>
          <p:nvPr/>
        </p:nvSpPr>
        <p:spPr>
          <a:xfrm>
            <a:off x="6284296" y="1566304"/>
            <a:ext cx="5421241" cy="4060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 hombre de apodo El </a:t>
            </a:r>
            <a:r>
              <a:rPr kumimoji="0" lang="es-MX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Peterete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tomó 100 copitas de pasita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recibió un premio de mil pesos;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años más tarde  un joven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nacionalidad española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de tan sólo 27 años de edad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intentó igualar la hazaña del </a:t>
            </a:r>
            <a:r>
              <a:rPr kumimoji="0" lang="es-MX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Peterete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pero sólo consiguió beber 93 copitas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calló desmayado,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tuvo que recibir los primeros auxilios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parte de la Cruz Roja.</a:t>
            </a:r>
          </a:p>
        </p:txBody>
      </p:sp>
      <p:pic>
        <p:nvPicPr>
          <p:cNvPr id="4" name="Imagen 3" descr="Imagen que contiene edificio, señal, mobiliario&#10;&#10;Descripción generada con confianza alta">
            <a:extLst>
              <a:ext uri="{FF2B5EF4-FFF2-40B4-BE49-F238E27FC236}">
                <a16:creationId xmlns:a16="http://schemas.microsoft.com/office/drawing/2014/main" id="{1394B8D9-63E0-43B1-AD95-669A450041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63" y="510892"/>
            <a:ext cx="5797833" cy="5797833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62649BE-D797-4CE2-AAE8-8BDBC893B8A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7588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87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BF263F8-6359-43A7-9375-2C577375D3E0}"/>
              </a:ext>
            </a:extLst>
          </p:cNvPr>
          <p:cNvSpPr txBox="1"/>
          <p:nvPr/>
        </p:nvSpPr>
        <p:spPr>
          <a:xfrm rot="205375">
            <a:off x="-133" y="669465"/>
            <a:ext cx="12202434" cy="720437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4B1DDD4-4A8B-41D0-99AD-0C7B20D22F08}"/>
              </a:ext>
            </a:extLst>
          </p:cNvPr>
          <p:cNvSpPr/>
          <p:nvPr/>
        </p:nvSpPr>
        <p:spPr>
          <a:xfrm rot="171810">
            <a:off x="2037348" y="651905"/>
            <a:ext cx="77483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4400" b="1" dirty="0">
                <a:ln w="10160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mercialScrD" panose="03000000000000000000" pitchFamily="66" charset="0"/>
              </a:rPr>
              <a:t>La Pasita y el Museo de lo increíble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01D5BFC-2CF5-4A43-8B37-45BD6B69EC5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06035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1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C9B580DE-AA41-450A-9F4C-327968924620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BFE0E0B-C8F9-4634-ACBF-CD763E6BB04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31FC5DB-6DC3-4917-ACA6-1099D2AADE06}"/>
              </a:ext>
            </a:extLst>
          </p:cNvPr>
          <p:cNvSpPr/>
          <p:nvPr/>
        </p:nvSpPr>
        <p:spPr>
          <a:xfrm>
            <a:off x="7827818" y="1578699"/>
            <a:ext cx="3884757" cy="37010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26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También se observan billetes, monedas de diferentes partes del mundo, </a:t>
            </a:r>
          </a:p>
          <a:p>
            <a:pPr marL="0" marR="0" lvl="0" indent="0" algn="ctr" defTabSz="126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firmas de autógrafos </a:t>
            </a:r>
          </a:p>
          <a:p>
            <a:pPr marL="0" marR="0" lvl="0" indent="0" algn="ctr" defTabSz="126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personajes </a:t>
            </a:r>
          </a:p>
          <a:p>
            <a:pPr marL="0" marR="0" lvl="0" indent="0" algn="ctr" defTabSz="126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han visitado La Pasita, Fotos antiguas, </a:t>
            </a:r>
          </a:p>
          <a:p>
            <a:pPr marL="0" marR="0" lvl="0" indent="0" algn="ctr" defTabSz="126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recortes de periódicos </a:t>
            </a:r>
          </a:p>
          <a:p>
            <a:pPr marL="0" marR="0" lvl="0" indent="0" algn="ctr" defTabSz="126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datos curiosos, </a:t>
            </a:r>
          </a:p>
          <a:p>
            <a:pPr marL="0" marR="0" lvl="0" indent="0" algn="ctr" defTabSz="126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bromas y otros objetos.</a:t>
            </a:r>
          </a:p>
        </p:txBody>
      </p:sp>
      <p:pic>
        <p:nvPicPr>
          <p:cNvPr id="8" name="Imagen 7" descr="Imagen que contiene interior, estante, tienda, muchos&#10;&#10;Descripción generada con confianza muy alta">
            <a:extLst>
              <a:ext uri="{FF2B5EF4-FFF2-40B4-BE49-F238E27FC236}">
                <a16:creationId xmlns:a16="http://schemas.microsoft.com/office/drawing/2014/main" id="{26EE43BB-2592-4802-B84C-91706890F4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479" y="1281551"/>
            <a:ext cx="8013032" cy="47539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572960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62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F70B26FE-7137-4D5C-A950-ED1ED8BF49D4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F2AADD1-4454-4D2C-B0E1-DB5188EDD961}"/>
              </a:ext>
            </a:extLst>
          </p:cNvPr>
          <p:cNvSpPr/>
          <p:nvPr/>
        </p:nvSpPr>
        <p:spPr>
          <a:xfrm>
            <a:off x="502083" y="555653"/>
            <a:ext cx="11315844" cy="2982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08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Además de degustar esos deliciosos licores podemos entretenernos observando curiosidades como: </a:t>
            </a:r>
          </a:p>
          <a:p>
            <a:pPr marL="0" marR="0" lvl="0" indent="0" algn="ctr" defTabSz="108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brocha con que se pintó el mar rojo, la herradura del caballo de Troya,</a:t>
            </a:r>
          </a:p>
          <a:p>
            <a:pPr marL="0" marR="0" lvl="0" indent="0" defTabSz="108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        la Granada que le voló                                                           la mano al manco </a:t>
            </a:r>
          </a:p>
          <a:p>
            <a:pPr marL="0" marR="0" lvl="0" indent="0" defTabSz="108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   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Álvaro Obregón                                                                                        y un sinfín de cosas</a:t>
            </a:r>
          </a:p>
          <a:p>
            <a:pPr marL="0" marR="0" lvl="0" indent="0" defTabSz="108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         que muchos                                                                                                  de los consumidores </a:t>
            </a:r>
          </a:p>
          <a:p>
            <a:pPr marL="0" marR="0" lvl="0" indent="0" defTabSz="108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 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 este lugar                                                                                                                  no logran</a:t>
            </a:r>
          </a:p>
          <a:p>
            <a:pPr marL="0" marR="0" lvl="0" indent="0" defTabSz="10800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     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apreciar.</a:t>
            </a:r>
          </a:p>
        </p:txBody>
      </p:sp>
      <p:pic>
        <p:nvPicPr>
          <p:cNvPr id="7" name="Imagen 6" descr="Imagen que contiene interior, pared, cocina&#10;&#10;Descripción generada con confianza muy alta">
            <a:extLst>
              <a:ext uri="{FF2B5EF4-FFF2-40B4-BE49-F238E27FC236}">
                <a16:creationId xmlns:a16="http://schemas.microsoft.com/office/drawing/2014/main" id="{C5304C03-27C9-4B1B-A846-94805809A9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3" y="1779210"/>
            <a:ext cx="7952873" cy="448011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27EA6DC-577F-47E9-95F6-D76F7D36C01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914730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43200000">
                                      <p:cBhvr>
                                        <p:cTn id="15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91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8DCCE80-5B4D-4535-9590-30EA11A6F8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933B0BE-2768-43A4-BF5A-2F196BBB46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527" y="559467"/>
            <a:ext cx="10287716" cy="576112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489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0373D48A-0B51-44AA-B2FE-219AAA878E10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rgbClr val="5B9BD5">
              <a:lumMod val="60000"/>
              <a:lumOff val="40000"/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interior, comida, mesa&#10;&#10;Descripción generada con confianza alta">
            <a:extLst>
              <a:ext uri="{FF2B5EF4-FFF2-40B4-BE49-F238E27FC236}">
                <a16:creationId xmlns:a16="http://schemas.microsoft.com/office/drawing/2014/main" id="{CB7954BE-DE08-4200-A012-3356490616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840" y="-206037"/>
            <a:ext cx="8327876" cy="62378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5AB9E55-E025-4C2B-B298-585CA2C243D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564527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La pasita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Pedro Infante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B56E002B-9BEA-4B4B-A17E-471EA40736D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5" name="Imagen 14" descr="Imagen que contiene mesa, interior, copa, comida&#10;&#10;Descripción generada con confianza muy alta">
            <a:extLst>
              <a:ext uri="{FF2B5EF4-FFF2-40B4-BE49-F238E27FC236}">
                <a16:creationId xmlns:a16="http://schemas.microsoft.com/office/drawing/2014/main" id="{55AC1F7F-1E0B-4FA4-8C53-BB932E8A4B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64"/>
            <a:ext cx="12189693" cy="686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491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6500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1269</TotalTime>
  <Words>681</Words>
  <Application>Microsoft Office PowerPoint</Application>
  <PresentationFormat>Panorámica</PresentationFormat>
  <Paragraphs>158</Paragraphs>
  <Slides>27</Slides>
  <Notes>18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27</vt:i4>
      </vt:variant>
    </vt:vector>
  </HeadingPairs>
  <TitlesOfParts>
    <vt:vector size="44" baseType="lpstr">
      <vt:lpstr>Algerian</vt:lpstr>
      <vt:lpstr>AlgerianBasSCD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2_Tema de Office</vt:lpstr>
      <vt:lpstr>3_Tema de Office</vt:lpstr>
      <vt:lpstr>4_Tema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Pasita  13' 45"</dc:title>
  <dc:creator>Eagle's nest</dc:creator>
  <cp:lastModifiedBy>Eagle's nest</cp:lastModifiedBy>
  <cp:revision>112</cp:revision>
  <dcterms:created xsi:type="dcterms:W3CDTF">2018-02-11T10:42:39Z</dcterms:created>
  <dcterms:modified xsi:type="dcterms:W3CDTF">2018-08-24T03:17:37Z</dcterms:modified>
</cp:coreProperties>
</file>