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314" r:id="rId2"/>
    <p:sldId id="270" r:id="rId3"/>
    <p:sldId id="335" r:id="rId4"/>
    <p:sldId id="325" r:id="rId5"/>
    <p:sldId id="351" r:id="rId6"/>
    <p:sldId id="324" r:id="rId7"/>
    <p:sldId id="352" r:id="rId8"/>
    <p:sldId id="332" r:id="rId9"/>
    <p:sldId id="331" r:id="rId10"/>
    <p:sldId id="361" r:id="rId11"/>
    <p:sldId id="353" r:id="rId12"/>
    <p:sldId id="340" r:id="rId13"/>
    <p:sldId id="364" r:id="rId14"/>
    <p:sldId id="365" r:id="rId15"/>
    <p:sldId id="343" r:id="rId16"/>
    <p:sldId id="366" r:id="rId17"/>
    <p:sldId id="344" r:id="rId18"/>
    <p:sldId id="349" r:id="rId19"/>
    <p:sldId id="356" r:id="rId20"/>
    <p:sldId id="272" r:id="rId21"/>
    <p:sldId id="273" r:id="rId22"/>
    <p:sldId id="274" r:id="rId23"/>
    <p:sldId id="359" r:id="rId24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7680" userDrawn="1">
          <p15:clr>
            <a:srgbClr val="000000"/>
          </p15:clr>
        </p15:guide>
        <p15:guide id="5" pos="302" userDrawn="1">
          <p15:clr>
            <a:srgbClr val="F26B43"/>
          </p15:clr>
        </p15:guide>
        <p15:guide id="6" pos="7378" userDrawn="1">
          <p15:clr>
            <a:srgbClr val="F26B43"/>
          </p15:clr>
        </p15:guide>
        <p15:guide id="7" orient="horz" pos="4315" userDrawn="1">
          <p15:clr>
            <a:srgbClr val="000000"/>
          </p15:clr>
        </p15:guide>
        <p15:guide id="8" orient="horz" pos="5" userDrawn="1">
          <p15:clr>
            <a:srgbClr val="000000"/>
          </p15:clr>
        </p15:guide>
        <p15:guide id="9" orient="horz" pos="3974" userDrawn="1">
          <p15:clr>
            <a:srgbClr val="F26B43"/>
          </p15:clr>
        </p15:guide>
        <p15:guide id="10" orient="horz" pos="346" userDrawn="1">
          <p15:clr>
            <a:srgbClr val="F26B43"/>
          </p15:clr>
        </p15:guide>
        <p15:guide id="11" userDrawn="1">
          <p15:clr>
            <a:srgbClr val="F26B43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D9F9"/>
    <a:srgbClr val="F8B2F3"/>
    <a:srgbClr val="FAC2F6"/>
    <a:srgbClr val="F8AEF3"/>
    <a:srgbClr val="FACAF7"/>
    <a:srgbClr val="F698EF"/>
    <a:srgbClr val="F7A7F1"/>
    <a:srgbClr val="F379EA"/>
    <a:srgbClr val="B010A5"/>
    <a:srgbClr val="684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97" autoAdjust="0"/>
    <p:restoredTop sz="94333" autoAdjust="0"/>
  </p:normalViewPr>
  <p:slideViewPr>
    <p:cSldViewPr snapToGrid="0" showGuides="1">
      <p:cViewPr varScale="1">
        <p:scale>
          <a:sx n="65" d="100"/>
          <a:sy n="65" d="100"/>
        </p:scale>
        <p:origin x="1050" y="72"/>
      </p:cViewPr>
      <p:guideLst>
        <p:guide orient="horz" pos="2160"/>
        <p:guide pos="3840"/>
        <p:guide pos="7680"/>
        <p:guide pos="302"/>
        <p:guide pos="7378"/>
        <p:guide orient="horz" pos="4315"/>
        <p:guide orient="horz" pos="5"/>
        <p:guide orient="horz" pos="3974"/>
        <p:guide orient="horz" pos="346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20/08/2018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20/08/2018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20/08/2018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20/08/2018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20/08/2018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20/08/2018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20/08/2018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20/08/2018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20/08/2018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20/08/2018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20/08/2018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20/08/2018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20/08/2018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2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36.png"/><Relationship Id="rId10" Type="http://schemas.microsoft.com/office/2007/relationships/hdphoto" Target="../media/hdphoto8.wdp"/><Relationship Id="rId4" Type="http://schemas.openxmlformats.org/officeDocument/2006/relationships/image" Target="../media/image35.jpg"/><Relationship Id="rId9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C4FF376-EADC-4BB6-8B81-3F4E01715EED}"/>
              </a:ext>
            </a:extLst>
          </p:cNvPr>
          <p:cNvSpPr txBox="1"/>
          <p:nvPr/>
        </p:nvSpPr>
        <p:spPr>
          <a:xfrm>
            <a:off x="9881406" y="3524860"/>
            <a:ext cx="1327608" cy="523220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r>
              <a:rPr lang="es-ES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18’ 03’’</a:t>
            </a:r>
            <a:endParaRPr lang="es-MX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314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5000">
        <p14:vortex dir="d"/>
        <p:sndAc>
          <p:stSnd>
            <p:snd r:embed="rId2" name="Sapos Medley 01 - Eaglenest 1.wav"/>
          </p:stSnd>
        </p:sndAc>
      </p:transition>
    </mc:Choice>
    <mc:Fallback xmlns="">
      <p:transition spd="slow" advTm="5000">
        <p:fade/>
        <p:sndAc>
          <p:stSnd>
            <p:snd r:embed="rId4" name="Sapos Medley 01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 descr="Imagen que contiene edificio, exterior, cielo, calle&#10;&#10;Descripción generada con confianza muy alta">
            <a:extLst>
              <a:ext uri="{FF2B5EF4-FFF2-40B4-BE49-F238E27FC236}">
                <a16:creationId xmlns:a16="http://schemas.microsoft.com/office/drawing/2014/main" id="{CE5C5C77-E1C3-4E09-BCEF-5D58B5991D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0"/>
            <a:ext cx="12200056" cy="687399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2" name="1 Rectángulo">
            <a:extLst>
              <a:ext uri="{FF2B5EF4-FFF2-40B4-BE49-F238E27FC236}">
                <a16:creationId xmlns:a16="http://schemas.microsoft.com/office/drawing/2014/main" id="{82636937-F314-439B-A3EF-DD0999CE7524}"/>
              </a:ext>
            </a:extLst>
          </p:cNvPr>
          <p:cNvSpPr/>
          <p:nvPr/>
        </p:nvSpPr>
        <p:spPr>
          <a:xfrm rot="19330206">
            <a:off x="8229601" y="5585823"/>
            <a:ext cx="21760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18’ 03” </a:t>
            </a: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87437A9F-BC85-48F4-88F3-1270A8C2205A}"/>
              </a:ext>
            </a:extLst>
          </p:cNvPr>
          <p:cNvSpPr/>
          <p:nvPr/>
        </p:nvSpPr>
        <p:spPr>
          <a:xfrm>
            <a:off x="5053545" y="350520"/>
            <a:ext cx="5919255" cy="208935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Callejón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de los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Sapos </a:t>
            </a: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E0F1776B-F7CD-42B7-8E5E-243B8F17D286}"/>
              </a:ext>
            </a:extLst>
          </p:cNvPr>
          <p:cNvSpPr/>
          <p:nvPr/>
        </p:nvSpPr>
        <p:spPr>
          <a:xfrm>
            <a:off x="7879081" y="2697479"/>
            <a:ext cx="31823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Un</a:t>
            </a:r>
            <a:r>
              <a:rPr lang="es-MX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</a:rPr>
              <a:t> </a:t>
            </a: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gran</a:t>
            </a:r>
            <a:r>
              <a:rPr lang="es-MX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</a:rPr>
              <a:t> </a:t>
            </a: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barrio</a:t>
            </a:r>
            <a:r>
              <a:rPr lang="es-MX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</a:rPr>
              <a:t> </a:t>
            </a: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poblano</a:t>
            </a:r>
            <a:r>
              <a:rPr lang="es-MX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</a:rPr>
              <a:t> </a:t>
            </a:r>
            <a:endParaRPr lang="es-MX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BasSC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1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2" grpId="0"/>
      <p:bldP spid="12" grpId="1"/>
      <p:bldP spid="15" grpId="0"/>
      <p:bldP spid="15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AF00F374-E1FF-491D-A980-7BC84EA0D782}"/>
              </a:ext>
            </a:extLst>
          </p:cNvPr>
          <p:cNvSpPr txBox="1"/>
          <p:nvPr/>
        </p:nvSpPr>
        <p:spPr>
          <a:xfrm>
            <a:off x="0" y="-286871"/>
            <a:ext cx="12192000" cy="7144871"/>
          </a:xfrm>
          <a:prstGeom prst="rect">
            <a:avLst/>
          </a:prstGeom>
          <a:solidFill>
            <a:srgbClr val="E7E6E6">
              <a:lumMod val="90000"/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exterior, persona, edificio, suelo&#10;&#10;Descripción generada con confianza muy alta">
            <a:extLst>
              <a:ext uri="{FF2B5EF4-FFF2-40B4-BE49-F238E27FC236}">
                <a16:creationId xmlns:a16="http://schemas.microsoft.com/office/drawing/2014/main" id="{5426B3BA-F9C2-4273-B4A5-48B6F4A7B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456" y="1148788"/>
            <a:ext cx="7523236" cy="46769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15D19E1-D2A8-4FEA-B45F-627BE3580CFA}"/>
              </a:ext>
            </a:extLst>
          </p:cNvPr>
          <p:cNvSpPr/>
          <p:nvPr/>
        </p:nvSpPr>
        <p:spPr>
          <a:xfrm>
            <a:off x="321161" y="2685248"/>
            <a:ext cx="3547452" cy="196977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Plazuela </a:t>
            </a:r>
          </a:p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y Callejón </a:t>
            </a:r>
          </a:p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de los Sapos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 rot="565109">
            <a:off x="8836307" y="4567035"/>
            <a:ext cx="2376969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Texto por: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Paulina Alonso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281877C-FA42-428D-9EC8-C42E3C6DE925}"/>
              </a:ext>
            </a:extLst>
          </p:cNvPr>
          <p:cNvSpPr/>
          <p:nvPr/>
        </p:nvSpPr>
        <p:spPr>
          <a:xfrm rot="21358105">
            <a:off x="6189784" y="3844819"/>
            <a:ext cx="2813876" cy="954107"/>
          </a:xfrm>
          <a:prstGeom prst="rect">
            <a:avLst/>
          </a:prstGeom>
        </p:spPr>
        <p:txBody>
          <a:bodyPr wrap="square">
            <a:prstTxWarp prst="textDeflateTop">
              <a:avLst/>
            </a:prstTxWarp>
            <a:spAutoFit/>
          </a:bodyPr>
          <a:lstStyle/>
          <a:p>
            <a:pPr algn="ctr"/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Un</a:t>
            </a:r>
            <a:r>
              <a:rPr lang="es-MX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gran</a:t>
            </a:r>
            <a:r>
              <a:rPr lang="es-MX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</a:rPr>
              <a:t> </a:t>
            </a:r>
          </a:p>
          <a:p>
            <a:pPr algn="ctr"/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barrio</a:t>
            </a:r>
            <a:r>
              <a:rPr lang="es-MX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poblano</a:t>
            </a:r>
            <a:r>
              <a:rPr lang="es-MX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</a:rPr>
              <a:t> </a:t>
            </a:r>
            <a:endParaRPr lang="es-MX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BasSCD" pitchFamily="2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EF70221-FE47-4BDC-9649-B30ECDB9AB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93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8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2" grpId="0"/>
      <p:bldP spid="3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0DDEF3D-AC81-4BBA-B255-3E571546FCCD}"/>
              </a:ext>
            </a:extLst>
          </p:cNvPr>
          <p:cNvSpPr txBox="1"/>
          <p:nvPr/>
        </p:nvSpPr>
        <p:spPr>
          <a:xfrm>
            <a:off x="0" y="-286871"/>
            <a:ext cx="12192000" cy="7144871"/>
          </a:xfrm>
          <a:prstGeom prst="rect">
            <a:avLst/>
          </a:prstGeom>
          <a:solidFill>
            <a:srgbClr val="E7E6E6">
              <a:lumMod val="90000"/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hierba, cielo, exterior, edificio&#10;&#10;Descripción generada con confianza muy alta">
            <a:extLst>
              <a:ext uri="{FF2B5EF4-FFF2-40B4-BE49-F238E27FC236}">
                <a16:creationId xmlns:a16="http://schemas.microsoft.com/office/drawing/2014/main" id="{16A17B86-7C87-4697-A9B7-1A4A3AA2F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832" y="2716213"/>
            <a:ext cx="4150351" cy="3112764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A993938-4C27-4371-A4D7-53584681C893}"/>
              </a:ext>
            </a:extLst>
          </p:cNvPr>
          <p:cNvSpPr/>
          <p:nvPr/>
        </p:nvSpPr>
        <p:spPr>
          <a:xfrm>
            <a:off x="6096000" y="563289"/>
            <a:ext cx="562982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 este lugar, se construyó en 1849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una plaza de toros en el paraje conocido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como la casa y huerta de Chapitel.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CC5DA3A-34F7-4ED6-8E5E-0B30DC79215F}"/>
              </a:ext>
            </a:extLst>
          </p:cNvPr>
          <p:cNvSpPr/>
          <p:nvPr/>
        </p:nvSpPr>
        <p:spPr>
          <a:xfrm>
            <a:off x="5922811" y="1778990"/>
            <a:ext cx="5789764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Más tarde fue construida otra plaza de toros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 la 3 Poniente y 11 Sur.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A8AEE03-382B-43F5-81E6-24751CB0478D}"/>
              </a:ext>
            </a:extLst>
          </p:cNvPr>
          <p:cNvSpPr/>
          <p:nvPr/>
        </p:nvSpPr>
        <p:spPr>
          <a:xfrm>
            <a:off x="495662" y="3324948"/>
            <a:ext cx="7188506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Durante el ataque que sufrió Puebla en los meses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octubre y noviembre de 1856, por el movimiento conservador, encabezado por Miramón y Orihuela contra el gobierno de Comonfort, las fuerzas liberales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se apoderaron de la plaza de toros San Jerónimo,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las personas trataron de quemarla,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sin lograr su objetivo.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1F5E739-6709-4EDB-880C-65372E510515}"/>
              </a:ext>
            </a:extLst>
          </p:cNvPr>
          <p:cNvSpPr/>
          <p:nvPr/>
        </p:nvSpPr>
        <p:spPr>
          <a:xfrm>
            <a:off x="479425" y="5905835"/>
            <a:ext cx="11246396" cy="421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Se cree que el edificio haya sufrido otros ataques, por lo que se decidió demolerlo en 1867.</a:t>
            </a:r>
          </a:p>
        </p:txBody>
      </p:sp>
      <p:pic>
        <p:nvPicPr>
          <p:cNvPr id="10" name="Imagen 9" descr="Imagen que contiene cielo, exterior, agua, árbol&#10;&#10;Descripción generada con confianza muy alta">
            <a:extLst>
              <a:ext uri="{FF2B5EF4-FFF2-40B4-BE49-F238E27FC236}">
                <a16:creationId xmlns:a16="http://schemas.microsoft.com/office/drawing/2014/main" id="{5AA742ED-5182-4830-BC37-A291A78351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68" y="401402"/>
            <a:ext cx="4775089" cy="3071974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C89590C8-3508-4654-883D-CAE4B5C1051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>
            <a:off x="495662" y="2570286"/>
            <a:ext cx="4775995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Una antigua plaza de toros</a:t>
            </a:r>
          </a:p>
        </p:txBody>
      </p:sp>
    </p:spTree>
    <p:extLst>
      <p:ext uri="{BB962C8B-B14F-4D97-AF65-F5344CB8AC3E}">
        <p14:creationId xmlns:p14="http://schemas.microsoft.com/office/powerpoint/2010/main" val="40879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3125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4" grpId="0"/>
      <p:bldP spid="5" grpId="0"/>
      <p:bldP spid="6" grpId="0"/>
      <p:bldP spid="9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E29A1E7-832B-479C-9E4F-EED039CD159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74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window dir="vert"/>
      </p:transition>
    </mc:Choice>
    <mc:Fallback xmlns="">
      <p:transition spd="slow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720C59BB-4DCD-4752-A0B1-95D5CA84AEE6}"/>
              </a:ext>
            </a:extLst>
          </p:cNvPr>
          <p:cNvSpPr txBox="1"/>
          <p:nvPr/>
        </p:nvSpPr>
        <p:spPr>
          <a:xfrm>
            <a:off x="0" y="-286871"/>
            <a:ext cx="12192000" cy="7144871"/>
          </a:xfrm>
          <a:prstGeom prst="rect">
            <a:avLst/>
          </a:prstGeom>
          <a:solidFill>
            <a:srgbClr val="E7E6E6">
              <a:lumMod val="90000"/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D273415-C5D9-4E7E-869D-857FACC8E9AC}"/>
              </a:ext>
            </a:extLst>
          </p:cNvPr>
          <p:cNvSpPr/>
          <p:nvPr/>
        </p:nvSpPr>
        <p:spPr>
          <a:xfrm>
            <a:off x="479424" y="523726"/>
            <a:ext cx="1123314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Siendo poblano, turista ó curioso la pregunta obligada es: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¿Porqué se llama barrio de los sapos? 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C31F15-32E6-4580-A0D2-B4FBFBDBB936}"/>
              </a:ext>
            </a:extLst>
          </p:cNvPr>
          <p:cNvSpPr/>
          <p:nvPr/>
        </p:nvSpPr>
        <p:spPr>
          <a:xfrm>
            <a:off x="479426" y="1636600"/>
            <a:ext cx="5419928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El nombre del Barrio o Callejón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Los Sapos es una referencia a la época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 la que las lluvias causaban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se desbordara el río San Francisco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se inundara esta calle, trayendo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una gran cantidad de estos anfibios.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9ADF3D6-CDAB-4257-AB84-DF1DADC0EFD8}"/>
              </a:ext>
            </a:extLst>
          </p:cNvPr>
          <p:cNvSpPr/>
          <p:nvPr/>
        </p:nvSpPr>
        <p:spPr>
          <a:xfrm>
            <a:off x="479424" y="4051872"/>
            <a:ext cx="5616576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el famoso “</a:t>
            </a:r>
            <a:r>
              <a:rPr lang="es-MX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Barrio o Callejón de los sapos</a:t>
            </a: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”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está u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bicado en la calle 6 Sur,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entre  la 3 y la 7 Oriente de la ciudad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Puebla; es un lugar en el que se puede encontrar una gran variedad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antigüedades y muebles rústicos.</a:t>
            </a:r>
          </a:p>
        </p:txBody>
      </p:sp>
      <p:pic>
        <p:nvPicPr>
          <p:cNvPr id="14" name="Imagen 13" descr="Imagen que contiene edificio, mesa, comida, persona&#10;&#10;Descripción generada con confianza muy alta">
            <a:extLst>
              <a:ext uri="{FF2B5EF4-FFF2-40B4-BE49-F238E27FC236}">
                <a16:creationId xmlns:a16="http://schemas.microsoft.com/office/drawing/2014/main" id="{527176A4-283D-4C59-9BBF-0F640A149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47" y="1725569"/>
            <a:ext cx="5419929" cy="4064947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E277BE53-5131-4BCE-A57C-95DFF9E6754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56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1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4" grpId="0"/>
      <p:bldP spid="8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48AB8484-065D-49F4-B934-0E488E05D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74" y="568983"/>
            <a:ext cx="5739742" cy="5739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45929CB-C747-475C-9BDA-8139742ABAD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A3AAFBE-57A6-4AA8-BF47-05FDEEF41784}"/>
              </a:ext>
            </a:extLst>
          </p:cNvPr>
          <p:cNvSpPr/>
          <p:nvPr/>
        </p:nvSpPr>
        <p:spPr>
          <a:xfrm>
            <a:off x="6096000" y="3685519"/>
            <a:ext cx="5631458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La Calle 6 Sur del centro de la ciudad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es conocida por los diferentes bazares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 donde se venden antigüedades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cosas usadas a muy buenos precios.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387797E-C00D-4371-8D0E-3ACE89D0EFB9}"/>
              </a:ext>
            </a:extLst>
          </p:cNvPr>
          <p:cNvSpPr/>
          <p:nvPr/>
        </p:nvSpPr>
        <p:spPr>
          <a:xfrm>
            <a:off x="6266416" y="2017616"/>
            <a:ext cx="5436813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El callejón de los Sapos es el lugar,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donde hace mas de 30 años </a:t>
            </a: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se instala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el tianguis de antigüedades.</a:t>
            </a:r>
          </a:p>
        </p:txBody>
      </p:sp>
    </p:spTree>
    <p:extLst>
      <p:ext uri="{BB962C8B-B14F-4D97-AF65-F5344CB8AC3E}">
        <p14:creationId xmlns:p14="http://schemas.microsoft.com/office/powerpoint/2010/main" val="133216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1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1356DA4F-7BCE-4279-ABF7-ED98AEA13AC5}"/>
              </a:ext>
            </a:extLst>
          </p:cNvPr>
          <p:cNvSpPr txBox="1"/>
          <p:nvPr/>
        </p:nvSpPr>
        <p:spPr>
          <a:xfrm>
            <a:off x="0" y="-286871"/>
            <a:ext cx="12192000" cy="7144871"/>
          </a:xfrm>
          <a:prstGeom prst="rect">
            <a:avLst/>
          </a:prstGeom>
          <a:solidFill>
            <a:srgbClr val="E7E6E6">
              <a:lumMod val="90000"/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>
            <a:off x="5969770" y="1595921"/>
            <a:ext cx="5742805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Uno de los pioneros en vender antigüedades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fue Don Salvador Macías, a quien el sitio permitió el desarrollo de su profesión,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así como el impulso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 la fabricación del mueble rústico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el nacimiento de los tradicionales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característicos bazares de la ciudad.</a:t>
            </a:r>
          </a:p>
        </p:txBody>
      </p:sp>
      <p:pic>
        <p:nvPicPr>
          <p:cNvPr id="8" name="Imagen 7" descr="Imagen que contiene pared, edificio, interior, mesa&#10;&#10;Descripción generada con confianza muy alta">
            <a:extLst>
              <a:ext uri="{FF2B5EF4-FFF2-40B4-BE49-F238E27FC236}">
                <a16:creationId xmlns:a16="http://schemas.microsoft.com/office/drawing/2014/main" id="{9414E7B2-40D7-4588-99E1-F2FD21ACA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98" y="1060283"/>
            <a:ext cx="5742805" cy="38315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29F6825F-192E-48AF-8F5E-ABEF888FACF9}"/>
              </a:ext>
            </a:extLst>
          </p:cNvPr>
          <p:cNvSpPr/>
          <p:nvPr/>
        </p:nvSpPr>
        <p:spPr>
          <a:xfrm>
            <a:off x="495662" y="665963"/>
            <a:ext cx="11216913" cy="50917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El bazar de los anticuarios poblanos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F4C80EB-EC4B-445B-A1F6-2632324D8D81}"/>
              </a:ext>
            </a:extLst>
          </p:cNvPr>
          <p:cNvSpPr/>
          <p:nvPr/>
        </p:nvSpPr>
        <p:spPr>
          <a:xfrm>
            <a:off x="465221" y="4395880"/>
            <a:ext cx="11309683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                                                                             Actualmente en “</a:t>
            </a:r>
            <a:r>
              <a:rPr lang="es-MX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El barrio de los sapos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”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                                                                         se pueden admirar antiguas casonas virreinales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con balcones y fachadas de una arquitectura típica de esa época, convertidas en bazares en donde los anticuarios poblanos ofrecen diversos tipos de antigüedades,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además de que se puede disfrutar de la gastronomía poblana y bares con música en vivo.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D44C5C3-A3B4-4843-9491-F43EC6C5403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858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9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9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9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9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650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9" grpId="0"/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551B5FF-B0AA-43A8-AA42-7671545A759B}"/>
              </a:ext>
            </a:extLst>
          </p:cNvPr>
          <p:cNvSpPr/>
          <p:nvPr/>
        </p:nvSpPr>
        <p:spPr>
          <a:xfrm>
            <a:off x="495662" y="2645789"/>
            <a:ext cx="4782914" cy="37010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Entre las curiosidades que podemos encontrar aquí son: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pinturas antiguas, miniaturas, estatuillas de bronce, madera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madera rústica, mármol,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herrajes, campanas, muebles, instrumentos musicales, platos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talavera antigua y de porcelana,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marcos, libros, lámparas, juguetes, etc.</a:t>
            </a:r>
          </a:p>
        </p:txBody>
      </p:sp>
      <p:pic>
        <p:nvPicPr>
          <p:cNvPr id="6" name="Picture 4" descr="http://wikipuebla.poblanerias.com/wp-content/uploads/2014/06/IMG_9814.jpg">
            <a:extLst>
              <a:ext uri="{FF2B5EF4-FFF2-40B4-BE49-F238E27FC236}">
                <a16:creationId xmlns:a16="http://schemas.microsoft.com/office/drawing/2014/main" id="{561F1B26-47AC-4C5A-AB56-35F605EE71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7"/>
          <a:stretch/>
        </p:blipFill>
        <p:spPr bwMode="auto">
          <a:xfrm>
            <a:off x="5271294" y="2282053"/>
            <a:ext cx="6437657" cy="4025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B843756-F5C7-421C-A0AC-FCA1683FBE5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ADE5930-F781-411C-87F4-709DD1A110C5}"/>
              </a:ext>
            </a:extLst>
          </p:cNvPr>
          <p:cNvSpPr/>
          <p:nvPr/>
        </p:nvSpPr>
        <p:spPr>
          <a:xfrm>
            <a:off x="479425" y="634165"/>
            <a:ext cx="1074069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Los Sapos es un barrio en el Centro Histórico de Puebla donde por lo general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los Sábados y Domingos es muy concurrido por visitantes ya que se establece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un bazar con objetos antiguos, objetos raros y muchas cosas más,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ideales para coleccionistas o gente que aprecia lo “</a:t>
            </a:r>
            <a:r>
              <a:rPr lang="es-MX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vintage</a:t>
            </a: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131970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3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0">
              <a:srgbClr val="F8B2F3"/>
            </a:gs>
            <a:gs pos="59000">
              <a:srgbClr val="FAC2F6"/>
            </a:gs>
            <a:gs pos="0">
              <a:srgbClr val="FBD9F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3C4F9D5E-BD9A-40D7-B2FC-B39BB2713656}"/>
              </a:ext>
            </a:extLst>
          </p:cNvPr>
          <p:cNvSpPr/>
          <p:nvPr/>
        </p:nvSpPr>
        <p:spPr>
          <a:xfrm>
            <a:off x="5866582" y="814760"/>
            <a:ext cx="5853984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Ahora también podemos encontrar restaurantes con deliciosa comida poblana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con precios para todos los bolsillos,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cafeterías pintorescas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acompañadas de música, bares y…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muchas tiendas de artesanías poblanas.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9A725D-D598-495A-A98F-FF871A0B1A33}"/>
              </a:ext>
            </a:extLst>
          </p:cNvPr>
          <p:cNvSpPr/>
          <p:nvPr/>
        </p:nvSpPr>
        <p:spPr>
          <a:xfrm>
            <a:off x="495661" y="3369740"/>
            <a:ext cx="11216914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Las noches de viernes a domingo, relájate en una cafetería o un restaurante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los alrededores y escucha la música mexicana en vivo. 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C84EC79-0318-4793-A4B8-58407050E443}"/>
              </a:ext>
            </a:extLst>
          </p:cNvPr>
          <p:cNvSpPr/>
          <p:nvPr/>
        </p:nvSpPr>
        <p:spPr>
          <a:xfrm>
            <a:off x="495660" y="4539272"/>
            <a:ext cx="11199983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Sin olvidar que al entrar la noche, la plazuela de los Sapos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al igual que todo el centro histórico se convierte en un lugar ideal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para pasear con tu pareja ya que las construcciones tienen una iluminación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hace el ambiente más romántico y relajado para recorrerlo caminando… </a:t>
            </a:r>
          </a:p>
          <a:p>
            <a:pPr algn="ctr">
              <a:lnSpc>
                <a:spcPts val="2800"/>
              </a:lnSpc>
            </a:pPr>
            <a:r>
              <a:rPr lang="es-MX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… pero eso sí no lo hagas muy noche</a:t>
            </a:r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B843756-F5C7-421C-A0AC-FCA1683FBE5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dificio, mesa, árbol, exterior&#10;&#10;Descripción generada con confianza alta">
            <a:extLst>
              <a:ext uri="{FF2B5EF4-FFF2-40B4-BE49-F238E27FC236}">
                <a16:creationId xmlns:a16="http://schemas.microsoft.com/office/drawing/2014/main" id="{DA547377-9F11-4FAE-8D87-197D9CCD4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91" y="575196"/>
            <a:ext cx="5291391" cy="26192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20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98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42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20000"/>
                <a:lumOff val="80000"/>
              </a:schemeClr>
            </a:gs>
            <a:gs pos="83000">
              <a:schemeClr val="accent6">
                <a:lumMod val="40000"/>
                <a:lumOff val="6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D9025FE0-A54C-4C94-B124-D3D33AFF13C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4E7DE9F-1383-40D8-97C0-FBB5DB45A997}"/>
              </a:ext>
            </a:extLst>
          </p:cNvPr>
          <p:cNvSpPr/>
          <p:nvPr/>
        </p:nvSpPr>
        <p:spPr>
          <a:xfrm>
            <a:off x="495662" y="533793"/>
            <a:ext cx="11216913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Disfruta el ambiente bohemio y observa los objetos artesanales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se venden en los puestos de este mercado que se extiende por una calle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cuya historia está relacionada con los sapos.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C25FB2F-6571-4C0B-A3BC-560037E64A0D}"/>
              </a:ext>
            </a:extLst>
          </p:cNvPr>
          <p:cNvSpPr/>
          <p:nvPr/>
        </p:nvSpPr>
        <p:spPr>
          <a:xfrm>
            <a:off x="479426" y="1801258"/>
            <a:ext cx="1123315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Puedes encontrar toda clase de cosas en los puestos de este mercado,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se especializa en antigüedades y muebles de época.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AD8B142-6E3A-4047-9471-09B1495C9746}"/>
              </a:ext>
            </a:extLst>
          </p:cNvPr>
          <p:cNvSpPr/>
          <p:nvPr/>
        </p:nvSpPr>
        <p:spPr>
          <a:xfrm>
            <a:off x="6079958" y="3054613"/>
            <a:ext cx="561961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Regatea con los vendedores para obtener sus objetos antiguos y fascinantes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 este mercado encantador.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A440A89-3B3C-4FBA-897C-3C2EEA9F00A7}"/>
              </a:ext>
            </a:extLst>
          </p:cNvPr>
          <p:cNvSpPr/>
          <p:nvPr/>
        </p:nvSpPr>
        <p:spPr>
          <a:xfrm>
            <a:off x="6128086" y="4708506"/>
            <a:ext cx="558448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Explora los diferentes puestos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la gran variedad de antigüedades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se venden en este sitio.</a:t>
            </a:r>
          </a:p>
        </p:txBody>
      </p:sp>
      <p:pic>
        <p:nvPicPr>
          <p:cNvPr id="10" name="Imagen 9" descr="Imagen que contiene persona, personas, edificio, interior&#10;&#10;Descripción generada con confianza alta">
            <a:extLst>
              <a:ext uri="{FF2B5EF4-FFF2-40B4-BE49-F238E27FC236}">
                <a16:creationId xmlns:a16="http://schemas.microsoft.com/office/drawing/2014/main" id="{858B1B9B-9AA3-4AE6-B7BC-BD347CF31F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18" y="2711116"/>
            <a:ext cx="5792257" cy="36008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124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6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6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6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6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6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8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1076E616-80AE-4F72-B46D-AF000AB6EF40}"/>
              </a:ext>
            </a:extLst>
          </p:cNvPr>
          <p:cNvSpPr txBox="1"/>
          <p:nvPr/>
        </p:nvSpPr>
        <p:spPr>
          <a:xfrm>
            <a:off x="0" y="-286871"/>
            <a:ext cx="12192000" cy="7144871"/>
          </a:xfrm>
          <a:prstGeom prst="rect">
            <a:avLst/>
          </a:prstGeom>
          <a:solidFill>
            <a:srgbClr val="E7E6E6">
              <a:lumMod val="90000"/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38B4EC9-1C40-42FA-A9BC-07DFAEF644F7}"/>
              </a:ext>
            </a:extLst>
          </p:cNvPr>
          <p:cNvSpPr/>
          <p:nvPr/>
        </p:nvSpPr>
        <p:spPr>
          <a:xfrm>
            <a:off x="523706" y="567312"/>
            <a:ext cx="558448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Observa de cerca los objetos de cerámica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 intenta encontrar los tesoros ocultos, como obras de arte o joyas impresionantes.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1ED8DA2-17E4-4BBC-AEB1-680C5BA6B2E1}"/>
              </a:ext>
            </a:extLst>
          </p:cNvPr>
          <p:cNvSpPr/>
          <p:nvPr/>
        </p:nvSpPr>
        <p:spPr>
          <a:xfrm>
            <a:off x="491620" y="1942018"/>
            <a:ext cx="561657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Examina los montones de libros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juguetes antiguos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les pueden interesar a tus hijos.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D97D3F6-62B2-491F-9745-62E77E61CE35}"/>
              </a:ext>
            </a:extLst>
          </p:cNvPr>
          <p:cNvSpPr/>
          <p:nvPr/>
        </p:nvSpPr>
        <p:spPr>
          <a:xfrm>
            <a:off x="494077" y="3341558"/>
            <a:ext cx="5618842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Compra regalos y souvenirs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para tus amigos.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2951328F-6B68-4D67-83FC-5619EB84E3B6}"/>
              </a:ext>
            </a:extLst>
          </p:cNvPr>
          <p:cNvSpPr/>
          <p:nvPr/>
        </p:nvSpPr>
        <p:spPr>
          <a:xfrm>
            <a:off x="495662" y="4256768"/>
            <a:ext cx="11212177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Aquí también puedes encontrar revistas, monedas y fotos antiguas.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2C0579E4-6CE4-48DD-92C7-566D4023195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n 15" descr="Imagen que contiene persona, mesa, comida, interior&#10;&#10;Descripción generada con confianza muy alta">
            <a:extLst>
              <a:ext uri="{FF2B5EF4-FFF2-40B4-BE49-F238E27FC236}">
                <a16:creationId xmlns:a16="http://schemas.microsoft.com/office/drawing/2014/main" id="{78B1BCBE-7927-4233-B970-9F9621590B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050" y="552684"/>
            <a:ext cx="5583684" cy="34828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ABF4A600-E27C-49DD-AA15-6AC22D8E4421}"/>
              </a:ext>
            </a:extLst>
          </p:cNvPr>
          <p:cNvSpPr/>
          <p:nvPr/>
        </p:nvSpPr>
        <p:spPr>
          <a:xfrm>
            <a:off x="24587" y="4816154"/>
            <a:ext cx="11683251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Además de los puestos de fin de semana, hay varias tiendas y restaurantes en la calle.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0E374CBD-1178-4911-B830-24065899D02D}"/>
              </a:ext>
            </a:extLst>
          </p:cNvPr>
          <p:cNvSpPr/>
          <p:nvPr/>
        </p:nvSpPr>
        <p:spPr>
          <a:xfrm>
            <a:off x="479425" y="5461360"/>
            <a:ext cx="11203825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Disfruta el ambiente animado este callejón,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es uno de los lugares más característicos de la ciudad. </a:t>
            </a:r>
          </a:p>
        </p:txBody>
      </p:sp>
    </p:spTree>
    <p:extLst>
      <p:ext uri="{BB962C8B-B14F-4D97-AF65-F5344CB8AC3E}">
        <p14:creationId xmlns:p14="http://schemas.microsoft.com/office/powerpoint/2010/main" val="154851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7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8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125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6" grpId="0"/>
      <p:bldP spid="7" grpId="0"/>
      <p:bldP spid="8" grpId="0"/>
      <p:bldP spid="12" grpId="0"/>
      <p:bldP spid="15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61EDDB96-0EEE-4C2F-9CA8-2AABB225F66C}"/>
              </a:ext>
            </a:extLst>
          </p:cNvPr>
          <p:cNvSpPr txBox="1"/>
          <p:nvPr/>
        </p:nvSpPr>
        <p:spPr>
          <a:xfrm>
            <a:off x="47625" y="-286871"/>
            <a:ext cx="12144374" cy="7144871"/>
          </a:xfrm>
          <a:prstGeom prst="rect">
            <a:avLst/>
          </a:prstGeom>
          <a:solidFill>
            <a:srgbClr val="E7E6E6">
              <a:lumMod val="90000"/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343D431-1574-4B1E-9C83-3021FB68B0E4}"/>
              </a:ext>
            </a:extLst>
          </p:cNvPr>
          <p:cNvSpPr/>
          <p:nvPr/>
        </p:nvSpPr>
        <p:spPr>
          <a:xfrm>
            <a:off x="6780271" y="1405138"/>
            <a:ext cx="4932304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Las fachadas coloridas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los edificios coloniales pintorescos ubicados a los lados del callejón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se pueden utilizar para tomar fotos muy hermosas.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5D1D66B-B6E0-40BC-8BB8-1D9B0D05945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exterior, edificio, carretera, calle&#10;&#10;Descripción generada con confianza muy alta">
            <a:extLst>
              <a:ext uri="{FF2B5EF4-FFF2-40B4-BE49-F238E27FC236}">
                <a16:creationId xmlns:a16="http://schemas.microsoft.com/office/drawing/2014/main" id="{66F5E6CC-AFBB-424E-B014-A6E49440D1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44" y="1150373"/>
            <a:ext cx="6867905" cy="46014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EE7F597E-E7AE-4C87-BDA8-1A8A1039FC9E}"/>
              </a:ext>
            </a:extLst>
          </p:cNvPr>
          <p:cNvSpPr/>
          <p:nvPr/>
        </p:nvSpPr>
        <p:spPr>
          <a:xfrm>
            <a:off x="6780271" y="4022484"/>
            <a:ext cx="4932305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Toma fotos de tus artesanías favoritas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platica con los habitantes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la región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para conocer mejor su cultura.</a:t>
            </a:r>
          </a:p>
        </p:txBody>
      </p:sp>
    </p:spTree>
    <p:extLst>
      <p:ext uri="{BB962C8B-B14F-4D97-AF65-F5344CB8AC3E}">
        <p14:creationId xmlns:p14="http://schemas.microsoft.com/office/powerpoint/2010/main" val="297085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8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8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8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60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20000"/>
                <a:lumOff val="80000"/>
              </a:schemeClr>
            </a:gs>
            <a:gs pos="83000">
              <a:schemeClr val="accent6">
                <a:lumMod val="40000"/>
                <a:lumOff val="6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wikipuebla.poblanerias.com/wp-content/uploads/2014/06/IMG_9784.jpg">
            <a:extLst>
              <a:ext uri="{FF2B5EF4-FFF2-40B4-BE49-F238E27FC236}">
                <a16:creationId xmlns:a16="http://schemas.microsoft.com/office/drawing/2014/main" id="{DED5F25F-1C36-4AAE-8146-CDD221597C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52"/>
          <a:stretch/>
        </p:blipFill>
        <p:spPr bwMode="auto">
          <a:xfrm>
            <a:off x="6298056" y="556353"/>
            <a:ext cx="5413392" cy="33760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49A2EA3E-5A38-41E8-8103-1A61F587D136}"/>
              </a:ext>
            </a:extLst>
          </p:cNvPr>
          <p:cNvSpPr/>
          <p:nvPr/>
        </p:nvSpPr>
        <p:spPr>
          <a:xfrm>
            <a:off x="5933978" y="4056432"/>
            <a:ext cx="5778597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un tianguis que hace la diferencia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con el resto de la semana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trayendo novedades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lo hacen paseo obligado de coleccionistas y gente en busca de antigüedades,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objetos raros y novedosos.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5D1D66B-B6E0-40BC-8BB8-1D9B0D05945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mesa, interior, persona&#10;&#10;Descripción generada con confianza alta">
            <a:extLst>
              <a:ext uri="{FF2B5EF4-FFF2-40B4-BE49-F238E27FC236}">
                <a16:creationId xmlns:a16="http://schemas.microsoft.com/office/drawing/2014/main" id="{BF92E6E4-3688-484D-87FA-ACB9223BDF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30" y="2931184"/>
            <a:ext cx="5413392" cy="3374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4175DB1F-A01E-486E-9B7B-A3ABA32C5E35}"/>
              </a:ext>
            </a:extLst>
          </p:cNvPr>
          <p:cNvSpPr/>
          <p:nvPr/>
        </p:nvSpPr>
        <p:spPr>
          <a:xfrm>
            <a:off x="521109" y="910496"/>
            <a:ext cx="557489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Las tiendas establecidas atienden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toda la semana; sin embargo,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sábados y domingos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se instala el bazar de los sapos, </a:t>
            </a:r>
          </a:p>
        </p:txBody>
      </p:sp>
    </p:spTree>
    <p:extLst>
      <p:ext uri="{BB962C8B-B14F-4D97-AF65-F5344CB8AC3E}">
        <p14:creationId xmlns:p14="http://schemas.microsoft.com/office/powerpoint/2010/main" val="163382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3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7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37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0C218071-00B4-4AEC-8F1D-646A9DD2C1BA}"/>
              </a:ext>
            </a:extLst>
          </p:cNvPr>
          <p:cNvSpPr txBox="1"/>
          <p:nvPr/>
        </p:nvSpPr>
        <p:spPr>
          <a:xfrm>
            <a:off x="0" y="-286871"/>
            <a:ext cx="12191999" cy="7144871"/>
          </a:xfrm>
          <a:prstGeom prst="rect">
            <a:avLst/>
          </a:prstGeom>
          <a:solidFill>
            <a:srgbClr val="E7E6E6">
              <a:lumMod val="90000"/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>
            <a:off x="479425" y="732412"/>
            <a:ext cx="1123315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Los fines de semana se pone un mercado muy famoso llamado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el "</a:t>
            </a:r>
            <a:r>
              <a:rPr lang="es-MX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Mercado o plazuela de los Sapos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" en donde hay de todo.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2A5227A-F7E5-48BE-A769-3441FB32721F}"/>
              </a:ext>
            </a:extLst>
          </p:cNvPr>
          <p:cNvSpPr/>
          <p:nvPr/>
        </p:nvSpPr>
        <p:spPr>
          <a:xfrm>
            <a:off x="495663" y="5341424"/>
            <a:ext cx="11179592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“</a:t>
            </a:r>
            <a:r>
              <a:rPr lang="es-MX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Los sapos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”, es un lugar que cobra esplendor los fines de semana,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 especial el domingo, por el número tan grande de turistas que recibe.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7698A3D-827B-4BF8-AA9C-D5AC7DB879DF}"/>
              </a:ext>
            </a:extLst>
          </p:cNvPr>
          <p:cNvSpPr/>
          <p:nvPr/>
        </p:nvSpPr>
        <p:spPr>
          <a:xfrm>
            <a:off x="6096001" y="1830423"/>
            <a:ext cx="5616574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El tianguis se abre los fines de semana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por la mañana,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cuando el callejón comienza a llenarse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actividad para el resto del día.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B174C40-8E21-4F03-934F-BA109C9C90A2}"/>
              </a:ext>
            </a:extLst>
          </p:cNvPr>
          <p:cNvSpPr/>
          <p:nvPr/>
        </p:nvSpPr>
        <p:spPr>
          <a:xfrm>
            <a:off x="6096000" y="3792661"/>
            <a:ext cx="5616576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Esta calle suele estar bastante tranquila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durante el resto de la semana.</a:t>
            </a:r>
          </a:p>
        </p:txBody>
      </p:sp>
      <p:pic>
        <p:nvPicPr>
          <p:cNvPr id="11" name="Imagen 10" descr="Imagen que contiene exterior, edificio, cielo, mercado&#10;&#10;Descripción generada con confianza muy alta">
            <a:extLst>
              <a:ext uri="{FF2B5EF4-FFF2-40B4-BE49-F238E27FC236}">
                <a16:creationId xmlns:a16="http://schemas.microsoft.com/office/drawing/2014/main" id="{2DB350A0-61B0-48C4-9A81-C6D469F5FE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17" y="1809755"/>
            <a:ext cx="5307886" cy="33098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BD9FA332-17F6-48F3-A701-A34A1F03AEA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44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3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12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5" grpId="0"/>
      <p:bldP spid="6" grpId="0"/>
      <p:bldP spid="7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4E78207-8D6E-4EEA-8E73-67CFE19FE91B}"/>
              </a:ext>
            </a:extLst>
          </p:cNvPr>
          <p:cNvSpPr txBox="1"/>
          <p:nvPr/>
        </p:nvSpPr>
        <p:spPr>
          <a:xfrm>
            <a:off x="0" y="-286871"/>
            <a:ext cx="12192000" cy="7144871"/>
          </a:xfrm>
          <a:prstGeom prst="rect">
            <a:avLst/>
          </a:prstGeom>
          <a:solidFill>
            <a:srgbClr val="E7E6E6">
              <a:lumMod val="90000"/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n 13" descr="Imagen que contiene mesa, sentado, suelo, silla&#10;&#10;Descripción generada con confianza alta">
            <a:extLst>
              <a:ext uri="{FF2B5EF4-FFF2-40B4-BE49-F238E27FC236}">
                <a16:creationId xmlns:a16="http://schemas.microsoft.com/office/drawing/2014/main" id="{A51003B8-C9E5-4141-A8DB-3F8E33240C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0025">
            <a:off x="6364455" y="1715259"/>
            <a:ext cx="4944235" cy="27811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1B24CD64-6548-4006-BFBD-C31018CFE770}"/>
              </a:ext>
            </a:extLst>
          </p:cNvPr>
          <p:cNvSpPr/>
          <p:nvPr/>
        </p:nvSpPr>
        <p:spPr>
          <a:xfrm>
            <a:off x="503863" y="3540632"/>
            <a:ext cx="572879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El Bazar Los Sapos se encuentra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 el Callejón de Los Sapos,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en el centro de Puebla.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D9FA332-17F6-48F3-A701-A34A1F03AEA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F5794519-DFFD-49CE-86D7-6E9647C6D383}"/>
              </a:ext>
            </a:extLst>
          </p:cNvPr>
          <p:cNvSpPr/>
          <p:nvPr/>
        </p:nvSpPr>
        <p:spPr>
          <a:xfrm>
            <a:off x="503862" y="1838850"/>
            <a:ext cx="572879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Pero si uno anda aquí entre semana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hay muchas opciones en donde puede conseguir cosas muy interesantes y baratas.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032140B9-5F74-44E4-8561-D81B3BD958D2}"/>
              </a:ext>
            </a:extLst>
          </p:cNvPr>
          <p:cNvSpPr/>
          <p:nvPr/>
        </p:nvSpPr>
        <p:spPr>
          <a:xfrm>
            <a:off x="479424" y="5119302"/>
            <a:ext cx="1123315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El Bazar de los Sapos es una de estas tiendas en donde uno puede viajar al pasado, porque venden fotografías, cofres, joyas y muebles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datan de hace décadas o hasta siglos.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1052706-995D-4710-9D7B-D8CFD49DF0B0}"/>
              </a:ext>
            </a:extLst>
          </p:cNvPr>
          <p:cNvSpPr/>
          <p:nvPr/>
        </p:nvSpPr>
        <p:spPr>
          <a:xfrm>
            <a:off x="503863" y="566583"/>
            <a:ext cx="11208712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Visita el mercado de forma gratuita y regatea con los vendedores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para obtener los mejores precios de las antigüedades.</a:t>
            </a:r>
          </a:p>
        </p:txBody>
      </p:sp>
    </p:spTree>
    <p:extLst>
      <p:ext uri="{BB962C8B-B14F-4D97-AF65-F5344CB8AC3E}">
        <p14:creationId xmlns:p14="http://schemas.microsoft.com/office/powerpoint/2010/main" val="45300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125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1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8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887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5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FA41B7F8-75F1-455F-8071-A93B13CC46BC}"/>
              </a:ext>
            </a:extLst>
          </p:cNvPr>
          <p:cNvSpPr txBox="1"/>
          <p:nvPr/>
        </p:nvSpPr>
        <p:spPr>
          <a:xfrm>
            <a:off x="0" y="-286871"/>
            <a:ext cx="12192000" cy="7144871"/>
          </a:xfrm>
          <a:prstGeom prst="rect">
            <a:avLst/>
          </a:prstGeom>
          <a:solidFill>
            <a:srgbClr val="E7E6E6">
              <a:lumMod val="90000"/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, suelo, pared, silla&#10;&#10;Descripción generada con confianza alta">
            <a:extLst>
              <a:ext uri="{FF2B5EF4-FFF2-40B4-BE49-F238E27FC236}">
                <a16:creationId xmlns:a16="http://schemas.microsoft.com/office/drawing/2014/main" id="{D87853D9-725E-4190-877D-318D1F0A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767" y="1950109"/>
            <a:ext cx="4893567" cy="3653863"/>
          </a:xfrm>
          <a:prstGeom prst="snip2DiagRect">
            <a:avLst>
              <a:gd name="adj1" fmla="val 17108"/>
              <a:gd name="adj2" fmla="val 16667"/>
            </a:avLst>
          </a:prstGeom>
          <a:solidFill>
            <a:schemeClr val="accent2"/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32360DF-E954-414F-A67E-4C5B47F5F2D9}"/>
              </a:ext>
            </a:extLst>
          </p:cNvPr>
          <p:cNvSpPr/>
          <p:nvPr/>
        </p:nvSpPr>
        <p:spPr>
          <a:xfrm>
            <a:off x="479424" y="565968"/>
            <a:ext cx="1123315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El Bazar de los Sapos es una de estas tiendas en donde uno puede viajar al pasado, porque venden fotografías, cofres, joyas y muebles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datan de hace décadas o hasta siglos.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5CE8B45-DF70-4671-AE34-C5D347A996F4}"/>
              </a:ext>
            </a:extLst>
          </p:cNvPr>
          <p:cNvSpPr/>
          <p:nvPr/>
        </p:nvSpPr>
        <p:spPr>
          <a:xfrm>
            <a:off x="479423" y="1777204"/>
            <a:ext cx="6290343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También hay muebles y objetos que no son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tan antiguos pero son de buena calidad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con una buena manita de gato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quedan como nuevos, claro con ese toque clásico.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5E8CD03-7CEF-4F61-A8B0-9779FE418890}"/>
              </a:ext>
            </a:extLst>
          </p:cNvPr>
          <p:cNvSpPr/>
          <p:nvPr/>
        </p:nvSpPr>
        <p:spPr>
          <a:xfrm>
            <a:off x="479424" y="3423527"/>
            <a:ext cx="629034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Hay algunos cuadros, artesanías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hasta jaulas usadas a muy buenos precios.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36B099C-2651-4037-9393-30D884BF2495}"/>
              </a:ext>
            </a:extLst>
          </p:cNvPr>
          <p:cNvSpPr/>
          <p:nvPr/>
        </p:nvSpPr>
        <p:spPr>
          <a:xfrm>
            <a:off x="479423" y="4336129"/>
            <a:ext cx="629034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Algo que me gusta de este lugar es que si tú tienes algo usado o antiguo y lo quieres vender porque ya no te sirve te lo compran,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claro primero hay que negociar el precio.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B524034-BEF1-4931-89F7-A7780E525F8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1AA5D44-6B93-497A-9521-AB85BF682D67}"/>
              </a:ext>
            </a:extLst>
          </p:cNvPr>
          <p:cNvSpPr/>
          <p:nvPr/>
        </p:nvSpPr>
        <p:spPr>
          <a:xfrm>
            <a:off x="503852" y="5947387"/>
            <a:ext cx="11208723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Aunque no es de los mejores bazares de la zona, una vuelta por aquí no está de más…</a:t>
            </a:r>
          </a:p>
        </p:txBody>
      </p:sp>
    </p:spTree>
    <p:extLst>
      <p:ext uri="{BB962C8B-B14F-4D97-AF65-F5344CB8AC3E}">
        <p14:creationId xmlns:p14="http://schemas.microsoft.com/office/powerpoint/2010/main" val="369759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87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2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262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FE62E04-530B-451D-8285-43CCC84E9807}"/>
              </a:ext>
            </a:extLst>
          </p:cNvPr>
          <p:cNvSpPr txBox="1"/>
          <p:nvPr/>
        </p:nvSpPr>
        <p:spPr>
          <a:xfrm>
            <a:off x="0" y="-286871"/>
            <a:ext cx="12192000" cy="7144871"/>
          </a:xfrm>
          <a:prstGeom prst="rect">
            <a:avLst/>
          </a:prstGeom>
          <a:solidFill>
            <a:srgbClr val="E7E6E6">
              <a:lumMod val="90000"/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AEFC2CD-2678-4187-AFD9-BC4477E9D135}"/>
              </a:ext>
            </a:extLst>
          </p:cNvPr>
          <p:cNvSpPr/>
          <p:nvPr/>
        </p:nvSpPr>
        <p:spPr>
          <a:xfrm>
            <a:off x="495662" y="562569"/>
            <a:ext cx="11226742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Te sugerimos visitar la cantina tradicional y con ambiente familiar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“</a:t>
            </a:r>
            <a:r>
              <a:rPr lang="es-MX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La Pasita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”  que encuentras en la esquina de la 5 Oriente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el callejón de los Sapos.</a:t>
            </a:r>
          </a:p>
        </p:txBody>
      </p:sp>
      <p:pic>
        <p:nvPicPr>
          <p:cNvPr id="5" name="Imagen 4" descr="Imagen que contiene interior, comida, persona, escena&#10;&#10;Descripción generada con confianza muy alta">
            <a:extLst>
              <a:ext uri="{FF2B5EF4-FFF2-40B4-BE49-F238E27FC236}">
                <a16:creationId xmlns:a16="http://schemas.microsoft.com/office/drawing/2014/main" id="{875E8AD8-B4AC-4259-9C81-BE865B06A8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86" y="1302349"/>
            <a:ext cx="6945687" cy="4612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E00B7157-4137-4829-AF28-24F7088AEA2F}"/>
              </a:ext>
            </a:extLst>
          </p:cNvPr>
          <p:cNvSpPr/>
          <p:nvPr/>
        </p:nvSpPr>
        <p:spPr>
          <a:xfrm>
            <a:off x="7520473" y="2533952"/>
            <a:ext cx="4192103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La pasita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es parte de una tradición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muy antigua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y no pueden dejar de visitarla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durante tu recorrido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por este gran barrio.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DF3C393-2B3E-4A40-8747-FC6D5E68541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498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8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1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dificio, calle&#10;&#10;Descripción generada con confianza muy alta">
            <a:extLst>
              <a:ext uri="{FF2B5EF4-FFF2-40B4-BE49-F238E27FC236}">
                <a16:creationId xmlns:a16="http://schemas.microsoft.com/office/drawing/2014/main" id="{D586224D-3D06-4AE5-B9C1-ACC29A16C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62" y="552780"/>
            <a:ext cx="11216913" cy="5774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8B6B0CB-D654-46AE-9E03-43F0AA52A35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02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8813"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46725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Los sapos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André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Rieu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26D6DA2-E3D4-4C94-9EB8-DA8300F332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n 15" descr="Imagen que contiene edificio, persona, exterior, cielo&#10;&#10;Descripción generada con confianza muy alta">
            <a:extLst>
              <a:ext uri="{FF2B5EF4-FFF2-40B4-BE49-F238E27FC236}">
                <a16:creationId xmlns:a16="http://schemas.microsoft.com/office/drawing/2014/main" id="{21B95AD7-7496-4BCE-B638-2EB6FC6BF7E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3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65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6500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0">
        <p15:prstTrans prst="curtains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fade/>
      </p:transition>
    </mc:Choice>
    <mc:Fallback>
      <p:transition spd="slow" advClick="0" advTm="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edificio, mesa, árbol, exterior&#10;&#10;Descripción generada con confianza alta">
            <a:extLst>
              <a:ext uri="{FF2B5EF4-FFF2-40B4-BE49-F238E27FC236}">
                <a16:creationId xmlns:a16="http://schemas.microsoft.com/office/drawing/2014/main" id="{95930851-EFD4-4371-A00C-937FB6BD7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24" y="561472"/>
            <a:ext cx="11233151" cy="5747253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D81E257-3541-41D6-82D1-3FD71E0675B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8C4FF52-5DB4-4FE2-BEF7-F77953879BEF}"/>
              </a:ext>
            </a:extLst>
          </p:cNvPr>
          <p:cNvSpPr txBox="1"/>
          <p:nvPr/>
        </p:nvSpPr>
        <p:spPr>
          <a:xfrm>
            <a:off x="0" y="-705853"/>
            <a:ext cx="12192000" cy="7563853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4AD0F50-9BBA-4E20-81F1-414A7D224873}"/>
              </a:ext>
            </a:extLst>
          </p:cNvPr>
          <p:cNvSpPr/>
          <p:nvPr/>
        </p:nvSpPr>
        <p:spPr>
          <a:xfrm>
            <a:off x="479424" y="1873456"/>
            <a:ext cx="5429982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También hay muebles y objetos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que no son tan antiguos pero son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de buena calidad y con una buena manita de gato quedan como nuevos, claro con ese toque clásico.</a:t>
            </a:r>
          </a:p>
        </p:txBody>
      </p:sp>
    </p:spTree>
    <p:extLst>
      <p:ext uri="{BB962C8B-B14F-4D97-AF65-F5344CB8AC3E}">
        <p14:creationId xmlns:p14="http://schemas.microsoft.com/office/powerpoint/2010/main" val="35974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  <p:bldP spid="6" grpId="0"/>
    </p:bld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1836</TotalTime>
  <Words>1406</Words>
  <Application>Microsoft Office PowerPoint</Application>
  <PresentationFormat>Panorámica</PresentationFormat>
  <Paragraphs>184</Paragraphs>
  <Slides>23</Slides>
  <Notes>0</Notes>
  <HiddenSlides>1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6" baseType="lpstr">
      <vt:lpstr>Algerian</vt:lpstr>
      <vt:lpstr>AlgerianBasSCD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Barrio y callejón de los sapos  18' 03"</dc:title>
  <dc:creator>Eagle's nest</dc:creator>
  <cp:lastModifiedBy>Eagle's nest</cp:lastModifiedBy>
  <cp:revision>148</cp:revision>
  <dcterms:created xsi:type="dcterms:W3CDTF">2018-02-11T10:42:39Z</dcterms:created>
  <dcterms:modified xsi:type="dcterms:W3CDTF">2018-08-21T04:12:41Z</dcterms:modified>
</cp:coreProperties>
</file>