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789" r:id="rId2"/>
    <p:sldId id="549" r:id="rId3"/>
    <p:sldId id="1169" r:id="rId4"/>
    <p:sldId id="810" r:id="rId5"/>
    <p:sldId id="1091" r:id="rId6"/>
    <p:sldId id="1158" r:id="rId7"/>
    <p:sldId id="1097" r:id="rId8"/>
    <p:sldId id="1159" r:id="rId9"/>
    <p:sldId id="1103" r:id="rId10"/>
    <p:sldId id="1167" r:id="rId11"/>
    <p:sldId id="1109" r:id="rId12"/>
    <p:sldId id="1160" r:id="rId13"/>
    <p:sldId id="1113" r:id="rId14"/>
    <p:sldId id="1161" r:id="rId15"/>
    <p:sldId id="1119" r:id="rId16"/>
    <p:sldId id="1168" r:id="rId17"/>
    <p:sldId id="1126" r:id="rId18"/>
    <p:sldId id="1163" r:id="rId19"/>
    <p:sldId id="1131" r:id="rId20"/>
    <p:sldId id="1162" r:id="rId21"/>
    <p:sldId id="1134" r:id="rId22"/>
    <p:sldId id="1164" r:id="rId23"/>
    <p:sldId id="1138" r:id="rId24"/>
    <p:sldId id="1165" r:id="rId25"/>
    <p:sldId id="1151" r:id="rId26"/>
    <p:sldId id="1145" r:id="rId27"/>
    <p:sldId id="465" r:id="rId28"/>
    <p:sldId id="273" r:id="rId29"/>
    <p:sldId id="274" r:id="rId30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0LW5Cht8hcrCm+CTmkNg==" hashData="eUzeHXh8nD+fnTCdEObCmHb9Dld4sYwWqoBjbqOOvofYqs9yOa/yW9RL4KTQYbZFjhdt01RIqNXWa5D8lSuQ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5D2884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8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68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25/05/2018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18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3392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27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25/05/2018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25/05/2018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25/05/2018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25/05/2018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25/05/2018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25/05/2018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25/05/2018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f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f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0.png"/><Relationship Id="rId5" Type="http://schemas.openxmlformats.org/officeDocument/2006/relationships/image" Target="../media/image49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682047" y="3767822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24’ 10”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6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r"/>
        <p:sndAc>
          <p:stSnd>
            <p:snd r:embed="rId2" name="Muñecos 1 Medley - Eaglenest 1.wav"/>
          </p:stSnd>
        </p:sndAc>
      </p:transition>
    </mc:Choice>
    <mc:Fallback xmlns="">
      <p:transition spd="slow" advTm="4000">
        <p:fade/>
        <p:sndAc>
          <p:stSnd>
            <p:snd r:embed="rId4" name="Muñecos 1 Medley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E93D12A9-0848-4923-9851-A1E2135DDB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-1"/>
            <a:ext cx="12210689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3337590" y="176463"/>
            <a:ext cx="7747505" cy="94648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La Casa de los Muñecos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5374102" y="3184478"/>
            <a:ext cx="4196023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cs typeface="Arial"/>
              </a:rPr>
              <a:t>Puebla de los Ángeles 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ABF96C0B-047E-49C2-8B1B-9DAB5D2A5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8" y="4"/>
            <a:ext cx="12192001" cy="6874036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26F5989-0F19-4296-AAC2-E2DAB423CE0D}"/>
              </a:ext>
            </a:extLst>
          </p:cNvPr>
          <p:cNvSpPr/>
          <p:nvPr/>
        </p:nvSpPr>
        <p:spPr>
          <a:xfrm>
            <a:off x="7411452" y="343558"/>
            <a:ext cx="3649117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Monumento histórico</a:t>
            </a:r>
          </a:p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(06285)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5ED136-8265-4709-BA57-5349DBF14A56}"/>
              </a:ext>
            </a:extLst>
          </p:cNvPr>
          <p:cNvSpPr/>
          <p:nvPr/>
        </p:nvSpPr>
        <p:spPr>
          <a:xfrm>
            <a:off x="0" y="1654835"/>
            <a:ext cx="6095217" cy="459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Localización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Ubicación	2 norte, número 2, Puebla, Puebla.</a:t>
            </a:r>
          </a:p>
          <a:p>
            <a:pPr algn="ctr">
              <a:lnSpc>
                <a:spcPts val="25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Información general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Administrador	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Benemérita Universidad Autónoma de Puebla</a:t>
            </a:r>
          </a:p>
          <a:p>
            <a:pPr algn="ctr">
              <a:lnSpc>
                <a:spcPts val="25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Historia del edificio/monumento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Construcción	</a:t>
            </a:r>
            <a:r>
              <a:rPr lang="es-MX" sz="1600" dirty="0">
                <a:latin typeface="AlgerianBasSCD" pitchFamily="2" charset="0"/>
              </a:rPr>
              <a:t>S. XVI - s. XVII</a:t>
            </a:r>
          </a:p>
          <a:p>
            <a:pPr algn="ctr">
              <a:lnSpc>
                <a:spcPts val="2500"/>
              </a:lnSpc>
            </a:pPr>
            <a:endParaRPr lang="es-MX" sz="1600" dirty="0">
              <a:latin typeface="AlgerianBasSCD" pitchFamily="2" charset="0"/>
            </a:endParaRP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Características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Tipo	Museo</a:t>
            </a:r>
          </a:p>
          <a:p>
            <a:pPr algn="ctr">
              <a:lnSpc>
                <a:spcPts val="25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Estilo	Barroco poblano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5595BE6-13DF-4162-BB80-B871F4C4DB3C}"/>
              </a:ext>
            </a:extLst>
          </p:cNvPr>
          <p:cNvSpPr/>
          <p:nvPr/>
        </p:nvSpPr>
        <p:spPr>
          <a:xfrm>
            <a:off x="6111240" y="1672451"/>
            <a:ext cx="6096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Casa de los Muñecos es un inmueble histórico considerado uno de los más notables ejemplos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arquitectura civil de la Puebla del siglo </a:t>
            </a:r>
            <a:r>
              <a:rPr lang="es-MX" sz="1600" dirty="0">
                <a:latin typeface="AlgerianBasSCD" pitchFamily="2" charset="0"/>
              </a:rPr>
              <a:t>XVIII</a:t>
            </a:r>
            <a:r>
              <a:rPr lang="es-MX" sz="2400" dirty="0">
                <a:latin typeface="CommercialScrD" panose="03000000000000000000" pitchFamily="66" charset="0"/>
              </a:rPr>
              <a:t>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06C72EF-E171-4A3E-A515-B5A2701A940B}"/>
              </a:ext>
            </a:extLst>
          </p:cNvPr>
          <p:cNvSpPr/>
          <p:nvPr/>
        </p:nvSpPr>
        <p:spPr>
          <a:xfrm>
            <a:off x="6111240" y="3368102"/>
            <a:ext cx="6080760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Desde 1983 es parte del patrimonio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Benemérita Universidad Autónoma de Puebla y actualmente es sede del Museo Universitario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</a:t>
            </a:r>
            <a:r>
              <a:rPr lang="es-MX" sz="1600" dirty="0">
                <a:latin typeface="AlgerianBasSCD" pitchFamily="2" charset="0"/>
              </a:rPr>
              <a:t>BUAP</a:t>
            </a:r>
            <a:r>
              <a:rPr lang="es-MX" sz="2400" dirty="0">
                <a:latin typeface="CommercialScrD" panose="03000000000000000000" pitchFamily="66" charset="0"/>
              </a:rPr>
              <a:t>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5F3F780-BCAC-4662-8C44-182A3FDE5208}"/>
              </a:ext>
            </a:extLst>
          </p:cNvPr>
          <p:cNvSpPr/>
          <p:nvPr/>
        </p:nvSpPr>
        <p:spPr>
          <a:xfrm>
            <a:off x="6111240" y="5468815"/>
            <a:ext cx="608076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Está ubicada en la primera manzana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al noreste del zócalo de la ciudad de Puebla.</a:t>
            </a: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191722" y="314376"/>
            <a:ext cx="5903495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La Casa de los muñecos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E174CCD-F05B-4D40-822B-39F39B14A6D3}"/>
              </a:ext>
            </a:extLst>
          </p:cNvPr>
          <p:cNvSpPr/>
          <p:nvPr/>
        </p:nvSpPr>
        <p:spPr>
          <a:xfrm>
            <a:off x="0" y="398206"/>
            <a:ext cx="12192000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Fachada de la Casa de los Muñecos</a:t>
            </a:r>
          </a:p>
        </p:txBody>
      </p:sp>
    </p:spTree>
    <p:extLst>
      <p:ext uri="{BB962C8B-B14F-4D97-AF65-F5344CB8AC3E}">
        <p14:creationId xmlns:p14="http://schemas.microsoft.com/office/powerpoint/2010/main" val="8381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7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12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37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1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87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62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9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3625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87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5250"/>
                            </p:stCondLst>
                            <p:childTnLst>
                              <p:par>
                                <p:cTn id="7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0" grpId="0" build="p"/>
      <p:bldP spid="9" grpId="0"/>
      <p:bldP spid="11" grpId="0"/>
      <p:bldP spid="12" grpId="0"/>
      <p:bldP spid="1047" grpId="0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pared, suelo, silla&#10;&#10;Descripción generada con confianza muy alta">
            <a:extLst>
              <a:ext uri="{FF2B5EF4-FFF2-40B4-BE49-F238E27FC236}">
                <a16:creationId xmlns:a16="http://schemas.microsoft.com/office/drawing/2014/main" id="{BF5E9998-ACE9-496C-8377-E4E4F95BC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40" y="206482"/>
            <a:ext cx="5792843" cy="3100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suelo, galería, interior, escena&#10;&#10;Descripción generada con confianza muy alta">
            <a:extLst>
              <a:ext uri="{FF2B5EF4-FFF2-40B4-BE49-F238E27FC236}">
                <a16:creationId xmlns:a16="http://schemas.microsoft.com/office/drawing/2014/main" id="{C589581D-6EC3-48AA-ACF1-81401F7EB4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18" y="369332"/>
            <a:ext cx="5930081" cy="6340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ared, persona, interior, hombre&#10;&#10;Descripción generada con confianza muy alta">
            <a:extLst>
              <a:ext uri="{FF2B5EF4-FFF2-40B4-BE49-F238E27FC236}">
                <a16:creationId xmlns:a16="http://schemas.microsoft.com/office/drawing/2014/main" id="{36A16D99-3487-4AA1-A0DA-041F3796E8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2" y="3593960"/>
            <a:ext cx="5756791" cy="3082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178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12192000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Historia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8A82C03-9FAC-477F-9519-2E2C0DF9FD5F}"/>
              </a:ext>
            </a:extLst>
          </p:cNvPr>
          <p:cNvSpPr/>
          <p:nvPr/>
        </p:nvSpPr>
        <p:spPr>
          <a:xfrm>
            <a:off x="0" y="790939"/>
            <a:ext cx="12192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historiador Arturo Córdova </a:t>
            </a:r>
            <a:r>
              <a:rPr lang="es-MX" sz="2400" dirty="0" err="1">
                <a:latin typeface="CommercialScrD" panose="03000000000000000000" pitchFamily="66" charset="0"/>
              </a:rPr>
              <a:t>Durana</a:t>
            </a:r>
            <a:r>
              <a:rPr lang="es-MX" sz="2400" dirty="0">
                <a:latin typeface="CommercialScrD" panose="03000000000000000000" pitchFamily="66" charset="0"/>
              </a:rPr>
              <a:t> afirma que la casa está en "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uno de los solares principales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contiguos a la Plaza Mayor que, en el siglo </a:t>
            </a:r>
            <a:r>
              <a:rPr lang="es-MX" sz="1600" dirty="0">
                <a:solidFill>
                  <a:srgbClr val="5D2884"/>
                </a:solidFill>
                <a:latin typeface="AlgerianBasSCD" pitchFamily="2" charset="0"/>
              </a:rPr>
              <a:t>XVI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, el regimiento de la recién fundada ciudad de la Puebla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le da en merced al capitán Juan Ochoa de Elejalde, conquistador y escribano de armada de Hernán Cortés</a:t>
            </a:r>
            <a:r>
              <a:rPr lang="es-MX" sz="2400" dirty="0">
                <a:latin typeface="CommercialScrD" panose="03000000000000000000" pitchFamily="66" charset="0"/>
              </a:rPr>
              <a:t>".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06BFF3B-99E1-45DB-98CB-F3734E305270}"/>
              </a:ext>
            </a:extLst>
          </p:cNvPr>
          <p:cNvSpPr/>
          <p:nvPr/>
        </p:nvSpPr>
        <p:spPr>
          <a:xfrm>
            <a:off x="0" y="2153715"/>
            <a:ext cx="3398520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mismo investigador afirma que el último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los descendientes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Juan Ochoa de Elejalde, Andrés de </a:t>
            </a:r>
            <a:r>
              <a:rPr lang="es-MX" sz="2400" dirty="0" err="1">
                <a:latin typeface="CommercialScrD" panose="03000000000000000000" pitchFamily="66" charset="0"/>
              </a:rPr>
              <a:t>Pardiñas</a:t>
            </a:r>
            <a:r>
              <a:rPr lang="es-MX" sz="2400" dirty="0">
                <a:latin typeface="CommercialScrD" panose="03000000000000000000" pitchFamily="66" charset="0"/>
              </a:rPr>
              <a:t> y Villar de Francos,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Conde de Castelo, en 1784 vendió la finca al capitán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regidor Agustín de Ovando Cáceres de Ledesma Núñez de Villavicencio.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84F3BEE-23A9-445C-935A-2C88EA6E324F}"/>
              </a:ext>
            </a:extLst>
          </p:cNvPr>
          <p:cNvSpPr/>
          <p:nvPr/>
        </p:nvSpPr>
        <p:spPr>
          <a:xfrm>
            <a:off x="8797133" y="2017354"/>
            <a:ext cx="3394867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embargo, el Doctor Hugo </a:t>
            </a:r>
            <a:r>
              <a:rPr lang="es-MX" sz="2400" dirty="0" err="1">
                <a:latin typeface="CommercialScrD" panose="03000000000000000000" pitchFamily="66" charset="0"/>
              </a:rPr>
              <a:t>Leicht</a:t>
            </a:r>
            <a:r>
              <a:rPr lang="es-MX" sz="2400" dirty="0">
                <a:latin typeface="CommercialScrD" panose="03000000000000000000" pitchFamily="66" charset="0"/>
              </a:rPr>
              <a:t>, en su libro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7E0000"/>
                </a:solidFill>
                <a:latin typeface="CommercialScrD" panose="03000000000000000000" pitchFamily="66" charset="0"/>
              </a:rPr>
              <a:t>Las Calles de Puebla</a:t>
            </a:r>
            <a:r>
              <a:rPr lang="es-MX" sz="2400" dirty="0">
                <a:latin typeface="CommercialScrD" panose="03000000000000000000" pitchFamily="66" charset="0"/>
              </a:rPr>
              <a:t>, señala que la casa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edificada por Agustín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Ovando y Villavicencio.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1203FA8-C64A-4A35-805F-83B680BFE187}"/>
              </a:ext>
            </a:extLst>
          </p:cNvPr>
          <p:cNvSpPr/>
          <p:nvPr/>
        </p:nvSpPr>
        <p:spPr>
          <a:xfrm>
            <a:off x="8797133" y="4340251"/>
            <a:ext cx="3394867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Así, durante la historia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Puebla, la casa ha sido conocida como Casa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del Conde de Castelo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Casa de Ovando.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C1D83A9-7B63-4D27-9971-CA784B23C8DB}"/>
              </a:ext>
            </a:extLst>
          </p:cNvPr>
          <p:cNvSpPr/>
          <p:nvPr/>
        </p:nvSpPr>
        <p:spPr>
          <a:xfrm>
            <a:off x="0" y="6084829"/>
            <a:ext cx="12192000" cy="77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Pero el nombre más conocido para esta casa es el que la población le ha dado: </a:t>
            </a:r>
          </a:p>
          <a:p>
            <a:pPr algn="ctr">
              <a:lnSpc>
                <a:spcPts val="2500"/>
              </a:lnSpc>
            </a:pPr>
            <a:r>
              <a:rPr lang="es-MX" sz="3200" dirty="0">
                <a:solidFill>
                  <a:srgbClr val="7E0000"/>
                </a:solidFill>
                <a:latin typeface="CommercialScrD" panose="03000000000000000000" pitchFamily="66" charset="0"/>
              </a:rPr>
              <a:t>La casa de los Muñecos</a:t>
            </a:r>
            <a:r>
              <a:rPr lang="es-MX" sz="2400" dirty="0">
                <a:latin typeface="CommercialScrD" panose="03000000000000000000" pitchFamily="66" charset="0"/>
              </a:rPr>
              <a:t>.</a:t>
            </a:r>
          </a:p>
        </p:txBody>
      </p:sp>
      <p:pic>
        <p:nvPicPr>
          <p:cNvPr id="10" name="Imagen 9" descr="Imagen que contiene edificio, cielo, exterior&#10;&#10;Descripción generada con confianza muy alta">
            <a:extLst>
              <a:ext uri="{FF2B5EF4-FFF2-40B4-BE49-F238E27FC236}">
                <a16:creationId xmlns:a16="http://schemas.microsoft.com/office/drawing/2014/main" id="{A10B0080-74E0-4670-93AE-BC0F97FD0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969" y="2017354"/>
            <a:ext cx="5153715" cy="3865286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5345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8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9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6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9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7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977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84EE0B7C-E170-48C5-8264-A3042441C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529" y="1062512"/>
            <a:ext cx="6556016" cy="4763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ared, interior, suelo, objeto&#10;&#10;Descripción generada con confianza muy alta">
            <a:extLst>
              <a:ext uri="{FF2B5EF4-FFF2-40B4-BE49-F238E27FC236}">
                <a16:creationId xmlns:a16="http://schemas.microsoft.com/office/drawing/2014/main" id="{EE10A8A6-FD37-410F-A71C-9892771BB0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76" y="184666"/>
            <a:ext cx="4762500" cy="635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83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ECA4DAEC-07E7-451C-A3C5-5E85DE82B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08" y="1489071"/>
            <a:ext cx="8886702" cy="4576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12192000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Arquitectura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59D118A-093B-4411-85BB-6DF1AC66AE36}"/>
              </a:ext>
            </a:extLst>
          </p:cNvPr>
          <p:cNvSpPr/>
          <p:nvPr/>
        </p:nvSpPr>
        <p:spPr>
          <a:xfrm>
            <a:off x="0" y="656985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Este nombre se debe a la fachada de la casa: una de las más admiradas entre las casas barrocas de Puebla.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483905C-DB20-4C70-9898-6F77D8E749D1}"/>
              </a:ext>
            </a:extLst>
          </p:cNvPr>
          <p:cNvSpPr/>
          <p:nvPr/>
        </p:nvSpPr>
        <p:spPr>
          <a:xfrm>
            <a:off x="9311640" y="1132068"/>
            <a:ext cx="288036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fachada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observan tres niveles.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57CD2E8-E376-4E36-8CA9-A256B3371A33}"/>
              </a:ext>
            </a:extLst>
          </p:cNvPr>
          <p:cNvSpPr/>
          <p:nvPr/>
        </p:nvSpPr>
        <p:spPr>
          <a:xfrm>
            <a:off x="9387840" y="4839422"/>
            <a:ext cx="2804160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el primer nivel,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doce vanos: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diez corresponden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ventanas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los dos más grandes, a las puertas.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5E57149-603B-4BA6-8268-07A0C6E567C6}"/>
              </a:ext>
            </a:extLst>
          </p:cNvPr>
          <p:cNvSpPr/>
          <p:nvPr/>
        </p:nvSpPr>
        <p:spPr>
          <a:xfrm>
            <a:off x="314960" y="6280546"/>
            <a:ext cx="907288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Aunque es una sola fachada, corresponde a dos casas.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F58A778-2F5A-46B0-9673-479ED312E02E}"/>
              </a:ext>
            </a:extLst>
          </p:cNvPr>
          <p:cNvSpPr/>
          <p:nvPr/>
        </p:nvSpPr>
        <p:spPr>
          <a:xfrm>
            <a:off x="9085006" y="1942012"/>
            <a:ext cx="3106994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el segundo nivel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alternan ocho tableros con ocho balcones, quedando al centro,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sobre la entrada principal, el escudo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familia Ovando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Villavicencio.</a:t>
            </a:r>
          </a:p>
        </p:txBody>
      </p:sp>
      <p:sp>
        <p:nvSpPr>
          <p:cNvPr id="12" name="Flecha: a la derecha con muesca 11">
            <a:extLst>
              <a:ext uri="{FF2B5EF4-FFF2-40B4-BE49-F238E27FC236}">
                <a16:creationId xmlns:a16="http://schemas.microsoft.com/office/drawing/2014/main" id="{9A90464A-1429-4F80-BF8F-034A8B46F56C}"/>
              </a:ext>
            </a:extLst>
          </p:cNvPr>
          <p:cNvSpPr/>
          <p:nvPr/>
        </p:nvSpPr>
        <p:spPr>
          <a:xfrm rot="10504492">
            <a:off x="5948604" y="4009727"/>
            <a:ext cx="3677812" cy="192367"/>
          </a:xfrm>
          <a:prstGeom prst="notchedRightArrow">
            <a:avLst>
              <a:gd name="adj1" fmla="val 50000"/>
              <a:gd name="adj2" fmla="val 62495"/>
            </a:avLst>
          </a:prstGeom>
          <a:solidFill>
            <a:srgbClr val="5D2884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5D2884"/>
              </a:solidFill>
            </a:endParaRPr>
          </a:p>
        </p:txBody>
      </p:sp>
      <p:sp>
        <p:nvSpPr>
          <p:cNvPr id="13" name="Flecha: a la derecha con muesca 12">
            <a:extLst>
              <a:ext uri="{FF2B5EF4-FFF2-40B4-BE49-F238E27FC236}">
                <a16:creationId xmlns:a16="http://schemas.microsoft.com/office/drawing/2014/main" id="{E3769A48-04AC-4A3C-A309-1A12F0370C80}"/>
              </a:ext>
            </a:extLst>
          </p:cNvPr>
          <p:cNvSpPr/>
          <p:nvPr/>
        </p:nvSpPr>
        <p:spPr>
          <a:xfrm rot="11497565">
            <a:off x="5850529" y="5557321"/>
            <a:ext cx="3694477" cy="196817"/>
          </a:xfrm>
          <a:prstGeom prst="notchedRightArrow">
            <a:avLst>
              <a:gd name="adj1" fmla="val 50000"/>
              <a:gd name="adj2" fmla="val 62495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5D2884"/>
              </a:solidFill>
            </a:endParaRPr>
          </a:p>
        </p:txBody>
      </p:sp>
      <p:sp>
        <p:nvSpPr>
          <p:cNvPr id="14" name="Flecha: a la derecha con muesca 13">
            <a:extLst>
              <a:ext uri="{FF2B5EF4-FFF2-40B4-BE49-F238E27FC236}">
                <a16:creationId xmlns:a16="http://schemas.microsoft.com/office/drawing/2014/main" id="{80B43446-5E38-4B78-BD71-256386A0BF86}"/>
              </a:ext>
            </a:extLst>
          </p:cNvPr>
          <p:cNvSpPr/>
          <p:nvPr/>
        </p:nvSpPr>
        <p:spPr>
          <a:xfrm rot="11016829">
            <a:off x="2508887" y="5679432"/>
            <a:ext cx="7222093" cy="199017"/>
          </a:xfrm>
          <a:prstGeom prst="notchedRightArrow">
            <a:avLst>
              <a:gd name="adj1" fmla="val 50000"/>
              <a:gd name="adj2" fmla="val 62495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5D2884"/>
              </a:solidFill>
            </a:endParaRPr>
          </a:p>
        </p:txBody>
      </p:sp>
      <p:sp>
        <p:nvSpPr>
          <p:cNvPr id="15" name="Flecha: a la derecha con muesca 14">
            <a:extLst>
              <a:ext uri="{FF2B5EF4-FFF2-40B4-BE49-F238E27FC236}">
                <a16:creationId xmlns:a16="http://schemas.microsoft.com/office/drawing/2014/main" id="{A737B354-C9F7-4A80-9054-E3AE8AC7DAD3}"/>
              </a:ext>
            </a:extLst>
          </p:cNvPr>
          <p:cNvSpPr/>
          <p:nvPr/>
        </p:nvSpPr>
        <p:spPr>
          <a:xfrm rot="9802066">
            <a:off x="5598602" y="3224202"/>
            <a:ext cx="3857533" cy="199760"/>
          </a:xfrm>
          <a:prstGeom prst="notchedRightArrow">
            <a:avLst>
              <a:gd name="adj1" fmla="val 50000"/>
              <a:gd name="adj2" fmla="val 62495"/>
            </a:avLst>
          </a:prstGeom>
          <a:solidFill>
            <a:srgbClr val="7E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5D28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0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4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7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49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257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9" grpId="0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suelo, pared, armario&#10;&#10;Descripción generada con confianza muy alta">
            <a:extLst>
              <a:ext uri="{FF2B5EF4-FFF2-40B4-BE49-F238E27FC236}">
                <a16:creationId xmlns:a16="http://schemas.microsoft.com/office/drawing/2014/main" id="{23AD073B-D598-41C9-B6FA-172F4F97E6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862" y="-156826"/>
            <a:ext cx="9419308" cy="6285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620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ielo, edificio, exterior&#10;&#10;Descripción generada con confianza muy alta">
            <a:extLst>
              <a:ext uri="{FF2B5EF4-FFF2-40B4-BE49-F238E27FC236}">
                <a16:creationId xmlns:a16="http://schemas.microsoft.com/office/drawing/2014/main" id="{23FC6C09-0A4B-4751-839C-B7795F42DD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429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3562211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el tercer nivel se repite el juego alternado de tableros y ventanas.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B2EF2C-98BA-44C7-BE33-7A6725DCA45B}"/>
              </a:ext>
            </a:extLst>
          </p:cNvPr>
          <p:cNvSpPr/>
          <p:nvPr/>
        </p:nvSpPr>
        <p:spPr>
          <a:xfrm>
            <a:off x="0" y="4198279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Sobre la cornisa se aprecia un barandal corrido.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2FD853A-BA18-4DC9-9373-CCD4BD32365E}"/>
              </a:ext>
            </a:extLst>
          </p:cNvPr>
          <p:cNvSpPr/>
          <p:nvPr/>
        </p:nvSpPr>
        <p:spPr>
          <a:xfrm>
            <a:off x="0" y="4906540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Más arriba, una cornisa ondulante, seis gárgolas, un barandal y seis macetones en la parte superior.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503C47C-1F96-4D69-8220-DFB1B80414E5}"/>
              </a:ext>
            </a:extLst>
          </p:cNvPr>
          <p:cNvSpPr/>
          <p:nvPr/>
        </p:nvSpPr>
        <p:spPr>
          <a:xfrm>
            <a:off x="0" y="5585923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conjunto es un extraordinario ejemplo de fachada barroca poblana: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911172B-B45B-4587-957D-EBE8A6D179BF}"/>
              </a:ext>
            </a:extLst>
          </p:cNvPr>
          <p:cNvSpPr/>
          <p:nvPr/>
        </p:nvSpPr>
        <p:spPr>
          <a:xfrm>
            <a:off x="0" y="6266112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base, lambrín de cantera gris; sobre este, un tapetillo formado por ladrillos de arcilla roja y azulejos.</a:t>
            </a:r>
          </a:p>
        </p:txBody>
      </p:sp>
    </p:spTree>
    <p:extLst>
      <p:ext uri="{BB962C8B-B14F-4D97-AF65-F5344CB8AC3E}">
        <p14:creationId xmlns:p14="http://schemas.microsoft.com/office/powerpoint/2010/main" val="398931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7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sala, galería, escena, pared&#10;&#10;Descripción generada con confianza muy alta">
            <a:extLst>
              <a:ext uri="{FF2B5EF4-FFF2-40B4-BE49-F238E27FC236}">
                <a16:creationId xmlns:a16="http://schemas.microsoft.com/office/drawing/2014/main" id="{BC3BAF8A-B1FF-40E6-ACC7-C2E2048FC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00" y="589384"/>
            <a:ext cx="7905139" cy="52700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E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427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426411"/>
            <a:ext cx="825909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restaurada por el arquitecto Ambrosio Guzmán en 1987,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quien fungió como primer director del Museo Universitario.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6A5C9B7-F38F-4003-BB89-6AB461746600}"/>
              </a:ext>
            </a:extLst>
          </p:cNvPr>
          <p:cNvSpPr/>
          <p:nvPr/>
        </p:nvSpPr>
        <p:spPr>
          <a:xfrm>
            <a:off x="0" y="2512610"/>
            <a:ext cx="825909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casa resultó dañada por el sismo de 1999, por lo que permaneció cerrada durante siete años por los trabajos de remodelación.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E7BC26A-3A5E-436C-95DA-5654F3920075}"/>
              </a:ext>
            </a:extLst>
          </p:cNvPr>
          <p:cNvSpPr/>
          <p:nvPr/>
        </p:nvSpPr>
        <p:spPr>
          <a:xfrm>
            <a:off x="0" y="3653417"/>
            <a:ext cx="825909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reabierta al público el 4 de octubre de 2006.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E1D89C5-1886-4068-87EF-D11AE64FF680}"/>
              </a:ext>
            </a:extLst>
          </p:cNvPr>
          <p:cNvSpPr/>
          <p:nvPr/>
        </p:nvSpPr>
        <p:spPr>
          <a:xfrm>
            <a:off x="0" y="139416"/>
            <a:ext cx="8259096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lo más llamativo: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formados con mosaico de azulejo, dieciséis figuras antropomorfas presentadas en un momento que detiene sus movimientos.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5984A0F-84CB-49D9-B3DC-A5F008F2311F}"/>
              </a:ext>
            </a:extLst>
          </p:cNvPr>
          <p:cNvSpPr/>
          <p:nvPr/>
        </p:nvSpPr>
        <p:spPr>
          <a:xfrm>
            <a:off x="8259096" y="664148"/>
            <a:ext cx="369859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7E0000"/>
                </a:solidFill>
                <a:latin typeface="CommercialScrD" panose="03000000000000000000" pitchFamily="66" charset="0"/>
              </a:rPr>
              <a:t>Detalle de la fachada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7E0000"/>
                </a:solidFill>
                <a:latin typeface="CommercialScrD" panose="03000000000000000000" pitchFamily="66" charset="0"/>
              </a:rPr>
              <a:t>de la Casa de los Muñecos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7A0A2E3-0D06-454B-9B5C-A65A78F365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6"/>
          <a:stretch/>
        </p:blipFill>
        <p:spPr>
          <a:xfrm>
            <a:off x="8259097" y="1422071"/>
            <a:ext cx="3698588" cy="4777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5C12EB30-5173-4596-9B67-388BDB1AC76D}"/>
              </a:ext>
            </a:extLst>
          </p:cNvPr>
          <p:cNvSpPr/>
          <p:nvPr/>
        </p:nvSpPr>
        <p:spPr>
          <a:xfrm>
            <a:off x="0" y="4513478"/>
            <a:ext cx="82590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Los muñecos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D950C28-2809-4722-93DD-66E124A58662}"/>
              </a:ext>
            </a:extLst>
          </p:cNvPr>
          <p:cNvSpPr/>
          <p:nvPr/>
        </p:nvSpPr>
        <p:spPr>
          <a:xfrm>
            <a:off x="-1" y="5413130"/>
            <a:ext cx="8259097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tradición popular menciona que Agustín de Ovando,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 las muecas de los muñecos, se mofó de los regidores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se opusieron a que su casa tuviera más altura que la casa de gobierno.</a:t>
            </a:r>
          </a:p>
        </p:txBody>
      </p:sp>
    </p:spTree>
    <p:extLst>
      <p:ext uri="{BB962C8B-B14F-4D97-AF65-F5344CB8AC3E}">
        <p14:creationId xmlns:p14="http://schemas.microsoft.com/office/powerpoint/2010/main" val="129933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81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5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1925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 uiExpand="1" build="p"/>
      <p:bldP spid="11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edificio, pared, interior, paso&#10;&#10;Descripción generada con confianza alta">
            <a:extLst>
              <a:ext uri="{FF2B5EF4-FFF2-40B4-BE49-F238E27FC236}">
                <a16:creationId xmlns:a16="http://schemas.microsoft.com/office/drawing/2014/main" id="{FC096D06-5F5C-4D50-9914-8C3DD3FAA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6" y="369332"/>
            <a:ext cx="5575219" cy="6213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suelo, interior, mesa, pared&#10;&#10;Descripción generada con confianza muy alta">
            <a:extLst>
              <a:ext uri="{FF2B5EF4-FFF2-40B4-BE49-F238E27FC236}">
                <a16:creationId xmlns:a16="http://schemas.microsoft.com/office/drawing/2014/main" id="{C9D1F598-062F-4CA7-86C1-09305891D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066" y="293403"/>
            <a:ext cx="5589634" cy="6289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780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012DDF6-E25D-4ABC-B1BB-054199FDA66D}"/>
              </a:ext>
            </a:extLst>
          </p:cNvPr>
          <p:cNvSpPr/>
          <p:nvPr/>
        </p:nvSpPr>
        <p:spPr>
          <a:xfrm>
            <a:off x="7521679" y="457682"/>
            <a:ext cx="4675498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historiador Enrique Cordero y Torres refiere la leyenda de que Ovando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hizo burla de los regidores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partir de los animales y atributos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presentan algunos de los muñecos: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dictador, el culebrero… etc.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2B76484-24A1-4DC9-9E6F-D69C7C21DF85}"/>
              </a:ext>
            </a:extLst>
          </p:cNvPr>
          <p:cNvSpPr/>
          <p:nvPr/>
        </p:nvSpPr>
        <p:spPr>
          <a:xfrm>
            <a:off x="7521679" y="2787925"/>
            <a:ext cx="4675498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Estas versiones populares no consideran que el mismo Agustín de Ovando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regidor.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1E88088-AEC0-4C3E-A0B0-9AA8A6E0AD2B}"/>
              </a:ext>
            </a:extLst>
          </p:cNvPr>
          <p:cNvSpPr/>
          <p:nvPr/>
        </p:nvSpPr>
        <p:spPr>
          <a:xfrm>
            <a:off x="7521678" y="4011560"/>
            <a:ext cx="4709653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Una de las versiones más elaboradas para el significado de las figuras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fachada se debe al investigador</a:t>
            </a:r>
          </a:p>
        </p:txBody>
      </p:sp>
      <p:pic>
        <p:nvPicPr>
          <p:cNvPr id="13" name="Imagen 12" descr="Imagen que contiene edificio, ventana, exterior&#10;&#10;Descripción generada con confianza alta">
            <a:extLst>
              <a:ext uri="{FF2B5EF4-FFF2-40B4-BE49-F238E27FC236}">
                <a16:creationId xmlns:a16="http://schemas.microsoft.com/office/drawing/2014/main" id="{C7D604DC-5B0B-4304-9D30-64634885D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92" y="547385"/>
            <a:ext cx="7324770" cy="4349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5277201E-28B4-4CD6-9D2A-F31948AFA33C}"/>
              </a:ext>
            </a:extLst>
          </p:cNvPr>
          <p:cNvSpPr/>
          <p:nvPr/>
        </p:nvSpPr>
        <p:spPr>
          <a:xfrm>
            <a:off x="-1" y="4975118"/>
            <a:ext cx="12192001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Erwin Walter Palm quien afirma en un análisis muy documentado que la fachada presenta </a:t>
            </a:r>
          </a:p>
          <a:p>
            <a:pPr algn="ctr">
              <a:lnSpc>
                <a:spcPts val="2500"/>
              </a:lnSpc>
            </a:pPr>
            <a:r>
              <a:rPr lang="es-MX" sz="2400" dirty="0"/>
              <a:t>«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en un relato densamente sincrético</a:t>
            </a:r>
            <a:r>
              <a:rPr lang="es-MX" sz="2400" dirty="0"/>
              <a:t>»</a:t>
            </a:r>
            <a:r>
              <a:rPr lang="es-MX" sz="2400" dirty="0">
                <a:latin typeface="CommercialScrD" panose="03000000000000000000" pitchFamily="66" charset="0"/>
              </a:rPr>
              <a:t> en la parte superior, una fiesta en la que gente baila acompañada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música, la alegría porque Hércules ha dado </a:t>
            </a:r>
            <a:r>
              <a:rPr lang="es-MX" sz="2400" dirty="0" err="1">
                <a:latin typeface="CommercialScrD" panose="03000000000000000000" pitchFamily="66" charset="0"/>
              </a:rPr>
              <a:t>muerte</a:t>
            </a:r>
            <a:r>
              <a:rPr lang="es-MX" sz="2400" dirty="0" err="1">
                <a:solidFill>
                  <a:prstClr val="black"/>
                </a:solidFill>
                <a:latin typeface="CommercialScrD" panose="03000000000000000000" pitchFamily="66" charset="0"/>
              </a:rPr>
              <a:t>a</a:t>
            </a: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 la serpiente; y, en el nivel intermedio,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los Cinco Sentidos </a:t>
            </a:r>
            <a:r>
              <a:rPr lang="es-MX" sz="2400" dirty="0">
                <a:solidFill>
                  <a:prstClr val="black"/>
                </a:solidFill>
              </a:rPr>
              <a:t>«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presentados por los animales que portan algunos de los personajes</a:t>
            </a:r>
            <a:r>
              <a:rPr lang="es-MX" sz="2400" dirty="0">
                <a:solidFill>
                  <a:prstClr val="black"/>
                </a:solidFill>
              </a:rPr>
              <a:t>»</a:t>
            </a: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dan la bienvenida a Hércules liberador.</a:t>
            </a:r>
            <a:endParaRPr lang="es-MX" sz="2400" dirty="0">
              <a:latin typeface="CommercialScrD" panose="030000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99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1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61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137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  <p:bldP spid="9" grpId="0"/>
      <p:bldP spid="10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pared, suelo, techo&#10;&#10;Descripción generada con confianza muy alta">
            <a:extLst>
              <a:ext uri="{FF2B5EF4-FFF2-40B4-BE49-F238E27FC236}">
                <a16:creationId xmlns:a16="http://schemas.microsoft.com/office/drawing/2014/main" id="{04F2AA7F-5CED-4050-8118-1FCA351058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5"/>
          <a:stretch/>
        </p:blipFill>
        <p:spPr>
          <a:xfrm>
            <a:off x="2035272" y="1170416"/>
            <a:ext cx="9689686" cy="53342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28464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9011264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Historia de la casa de los Muñecos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F6CC52E-E432-462F-BBE8-9947142A64B6}"/>
              </a:ext>
            </a:extLst>
          </p:cNvPr>
          <p:cNvSpPr/>
          <p:nvPr/>
        </p:nvSpPr>
        <p:spPr>
          <a:xfrm>
            <a:off x="-1" y="811640"/>
            <a:ext cx="9011265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origen de la casa está vinculado con la cultura poblana.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5BEC2BB-6B42-4322-83D4-93A42BD5013F}"/>
              </a:ext>
            </a:extLst>
          </p:cNvPr>
          <p:cNvSpPr/>
          <p:nvPr/>
        </p:nvSpPr>
        <p:spPr>
          <a:xfrm>
            <a:off x="0" y="1401574"/>
            <a:ext cx="8745794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Esta suntuosa casa del siglo </a:t>
            </a:r>
            <a:r>
              <a:rPr lang="es-MX" sz="1600" dirty="0">
                <a:latin typeface="AlgerianBasSCD" pitchFamily="2" charset="0"/>
              </a:rPr>
              <a:t>XVIII</a:t>
            </a:r>
            <a:r>
              <a:rPr lang="es-MX" sz="2400" dirty="0">
                <a:latin typeface="CommercialScrD" panose="03000000000000000000" pitchFamily="66" charset="0"/>
              </a:rPr>
              <a:t> es una finca típica poblana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período barroco, un conjunto único en las construcciones civiles.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B619C4F-6BC3-4399-A703-F01EC28AE327}"/>
              </a:ext>
            </a:extLst>
          </p:cNvPr>
          <p:cNvSpPr/>
          <p:nvPr/>
        </p:nvSpPr>
        <p:spPr>
          <a:xfrm>
            <a:off x="-1" y="2345469"/>
            <a:ext cx="843866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fachada se pueden apreciar azulejos de diversos colores.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CCA29D5-F066-4C2F-95CD-2C0856285A6D}"/>
              </a:ext>
            </a:extLst>
          </p:cNvPr>
          <p:cNvSpPr/>
          <p:nvPr/>
        </p:nvSpPr>
        <p:spPr>
          <a:xfrm>
            <a:off x="-103236" y="3009147"/>
            <a:ext cx="8332839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Tiene una serie de balcones alternando con los tableros de dieciséis figuras de talavera, conocidos popularmente como “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Los Muñecos</a:t>
            </a:r>
            <a:r>
              <a:rPr lang="es-MX" sz="2400" dirty="0">
                <a:latin typeface="CommercialScrD" panose="03000000000000000000" pitchFamily="66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representan, según la tradición y una de las versiones, a los concejales que se oponían a la construcción de esta casa porque el propietario quería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fuera más alta que las casas consistoriales del gobierno.</a:t>
            </a:r>
          </a:p>
        </p:txBody>
      </p:sp>
      <p:pic>
        <p:nvPicPr>
          <p:cNvPr id="3" name="Imagen 2" descr="Imagen que contiene edificio, mesa&#10;&#10;Descripción generada con confianza alta">
            <a:extLst>
              <a:ext uri="{FF2B5EF4-FFF2-40B4-BE49-F238E27FC236}">
                <a16:creationId xmlns:a16="http://schemas.microsoft.com/office/drawing/2014/main" id="{09704C11-3C45-472D-826E-944375EB1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913" y="-264713"/>
            <a:ext cx="3386709" cy="5375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79A57FE6-5888-46B8-B310-9FE2E7E80C95}"/>
              </a:ext>
            </a:extLst>
          </p:cNvPr>
          <p:cNvSpPr/>
          <p:nvPr/>
        </p:nvSpPr>
        <p:spPr>
          <a:xfrm>
            <a:off x="0" y="4985427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su procedencia se plantea una triple hipótesis: que los muñecos fueron hechos en Oriente o que fueron hechos en Puebla a partir de modelos orientales o que fueron realizados en Puebla por loceros orientales.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B92C4A1-E9DB-459A-A40B-975449306B88}"/>
              </a:ext>
            </a:extLst>
          </p:cNvPr>
          <p:cNvSpPr/>
          <p:nvPr/>
        </p:nvSpPr>
        <p:spPr>
          <a:xfrm>
            <a:off x="0" y="5781841"/>
            <a:ext cx="12192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puerta principal se ubica el escudo de la familia Ovando y Villavicencio;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perímetro del marco está decorado con elementos vegetales, hojas de acanto, uvas y granadas;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aprecian elementos grecolatinos de hierro remata el edificio con ocho pináculos en forma de macetones.</a:t>
            </a:r>
          </a:p>
        </p:txBody>
      </p:sp>
    </p:spTree>
    <p:extLst>
      <p:ext uri="{BB962C8B-B14F-4D97-AF65-F5344CB8AC3E}">
        <p14:creationId xmlns:p14="http://schemas.microsoft.com/office/powerpoint/2010/main" val="160620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9875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10" grpId="0" uiExpand="1" build="p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interior, suelo, pared, techo&#10;&#10;Descripción generada con confianza muy alta">
            <a:extLst>
              <a:ext uri="{FF2B5EF4-FFF2-40B4-BE49-F238E27FC236}">
                <a16:creationId xmlns:a16="http://schemas.microsoft.com/office/drawing/2014/main" id="{2A19B988-0A4D-4486-9292-AE2A5871C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18" y="372394"/>
            <a:ext cx="8155860" cy="61168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52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682850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Formación del Museo Universitario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C9A38E9-306D-425B-81A9-3EB70A09F6C2}"/>
              </a:ext>
            </a:extLst>
          </p:cNvPr>
          <p:cNvSpPr/>
          <p:nvPr/>
        </p:nvSpPr>
        <p:spPr>
          <a:xfrm>
            <a:off x="6828502" y="236454"/>
            <a:ext cx="5363497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11 de diciembre de 1983,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Casa de los Muñecos es adquirida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la Universidad Autónoma de Puebla,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la destina a instalar en ella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Museo Universitario.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B9BBDF5-C285-4784-9118-A3C8DABE72B9}"/>
              </a:ext>
            </a:extLst>
          </p:cNvPr>
          <p:cNvSpPr/>
          <p:nvPr/>
        </p:nvSpPr>
        <p:spPr>
          <a:xfrm>
            <a:off x="6341806" y="2109490"/>
            <a:ext cx="5835445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Debido a los diversos usos que tuvo el inmueble,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necesario remover varias paredes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hasta lograr prácticamente la distribución original.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ADEAF0F-07B3-4843-AAD1-B76266C8C941}"/>
              </a:ext>
            </a:extLst>
          </p:cNvPr>
          <p:cNvSpPr/>
          <p:nvPr/>
        </p:nvSpPr>
        <p:spPr>
          <a:xfrm>
            <a:off x="6096000" y="3333612"/>
            <a:ext cx="6095999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museo tiene una secuencia adecuada para mostrar gráficamente cuatrocientos años de vida educativa, desde la creación del Colegio del Espíritu Santo fundado por los sacerdotes jesuitas,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durante su larga existencia, la institución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ha enriquecido con diversas piezas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aparatos científicos que han sido base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las escuelas hoy existentes.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DFB1A6B-5251-47B8-85B8-40A77C3953D5}"/>
              </a:ext>
            </a:extLst>
          </p:cNvPr>
          <p:cNvSpPr/>
          <p:nvPr/>
        </p:nvSpPr>
        <p:spPr>
          <a:xfrm>
            <a:off x="0" y="6047318"/>
            <a:ext cx="12191999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Más de tres mil piezas integran las colecciones de arte muebles, yeserías, que provienen desde la época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del Colegio del Espíritu Santo y La Antigua Academia de Bellas Artes.</a:t>
            </a:r>
          </a:p>
        </p:txBody>
      </p:sp>
      <p:pic>
        <p:nvPicPr>
          <p:cNvPr id="3" name="Imagen 2" descr="Imagen que contiene escena, galería, sala, suelo&#10;&#10;Descripción generada con confianza muy alta">
            <a:extLst>
              <a:ext uri="{FF2B5EF4-FFF2-40B4-BE49-F238E27FC236}">
                <a16:creationId xmlns:a16="http://schemas.microsoft.com/office/drawing/2014/main" id="{94C4E6D4-BBFA-491B-8BBB-AB1ADD488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8" y="197423"/>
            <a:ext cx="5914100" cy="5443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962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1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4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mesa, pared, suelo&#10;&#10;Descripción generada con confianza muy alta">
            <a:extLst>
              <a:ext uri="{FF2B5EF4-FFF2-40B4-BE49-F238E27FC236}">
                <a16:creationId xmlns:a16="http://schemas.microsoft.com/office/drawing/2014/main" id="{C12C332B-51F1-4BD1-A81D-6B3F19EEF3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42" y="545690"/>
            <a:ext cx="5783003" cy="3867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ared, interior, suelo, mesa&#10;&#10;Descripción generada con confianza muy alta">
            <a:extLst>
              <a:ext uri="{FF2B5EF4-FFF2-40B4-BE49-F238E27FC236}">
                <a16:creationId xmlns:a16="http://schemas.microsoft.com/office/drawing/2014/main" id="{57485A03-12E1-42F0-8520-475AA76FF9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156" y="2444849"/>
            <a:ext cx="5810859" cy="3871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671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12296" y="1121352"/>
            <a:ext cx="5592767" cy="36932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Cristóbal de Villalpando, </a:t>
            </a:r>
          </a:p>
          <a:p>
            <a:pPr algn="ct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Luis Rodríguez Alconedo, </a:t>
            </a:r>
          </a:p>
          <a:p>
            <a:pPr algn="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Juan tinoco, </a:t>
            </a:r>
          </a:p>
          <a:p>
            <a:pPr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Diego de </a:t>
            </a:r>
            <a:r>
              <a:rPr lang="es-MX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Borgraf</a:t>
            </a: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Miguel Cabrera, </a:t>
            </a:r>
          </a:p>
          <a:p>
            <a:pPr algn="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Agustín Arrieta, </a:t>
            </a:r>
          </a:p>
          <a:p>
            <a:pPr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José Manzo, </a:t>
            </a:r>
          </a:p>
          <a:p>
            <a:pPr algn="ct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José Rodríguez Juárez, </a:t>
            </a:r>
          </a:p>
          <a:p>
            <a:pPr algn="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Luis de Berruecos, </a:t>
            </a:r>
          </a:p>
          <a:p>
            <a:pPr algn="ctr" defTabSz="1219170">
              <a:lnSpc>
                <a:spcPts val="2800"/>
              </a:lnSpc>
            </a:pPr>
            <a:r>
              <a:rPr lang="es-MX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Jerónimo de la Portilla.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E7AEE94-C3A3-4210-8006-C33FD5B0F2B2}"/>
              </a:ext>
            </a:extLst>
          </p:cNvPr>
          <p:cNvSpPr/>
          <p:nvPr/>
        </p:nvSpPr>
        <p:spPr>
          <a:xfrm>
            <a:off x="0" y="5693356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Este hermoso recinto cuenta con espacios para galerías de exposiciones temporales,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 auditorio y tres patios que dan amplitud a las instalaciones.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E89B52C-70AC-4F73-9DFD-C90BE533DBDB}"/>
              </a:ext>
            </a:extLst>
          </p:cNvPr>
          <p:cNvSpPr/>
          <p:nvPr/>
        </p:nvSpPr>
        <p:spPr>
          <a:xfrm>
            <a:off x="8613058" y="6401276"/>
            <a:ext cx="3578942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Redacción , 4 diciembre, 2017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303FA7F-EF01-4EB3-8417-78C0D920A9F3}"/>
              </a:ext>
            </a:extLst>
          </p:cNvPr>
          <p:cNvSpPr/>
          <p:nvPr/>
        </p:nvSpPr>
        <p:spPr>
          <a:xfrm>
            <a:off x="2536719" y="31608"/>
            <a:ext cx="7128494" cy="455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3200" dirty="0">
                <a:solidFill>
                  <a:srgbClr val="7E0000"/>
                </a:solidFill>
                <a:latin typeface="CommercialScrD" panose="03000000000000000000" pitchFamily="66" charset="0"/>
              </a:rPr>
              <a:t>Destacan las obras de grandes pintores como: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A862299-C37D-4C64-A2C2-16B1CBFA5DB2}"/>
              </a:ext>
            </a:extLst>
          </p:cNvPr>
          <p:cNvSpPr/>
          <p:nvPr/>
        </p:nvSpPr>
        <p:spPr>
          <a:xfrm>
            <a:off x="0" y="4852699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Además de ciertas piezas donadas por pintores contemporáneos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han expuesto en las salas de este museo y que constituyen el acervo actual.</a:t>
            </a:r>
          </a:p>
        </p:txBody>
      </p:sp>
      <p:pic>
        <p:nvPicPr>
          <p:cNvPr id="12" name="Imagen 11" descr="Imagen que contiene interior, pared, escena, suelo&#10;&#10;Descripción generada con confianza muy alta">
            <a:extLst>
              <a:ext uri="{FF2B5EF4-FFF2-40B4-BE49-F238E27FC236}">
                <a16:creationId xmlns:a16="http://schemas.microsoft.com/office/drawing/2014/main" id="{9FB2DB01-F4BE-4172-ABBE-782E9A6673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064" y="546609"/>
            <a:ext cx="6395199" cy="426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7139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12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50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 build="p"/>
      <p:bldP spid="5" grpId="0"/>
      <p:bldP spid="6" grpId="0"/>
      <p:bldP spid="10" grpId="0" build="p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suelo, interior, mesa, sala&#10;&#10;Descripción generada con confianza muy alta">
            <a:extLst>
              <a:ext uri="{FF2B5EF4-FFF2-40B4-BE49-F238E27FC236}">
                <a16:creationId xmlns:a16="http://schemas.microsoft.com/office/drawing/2014/main" id="{C602940D-05A7-427D-B679-6CC75A88D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2" y="255182"/>
            <a:ext cx="5751876" cy="4050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interior, edificio&#10;&#10;Descripción generada con confianza alta">
            <a:extLst>
              <a:ext uri="{FF2B5EF4-FFF2-40B4-BE49-F238E27FC236}">
                <a16:creationId xmlns:a16="http://schemas.microsoft.com/office/drawing/2014/main" id="{AABF83B1-A8D7-4FAB-86E1-55F7B1834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895" y="2743201"/>
            <a:ext cx="5804772" cy="3848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7630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708397"/>
            <a:ext cx="1219200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La Casa de los Muñecos… herencia barroca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1FF011F-F7EA-4C39-A448-470ECCB997CB}"/>
              </a:ext>
            </a:extLst>
          </p:cNvPr>
          <p:cNvSpPr/>
          <p:nvPr/>
        </p:nvSpPr>
        <p:spPr>
          <a:xfrm>
            <a:off x="7521680" y="1711289"/>
            <a:ext cx="4660489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Hoy en día es un restaurante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alta cocina mexicana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museo universitario de la Benemérita Universidad Autónoma de Puebla.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AE647F1-1C85-4BE7-A8F6-F71CB6A9F3C0}"/>
              </a:ext>
            </a:extLst>
          </p:cNvPr>
          <p:cNvSpPr/>
          <p:nvPr/>
        </p:nvSpPr>
        <p:spPr>
          <a:xfrm>
            <a:off x="7521681" y="3304113"/>
            <a:ext cx="4660488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embargo, esta antigua casona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Puebla continúa siendo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uno de los ejemplos más hermosos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arquitectura barroca poblana.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8C890E7-A1C9-40E8-A838-0AED544580BA}"/>
              </a:ext>
            </a:extLst>
          </p:cNvPr>
          <p:cNvSpPr/>
          <p:nvPr/>
        </p:nvSpPr>
        <p:spPr>
          <a:xfrm>
            <a:off x="7521681" y="5088675"/>
            <a:ext cx="4660488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Nos referimos a la afamada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Casa de los Muñecos,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ubicado en el primer cuadro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del Centro Histórico de nuestra ciudad.</a:t>
            </a:r>
          </a:p>
        </p:txBody>
      </p:sp>
      <p:pic>
        <p:nvPicPr>
          <p:cNvPr id="9" name="Imagen 8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CB7ECE53-762F-4631-A871-6A5AAC493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36" y="1451486"/>
            <a:ext cx="7339781" cy="4917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3338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1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7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8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3AE6D6EB-4BAC-451D-B8A8-97E189CE2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84" y="289243"/>
            <a:ext cx="11518028" cy="63671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754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12192000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La historia de la Casa de los Muñecos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C88FC62-63F3-43F0-87A5-50594793F844}"/>
              </a:ext>
            </a:extLst>
          </p:cNvPr>
          <p:cNvSpPr/>
          <p:nvPr/>
        </p:nvSpPr>
        <p:spPr>
          <a:xfrm>
            <a:off x="0" y="693647"/>
            <a:ext cx="6096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No existe una fecha exacta de su construcción, habiendo dos historiadores dando orígenes distintos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esta casa dentro de Puebla.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24002F3-C336-41C7-8C40-B6BB2D264EA3}"/>
              </a:ext>
            </a:extLst>
          </p:cNvPr>
          <p:cNvSpPr/>
          <p:nvPr/>
        </p:nvSpPr>
        <p:spPr>
          <a:xfrm>
            <a:off x="0" y="1799776"/>
            <a:ext cx="5781367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Arturo Córdova </a:t>
            </a:r>
            <a:r>
              <a:rPr lang="es-MX" sz="2400" dirty="0" err="1">
                <a:latin typeface="CommercialScrD" panose="03000000000000000000" pitchFamily="66" charset="0"/>
              </a:rPr>
              <a:t>Durana</a:t>
            </a:r>
            <a:r>
              <a:rPr lang="es-MX" sz="2400" dirty="0">
                <a:latin typeface="CommercialScrD" panose="03000000000000000000" pitchFamily="66" charset="0"/>
              </a:rPr>
              <a:t> asevera que esta “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finca</a:t>
            </a:r>
            <a:r>
              <a:rPr lang="es-MX" sz="2400" dirty="0">
                <a:latin typeface="CommercialScrD" panose="03000000000000000000" pitchFamily="66" charset="0"/>
              </a:rPr>
              <a:t>” era propiedad del capitán Juan Ochoa de Elejalde.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95BE3C8-69DA-45C4-A3EA-23A68F95382D}"/>
              </a:ext>
            </a:extLst>
          </p:cNvPr>
          <p:cNvSpPr/>
          <p:nvPr/>
        </p:nvSpPr>
        <p:spPr>
          <a:xfrm>
            <a:off x="0" y="2669943"/>
            <a:ext cx="5663381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Su último descendiente, Andrés de </a:t>
            </a:r>
            <a:r>
              <a:rPr lang="es-MX" sz="2400" dirty="0" err="1">
                <a:latin typeface="CommercialScrD" panose="03000000000000000000" pitchFamily="66" charset="0"/>
              </a:rPr>
              <a:t>Pardiñas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Villar de Francos, Conde de Castelo,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vendió en 1784 al capitán y regidor Agustín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Ovando Cáceres de Ledesma Núñez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Villavicencio.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82CAAA8-47B6-4B6B-9B42-4A5AD85C5F22}"/>
              </a:ext>
            </a:extLst>
          </p:cNvPr>
          <p:cNvSpPr/>
          <p:nvPr/>
        </p:nvSpPr>
        <p:spPr>
          <a:xfrm>
            <a:off x="0" y="4439741"/>
            <a:ext cx="5722374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Mas, el historiador de Puebla Hugo </a:t>
            </a:r>
            <a:r>
              <a:rPr lang="es-MX" sz="2400" dirty="0" err="1">
                <a:latin typeface="CommercialScrD" panose="03000000000000000000" pitchFamily="66" charset="0"/>
              </a:rPr>
              <a:t>Leicht</a:t>
            </a:r>
            <a:r>
              <a:rPr lang="es-MX" sz="2400" dirty="0">
                <a:latin typeface="CommercialScrD" panose="03000000000000000000" pitchFamily="66" charset="0"/>
              </a:rPr>
              <a:t>  propone un origen distinto para la Casa de los Muñecos.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5A2E840-BADD-4D88-865A-6C7E84FE983E}"/>
              </a:ext>
            </a:extLst>
          </p:cNvPr>
          <p:cNvSpPr/>
          <p:nvPr/>
        </p:nvSpPr>
        <p:spPr>
          <a:xfrm>
            <a:off x="0" y="5604855"/>
            <a:ext cx="662202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Él asegura que Agustín de Ovando no compró esta casona,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sino que fue él mismo quien ordenó que fuera construida.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8B30832-8813-45AE-BFFD-D0185DC587AF}"/>
              </a:ext>
            </a:extLst>
          </p:cNvPr>
          <p:cNvSpPr/>
          <p:nvPr/>
        </p:nvSpPr>
        <p:spPr>
          <a:xfrm>
            <a:off x="0" y="6401274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Sea cual sea su origen, este inmueble ha sido conocido como Casa del Conde de Castelo y Casa de Ovando.</a:t>
            </a:r>
          </a:p>
        </p:txBody>
      </p:sp>
      <p:pic>
        <p:nvPicPr>
          <p:cNvPr id="12" name="Imagen 11" descr="Imagen que contiene interior, pared, techo, suelo&#10;&#10;Descripción generada con confianza muy alta">
            <a:extLst>
              <a:ext uri="{FF2B5EF4-FFF2-40B4-BE49-F238E27FC236}">
                <a16:creationId xmlns:a16="http://schemas.microsoft.com/office/drawing/2014/main" id="{161AC4EA-2A7C-43EC-A286-87CDA7FD4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367" y="904412"/>
            <a:ext cx="6218899" cy="4936251"/>
          </a:xfrm>
          <a:prstGeom prst="snip2DiagRect">
            <a:avLst>
              <a:gd name="adj1" fmla="val 1572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26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1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4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pared, suelo, techo&#10;&#10;Descripción generada con confianza muy alta">
            <a:extLst>
              <a:ext uri="{FF2B5EF4-FFF2-40B4-BE49-F238E27FC236}">
                <a16:creationId xmlns:a16="http://schemas.microsoft.com/office/drawing/2014/main" id="{DACBC2FC-E94E-4CAF-9BA7-D448B9A42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83" y="3015010"/>
            <a:ext cx="3565570" cy="3568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scena, sala, galería, pared&#10;&#10;Descripción generada con confianza muy alta">
            <a:extLst>
              <a:ext uri="{FF2B5EF4-FFF2-40B4-BE49-F238E27FC236}">
                <a16:creationId xmlns:a16="http://schemas.microsoft.com/office/drawing/2014/main" id="{512575C7-20D2-447F-9927-BC385B5157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08" y="3072384"/>
            <a:ext cx="3565570" cy="3565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ielo, edificio, exterior&#10;&#10;Descripción generada con confianza muy alta">
            <a:extLst>
              <a:ext uri="{FF2B5EF4-FFF2-40B4-BE49-F238E27FC236}">
                <a16:creationId xmlns:a16="http://schemas.microsoft.com/office/drawing/2014/main" id="{DADCCFE1-FF6D-42D2-8865-0E974EAE0A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7" y="206482"/>
            <a:ext cx="11798709" cy="26694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pared, interior, suelo, mesa&#10;&#10;Descripción generada con confianza muy alta">
            <a:extLst>
              <a:ext uri="{FF2B5EF4-FFF2-40B4-BE49-F238E27FC236}">
                <a16:creationId xmlns:a16="http://schemas.microsoft.com/office/drawing/2014/main" id="{CFA2B34C-FBB2-45CD-8D3B-B78F12D8B8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168" y="3072384"/>
            <a:ext cx="2666984" cy="3557090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2545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7467166" y="605158"/>
            <a:ext cx="472483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Cabe mencionar que, en ese momento, Agustín de Ovando también era regidor.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670210C-2DA3-4709-AAD3-5D6D24C2CCD5}"/>
              </a:ext>
            </a:extLst>
          </p:cNvPr>
          <p:cNvSpPr/>
          <p:nvPr/>
        </p:nvSpPr>
        <p:spPr>
          <a:xfrm>
            <a:off x="7467166" y="1490061"/>
            <a:ext cx="4724834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Eventualmente, la Casa de los Muñecos fue construida, aunque su dueño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nunca la habitó.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F487F5A-88FA-4D8E-B579-70B644D0F31A}"/>
              </a:ext>
            </a:extLst>
          </p:cNvPr>
          <p:cNvSpPr/>
          <p:nvPr/>
        </p:nvSpPr>
        <p:spPr>
          <a:xfrm>
            <a:off x="7467164" y="2610941"/>
            <a:ext cx="4724835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11 de diciembre de 1983,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Casa de los Muñecos fue adquirida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la </a:t>
            </a:r>
            <a:r>
              <a:rPr lang="es-MX" sz="1600" dirty="0">
                <a:latin typeface="AlgerianBasSCD" pitchFamily="2" charset="0"/>
              </a:rPr>
              <a:t>BUAP</a:t>
            </a:r>
            <a:r>
              <a:rPr lang="es-MX" sz="2400" dirty="0">
                <a:latin typeface="CommercialScrD" panose="03000000000000000000" pitchFamily="66" charset="0"/>
              </a:rPr>
              <a:t> con la intención de convertirla en un museo universitario.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EA69E45-4FCB-4E81-9A48-FB9AEB99B47B}"/>
              </a:ext>
            </a:extLst>
          </p:cNvPr>
          <p:cNvSpPr/>
          <p:nvPr/>
        </p:nvSpPr>
        <p:spPr>
          <a:xfrm>
            <a:off x="7349002" y="4189009"/>
            <a:ext cx="4842998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embargo, el sismo de 1999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causó severos daños,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lo que estuvo cerrada varios años.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640912E-A71E-4CD7-96A8-DA1B01CB0C53}"/>
              </a:ext>
            </a:extLst>
          </p:cNvPr>
          <p:cNvSpPr/>
          <p:nvPr/>
        </p:nvSpPr>
        <p:spPr>
          <a:xfrm>
            <a:off x="6872748" y="5354127"/>
            <a:ext cx="5319252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Sus puertas reabrieron en 2006,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mismo año en que inauguraron su restaurante.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3D76383-E6B1-42FE-9E07-E0763EBAE55C}"/>
              </a:ext>
            </a:extLst>
          </p:cNvPr>
          <p:cNvSpPr/>
          <p:nvPr/>
        </p:nvSpPr>
        <p:spPr>
          <a:xfrm>
            <a:off x="0" y="6298037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Desde entonces, es parte del ir y venir en el Centro Histórico de Puebla.</a:t>
            </a:r>
          </a:p>
        </p:txBody>
      </p:sp>
      <p:pic>
        <p:nvPicPr>
          <p:cNvPr id="11" name="Imagen 10" descr="Imagen que contiene pared, mesa, suelo, interior&#10;&#10;Descripción generada con confianza muy alta">
            <a:extLst>
              <a:ext uri="{FF2B5EF4-FFF2-40B4-BE49-F238E27FC236}">
                <a16:creationId xmlns:a16="http://schemas.microsoft.com/office/drawing/2014/main" id="{9D3C4C4F-6193-4645-B20E-809F37A29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7" y="590520"/>
            <a:ext cx="7024695" cy="52645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933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25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8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66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BB126ED-B799-4CA8-8358-3ED8C9E432E1}"/>
              </a:ext>
            </a:extLst>
          </p:cNvPr>
          <p:cNvSpPr/>
          <p:nvPr/>
        </p:nvSpPr>
        <p:spPr>
          <a:xfrm>
            <a:off x="0" y="133211"/>
            <a:ext cx="12192000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¿A quiénes representan los Muñecos?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FF611EB-5727-4AEE-9AC4-6C7374C8B90C}"/>
              </a:ext>
            </a:extLst>
          </p:cNvPr>
          <p:cNvSpPr/>
          <p:nvPr/>
        </p:nvSpPr>
        <p:spPr>
          <a:xfrm>
            <a:off x="0" y="1209843"/>
            <a:ext cx="8318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Su mote más popular </a:t>
            </a:r>
            <a:r>
              <a:rPr lang="es-MX" sz="2400" dirty="0"/>
              <a:t>«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Casa de los Muñecos</a:t>
            </a:r>
            <a:r>
              <a:rPr lang="es-MX" sz="2400" dirty="0"/>
              <a:t>»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se debe a la fachada que porta desde hace siglos.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0CB42A4-79E8-4F93-9933-C6A034B9237C}"/>
              </a:ext>
            </a:extLst>
          </p:cNvPr>
          <p:cNvSpPr/>
          <p:nvPr/>
        </p:nvSpPr>
        <p:spPr>
          <a:xfrm>
            <a:off x="0" y="2183238"/>
            <a:ext cx="831809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ésta se pueden ver 16 figuras humanas, conocidas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como “</a:t>
            </a:r>
            <a:r>
              <a:rPr lang="es-MX" sz="2400" dirty="0">
                <a:solidFill>
                  <a:srgbClr val="5D2884"/>
                </a:solidFill>
                <a:latin typeface="CommercialScrD" panose="03000000000000000000" pitchFamily="66" charset="0"/>
              </a:rPr>
              <a:t>Los Muñecos</a:t>
            </a:r>
            <a:r>
              <a:rPr lang="es-MX" sz="2400" dirty="0">
                <a:latin typeface="CommercialScrD" panose="03000000000000000000" pitchFamily="66" charset="0"/>
              </a:rPr>
              <a:t>”, y hay una teoría sobre lo que representan.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8076823-583A-4140-90AC-21D47ED9FF89}"/>
              </a:ext>
            </a:extLst>
          </p:cNvPr>
          <p:cNvSpPr/>
          <p:nvPr/>
        </p:nvSpPr>
        <p:spPr>
          <a:xfrm>
            <a:off x="0" y="3422102"/>
            <a:ext cx="831809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Supuestamente simbolizan a los regidores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se oponían a la construcción del inmueble.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36A065F-44A9-4902-A49C-FC437784C327}"/>
              </a:ext>
            </a:extLst>
          </p:cNvPr>
          <p:cNvSpPr/>
          <p:nvPr/>
        </p:nvSpPr>
        <p:spPr>
          <a:xfrm>
            <a:off x="0" y="4307002"/>
            <a:ext cx="831809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razón: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esta casa de tres pisos hubiera sido más alta que los edificios de gobierno.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1F8F9D4-E687-483E-BAFF-1CB3DAB4B1BB}"/>
              </a:ext>
            </a:extLst>
          </p:cNvPr>
          <p:cNvSpPr/>
          <p:nvPr/>
        </p:nvSpPr>
        <p:spPr>
          <a:xfrm>
            <a:off x="0" y="5531122"/>
            <a:ext cx="831809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historiador Enrique Cordero y Torres teoriza que son una burla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los regidores de acuerdo con los animales </a:t>
            </a:r>
          </a:p>
          <a:p>
            <a:pPr algn="ctr">
              <a:lnSpc>
                <a:spcPts val="25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atributos que presentan algunos de las figuras.</a:t>
            </a:r>
          </a:p>
        </p:txBody>
      </p:sp>
      <p:pic>
        <p:nvPicPr>
          <p:cNvPr id="3" name="Imagen 2" descr="Imagen que contiene edificio, mesa&#10;&#10;Descripción generada con confianza alta">
            <a:extLst>
              <a:ext uri="{FF2B5EF4-FFF2-40B4-BE49-F238E27FC236}">
                <a16:creationId xmlns:a16="http://schemas.microsoft.com/office/drawing/2014/main" id="{55506CE8-28F8-4D00-93C9-0030747ED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090" y="794295"/>
            <a:ext cx="3536781" cy="561393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Imagen 9" descr="Imagen que contiene interior, techo, pared, mesa&#10;&#10;Descripción generada con confianza alta">
            <a:extLst>
              <a:ext uri="{FF2B5EF4-FFF2-40B4-BE49-F238E27FC236}">
                <a16:creationId xmlns:a16="http://schemas.microsoft.com/office/drawing/2014/main" id="{72781962-E971-406D-ADBD-ED6C2DD62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7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8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8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8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850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/>
      <p:bldP spid="6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la casa de los muñecos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Bert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Kaempfert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4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4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9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9154</TotalTime>
  <Words>1688</Words>
  <Application>Microsoft Office PowerPoint</Application>
  <PresentationFormat>Panorámica</PresentationFormat>
  <Paragraphs>215</Paragraphs>
  <Slides>29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01.2  La Casa de los Muñecos  24' 10''  Misppsx</dc:title>
  <dc:creator>Eagle's nest</dc:creator>
  <cp:lastModifiedBy>Eagle's nest</cp:lastModifiedBy>
  <cp:revision>580</cp:revision>
  <dcterms:created xsi:type="dcterms:W3CDTF">2018-02-11T10:42:39Z</dcterms:created>
  <dcterms:modified xsi:type="dcterms:W3CDTF">2018-05-25T11:41:30Z</dcterms:modified>
</cp:coreProperties>
</file>