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handoutMasterIdLst>
    <p:handoutMasterId r:id="rId61"/>
  </p:handoutMasterIdLst>
  <p:sldIdLst>
    <p:sldId id="275" r:id="rId3"/>
    <p:sldId id="270" r:id="rId4"/>
    <p:sldId id="260" r:id="rId5"/>
    <p:sldId id="359" r:id="rId6"/>
    <p:sldId id="354" r:id="rId7"/>
    <p:sldId id="300" r:id="rId8"/>
    <p:sldId id="301" r:id="rId9"/>
    <p:sldId id="258" r:id="rId10"/>
    <p:sldId id="294" r:id="rId11"/>
    <p:sldId id="298" r:id="rId12"/>
    <p:sldId id="302" r:id="rId13"/>
    <p:sldId id="303" r:id="rId14"/>
    <p:sldId id="304" r:id="rId15"/>
    <p:sldId id="318" r:id="rId16"/>
    <p:sldId id="305" r:id="rId17"/>
    <p:sldId id="306" r:id="rId18"/>
    <p:sldId id="307" r:id="rId19"/>
    <p:sldId id="308" r:id="rId20"/>
    <p:sldId id="309" r:id="rId21"/>
    <p:sldId id="310" r:id="rId22"/>
    <p:sldId id="311" r:id="rId23"/>
    <p:sldId id="312" r:id="rId24"/>
    <p:sldId id="313" r:id="rId25"/>
    <p:sldId id="314" r:id="rId26"/>
    <p:sldId id="315" r:id="rId27"/>
    <p:sldId id="316" r:id="rId28"/>
    <p:sldId id="317" r:id="rId29"/>
    <p:sldId id="277" r:id="rId30"/>
    <p:sldId id="319" r:id="rId31"/>
    <p:sldId id="320" r:id="rId32"/>
    <p:sldId id="321" r:id="rId33"/>
    <p:sldId id="322" r:id="rId34"/>
    <p:sldId id="323" r:id="rId35"/>
    <p:sldId id="325" r:id="rId36"/>
    <p:sldId id="278" r:id="rId37"/>
    <p:sldId id="326" r:id="rId38"/>
    <p:sldId id="328" r:id="rId39"/>
    <p:sldId id="330" r:id="rId40"/>
    <p:sldId id="279" r:id="rId41"/>
    <p:sldId id="332" r:id="rId42"/>
    <p:sldId id="334" r:id="rId43"/>
    <p:sldId id="336" r:id="rId44"/>
    <p:sldId id="338" r:id="rId45"/>
    <p:sldId id="340" r:id="rId46"/>
    <p:sldId id="341" r:id="rId47"/>
    <p:sldId id="342" r:id="rId48"/>
    <p:sldId id="281" r:id="rId49"/>
    <p:sldId id="346" r:id="rId50"/>
    <p:sldId id="347" r:id="rId51"/>
    <p:sldId id="348" r:id="rId52"/>
    <p:sldId id="356" r:id="rId53"/>
    <p:sldId id="349" r:id="rId54"/>
    <p:sldId id="357" r:id="rId55"/>
    <p:sldId id="358" r:id="rId56"/>
    <p:sldId id="272" r:id="rId57"/>
    <p:sldId id="273" r:id="rId58"/>
    <p:sldId id="274" r:id="rId59"/>
  </p:sldIdLst>
  <p:sldSz cx="12192000" cy="6858000"/>
  <p:notesSz cx="9144000" cy="6858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Jyq3SsXxSfI2x47z3b50A==" hashData="o+LP6UIpt3ivZD9Wt6lapvyMSkUrlWYg7c8kAxPc9MnA/nVnYXqYdyDSifTl3/ot+ZMGq3w591olCFt1iXTdk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160" userDrawn="1">
          <p15:clr>
            <a:srgbClr val="A4A3A4"/>
          </p15:clr>
        </p15:guide>
        <p15:guide id="2" pos="288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4900"/>
    <a:srgbClr val="007FAC"/>
    <a:srgbClr val="684F00"/>
    <a:srgbClr val="1A2E52"/>
    <a:srgbClr val="5C4600"/>
    <a:srgbClr val="0091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664" autoAdjust="0"/>
    <p:restoredTop sz="94322" autoAdjust="0"/>
  </p:normalViewPr>
  <p:slideViewPr>
    <p:cSldViewPr snapToGrid="0" showGuides="1">
      <p:cViewPr varScale="1">
        <p:scale>
          <a:sx n="65" d="100"/>
          <a:sy n="65" d="100"/>
        </p:scale>
        <p:origin x="1140" y="72"/>
      </p:cViewPr>
      <p:guideLst>
        <p:guide orient="horz" pos="2160"/>
        <p:guide pos="3840"/>
      </p:guideLst>
    </p:cSldViewPr>
  </p:slideViewPr>
  <p:outlineViewPr>
    <p:cViewPr>
      <p:scale>
        <a:sx n="33" d="100"/>
        <a:sy n="33" d="100"/>
      </p:scale>
      <p:origin x="0" y="-5682"/>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70" d="100"/>
          <a:sy n="70" d="100"/>
        </p:scale>
        <p:origin x="546" y="60"/>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58F0387-AE6F-445B-9494-D7A966A1CD70}"/>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s-MX"/>
          </a:p>
        </p:txBody>
      </p:sp>
      <p:sp>
        <p:nvSpPr>
          <p:cNvPr id="3" name="Marcador de fecha 2">
            <a:extLst>
              <a:ext uri="{FF2B5EF4-FFF2-40B4-BE49-F238E27FC236}">
                <a16:creationId xmlns:a16="http://schemas.microsoft.com/office/drawing/2014/main" id="{C4DCB8CC-6B94-486C-AD86-9C60CDC868CE}"/>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08F64FA2-9090-4FB1-BA8A-9CC04B0E9BB1}" type="datetimeFigureOut">
              <a:rPr lang="es-MX" smtClean="0"/>
              <a:t>22/08/2018</a:t>
            </a:fld>
            <a:endParaRPr lang="es-MX"/>
          </a:p>
        </p:txBody>
      </p:sp>
      <p:sp>
        <p:nvSpPr>
          <p:cNvPr id="4" name="Marcador de pie de página 3">
            <a:extLst>
              <a:ext uri="{FF2B5EF4-FFF2-40B4-BE49-F238E27FC236}">
                <a16:creationId xmlns:a16="http://schemas.microsoft.com/office/drawing/2014/main" id="{7B2E84C6-8C5A-4AE8-8E62-232084F1A108}"/>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a:extLst>
              <a:ext uri="{FF2B5EF4-FFF2-40B4-BE49-F238E27FC236}">
                <a16:creationId xmlns:a16="http://schemas.microsoft.com/office/drawing/2014/main" id="{965F1CF9-55A4-48CC-88E3-60AAE0FE32B2}"/>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29061608-D4DA-444F-BC85-B411E6B5D212}" type="slidenum">
              <a:rPr lang="es-MX" smtClean="0"/>
              <a:t>‹Nº›</a:t>
            </a:fld>
            <a:endParaRPr lang="es-MX"/>
          </a:p>
        </p:txBody>
      </p:sp>
    </p:spTree>
    <p:extLst>
      <p:ext uri="{BB962C8B-B14F-4D97-AF65-F5344CB8AC3E}">
        <p14:creationId xmlns:p14="http://schemas.microsoft.com/office/powerpoint/2010/main" val="22878269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7" name="Marcador de número de diapositiva 6"/>
          <p:cNvSpPr>
            <a:spLocks noGrp="1"/>
          </p:cNvSpPr>
          <p:nvPr>
            <p:ph type="sldNum" sz="quarter" idx="5"/>
          </p:nvPr>
        </p:nvSpPr>
        <p:spPr>
          <a:xfrm>
            <a:off x="5179484" y="3910"/>
            <a:ext cx="3962400" cy="344090"/>
          </a:xfrm>
          <a:prstGeom prst="rect">
            <a:avLst/>
          </a:prstGeom>
        </p:spPr>
        <p:txBody>
          <a:bodyPr vert="horz" lIns="91440" tIns="45720" rIns="91440" bIns="45720" rtlCol="0" anchor="b"/>
          <a:lstStyle>
            <a:lvl1pPr algn="r">
              <a:defRPr sz="2400">
                <a:latin typeface="Algerian" panose="04020705040A02060702" pitchFamily="82" charset="0"/>
              </a:defRPr>
            </a:lvl1pPr>
          </a:lstStyle>
          <a:p>
            <a:fld id="{98FC6336-E10E-44D8-A72E-6DF8FA7E0841}" type="slidenum">
              <a:rPr lang="es-MX" smtClean="0"/>
              <a:pPr/>
              <a:t>‹Nº›</a:t>
            </a:fld>
            <a:endParaRPr lang="es-MX" dirty="0"/>
          </a:p>
        </p:txBody>
      </p:sp>
      <p:pic>
        <p:nvPicPr>
          <p:cNvPr id="9" name="Imagen 8">
            <a:extLst>
              <a:ext uri="{FF2B5EF4-FFF2-40B4-BE49-F238E27FC236}">
                <a16:creationId xmlns:a16="http://schemas.microsoft.com/office/drawing/2014/main" id="{475B8324-6975-481F-96FA-53DBF4034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7" y="6531081"/>
            <a:ext cx="970697" cy="344090"/>
          </a:xfrm>
          <a:prstGeom prst="rect">
            <a:avLst/>
          </a:prstGeom>
        </p:spPr>
      </p:pic>
    </p:spTree>
    <p:extLst>
      <p:ext uri="{BB962C8B-B14F-4D97-AF65-F5344CB8AC3E}">
        <p14:creationId xmlns:p14="http://schemas.microsoft.com/office/powerpoint/2010/main" val="21398812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a:t>
            </a:fld>
            <a:endParaRPr lang="es-MX" b="1" dirty="0">
              <a:ln/>
              <a:solidFill>
                <a:schemeClr val="accent4"/>
              </a:solidFill>
            </a:endParaRPr>
          </a:p>
        </p:txBody>
      </p:sp>
    </p:spTree>
    <p:extLst>
      <p:ext uri="{BB962C8B-B14F-4D97-AF65-F5344CB8AC3E}">
        <p14:creationId xmlns:p14="http://schemas.microsoft.com/office/powerpoint/2010/main" val="3071557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a:t>
            </a:fld>
            <a:endParaRPr lang="es-MX" b="1" dirty="0">
              <a:ln/>
              <a:solidFill>
                <a:schemeClr val="accent4"/>
              </a:solidFill>
            </a:endParaRPr>
          </a:p>
        </p:txBody>
      </p:sp>
    </p:spTree>
    <p:extLst>
      <p:ext uri="{BB962C8B-B14F-4D97-AF65-F5344CB8AC3E}">
        <p14:creationId xmlns:p14="http://schemas.microsoft.com/office/powerpoint/2010/main" val="3561291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a:t>
            </a:fld>
            <a:endParaRPr lang="es-MX" b="1" dirty="0">
              <a:ln/>
              <a:solidFill>
                <a:schemeClr val="accent4"/>
              </a:solidFill>
            </a:endParaRPr>
          </a:p>
        </p:txBody>
      </p:sp>
    </p:spTree>
    <p:extLst>
      <p:ext uri="{BB962C8B-B14F-4D97-AF65-F5344CB8AC3E}">
        <p14:creationId xmlns:p14="http://schemas.microsoft.com/office/powerpoint/2010/main" val="2346033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5</a:t>
            </a:fld>
            <a:endParaRPr lang="es-MX" b="1" dirty="0">
              <a:ln/>
              <a:solidFill>
                <a:schemeClr val="accent4"/>
              </a:solidFill>
            </a:endParaRPr>
          </a:p>
        </p:txBody>
      </p:sp>
    </p:spTree>
    <p:extLst>
      <p:ext uri="{BB962C8B-B14F-4D97-AF65-F5344CB8AC3E}">
        <p14:creationId xmlns:p14="http://schemas.microsoft.com/office/powerpoint/2010/main" val="766235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6</a:t>
            </a:fld>
            <a:endParaRPr lang="es-MX" b="1" dirty="0">
              <a:ln/>
              <a:solidFill>
                <a:schemeClr val="accent4"/>
              </a:solidFill>
            </a:endParaRPr>
          </a:p>
        </p:txBody>
      </p:sp>
    </p:spTree>
    <p:extLst>
      <p:ext uri="{BB962C8B-B14F-4D97-AF65-F5344CB8AC3E}">
        <p14:creationId xmlns:p14="http://schemas.microsoft.com/office/powerpoint/2010/main" val="3764611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7</a:t>
            </a:fld>
            <a:endParaRPr lang="es-MX" b="1" dirty="0">
              <a:ln/>
              <a:solidFill>
                <a:schemeClr val="accent4"/>
              </a:solidFill>
            </a:endParaRPr>
          </a:p>
        </p:txBody>
      </p:sp>
    </p:spTree>
    <p:extLst>
      <p:ext uri="{BB962C8B-B14F-4D97-AF65-F5344CB8AC3E}">
        <p14:creationId xmlns:p14="http://schemas.microsoft.com/office/powerpoint/2010/main" val="869397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8</a:t>
            </a:fld>
            <a:endParaRPr lang="es-MX" b="1" dirty="0">
              <a:ln/>
              <a:solidFill>
                <a:schemeClr val="accent4"/>
              </a:solidFill>
            </a:endParaRPr>
          </a:p>
        </p:txBody>
      </p:sp>
    </p:spTree>
    <p:extLst>
      <p:ext uri="{BB962C8B-B14F-4D97-AF65-F5344CB8AC3E}">
        <p14:creationId xmlns:p14="http://schemas.microsoft.com/office/powerpoint/2010/main" val="113311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9</a:t>
            </a:fld>
            <a:endParaRPr lang="es-MX" b="1" dirty="0">
              <a:ln/>
              <a:solidFill>
                <a:schemeClr val="accent4"/>
              </a:solidFill>
            </a:endParaRPr>
          </a:p>
        </p:txBody>
      </p:sp>
    </p:spTree>
    <p:extLst>
      <p:ext uri="{BB962C8B-B14F-4D97-AF65-F5344CB8AC3E}">
        <p14:creationId xmlns:p14="http://schemas.microsoft.com/office/powerpoint/2010/main" val="819592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10</a:t>
            </a:fld>
            <a:endParaRPr lang="es-MX" b="1" dirty="0">
              <a:ln/>
              <a:solidFill>
                <a:schemeClr val="accent4"/>
              </a:solidFill>
            </a:endParaRPr>
          </a:p>
        </p:txBody>
      </p:sp>
    </p:spTree>
    <p:extLst>
      <p:ext uri="{BB962C8B-B14F-4D97-AF65-F5344CB8AC3E}">
        <p14:creationId xmlns:p14="http://schemas.microsoft.com/office/powerpoint/2010/main" val="2754138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11</a:t>
            </a:fld>
            <a:endParaRPr lang="es-MX" b="1" dirty="0">
              <a:ln/>
              <a:solidFill>
                <a:schemeClr val="accent4"/>
              </a:solidFill>
            </a:endParaRPr>
          </a:p>
        </p:txBody>
      </p:sp>
    </p:spTree>
    <p:extLst>
      <p:ext uri="{BB962C8B-B14F-4D97-AF65-F5344CB8AC3E}">
        <p14:creationId xmlns:p14="http://schemas.microsoft.com/office/powerpoint/2010/main" val="2437684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12</a:t>
            </a:fld>
            <a:endParaRPr lang="es-MX" b="1" dirty="0">
              <a:ln/>
              <a:solidFill>
                <a:schemeClr val="accent4"/>
              </a:solidFill>
            </a:endParaRPr>
          </a:p>
        </p:txBody>
      </p:sp>
    </p:spTree>
    <p:extLst>
      <p:ext uri="{BB962C8B-B14F-4D97-AF65-F5344CB8AC3E}">
        <p14:creationId xmlns:p14="http://schemas.microsoft.com/office/powerpoint/2010/main" val="2153000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13</a:t>
            </a:fld>
            <a:endParaRPr lang="es-MX" b="1" dirty="0">
              <a:ln/>
              <a:solidFill>
                <a:schemeClr val="accent4"/>
              </a:solidFill>
            </a:endParaRPr>
          </a:p>
        </p:txBody>
      </p:sp>
    </p:spTree>
    <p:extLst>
      <p:ext uri="{BB962C8B-B14F-4D97-AF65-F5344CB8AC3E}">
        <p14:creationId xmlns:p14="http://schemas.microsoft.com/office/powerpoint/2010/main" val="14112233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14</a:t>
            </a:fld>
            <a:endParaRPr lang="es-MX" b="1" dirty="0">
              <a:ln/>
              <a:solidFill>
                <a:schemeClr val="accent4"/>
              </a:solidFill>
            </a:endParaRPr>
          </a:p>
        </p:txBody>
      </p:sp>
    </p:spTree>
    <p:extLst>
      <p:ext uri="{BB962C8B-B14F-4D97-AF65-F5344CB8AC3E}">
        <p14:creationId xmlns:p14="http://schemas.microsoft.com/office/powerpoint/2010/main" val="24888110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15</a:t>
            </a:fld>
            <a:endParaRPr lang="es-MX" b="1" dirty="0">
              <a:ln/>
              <a:solidFill>
                <a:schemeClr val="accent4"/>
              </a:solidFill>
            </a:endParaRPr>
          </a:p>
        </p:txBody>
      </p:sp>
    </p:spTree>
    <p:extLst>
      <p:ext uri="{BB962C8B-B14F-4D97-AF65-F5344CB8AC3E}">
        <p14:creationId xmlns:p14="http://schemas.microsoft.com/office/powerpoint/2010/main" val="560030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16</a:t>
            </a:fld>
            <a:endParaRPr lang="es-MX" b="1" dirty="0">
              <a:ln/>
              <a:solidFill>
                <a:schemeClr val="accent4"/>
              </a:solidFill>
            </a:endParaRPr>
          </a:p>
        </p:txBody>
      </p:sp>
    </p:spTree>
    <p:extLst>
      <p:ext uri="{BB962C8B-B14F-4D97-AF65-F5344CB8AC3E}">
        <p14:creationId xmlns:p14="http://schemas.microsoft.com/office/powerpoint/2010/main" val="9426155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17</a:t>
            </a:fld>
            <a:endParaRPr lang="es-MX" b="1" dirty="0">
              <a:ln/>
              <a:solidFill>
                <a:schemeClr val="accent4"/>
              </a:solidFill>
            </a:endParaRPr>
          </a:p>
        </p:txBody>
      </p:sp>
    </p:spTree>
    <p:extLst>
      <p:ext uri="{BB962C8B-B14F-4D97-AF65-F5344CB8AC3E}">
        <p14:creationId xmlns:p14="http://schemas.microsoft.com/office/powerpoint/2010/main" val="3749285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18</a:t>
            </a:fld>
            <a:endParaRPr lang="es-MX" b="1" dirty="0">
              <a:ln/>
              <a:solidFill>
                <a:schemeClr val="accent4"/>
              </a:solidFill>
            </a:endParaRPr>
          </a:p>
        </p:txBody>
      </p:sp>
    </p:spTree>
    <p:extLst>
      <p:ext uri="{BB962C8B-B14F-4D97-AF65-F5344CB8AC3E}">
        <p14:creationId xmlns:p14="http://schemas.microsoft.com/office/powerpoint/2010/main" val="26598992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19</a:t>
            </a:fld>
            <a:endParaRPr lang="es-MX" b="1" dirty="0">
              <a:ln/>
              <a:solidFill>
                <a:schemeClr val="accent4"/>
              </a:solidFill>
            </a:endParaRPr>
          </a:p>
        </p:txBody>
      </p:sp>
    </p:spTree>
    <p:extLst>
      <p:ext uri="{BB962C8B-B14F-4D97-AF65-F5344CB8AC3E}">
        <p14:creationId xmlns:p14="http://schemas.microsoft.com/office/powerpoint/2010/main" val="692513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20</a:t>
            </a:fld>
            <a:endParaRPr lang="es-MX" b="1" dirty="0">
              <a:ln/>
              <a:solidFill>
                <a:schemeClr val="accent4"/>
              </a:solidFill>
            </a:endParaRPr>
          </a:p>
        </p:txBody>
      </p:sp>
    </p:spTree>
    <p:extLst>
      <p:ext uri="{BB962C8B-B14F-4D97-AF65-F5344CB8AC3E}">
        <p14:creationId xmlns:p14="http://schemas.microsoft.com/office/powerpoint/2010/main" val="3861385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21</a:t>
            </a:fld>
            <a:endParaRPr lang="es-MX" b="1" dirty="0">
              <a:ln/>
              <a:solidFill>
                <a:schemeClr val="accent4"/>
              </a:solidFill>
            </a:endParaRPr>
          </a:p>
        </p:txBody>
      </p:sp>
    </p:spTree>
    <p:extLst>
      <p:ext uri="{BB962C8B-B14F-4D97-AF65-F5344CB8AC3E}">
        <p14:creationId xmlns:p14="http://schemas.microsoft.com/office/powerpoint/2010/main" val="13147000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22</a:t>
            </a:fld>
            <a:endParaRPr lang="es-MX" b="1" dirty="0">
              <a:ln/>
              <a:solidFill>
                <a:schemeClr val="accent4"/>
              </a:solidFill>
            </a:endParaRPr>
          </a:p>
        </p:txBody>
      </p:sp>
    </p:spTree>
    <p:extLst>
      <p:ext uri="{BB962C8B-B14F-4D97-AF65-F5344CB8AC3E}">
        <p14:creationId xmlns:p14="http://schemas.microsoft.com/office/powerpoint/2010/main" val="42942513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23</a:t>
            </a:fld>
            <a:endParaRPr lang="es-MX" b="1" dirty="0">
              <a:ln/>
              <a:solidFill>
                <a:schemeClr val="accent4"/>
              </a:solidFill>
            </a:endParaRPr>
          </a:p>
        </p:txBody>
      </p:sp>
    </p:spTree>
    <p:extLst>
      <p:ext uri="{BB962C8B-B14F-4D97-AF65-F5344CB8AC3E}">
        <p14:creationId xmlns:p14="http://schemas.microsoft.com/office/powerpoint/2010/main" val="36358772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24</a:t>
            </a:fld>
            <a:endParaRPr lang="es-MX" b="1" dirty="0">
              <a:ln/>
              <a:solidFill>
                <a:schemeClr val="accent4"/>
              </a:solidFill>
            </a:endParaRPr>
          </a:p>
        </p:txBody>
      </p:sp>
    </p:spTree>
    <p:extLst>
      <p:ext uri="{BB962C8B-B14F-4D97-AF65-F5344CB8AC3E}">
        <p14:creationId xmlns:p14="http://schemas.microsoft.com/office/powerpoint/2010/main" val="9449805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25</a:t>
            </a:fld>
            <a:endParaRPr lang="es-MX" b="1" dirty="0">
              <a:ln/>
              <a:solidFill>
                <a:schemeClr val="accent4"/>
              </a:solidFill>
            </a:endParaRPr>
          </a:p>
        </p:txBody>
      </p:sp>
    </p:spTree>
    <p:extLst>
      <p:ext uri="{BB962C8B-B14F-4D97-AF65-F5344CB8AC3E}">
        <p14:creationId xmlns:p14="http://schemas.microsoft.com/office/powerpoint/2010/main" val="3592387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26</a:t>
            </a:fld>
            <a:endParaRPr lang="es-MX" b="1" dirty="0">
              <a:ln/>
              <a:solidFill>
                <a:schemeClr val="accent4"/>
              </a:solidFill>
            </a:endParaRPr>
          </a:p>
        </p:txBody>
      </p:sp>
    </p:spTree>
    <p:extLst>
      <p:ext uri="{BB962C8B-B14F-4D97-AF65-F5344CB8AC3E}">
        <p14:creationId xmlns:p14="http://schemas.microsoft.com/office/powerpoint/2010/main" val="2329102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27</a:t>
            </a:fld>
            <a:endParaRPr lang="es-MX" b="1" dirty="0">
              <a:ln/>
              <a:solidFill>
                <a:schemeClr val="accent4"/>
              </a:solidFill>
            </a:endParaRPr>
          </a:p>
        </p:txBody>
      </p:sp>
    </p:spTree>
    <p:extLst>
      <p:ext uri="{BB962C8B-B14F-4D97-AF65-F5344CB8AC3E}">
        <p14:creationId xmlns:p14="http://schemas.microsoft.com/office/powerpoint/2010/main" val="210425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28</a:t>
            </a:fld>
            <a:endParaRPr lang="es-MX" b="1" dirty="0">
              <a:ln/>
              <a:solidFill>
                <a:schemeClr val="accent4"/>
              </a:solidFill>
            </a:endParaRPr>
          </a:p>
        </p:txBody>
      </p:sp>
    </p:spTree>
    <p:extLst>
      <p:ext uri="{BB962C8B-B14F-4D97-AF65-F5344CB8AC3E}">
        <p14:creationId xmlns:p14="http://schemas.microsoft.com/office/powerpoint/2010/main" val="5198386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29</a:t>
            </a:fld>
            <a:endParaRPr lang="es-MX" b="1" dirty="0">
              <a:ln/>
              <a:solidFill>
                <a:schemeClr val="accent4"/>
              </a:solidFill>
            </a:endParaRPr>
          </a:p>
        </p:txBody>
      </p:sp>
    </p:spTree>
    <p:extLst>
      <p:ext uri="{BB962C8B-B14F-4D97-AF65-F5344CB8AC3E}">
        <p14:creationId xmlns:p14="http://schemas.microsoft.com/office/powerpoint/2010/main" val="9072880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30</a:t>
            </a:fld>
            <a:endParaRPr lang="es-MX" b="1" dirty="0">
              <a:ln/>
              <a:solidFill>
                <a:schemeClr val="accent4"/>
              </a:solidFill>
            </a:endParaRPr>
          </a:p>
        </p:txBody>
      </p:sp>
    </p:spTree>
    <p:extLst>
      <p:ext uri="{BB962C8B-B14F-4D97-AF65-F5344CB8AC3E}">
        <p14:creationId xmlns:p14="http://schemas.microsoft.com/office/powerpoint/2010/main" val="2550728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31</a:t>
            </a:fld>
            <a:endParaRPr lang="es-MX" b="1" dirty="0">
              <a:ln/>
              <a:solidFill>
                <a:schemeClr val="accent4"/>
              </a:solidFill>
            </a:endParaRPr>
          </a:p>
        </p:txBody>
      </p:sp>
    </p:spTree>
    <p:extLst>
      <p:ext uri="{BB962C8B-B14F-4D97-AF65-F5344CB8AC3E}">
        <p14:creationId xmlns:p14="http://schemas.microsoft.com/office/powerpoint/2010/main" val="10107767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32</a:t>
            </a:fld>
            <a:endParaRPr lang="es-MX" b="1" dirty="0">
              <a:ln/>
              <a:solidFill>
                <a:schemeClr val="accent4"/>
              </a:solidFill>
            </a:endParaRPr>
          </a:p>
        </p:txBody>
      </p:sp>
    </p:spTree>
    <p:extLst>
      <p:ext uri="{BB962C8B-B14F-4D97-AF65-F5344CB8AC3E}">
        <p14:creationId xmlns:p14="http://schemas.microsoft.com/office/powerpoint/2010/main" val="30953322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33</a:t>
            </a:fld>
            <a:endParaRPr lang="es-MX" b="1" dirty="0">
              <a:ln/>
              <a:solidFill>
                <a:schemeClr val="accent4"/>
              </a:solidFill>
            </a:endParaRPr>
          </a:p>
        </p:txBody>
      </p:sp>
    </p:spTree>
    <p:extLst>
      <p:ext uri="{BB962C8B-B14F-4D97-AF65-F5344CB8AC3E}">
        <p14:creationId xmlns:p14="http://schemas.microsoft.com/office/powerpoint/2010/main" val="25290352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34</a:t>
            </a:fld>
            <a:endParaRPr lang="es-MX" b="1" dirty="0">
              <a:ln/>
              <a:solidFill>
                <a:schemeClr val="accent4"/>
              </a:solidFill>
            </a:endParaRPr>
          </a:p>
        </p:txBody>
      </p:sp>
    </p:spTree>
    <p:extLst>
      <p:ext uri="{BB962C8B-B14F-4D97-AF65-F5344CB8AC3E}">
        <p14:creationId xmlns:p14="http://schemas.microsoft.com/office/powerpoint/2010/main" val="3497134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35</a:t>
            </a:fld>
            <a:endParaRPr lang="es-MX" b="1" dirty="0">
              <a:ln/>
              <a:solidFill>
                <a:schemeClr val="accent4"/>
              </a:solidFill>
            </a:endParaRPr>
          </a:p>
        </p:txBody>
      </p:sp>
    </p:spTree>
    <p:extLst>
      <p:ext uri="{BB962C8B-B14F-4D97-AF65-F5344CB8AC3E}">
        <p14:creationId xmlns:p14="http://schemas.microsoft.com/office/powerpoint/2010/main" val="40012170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36</a:t>
            </a:fld>
            <a:endParaRPr lang="es-MX" b="1" dirty="0">
              <a:ln/>
              <a:solidFill>
                <a:schemeClr val="accent4"/>
              </a:solidFill>
            </a:endParaRPr>
          </a:p>
        </p:txBody>
      </p:sp>
    </p:spTree>
    <p:extLst>
      <p:ext uri="{BB962C8B-B14F-4D97-AF65-F5344CB8AC3E}">
        <p14:creationId xmlns:p14="http://schemas.microsoft.com/office/powerpoint/2010/main" val="35745426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37</a:t>
            </a:fld>
            <a:endParaRPr lang="es-MX" b="1" dirty="0">
              <a:ln/>
              <a:solidFill>
                <a:schemeClr val="accent4"/>
              </a:solidFill>
            </a:endParaRPr>
          </a:p>
        </p:txBody>
      </p:sp>
    </p:spTree>
    <p:extLst>
      <p:ext uri="{BB962C8B-B14F-4D97-AF65-F5344CB8AC3E}">
        <p14:creationId xmlns:p14="http://schemas.microsoft.com/office/powerpoint/2010/main" val="29901896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38</a:t>
            </a:fld>
            <a:endParaRPr lang="es-MX" b="1" dirty="0">
              <a:ln/>
              <a:solidFill>
                <a:schemeClr val="accent4"/>
              </a:solidFill>
            </a:endParaRPr>
          </a:p>
        </p:txBody>
      </p:sp>
    </p:spTree>
    <p:extLst>
      <p:ext uri="{BB962C8B-B14F-4D97-AF65-F5344CB8AC3E}">
        <p14:creationId xmlns:p14="http://schemas.microsoft.com/office/powerpoint/2010/main" val="2074548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39</a:t>
            </a:fld>
            <a:endParaRPr lang="es-MX" b="1" dirty="0">
              <a:ln/>
              <a:solidFill>
                <a:schemeClr val="accent4"/>
              </a:solidFill>
            </a:endParaRPr>
          </a:p>
        </p:txBody>
      </p:sp>
    </p:spTree>
    <p:extLst>
      <p:ext uri="{BB962C8B-B14F-4D97-AF65-F5344CB8AC3E}">
        <p14:creationId xmlns:p14="http://schemas.microsoft.com/office/powerpoint/2010/main" val="32120645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40</a:t>
            </a:fld>
            <a:endParaRPr lang="es-MX" b="1" dirty="0">
              <a:ln/>
              <a:solidFill>
                <a:schemeClr val="accent4"/>
              </a:solidFill>
            </a:endParaRPr>
          </a:p>
        </p:txBody>
      </p:sp>
    </p:spTree>
    <p:extLst>
      <p:ext uri="{BB962C8B-B14F-4D97-AF65-F5344CB8AC3E}">
        <p14:creationId xmlns:p14="http://schemas.microsoft.com/office/powerpoint/2010/main" val="7140232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41</a:t>
            </a:fld>
            <a:endParaRPr lang="es-MX" b="1" dirty="0">
              <a:ln/>
              <a:solidFill>
                <a:schemeClr val="accent4"/>
              </a:solidFill>
            </a:endParaRPr>
          </a:p>
        </p:txBody>
      </p:sp>
    </p:spTree>
    <p:extLst>
      <p:ext uri="{BB962C8B-B14F-4D97-AF65-F5344CB8AC3E}">
        <p14:creationId xmlns:p14="http://schemas.microsoft.com/office/powerpoint/2010/main" val="33295387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42</a:t>
            </a:fld>
            <a:endParaRPr lang="es-MX" b="1" dirty="0">
              <a:ln/>
              <a:solidFill>
                <a:schemeClr val="accent4"/>
              </a:solidFill>
            </a:endParaRPr>
          </a:p>
        </p:txBody>
      </p:sp>
    </p:spTree>
    <p:extLst>
      <p:ext uri="{BB962C8B-B14F-4D97-AF65-F5344CB8AC3E}">
        <p14:creationId xmlns:p14="http://schemas.microsoft.com/office/powerpoint/2010/main" val="35705180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43</a:t>
            </a:fld>
            <a:endParaRPr lang="es-MX" b="1" dirty="0">
              <a:ln/>
              <a:solidFill>
                <a:schemeClr val="accent4"/>
              </a:solidFill>
            </a:endParaRPr>
          </a:p>
        </p:txBody>
      </p:sp>
    </p:spTree>
    <p:extLst>
      <p:ext uri="{BB962C8B-B14F-4D97-AF65-F5344CB8AC3E}">
        <p14:creationId xmlns:p14="http://schemas.microsoft.com/office/powerpoint/2010/main" val="9377477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44</a:t>
            </a:fld>
            <a:endParaRPr lang="es-MX" b="1" dirty="0">
              <a:ln/>
              <a:solidFill>
                <a:schemeClr val="accent4"/>
              </a:solidFill>
            </a:endParaRPr>
          </a:p>
        </p:txBody>
      </p:sp>
    </p:spTree>
    <p:extLst>
      <p:ext uri="{BB962C8B-B14F-4D97-AF65-F5344CB8AC3E}">
        <p14:creationId xmlns:p14="http://schemas.microsoft.com/office/powerpoint/2010/main" val="19353025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45</a:t>
            </a:fld>
            <a:endParaRPr lang="es-MX" b="1" dirty="0">
              <a:ln/>
              <a:solidFill>
                <a:schemeClr val="accent4"/>
              </a:solidFill>
            </a:endParaRPr>
          </a:p>
        </p:txBody>
      </p:sp>
    </p:spTree>
    <p:extLst>
      <p:ext uri="{BB962C8B-B14F-4D97-AF65-F5344CB8AC3E}">
        <p14:creationId xmlns:p14="http://schemas.microsoft.com/office/powerpoint/2010/main" val="3418807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46</a:t>
            </a:fld>
            <a:endParaRPr lang="es-MX" b="1" dirty="0">
              <a:ln/>
              <a:solidFill>
                <a:schemeClr val="accent4"/>
              </a:solidFill>
            </a:endParaRPr>
          </a:p>
        </p:txBody>
      </p:sp>
    </p:spTree>
    <p:extLst>
      <p:ext uri="{BB962C8B-B14F-4D97-AF65-F5344CB8AC3E}">
        <p14:creationId xmlns:p14="http://schemas.microsoft.com/office/powerpoint/2010/main" val="41399374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47</a:t>
            </a:fld>
            <a:endParaRPr lang="es-MX" b="1" dirty="0">
              <a:ln/>
              <a:solidFill>
                <a:schemeClr val="accent4"/>
              </a:solidFill>
            </a:endParaRPr>
          </a:p>
        </p:txBody>
      </p:sp>
    </p:spTree>
    <p:extLst>
      <p:ext uri="{BB962C8B-B14F-4D97-AF65-F5344CB8AC3E}">
        <p14:creationId xmlns:p14="http://schemas.microsoft.com/office/powerpoint/2010/main" val="28845408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48</a:t>
            </a:fld>
            <a:endParaRPr lang="es-MX" b="1" dirty="0">
              <a:ln/>
              <a:solidFill>
                <a:schemeClr val="accent4"/>
              </a:solidFill>
            </a:endParaRPr>
          </a:p>
        </p:txBody>
      </p:sp>
    </p:spTree>
    <p:extLst>
      <p:ext uri="{BB962C8B-B14F-4D97-AF65-F5344CB8AC3E}">
        <p14:creationId xmlns:p14="http://schemas.microsoft.com/office/powerpoint/2010/main" val="18145425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49</a:t>
            </a:fld>
            <a:endParaRPr lang="es-MX" b="1" dirty="0">
              <a:ln/>
              <a:solidFill>
                <a:schemeClr val="accent4"/>
              </a:solidFill>
            </a:endParaRPr>
          </a:p>
        </p:txBody>
      </p:sp>
    </p:spTree>
    <p:extLst>
      <p:ext uri="{BB962C8B-B14F-4D97-AF65-F5344CB8AC3E}">
        <p14:creationId xmlns:p14="http://schemas.microsoft.com/office/powerpoint/2010/main" val="21154459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50</a:t>
            </a:fld>
            <a:endParaRPr lang="es-MX" b="1" dirty="0">
              <a:ln/>
              <a:solidFill>
                <a:schemeClr val="accent4"/>
              </a:solidFill>
            </a:endParaRPr>
          </a:p>
        </p:txBody>
      </p:sp>
    </p:spTree>
    <p:extLst>
      <p:ext uri="{BB962C8B-B14F-4D97-AF65-F5344CB8AC3E}">
        <p14:creationId xmlns:p14="http://schemas.microsoft.com/office/powerpoint/2010/main" val="11080520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51</a:t>
            </a:fld>
            <a:endParaRPr lang="es-MX" b="1" dirty="0">
              <a:ln/>
              <a:solidFill>
                <a:schemeClr val="accent4"/>
              </a:solidFill>
            </a:endParaRPr>
          </a:p>
        </p:txBody>
      </p:sp>
    </p:spTree>
    <p:extLst>
      <p:ext uri="{BB962C8B-B14F-4D97-AF65-F5344CB8AC3E}">
        <p14:creationId xmlns:p14="http://schemas.microsoft.com/office/powerpoint/2010/main" val="81692678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52</a:t>
            </a:fld>
            <a:endParaRPr lang="es-MX" b="1" dirty="0">
              <a:ln/>
              <a:solidFill>
                <a:schemeClr val="accent4"/>
              </a:solidFill>
            </a:endParaRPr>
          </a:p>
        </p:txBody>
      </p:sp>
    </p:spTree>
    <p:extLst>
      <p:ext uri="{BB962C8B-B14F-4D97-AF65-F5344CB8AC3E}">
        <p14:creationId xmlns:p14="http://schemas.microsoft.com/office/powerpoint/2010/main" val="290290620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53</a:t>
            </a:fld>
            <a:endParaRPr lang="es-MX" b="1" dirty="0">
              <a:ln/>
              <a:solidFill>
                <a:schemeClr val="accent4"/>
              </a:solidFill>
            </a:endParaRPr>
          </a:p>
        </p:txBody>
      </p:sp>
    </p:spTree>
    <p:extLst>
      <p:ext uri="{BB962C8B-B14F-4D97-AF65-F5344CB8AC3E}">
        <p14:creationId xmlns:p14="http://schemas.microsoft.com/office/powerpoint/2010/main" val="8900575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fld id="{98FC6336-E10E-44D8-A72E-6DF8FA7E0841}" type="slidenum">
              <a:rPr lang="es-MX" b="1" smtClean="0">
                <a:ln/>
                <a:solidFill>
                  <a:schemeClr val="accent4"/>
                </a:solidFill>
              </a:rPr>
              <a:pPr/>
              <a:t>54</a:t>
            </a:fld>
            <a:endParaRPr lang="es-MX" b="1" dirty="0">
              <a:ln/>
              <a:solidFill>
                <a:schemeClr val="accent4"/>
              </a:solidFill>
            </a:endParaRPr>
          </a:p>
        </p:txBody>
      </p:sp>
    </p:spTree>
    <p:extLst>
      <p:ext uri="{BB962C8B-B14F-4D97-AF65-F5344CB8AC3E}">
        <p14:creationId xmlns:p14="http://schemas.microsoft.com/office/powerpoint/2010/main" val="3054422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41427B35-A7EB-4A40-B80F-8356273DB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MX"/>
          </a:p>
        </p:txBody>
      </p:sp>
    </p:spTree>
    <p:extLst>
      <p:ext uri="{BB962C8B-B14F-4D97-AF65-F5344CB8AC3E}">
        <p14:creationId xmlns:p14="http://schemas.microsoft.com/office/powerpoint/2010/main" val="605440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C171F4-5936-47DC-9C9A-D9DA4E37B20F}"/>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5CE32F0D-1F9A-4887-B6A7-6FF423376B85}"/>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98296050-3DD1-4696-A240-D3914FB9C64E}"/>
              </a:ext>
            </a:extLst>
          </p:cNvPr>
          <p:cNvSpPr>
            <a:spLocks noGrp="1"/>
          </p:cNvSpPr>
          <p:nvPr>
            <p:ph type="dt" sz="half" idx="10"/>
          </p:nvPr>
        </p:nvSpPr>
        <p:spPr/>
        <p:txBody>
          <a:bodyPr/>
          <a:lstStyle/>
          <a:p>
            <a:endParaRPr lang="es-MX"/>
          </a:p>
        </p:txBody>
      </p:sp>
      <p:sp>
        <p:nvSpPr>
          <p:cNvPr id="5" name="Marcador de pie de página 4">
            <a:extLst>
              <a:ext uri="{FF2B5EF4-FFF2-40B4-BE49-F238E27FC236}">
                <a16:creationId xmlns:a16="http://schemas.microsoft.com/office/drawing/2014/main" id="{0317096B-2B6F-4544-99A7-EED2E1D02E04}"/>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952EA72A-46D3-40DF-8427-3248807A3290}"/>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283905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9DA12-FF04-412A-9502-E543A01F09FB}"/>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4D25ADCB-FCFA-4C6D-B650-9C4F7FA432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BE6548AD-64CA-4B34-925E-7099B56F7E4D}"/>
              </a:ext>
            </a:extLst>
          </p:cNvPr>
          <p:cNvSpPr>
            <a:spLocks noGrp="1"/>
          </p:cNvSpPr>
          <p:nvPr>
            <p:ph type="dt" sz="half" idx="10"/>
          </p:nvPr>
        </p:nvSpPr>
        <p:spPr/>
        <p:txBody>
          <a:bodyPr/>
          <a:lstStyle/>
          <a:p>
            <a:endParaRPr lang="es-MX"/>
          </a:p>
        </p:txBody>
      </p:sp>
      <p:sp>
        <p:nvSpPr>
          <p:cNvPr id="5" name="Marcador de pie de página 4">
            <a:extLst>
              <a:ext uri="{FF2B5EF4-FFF2-40B4-BE49-F238E27FC236}">
                <a16:creationId xmlns:a16="http://schemas.microsoft.com/office/drawing/2014/main" id="{3808B373-58D2-41BF-8CAB-D3D3FAADD5D9}"/>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66F34DD4-52EA-477D-AA3D-A72330D6BB8A}"/>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315760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A425C7-A3E1-4AFB-93B8-D64E259479A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4BDD5007-F19A-47FD-A824-7801B3844742}"/>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a:extLst>
              <a:ext uri="{FF2B5EF4-FFF2-40B4-BE49-F238E27FC236}">
                <a16:creationId xmlns:a16="http://schemas.microsoft.com/office/drawing/2014/main" id="{33287AEE-6A3B-4F88-93F4-B5BF0D763FF1}"/>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a:extLst>
              <a:ext uri="{FF2B5EF4-FFF2-40B4-BE49-F238E27FC236}">
                <a16:creationId xmlns:a16="http://schemas.microsoft.com/office/drawing/2014/main" id="{BD300EB5-5783-4FDF-A234-6F7E8D225AF7}"/>
              </a:ext>
            </a:extLst>
          </p:cNvPr>
          <p:cNvSpPr>
            <a:spLocks noGrp="1"/>
          </p:cNvSpPr>
          <p:nvPr>
            <p:ph type="dt" sz="half" idx="10"/>
          </p:nvPr>
        </p:nvSpPr>
        <p:spPr/>
        <p:txBody>
          <a:bodyPr/>
          <a:lstStyle/>
          <a:p>
            <a:endParaRPr lang="es-MX"/>
          </a:p>
        </p:txBody>
      </p:sp>
      <p:sp>
        <p:nvSpPr>
          <p:cNvPr id="6" name="Marcador de pie de página 5">
            <a:extLst>
              <a:ext uri="{FF2B5EF4-FFF2-40B4-BE49-F238E27FC236}">
                <a16:creationId xmlns:a16="http://schemas.microsoft.com/office/drawing/2014/main" id="{B4B5A0AE-61CF-48F2-8518-3852C7CD6F8F}"/>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9A720E75-9585-4E76-9389-C8123FFCA2FC}"/>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025440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858C82-19D5-4125-BA9D-189706DEB68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0510E22A-30F5-4136-B4AC-6629C2870B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E6C24C5E-031A-4162-8A83-117EC8F060F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a:extLst>
              <a:ext uri="{FF2B5EF4-FFF2-40B4-BE49-F238E27FC236}">
                <a16:creationId xmlns:a16="http://schemas.microsoft.com/office/drawing/2014/main" id="{7AB83A1B-17C7-4644-82DF-8CE6295581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F70D03B5-C0E0-4E7E-B389-C6045306AC8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a:extLst>
              <a:ext uri="{FF2B5EF4-FFF2-40B4-BE49-F238E27FC236}">
                <a16:creationId xmlns:a16="http://schemas.microsoft.com/office/drawing/2014/main" id="{A6850DF7-7BC8-48A5-BAE3-89C687AE4D0C}"/>
              </a:ext>
            </a:extLst>
          </p:cNvPr>
          <p:cNvSpPr>
            <a:spLocks noGrp="1"/>
          </p:cNvSpPr>
          <p:nvPr>
            <p:ph type="dt" sz="half" idx="10"/>
          </p:nvPr>
        </p:nvSpPr>
        <p:spPr/>
        <p:txBody>
          <a:bodyPr/>
          <a:lstStyle/>
          <a:p>
            <a:endParaRPr lang="es-MX"/>
          </a:p>
        </p:txBody>
      </p:sp>
      <p:sp>
        <p:nvSpPr>
          <p:cNvPr id="8" name="Marcador de pie de página 7">
            <a:extLst>
              <a:ext uri="{FF2B5EF4-FFF2-40B4-BE49-F238E27FC236}">
                <a16:creationId xmlns:a16="http://schemas.microsoft.com/office/drawing/2014/main" id="{ED172839-A6DC-4F7D-B346-8B115552E27D}"/>
              </a:ext>
            </a:extLst>
          </p:cNvPr>
          <p:cNvSpPr>
            <a:spLocks noGrp="1"/>
          </p:cNvSpPr>
          <p:nvPr>
            <p:ph type="ftr" sz="quarter" idx="11"/>
          </p:nvPr>
        </p:nvSpPr>
        <p:spPr/>
        <p:txBody>
          <a:bodyPr/>
          <a:lstStyle/>
          <a:p>
            <a:endParaRPr lang="es-MX"/>
          </a:p>
        </p:txBody>
      </p:sp>
      <p:sp>
        <p:nvSpPr>
          <p:cNvPr id="9" name="Marcador de número de diapositiva 8">
            <a:extLst>
              <a:ext uri="{FF2B5EF4-FFF2-40B4-BE49-F238E27FC236}">
                <a16:creationId xmlns:a16="http://schemas.microsoft.com/office/drawing/2014/main" id="{621ECE62-9175-4456-ABE7-5146D1FEC1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336987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94DF9-C2BF-4F71-BB1C-F8418CA7B213}"/>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fecha 2">
            <a:extLst>
              <a:ext uri="{FF2B5EF4-FFF2-40B4-BE49-F238E27FC236}">
                <a16:creationId xmlns:a16="http://schemas.microsoft.com/office/drawing/2014/main" id="{3AF2EA75-39EC-48A8-824C-6F3F7BE0C3B7}"/>
              </a:ext>
            </a:extLst>
          </p:cNvPr>
          <p:cNvSpPr>
            <a:spLocks noGrp="1"/>
          </p:cNvSpPr>
          <p:nvPr>
            <p:ph type="dt" sz="half" idx="10"/>
          </p:nvPr>
        </p:nvSpPr>
        <p:spPr/>
        <p:txBody>
          <a:bodyPr/>
          <a:lstStyle/>
          <a:p>
            <a:endParaRPr lang="es-MX"/>
          </a:p>
        </p:txBody>
      </p:sp>
      <p:sp>
        <p:nvSpPr>
          <p:cNvPr id="4" name="Marcador de pie de página 3">
            <a:extLst>
              <a:ext uri="{FF2B5EF4-FFF2-40B4-BE49-F238E27FC236}">
                <a16:creationId xmlns:a16="http://schemas.microsoft.com/office/drawing/2014/main" id="{A30AF138-40ED-4452-BA67-CAD051C87F83}"/>
              </a:ext>
            </a:extLst>
          </p:cNvPr>
          <p:cNvSpPr>
            <a:spLocks noGrp="1"/>
          </p:cNvSpPr>
          <p:nvPr>
            <p:ph type="ftr" sz="quarter" idx="11"/>
          </p:nvPr>
        </p:nvSpPr>
        <p:spPr/>
        <p:txBody>
          <a:bodyPr/>
          <a:lstStyle/>
          <a:p>
            <a:endParaRPr lang="es-MX"/>
          </a:p>
        </p:txBody>
      </p:sp>
      <p:sp>
        <p:nvSpPr>
          <p:cNvPr id="5" name="Marcador de número de diapositiva 4">
            <a:extLst>
              <a:ext uri="{FF2B5EF4-FFF2-40B4-BE49-F238E27FC236}">
                <a16:creationId xmlns:a16="http://schemas.microsoft.com/office/drawing/2014/main" id="{D0FB7741-55A6-4DE5-BD62-1B7E67FFD9B9}"/>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92432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68FA58C-3D68-413F-B5F6-768DB11814C7}"/>
              </a:ext>
            </a:extLst>
          </p:cNvPr>
          <p:cNvSpPr>
            <a:spLocks noGrp="1"/>
          </p:cNvSpPr>
          <p:nvPr>
            <p:ph type="dt" sz="half" idx="10"/>
          </p:nvPr>
        </p:nvSpPr>
        <p:spPr/>
        <p:txBody>
          <a:bodyPr/>
          <a:lstStyle/>
          <a:p>
            <a:endParaRPr lang="es-MX"/>
          </a:p>
        </p:txBody>
      </p:sp>
      <p:sp>
        <p:nvSpPr>
          <p:cNvPr id="3" name="Marcador de pie de página 2">
            <a:extLst>
              <a:ext uri="{FF2B5EF4-FFF2-40B4-BE49-F238E27FC236}">
                <a16:creationId xmlns:a16="http://schemas.microsoft.com/office/drawing/2014/main" id="{4333EB14-5FCF-431C-BB86-D38A10366189}"/>
              </a:ext>
            </a:extLst>
          </p:cNvPr>
          <p:cNvSpPr>
            <a:spLocks noGrp="1"/>
          </p:cNvSpPr>
          <p:nvPr>
            <p:ph type="ftr" sz="quarter" idx="11"/>
          </p:nvPr>
        </p:nvSpPr>
        <p:spPr/>
        <p:txBody>
          <a:bodyPr/>
          <a:lstStyle/>
          <a:p>
            <a:endParaRPr lang="es-MX"/>
          </a:p>
        </p:txBody>
      </p:sp>
      <p:sp>
        <p:nvSpPr>
          <p:cNvPr id="4" name="Marcador de número de diapositiva 3">
            <a:extLst>
              <a:ext uri="{FF2B5EF4-FFF2-40B4-BE49-F238E27FC236}">
                <a16:creationId xmlns:a16="http://schemas.microsoft.com/office/drawing/2014/main" id="{9D9283A3-22AF-41E6-B83A-ECC73B05A384}"/>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220163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1DF9B0-E8FC-4E1F-B426-DF578ED9CFA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B974399C-7513-4CFA-A928-772261E661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a:extLst>
              <a:ext uri="{FF2B5EF4-FFF2-40B4-BE49-F238E27FC236}">
                <a16:creationId xmlns:a16="http://schemas.microsoft.com/office/drawing/2014/main" id="{00597A33-2287-4D2B-9957-565334BF5A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63EC1042-D42C-4FA5-A021-620C25A23917}"/>
              </a:ext>
            </a:extLst>
          </p:cNvPr>
          <p:cNvSpPr>
            <a:spLocks noGrp="1"/>
          </p:cNvSpPr>
          <p:nvPr>
            <p:ph type="dt" sz="half" idx="10"/>
          </p:nvPr>
        </p:nvSpPr>
        <p:spPr/>
        <p:txBody>
          <a:bodyPr/>
          <a:lstStyle/>
          <a:p>
            <a:endParaRPr lang="es-MX"/>
          </a:p>
        </p:txBody>
      </p:sp>
      <p:sp>
        <p:nvSpPr>
          <p:cNvPr id="6" name="Marcador de pie de página 5">
            <a:extLst>
              <a:ext uri="{FF2B5EF4-FFF2-40B4-BE49-F238E27FC236}">
                <a16:creationId xmlns:a16="http://schemas.microsoft.com/office/drawing/2014/main" id="{E5076181-72D4-49C2-A787-41A105B4C4C2}"/>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7FC2C856-EF43-42FD-8049-E8FF78CDC6A6}"/>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570266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0B1D3-A186-4733-9471-554157B44B1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a:extLst>
              <a:ext uri="{FF2B5EF4-FFF2-40B4-BE49-F238E27FC236}">
                <a16:creationId xmlns:a16="http://schemas.microsoft.com/office/drawing/2014/main" id="{78A1C751-2FEC-4D7A-B91A-BEE38B7433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a:extLst>
              <a:ext uri="{FF2B5EF4-FFF2-40B4-BE49-F238E27FC236}">
                <a16:creationId xmlns:a16="http://schemas.microsoft.com/office/drawing/2014/main" id="{6856B397-A4CF-4E22-B1C6-6998E324E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ED7273FB-A8BA-4884-9FD1-89FFC9DA8C0B}"/>
              </a:ext>
            </a:extLst>
          </p:cNvPr>
          <p:cNvSpPr>
            <a:spLocks noGrp="1"/>
          </p:cNvSpPr>
          <p:nvPr>
            <p:ph type="dt" sz="half" idx="10"/>
          </p:nvPr>
        </p:nvSpPr>
        <p:spPr/>
        <p:txBody>
          <a:bodyPr/>
          <a:lstStyle/>
          <a:p>
            <a:endParaRPr lang="es-MX"/>
          </a:p>
        </p:txBody>
      </p:sp>
      <p:sp>
        <p:nvSpPr>
          <p:cNvPr id="6" name="Marcador de pie de página 5">
            <a:extLst>
              <a:ext uri="{FF2B5EF4-FFF2-40B4-BE49-F238E27FC236}">
                <a16:creationId xmlns:a16="http://schemas.microsoft.com/office/drawing/2014/main" id="{E6B476BF-7ED6-41E9-9FD6-495B2E7B6D47}"/>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DC712CDF-444B-4C07-B1C5-3BF012D642F3}"/>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528071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44B4D8-FF0B-496E-BA3D-744E5492311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4F6C0BEB-9B2D-4E68-96F1-684C79B9B82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AF81557C-5D44-48EF-AD2B-A6B7A709834C}"/>
              </a:ext>
            </a:extLst>
          </p:cNvPr>
          <p:cNvSpPr>
            <a:spLocks noGrp="1"/>
          </p:cNvSpPr>
          <p:nvPr>
            <p:ph type="dt" sz="half" idx="10"/>
          </p:nvPr>
        </p:nvSpPr>
        <p:spPr/>
        <p:txBody>
          <a:bodyPr/>
          <a:lstStyle/>
          <a:p>
            <a:endParaRPr lang="es-MX"/>
          </a:p>
        </p:txBody>
      </p:sp>
      <p:sp>
        <p:nvSpPr>
          <p:cNvPr id="5" name="Marcador de pie de página 4">
            <a:extLst>
              <a:ext uri="{FF2B5EF4-FFF2-40B4-BE49-F238E27FC236}">
                <a16:creationId xmlns:a16="http://schemas.microsoft.com/office/drawing/2014/main" id="{71DDEE1E-C5F7-4C25-A5A4-D3B180FA4BCF}"/>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34B23398-393B-4008-902C-9990406387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344037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DA49456-1349-43EF-B2EC-4C6A8032C87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F6251E08-92E6-44A4-B43C-DF430993AE3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D9B49008-0988-430B-A3D2-027C10DC7A59}"/>
              </a:ext>
            </a:extLst>
          </p:cNvPr>
          <p:cNvSpPr>
            <a:spLocks noGrp="1"/>
          </p:cNvSpPr>
          <p:nvPr>
            <p:ph type="dt" sz="half" idx="10"/>
          </p:nvPr>
        </p:nvSpPr>
        <p:spPr/>
        <p:txBody>
          <a:bodyPr/>
          <a:lstStyle/>
          <a:p>
            <a:endParaRPr lang="es-MX"/>
          </a:p>
        </p:txBody>
      </p:sp>
      <p:sp>
        <p:nvSpPr>
          <p:cNvPr id="5" name="Marcador de pie de página 4">
            <a:extLst>
              <a:ext uri="{FF2B5EF4-FFF2-40B4-BE49-F238E27FC236}">
                <a16:creationId xmlns:a16="http://schemas.microsoft.com/office/drawing/2014/main" id="{9BA27EC0-A978-49A6-AFB6-1A7E470D7D6B}"/>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C995751A-F79E-4E37-BEDC-B22172AB29AE}"/>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097090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056F9812-636B-47A0-8C51-29ECFD4AD1C7}" type="datetime1">
              <a:rPr lang="es-MX" smtClean="0"/>
              <a:t>22/08/2018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501331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A4B84A0-89F3-4FBC-A544-CA81F055D8D3}" type="datetime1">
              <a:rPr lang="es-MX" smtClean="0"/>
              <a:t>22/08/2018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576557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FEFCD7C3-F795-4314-A191-DA336B1DD58E}" type="datetime1">
              <a:rPr lang="es-MX" smtClean="0"/>
              <a:t>22/08/2018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91301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9326159F-AB97-455D-A8D7-9465D1A726D2}" type="datetime1">
              <a:rPr lang="es-MX" smtClean="0"/>
              <a:t>22/08/2018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964981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96FE6100-8D41-4DD7-8671-E939061283EE}" type="datetime1">
              <a:rPr lang="es-MX" smtClean="0"/>
              <a:t>22/08/2018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5989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AD61095C-5152-465D-917F-CAF586A43988}" type="datetime1">
              <a:rPr lang="es-MX" smtClean="0"/>
              <a:t>22/08/2018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635542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5B9AD06-7E57-409D-B54B-B1264378737C}" type="datetime1">
              <a:rPr lang="es-MX" smtClean="0"/>
              <a:t>22/08/2018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562590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0E2B06E-2D07-4040-8C5D-C65A6CBEAC66}" type="datetime1">
              <a:rPr lang="es-MX" smtClean="0"/>
              <a:t>22/08/2018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428772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81A63BC-FBCC-45C1-96DB-BA87446E0507}" type="datetime1">
              <a:rPr lang="es-MX" smtClean="0"/>
              <a:t>22/08/2018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783051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54A3FE5D-4388-457F-8A15-B99CCF0C676D}" type="datetime1">
              <a:rPr lang="es-MX" smtClean="0"/>
              <a:t>22/08/2018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095507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E462DDC7-BBA5-418E-ADD3-DAAC2AD98753}" type="datetime1">
              <a:rPr lang="es-MX" smtClean="0"/>
              <a:t>22/08/2018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94091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E8E0CBB-BA3C-4420-AF44-0A21925974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65ED4555-B48E-4499-9A45-ED361FB4BE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3C2B8AC4-B6E0-4B3F-9217-59D009916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s-MX"/>
          </a:p>
        </p:txBody>
      </p:sp>
      <p:sp>
        <p:nvSpPr>
          <p:cNvPr id="5" name="Marcador de pie de página 4">
            <a:extLst>
              <a:ext uri="{FF2B5EF4-FFF2-40B4-BE49-F238E27FC236}">
                <a16:creationId xmlns:a16="http://schemas.microsoft.com/office/drawing/2014/main" id="{E1C557D9-7A91-4C2A-AB7B-9516F92DED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A240AA4E-3A63-44E3-AEC2-EA4B8DAB64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DAEFE9-E137-4A8E-8E7A-5880347B9E77}" type="slidenum">
              <a:rPr lang="es-MX" smtClean="0"/>
              <a:t>‹Nº›</a:t>
            </a:fld>
            <a:endParaRPr lang="es-MX"/>
          </a:p>
        </p:txBody>
      </p:sp>
    </p:spTree>
    <p:extLst>
      <p:ext uri="{BB962C8B-B14F-4D97-AF65-F5344CB8AC3E}">
        <p14:creationId xmlns:p14="http://schemas.microsoft.com/office/powerpoint/2010/main" val="3395456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EE30FC-AB35-4E71-A290-3CA032BB19AC}" type="datetime1">
              <a:rPr lang="es-MX" smtClean="0"/>
              <a:t>22/08/2018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10042910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www.wikidata.org/wiki/Q6449372?uselang=es#P463" TargetMode="Externa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commons.wikimedia.org/wiki/File:Fundaci%C3%B3n_de_la_Puebla_003.JPG"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2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microsoft.com/office/2007/relationships/hdphoto" Target="../media/hdphoto3.wdp"/></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microsoft.com/office/2007/relationships/hdphoto" Target="../media/hdphoto4.wdp"/></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microsoft.com/office/2007/relationships/hdphoto" Target="../media/hdphoto5.wdp"/></Relationships>
</file>

<file path=ppt/slides/_rels/slide5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microsoft.com/office/2007/relationships/hdphoto" Target="../media/hdphoto1.wdp"/></Relationships>
</file>

<file path=ppt/slides/_rels/slide5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2.xml.rels><?xml version="1.0" encoding="UTF-8" standalone="yes"?>
<Relationships xmlns="http://schemas.openxmlformats.org/package/2006/relationships"><Relationship Id="rId8" Type="http://schemas.microsoft.com/office/2007/relationships/hdphoto" Target="../media/hdphoto8.wdp"/><Relationship Id="rId13"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1.png"/><Relationship Id="rId12" Type="http://schemas.microsoft.com/office/2007/relationships/hdphoto" Target="../media/hdphoto10.wdp"/><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microsoft.com/office/2007/relationships/hdphoto" Target="../media/hdphoto7.wdp"/><Relationship Id="rId11" Type="http://schemas.openxmlformats.org/officeDocument/2006/relationships/image" Target="../media/image63.png"/><Relationship Id="rId5" Type="http://schemas.openxmlformats.org/officeDocument/2006/relationships/image" Target="../media/image60.png"/><Relationship Id="rId10" Type="http://schemas.microsoft.com/office/2007/relationships/hdphoto" Target="../media/hdphoto9.wdp"/><Relationship Id="rId4" Type="http://schemas.microsoft.com/office/2007/relationships/hdphoto" Target="../media/hdphoto6.wdp"/><Relationship Id="rId9" Type="http://schemas.openxmlformats.org/officeDocument/2006/relationships/image" Target="../media/image62.png"/><Relationship Id="rId14" Type="http://schemas.microsoft.com/office/2007/relationships/hdphoto" Target="../media/hdphoto11.wdp"/></Relationships>
</file>

<file path=ppt/slides/_rels/slide53.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7.png"/><Relationship Id="rId12" Type="http://schemas.openxmlformats.org/officeDocument/2006/relationships/image" Target="../media/image69.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microsoft.com/office/2007/relationships/hdphoto" Target="../media/hdphoto13.wdp"/><Relationship Id="rId11" Type="http://schemas.microsoft.com/office/2007/relationships/hdphoto" Target="../media/hdphoto15.wdp"/><Relationship Id="rId5" Type="http://schemas.openxmlformats.org/officeDocument/2006/relationships/image" Target="../media/image66.png"/><Relationship Id="rId10" Type="http://schemas.openxmlformats.org/officeDocument/2006/relationships/image" Target="../media/image68.png"/><Relationship Id="rId4" Type="http://schemas.microsoft.com/office/2007/relationships/hdphoto" Target="../media/hdphoto12.wdp"/><Relationship Id="rId9" Type="http://schemas.openxmlformats.org/officeDocument/2006/relationships/hyperlink" Target="https://commons.wikimedia.org/wiki/File:Escudo_de_Puebla_8.JPG" TargetMode="External"/><Relationship Id="rId14" Type="http://schemas.microsoft.com/office/2007/relationships/hdphoto" Target="../media/hdphoto1.wdp"/></Relationships>
</file>

<file path=ppt/slides/_rels/slide5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png"/><Relationship Id="rId5" Type="http://schemas.openxmlformats.org/officeDocument/2006/relationships/image" Target="../media/image72.png"/><Relationship Id="rId4" Type="http://schemas.openxmlformats.org/officeDocument/2006/relationships/image" Target="../media/image71.jpg"/></Relationships>
</file>

<file path=ppt/slides/_rels/slide56.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1025" name="Imagen 4" descr="Ver y modificar los datos en Wikidata">
            <a:hlinkClick r:id="rId5" tooltip="&quot;Ver y modificar los datos en Wikidata&quot;"/>
            <a:extLst>
              <a:ext uri="{FF2B5EF4-FFF2-40B4-BE49-F238E27FC236}">
                <a16:creationId xmlns:a16="http://schemas.microsoft.com/office/drawing/2014/main" id="{366758EF-59E0-404C-971F-A49561163E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26050" y="1022350"/>
            <a:ext cx="95250" cy="9525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29940CF9-65AE-4CEB-B7F8-341B937A6C3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14296497"/>
      </p:ext>
    </p:extLst>
  </p:cSld>
  <p:clrMapOvr>
    <a:masterClrMapping/>
  </p:clrMapOvr>
  <mc:AlternateContent xmlns:mc="http://schemas.openxmlformats.org/markup-compatibility/2006">
    <mc:Choice xmlns:p14="http://schemas.microsoft.com/office/powerpoint/2010/main" Requires="p14">
      <p:transition spd="slow" p14:dur="4000" advTm="5000">
        <p14:vortex dir="u"/>
        <p:sndAc>
          <p:stSnd>
            <p:snd r:embed="rId3" name="Fundación de Puebla - Eaglenest 1.wav"/>
          </p:stSnd>
        </p:sndAc>
      </p:transition>
    </mc:Choice>
    <mc:Fallback>
      <p:transition spd="slow" advTm="5000">
        <p:fade/>
        <p:sndAc>
          <p:stSnd>
            <p:snd r:embed="rId3" name="Fundación de Puebla - Eaglenes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agua, cielo, exterior&#10;&#10;Descripción generada con confianza alta">
            <a:extLst>
              <a:ext uri="{FF2B5EF4-FFF2-40B4-BE49-F238E27FC236}">
                <a16:creationId xmlns:a16="http://schemas.microsoft.com/office/drawing/2014/main" id="{EFF5FA2A-0FEC-4E2F-9D1F-738309300D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7" y="0"/>
            <a:ext cx="12200057"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1 Rectángulo">
            <a:extLst>
              <a:ext uri="{FF2B5EF4-FFF2-40B4-BE49-F238E27FC236}">
                <a16:creationId xmlns:a16="http://schemas.microsoft.com/office/drawing/2014/main" id="{E127DC25-2E82-433B-8CF9-4C639B7749AA}"/>
              </a:ext>
            </a:extLst>
          </p:cNvPr>
          <p:cNvSpPr/>
          <p:nvPr/>
        </p:nvSpPr>
        <p:spPr>
          <a:xfrm>
            <a:off x="258755" y="3741604"/>
            <a:ext cx="3557595" cy="1200330"/>
          </a:xfrm>
          <a:prstGeom prst="rect">
            <a:avLst/>
          </a:prstGeom>
          <a:noFill/>
        </p:spPr>
        <p:txBody>
          <a:bodyPr wrap="square" lIns="121920" tIns="60960" rIns="121920" bIns="60960" numCol="1">
            <a:prstTxWarp prst="textWave2">
              <a:avLst>
                <a:gd name="adj1" fmla="val 12500"/>
                <a:gd name="adj2" fmla="val -554"/>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Hechos </a:t>
            </a:r>
            <a:r>
              <a:rPr kumimoji="0" lang="es-419" sz="2800" b="1" i="0" u="none" strike="noStrike" kern="0" cap="none" spc="0" normalizeH="0" baseline="0" noProof="0" dirty="0" err="1">
                <a:ln>
                  <a:solidFill>
                    <a:srgbClr val="996633"/>
                  </a:solidFill>
                </a:ln>
                <a:solidFill>
                  <a:srgbClr val="FFC000"/>
                </a:solidFill>
                <a:effectLst/>
                <a:uLnTx/>
                <a:uFillTx/>
                <a:latin typeface="Arial"/>
                <a:ea typeface="+mn-ea"/>
                <a:cs typeface="Arial"/>
              </a:rPr>
              <a:t>Historicos</a:t>
            </a:r>
            <a:r>
              <a:rPr kumimoji="0" lang="es-419" sz="2800" b="1" i="0" u="none" strike="noStrike" kern="0" cap="none" spc="0" normalizeH="0" baseline="0" noProof="0" dirty="0">
                <a:ln>
                  <a:solidFill>
                    <a:srgbClr val="996633"/>
                  </a:solidFill>
                </a:ln>
                <a:solidFill>
                  <a:srgbClr val="FFC000"/>
                </a:solidFill>
                <a:effectLst/>
                <a:uLnTx/>
                <a:uFillTx/>
                <a:latin typeface="Arial"/>
                <a:ea typeface="+mn-ea"/>
                <a:cs typeface="Arial"/>
              </a:rPr>
              <a:t> </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15" name="1 Rectángulo">
            <a:extLst>
              <a:ext uri="{FF2B5EF4-FFF2-40B4-BE49-F238E27FC236}">
                <a16:creationId xmlns:a16="http://schemas.microsoft.com/office/drawing/2014/main" id="{665BEEEC-EBCD-47B4-90CF-5E2E05566B2F}"/>
              </a:ext>
            </a:extLst>
          </p:cNvPr>
          <p:cNvSpPr/>
          <p:nvPr/>
        </p:nvSpPr>
        <p:spPr>
          <a:xfrm rot="21212323">
            <a:off x="396575" y="394505"/>
            <a:ext cx="4837054" cy="2943131"/>
          </a:xfrm>
          <a:prstGeom prst="rect">
            <a:avLst/>
          </a:prstGeom>
          <a:noFill/>
        </p:spPr>
        <p:txBody>
          <a:bodyPr wrap="square" lIns="121920" tIns="60960" rIns="121920" bIns="60960" numCol="1">
            <a:prstTxWarp prst="textWave2">
              <a:avLst>
                <a:gd name="adj1" fmla="val 12500"/>
                <a:gd name="adj2" fmla="val -554"/>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2800" b="1" kern="0" dirty="0">
                <a:ln>
                  <a:solidFill>
                    <a:srgbClr val="996633"/>
                  </a:solidFill>
                </a:ln>
                <a:solidFill>
                  <a:srgbClr val="FFC000"/>
                </a:solidFill>
                <a:latin typeface="Arial"/>
                <a:cs typeface="Arial"/>
              </a:rPr>
              <a:t> Fundación </a:t>
            </a:r>
          </a:p>
          <a:p>
            <a:pPr algn="ctr" defTabSz="1219170">
              <a:lnSpc>
                <a:spcPts val="2800"/>
              </a:lnSpc>
            </a:pPr>
            <a:r>
              <a:rPr lang="es-MX" sz="2800" b="1" kern="0" dirty="0">
                <a:ln>
                  <a:solidFill>
                    <a:srgbClr val="996633"/>
                  </a:solidFill>
                </a:ln>
                <a:solidFill>
                  <a:srgbClr val="FFC000"/>
                </a:solidFill>
                <a:latin typeface="Arial"/>
                <a:cs typeface="Arial"/>
              </a:rPr>
              <a:t>de </a:t>
            </a:r>
          </a:p>
          <a:p>
            <a:pPr algn="ctr" defTabSz="1219170">
              <a:lnSpc>
                <a:spcPts val="2800"/>
              </a:lnSpc>
            </a:pPr>
            <a:r>
              <a:rPr lang="es-MX" sz="2800" b="1" kern="0" dirty="0">
                <a:ln>
                  <a:solidFill>
                    <a:srgbClr val="996633"/>
                  </a:solidFill>
                </a:ln>
                <a:solidFill>
                  <a:srgbClr val="FFC000"/>
                </a:solidFill>
                <a:latin typeface="Arial"/>
                <a:cs typeface="Arial"/>
              </a:rPr>
              <a:t>Puebla   </a:t>
            </a:r>
            <a:endParaRPr lang="es-ES" sz="2800" b="1" kern="0" dirty="0">
              <a:ln>
                <a:solidFill>
                  <a:srgbClr val="996633"/>
                </a:solidFill>
              </a:ln>
              <a:solidFill>
                <a:srgbClr val="FFC000"/>
              </a:solidFill>
              <a:latin typeface="Arial"/>
              <a:cs typeface="Arial"/>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Tree>
    <p:extLst>
      <p:ext uri="{BB962C8B-B14F-4D97-AF65-F5344CB8AC3E}">
        <p14:creationId xmlns:p14="http://schemas.microsoft.com/office/powerpoint/2010/main" val="1236784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000"/>
                                        <p:tgtEl>
                                          <p:spTgt spid="8"/>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14000"/>
                                  </p:stCondLst>
                                  <p:iterate type="lt">
                                    <p:tmPct val="10000"/>
                                  </p:iterate>
                                  <p:childTnLst>
                                    <p:set>
                                      <p:cBhvr>
                                        <p:cTn id="18" dur="1" fill="hold">
                                          <p:stCondLst>
                                            <p:cond delay="0"/>
                                          </p:stCondLst>
                                        </p:cTn>
                                        <p:tgtEl>
                                          <p:spTgt spid="15"/>
                                        </p:tgtEl>
                                        <p:attrNameLst>
                                          <p:attrName>style.visibility</p:attrName>
                                        </p:attrNameLst>
                                      </p:cBhvr>
                                      <p:to>
                                        <p:strVal val="visible"/>
                                      </p:to>
                                    </p:set>
                                    <p:anim calcmode="lin" valueType="num">
                                      <p:cBhvr>
                                        <p:cTn id="19" dur="4000" fill="hold"/>
                                        <p:tgtEl>
                                          <p:spTgt spid="15"/>
                                        </p:tgtEl>
                                        <p:attrNameLst>
                                          <p:attrName>ppt_x</p:attrName>
                                        </p:attrNameLst>
                                      </p:cBhvr>
                                      <p:tavLst>
                                        <p:tav tm="0">
                                          <p:val>
                                            <p:strVal val="#ppt_x"/>
                                          </p:val>
                                        </p:tav>
                                        <p:tav tm="100000">
                                          <p:val>
                                            <p:strVal val="#ppt_x"/>
                                          </p:val>
                                        </p:tav>
                                      </p:tavLst>
                                    </p:anim>
                                    <p:anim calcmode="lin" valueType="num">
                                      <p:cBhvr>
                                        <p:cTn id="20" dur="4000" fill="hold"/>
                                        <p:tgtEl>
                                          <p:spTgt spid="15"/>
                                        </p:tgtEl>
                                        <p:attrNameLst>
                                          <p:attrName>ppt_y</p:attrName>
                                        </p:attrNameLst>
                                      </p:cBhvr>
                                      <p:tavLst>
                                        <p:tav tm="0">
                                          <p:val>
                                            <p:strVal val="#ppt_y+#ppt_h/2"/>
                                          </p:val>
                                        </p:tav>
                                        <p:tav tm="100000">
                                          <p:val>
                                            <p:strVal val="#ppt_y"/>
                                          </p:val>
                                        </p:tav>
                                      </p:tavLst>
                                    </p:anim>
                                    <p:anim calcmode="lin" valueType="num">
                                      <p:cBhvr>
                                        <p:cTn id="21" dur="4000" fill="hold"/>
                                        <p:tgtEl>
                                          <p:spTgt spid="15"/>
                                        </p:tgtEl>
                                        <p:attrNameLst>
                                          <p:attrName>ppt_w</p:attrName>
                                        </p:attrNameLst>
                                      </p:cBhvr>
                                      <p:tavLst>
                                        <p:tav tm="0">
                                          <p:val>
                                            <p:strVal val="#ppt_w"/>
                                          </p:val>
                                        </p:tav>
                                        <p:tav tm="100000">
                                          <p:val>
                                            <p:strVal val="#ppt_w"/>
                                          </p:val>
                                        </p:tav>
                                      </p:tavLst>
                                    </p:anim>
                                    <p:anim calcmode="lin" valueType="num">
                                      <p:cBhvr>
                                        <p:cTn id="22" dur="4000" fill="hold"/>
                                        <p:tgtEl>
                                          <p:spTgt spid="15"/>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14000"/>
                                  </p:stCondLst>
                                  <p:iterate type="lt">
                                    <p:tmPct val="10000"/>
                                  </p:iterate>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childTnLst>
                                </p:cTn>
                              </p:par>
                              <p:par>
                                <p:cTn id="26" presetID="17" presetClass="entr" presetSubtype="4" fill="hold" grpId="0" nodeType="withEffect">
                                  <p:stCondLst>
                                    <p:cond delay="2600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4000" fill="hold"/>
                                        <p:tgtEl>
                                          <p:spTgt spid="17"/>
                                        </p:tgtEl>
                                        <p:attrNameLst>
                                          <p:attrName>ppt_x</p:attrName>
                                        </p:attrNameLst>
                                      </p:cBhvr>
                                      <p:tavLst>
                                        <p:tav tm="0">
                                          <p:val>
                                            <p:strVal val="#ppt_x"/>
                                          </p:val>
                                        </p:tav>
                                        <p:tav tm="100000">
                                          <p:val>
                                            <p:strVal val="#ppt_x"/>
                                          </p:val>
                                        </p:tav>
                                      </p:tavLst>
                                    </p:anim>
                                    <p:anim calcmode="lin" valueType="num">
                                      <p:cBhvr>
                                        <p:cTn id="29" dur="4000" fill="hold"/>
                                        <p:tgtEl>
                                          <p:spTgt spid="17"/>
                                        </p:tgtEl>
                                        <p:attrNameLst>
                                          <p:attrName>ppt_y</p:attrName>
                                        </p:attrNameLst>
                                      </p:cBhvr>
                                      <p:tavLst>
                                        <p:tav tm="0">
                                          <p:val>
                                            <p:strVal val="#ppt_y+#ppt_h/2"/>
                                          </p:val>
                                        </p:tav>
                                        <p:tav tm="100000">
                                          <p:val>
                                            <p:strVal val="#ppt_y"/>
                                          </p:val>
                                        </p:tav>
                                      </p:tavLst>
                                    </p:anim>
                                    <p:anim calcmode="lin" valueType="num">
                                      <p:cBhvr>
                                        <p:cTn id="30" dur="4000" fill="hold"/>
                                        <p:tgtEl>
                                          <p:spTgt spid="17"/>
                                        </p:tgtEl>
                                        <p:attrNameLst>
                                          <p:attrName>ppt_w</p:attrName>
                                        </p:attrNameLst>
                                      </p:cBhvr>
                                      <p:tavLst>
                                        <p:tav tm="0">
                                          <p:val>
                                            <p:strVal val="#ppt_w"/>
                                          </p:val>
                                        </p:tav>
                                        <p:tav tm="100000">
                                          <p:val>
                                            <p:strVal val="#ppt_w"/>
                                          </p:val>
                                        </p:tav>
                                      </p:tavLst>
                                    </p:anim>
                                    <p:anim calcmode="lin" valueType="num">
                                      <p:cBhvr>
                                        <p:cTn id="31" dur="4000" fill="hold"/>
                                        <p:tgtEl>
                                          <p:spTgt spid="17"/>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26000"/>
                                  </p:stCondLst>
                                  <p:iterate type="lt">
                                    <p:tmPct val="10000"/>
                                  </p:iterate>
                                  <p:childTnLst>
                                    <p:set>
                                      <p:cBhvr>
                                        <p:cTn id="33" dur="1" fill="hold">
                                          <p:stCondLst>
                                            <p:cond delay="0"/>
                                          </p:stCondLst>
                                        </p:cTn>
                                        <p:tgtEl>
                                          <p:spTgt spid="17"/>
                                        </p:tgtEl>
                                        <p:attrNameLst>
                                          <p:attrName>style.visibility</p:attrName>
                                        </p:attrNameLst>
                                      </p:cBhvr>
                                      <p:to>
                                        <p:strVal val="visible"/>
                                      </p:to>
                                    </p:set>
                                    <p:animEffect transition="in" filter="fade">
                                      <p:cBhvr>
                                        <p:cTn id="34" dur="4000"/>
                                        <p:tgtEl>
                                          <p:spTgt spid="17"/>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7" grpId="0"/>
      <p:bldP spid="17" grpId="1"/>
      <p:bldP spid="15" grpId="0"/>
      <p:bldP spid="15"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20000"/>
                <a:lumOff val="80000"/>
              </a:schemeClr>
            </a:gs>
            <a:gs pos="37000">
              <a:schemeClr val="accent2">
                <a:lumMod val="40000"/>
                <a:lumOff val="60000"/>
              </a:schemeClr>
            </a:gs>
            <a:gs pos="61000">
              <a:schemeClr val="accent2">
                <a:lumMod val="60000"/>
                <a:lumOff val="40000"/>
              </a:schemeClr>
            </a:gs>
            <a:gs pos="100000">
              <a:schemeClr val="accent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FBF9EF25-01E3-455C-8AF2-BF96024479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62" y="542925"/>
            <a:ext cx="6817600" cy="5786438"/>
          </a:xfrm>
          <a:prstGeom prst="rect">
            <a:avLst/>
          </a:prstGeom>
          <a:ln>
            <a:noFill/>
          </a:ln>
          <a:effectLst>
            <a:outerShdw blurRad="292100" dist="139700" dir="2700000" algn="tl" rotWithShape="0">
              <a:srgbClr val="333333">
                <a:alpha val="65000"/>
              </a:srgbClr>
            </a:outerShdw>
          </a:effectLst>
        </p:spPr>
      </p:pic>
      <p:sp>
        <p:nvSpPr>
          <p:cNvPr id="2" name="Rectangle 3">
            <a:extLst>
              <a:ext uri="{FF2B5EF4-FFF2-40B4-BE49-F238E27FC236}">
                <a16:creationId xmlns:a16="http://schemas.microsoft.com/office/drawing/2014/main" id="{42477A3E-8D7D-47E3-AEB5-B21E02621931}"/>
              </a:ext>
            </a:extLst>
          </p:cNvPr>
          <p:cNvSpPr>
            <a:spLocks noChangeArrowheads="1"/>
          </p:cNvSpPr>
          <p:nvPr/>
        </p:nvSpPr>
        <p:spPr bwMode="auto">
          <a:xfrm>
            <a:off x="7224682" y="623241"/>
            <a:ext cx="4862512" cy="5632311"/>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Después de la caída de Tenochtitlan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el 13 de agosto de 1521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continuando el proceso de conquista, se vio la necesidad de fundar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un pueblo intermedio, entre el puerto de la </a:t>
            </a:r>
            <a:r>
              <a:rPr lang="es-ES" altLang="es-MX" sz="2400" dirty="0">
                <a:latin typeface="CommercialScript" pitchFamily="2" charset="0"/>
                <a:ea typeface="Times New Roman" panose="02020603050405020304" pitchFamily="18" charset="0"/>
                <a:cs typeface="Arial" panose="020B0604020202020204" pitchFamily="34" charset="0"/>
              </a:rPr>
              <a:t>“</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Villa Rica de la Vera Cruz”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a:t>
            </a:r>
            <a:r>
              <a:rPr kumimoji="0" lang="es-ES" altLang="es-MX" sz="2400" b="0" i="0" u="none" strike="noStrike" cap="none" normalizeH="0" baseline="0" dirty="0">
                <a:ln>
                  <a:noFill/>
                </a:ln>
                <a:solidFill>
                  <a:schemeClr val="accent2">
                    <a:lumMod val="75000"/>
                  </a:schemeClr>
                </a:solidFill>
                <a:effectLst/>
                <a:latin typeface="CommercialScript" pitchFamily="2" charset="0"/>
                <a:ea typeface="Times New Roman" panose="02020603050405020304" pitchFamily="18" charset="0"/>
                <a:cs typeface="Arial" panose="020B0604020202020204" pitchFamily="34" charset="0"/>
              </a:rPr>
              <a:t>Hoy Veracruz</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 y la nueva capital, para el creciente flujo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 de inmigrantes españoles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que sin recursos y sin la esperanza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de obtener encomiendas pudieran establecerse, y al mismo tiempo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que sirviera como sitio de descanso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curación para los pasajeros provenientes de Veracruz.</a:t>
            </a:r>
            <a:endParaRPr kumimoji="0" lang="es-ES" altLang="es-MX" sz="2400" b="0" i="0" u="none" strike="noStrike" cap="none" normalizeH="0" baseline="0" dirty="0">
              <a:ln>
                <a:noFill/>
              </a:ln>
              <a:effectLst/>
              <a:latin typeface="CommercialScript" pitchFamily="2" charset="0"/>
            </a:endParaRPr>
          </a:p>
        </p:txBody>
      </p:sp>
      <p:sp>
        <p:nvSpPr>
          <p:cNvPr id="5" name="CuadroTexto 4">
            <a:extLst>
              <a:ext uri="{FF2B5EF4-FFF2-40B4-BE49-F238E27FC236}">
                <a16:creationId xmlns:a16="http://schemas.microsoft.com/office/drawing/2014/main" id="{F49691A2-8499-4B6A-B436-78B3584AAA8C}"/>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8174255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10000"/>
                                        <p:tgtEl>
                                          <p:spTgt spid="4"/>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1170"/>
                                        <p:tgtEl>
                                          <p:spTgt spid="2"/>
                                        </p:tgtEl>
                                      </p:cBhvr>
                                    </p:animEffect>
                                  </p:childTnLst>
                                </p:cTn>
                              </p:par>
                            </p:childTnLst>
                          </p:cTn>
                        </p:par>
                        <p:par>
                          <p:cTn id="11" fill="hold">
                            <p:stCondLst>
                              <p:cond delay="47502"/>
                            </p:stCondLst>
                            <p:childTnLst>
                              <p:par>
                                <p:cTn id="12" presetID="1" presetClass="entr" presetSubtype="0" fill="hold" grpId="0" nodeType="afterEffect" nodePh="1">
                                  <p:stCondLst>
                                    <p:cond delay="2000"/>
                                  </p:stCondLst>
                                  <p:endCondLst>
                                    <p:cond evt="begin" delay="0">
                                      <p:tn val="12"/>
                                    </p:cond>
                                  </p:end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20000">
              <a:schemeClr val="accent2">
                <a:lumMod val="20000"/>
                <a:lumOff val="80000"/>
              </a:schemeClr>
            </a:gs>
            <a:gs pos="50000">
              <a:schemeClr val="accent2">
                <a:lumMod val="40000"/>
                <a:lumOff val="60000"/>
              </a:schemeClr>
            </a:gs>
            <a:gs pos="80000">
              <a:schemeClr val="accent2">
                <a:lumMod val="60000"/>
                <a:lumOff val="4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96DFD4F4-46AF-42B1-AAF5-66997E2FF32A}"/>
              </a:ext>
            </a:extLst>
          </p:cNvPr>
          <p:cNvSpPr/>
          <p:nvPr/>
        </p:nvSpPr>
        <p:spPr>
          <a:xfrm>
            <a:off x="3026" y="910501"/>
            <a:ext cx="5962667" cy="4154984"/>
          </a:xfrm>
          <a:prstGeom prst="rect">
            <a:avLst/>
          </a:prstGeom>
        </p:spPr>
        <p:txBody>
          <a:bodyPr wrap="square">
            <a:spAutoFit/>
          </a:bodyPr>
          <a:lstStyle/>
          <a:p>
            <a:pPr algn="ctr"/>
            <a:r>
              <a:rPr lang="es-MX" sz="2400" dirty="0">
                <a:solidFill>
                  <a:srgbClr val="222222"/>
                </a:solidFill>
                <a:latin typeface="CommercialScript" pitchFamily="2" charset="0"/>
              </a:rPr>
              <a:t>Siendo el año de 1530 </a:t>
            </a:r>
          </a:p>
          <a:p>
            <a:pPr algn="ctr"/>
            <a:r>
              <a:rPr lang="es-MX" sz="2400" dirty="0">
                <a:solidFill>
                  <a:srgbClr val="222222"/>
                </a:solidFill>
                <a:latin typeface="CommercialScript" pitchFamily="2" charset="0"/>
              </a:rPr>
              <a:t>don Sebastián Ramírez de Fuenleal, </a:t>
            </a:r>
          </a:p>
          <a:p>
            <a:pPr algn="ctr"/>
            <a:r>
              <a:rPr lang="es-MX" sz="2400" dirty="0">
                <a:solidFill>
                  <a:srgbClr val="222222"/>
                </a:solidFill>
                <a:latin typeface="CommercialScript" pitchFamily="2" charset="0"/>
              </a:rPr>
              <a:t>Presidente de la Segunda Real Audiencia </a:t>
            </a:r>
          </a:p>
          <a:p>
            <a:pPr algn="ctr"/>
            <a:r>
              <a:rPr lang="es-MX" sz="2400" dirty="0">
                <a:solidFill>
                  <a:srgbClr val="222222"/>
                </a:solidFill>
                <a:latin typeface="CommercialScript" pitchFamily="2" charset="0"/>
              </a:rPr>
              <a:t>de México, </a:t>
            </a:r>
          </a:p>
          <a:p>
            <a:pPr algn="ctr"/>
            <a:r>
              <a:rPr lang="es-MX" sz="2400" dirty="0">
                <a:solidFill>
                  <a:srgbClr val="222222"/>
                </a:solidFill>
                <a:latin typeface="CommercialScript" pitchFamily="2" charset="0"/>
              </a:rPr>
              <a:t>comisionó a fray Toribio de Benavente </a:t>
            </a:r>
          </a:p>
          <a:p>
            <a:pPr algn="ctr"/>
            <a:r>
              <a:rPr lang="es-MX" sz="2400" dirty="0">
                <a:latin typeface="CommercialScript" pitchFamily="2" charset="0"/>
              </a:rPr>
              <a:t>«</a:t>
            </a:r>
            <a:r>
              <a:rPr lang="es-MX" sz="2400" dirty="0">
                <a:solidFill>
                  <a:srgbClr val="007FAC"/>
                </a:solidFill>
                <a:latin typeface="CommercialScript" pitchFamily="2" charset="0"/>
              </a:rPr>
              <a:t>Motolinía</a:t>
            </a:r>
            <a:r>
              <a:rPr lang="es-MX" sz="2400" dirty="0">
                <a:latin typeface="CommercialScript" pitchFamily="2" charset="0"/>
              </a:rPr>
              <a:t>»</a:t>
            </a:r>
          </a:p>
          <a:p>
            <a:pPr algn="ctr"/>
            <a:r>
              <a:rPr lang="es-MX" sz="2400" dirty="0">
                <a:solidFill>
                  <a:srgbClr val="222222"/>
                </a:solidFill>
                <a:latin typeface="CommercialScript" pitchFamily="2" charset="0"/>
              </a:rPr>
              <a:t> para que partiera de su diócesis en Tlaxcala, </a:t>
            </a:r>
          </a:p>
          <a:p>
            <a:pPr algn="ctr"/>
            <a:r>
              <a:rPr lang="es-MX" sz="2400" dirty="0">
                <a:solidFill>
                  <a:srgbClr val="222222"/>
                </a:solidFill>
                <a:latin typeface="CommercialScript" pitchFamily="2" charset="0"/>
              </a:rPr>
              <a:t>a buscar algún sitio adecuado para la creación </a:t>
            </a:r>
          </a:p>
          <a:p>
            <a:pPr algn="ctr"/>
            <a:r>
              <a:rPr lang="es-MX" sz="2400" dirty="0">
                <a:solidFill>
                  <a:srgbClr val="222222"/>
                </a:solidFill>
                <a:latin typeface="CommercialScript" pitchFamily="2" charset="0"/>
              </a:rPr>
              <a:t>de una nueva ciudad para albergar </a:t>
            </a:r>
          </a:p>
          <a:p>
            <a:pPr algn="ctr"/>
            <a:r>
              <a:rPr lang="es-MX" sz="2400" dirty="0">
                <a:solidFill>
                  <a:srgbClr val="222222"/>
                </a:solidFill>
                <a:latin typeface="CommercialScript" pitchFamily="2" charset="0"/>
              </a:rPr>
              <a:t>a dichos españoles y a los que en el futuro </a:t>
            </a:r>
          </a:p>
          <a:p>
            <a:pPr algn="ctr"/>
            <a:r>
              <a:rPr lang="es-MX" sz="2400" dirty="0">
                <a:solidFill>
                  <a:srgbClr val="222222"/>
                </a:solidFill>
                <a:latin typeface="CommercialScript" pitchFamily="2" charset="0"/>
              </a:rPr>
              <a:t>fuesen llegando a la Nueva España.</a:t>
            </a:r>
            <a:endParaRPr lang="es-MX" sz="2400" b="0" i="0" dirty="0">
              <a:solidFill>
                <a:srgbClr val="222222"/>
              </a:solidFill>
              <a:effectLst/>
              <a:latin typeface="CommercialScript" pitchFamily="2" charset="0"/>
            </a:endParaRPr>
          </a:p>
        </p:txBody>
      </p:sp>
      <p:pic>
        <p:nvPicPr>
          <p:cNvPr id="5" name="Imagen 4" descr="Imagen que contiene texto, libro&#10;&#10;Descripción generada con confianza muy alta">
            <a:extLst>
              <a:ext uri="{FF2B5EF4-FFF2-40B4-BE49-F238E27FC236}">
                <a16:creationId xmlns:a16="http://schemas.microsoft.com/office/drawing/2014/main" id="{7FB4CB1E-8DC2-4220-9229-64CAE618BA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5693" y="725810"/>
            <a:ext cx="5888183" cy="4425951"/>
          </a:xfrm>
          <a:prstGeom prst="rect">
            <a:avLst/>
          </a:prstGeom>
          <a:ln>
            <a:noFill/>
          </a:ln>
          <a:effectLst>
            <a:outerShdw blurRad="292100" dist="139700" dir="2700000" algn="tl" rotWithShape="0">
              <a:srgbClr val="333333">
                <a:alpha val="65000"/>
              </a:srgbClr>
            </a:outerShdw>
          </a:effectLst>
        </p:spPr>
      </p:pic>
      <p:sp>
        <p:nvSpPr>
          <p:cNvPr id="4" name="Rectángulo 3">
            <a:extLst>
              <a:ext uri="{FF2B5EF4-FFF2-40B4-BE49-F238E27FC236}">
                <a16:creationId xmlns:a16="http://schemas.microsoft.com/office/drawing/2014/main" id="{402867EB-CF8B-4729-BDB7-F9C0F991041E}"/>
              </a:ext>
            </a:extLst>
          </p:cNvPr>
          <p:cNvSpPr/>
          <p:nvPr/>
        </p:nvSpPr>
        <p:spPr>
          <a:xfrm>
            <a:off x="0" y="5487424"/>
            <a:ext cx="12188974" cy="830997"/>
          </a:xfrm>
          <a:prstGeom prst="rect">
            <a:avLst/>
          </a:prstGeom>
        </p:spPr>
        <p:txBody>
          <a:bodyPr wrap="square">
            <a:spAutoFit/>
          </a:bodyPr>
          <a:lstStyle/>
          <a:p>
            <a:pPr algn="ctr"/>
            <a:r>
              <a:rPr lang="es-MX" sz="2400" dirty="0">
                <a:solidFill>
                  <a:srgbClr val="222222"/>
                </a:solidFill>
                <a:latin typeface="CommercialScript" pitchFamily="2" charset="0"/>
              </a:rPr>
              <a:t>Las líneas generales de las principales controversias alrededor de la fecha de la fundación </a:t>
            </a:r>
          </a:p>
          <a:p>
            <a:pPr algn="ctr"/>
            <a:r>
              <a:rPr lang="es-MX" sz="2400" dirty="0">
                <a:solidFill>
                  <a:srgbClr val="222222"/>
                </a:solidFill>
                <a:latin typeface="CommercialScript" pitchFamily="2" charset="0"/>
              </a:rPr>
              <a:t>se definieron durante el período virreinal.</a:t>
            </a:r>
            <a:endParaRPr lang="es-MX" sz="2400" b="0" i="0" dirty="0">
              <a:solidFill>
                <a:srgbClr val="222222"/>
              </a:solidFill>
              <a:effectLst/>
              <a:latin typeface="CommercialScript" pitchFamily="2" charset="0"/>
            </a:endParaRPr>
          </a:p>
        </p:txBody>
      </p:sp>
      <p:sp>
        <p:nvSpPr>
          <p:cNvPr id="6" name="CuadroTexto 5">
            <a:extLst>
              <a:ext uri="{FF2B5EF4-FFF2-40B4-BE49-F238E27FC236}">
                <a16:creationId xmlns:a16="http://schemas.microsoft.com/office/drawing/2014/main" id="{4619FDD8-B959-403E-B7AF-FD5D91DBA865}"/>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0888484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10000"/>
                                        <p:tgtEl>
                                          <p:spTgt spid="5"/>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1170"/>
                                        <p:tgtEl>
                                          <p:spTgt spid="2"/>
                                        </p:tgtEl>
                                      </p:cBhvr>
                                    </p:animEffect>
                                  </p:childTnLst>
                                </p:cTn>
                              </p:par>
                            </p:childTnLst>
                          </p:cTn>
                        </p:par>
                        <p:par>
                          <p:cTn id="11" fill="hold">
                            <p:stCondLst>
                              <p:cond delay="36270"/>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70"/>
                                        <p:tgtEl>
                                          <p:spTgt spid="4"/>
                                        </p:tgtEl>
                                      </p:cBhvr>
                                    </p:animEffect>
                                  </p:childTnLst>
                                </p:cTn>
                              </p:par>
                            </p:childTnLst>
                          </p:cTn>
                        </p:par>
                        <p:par>
                          <p:cTn id="15" fill="hold">
                            <p:stCondLst>
                              <p:cond delay="51645"/>
                            </p:stCondLst>
                            <p:childTnLst>
                              <p:par>
                                <p:cTn id="16" presetID="1" presetClass="entr" presetSubtype="0" fill="hold" grpId="0" nodeType="afterEffect" nodePh="1">
                                  <p:stCondLst>
                                    <p:cond delay="2000"/>
                                  </p:stCondLst>
                                  <p:endCondLst>
                                    <p:cond evt="begin" delay="0">
                                      <p:tn val="16"/>
                                    </p:cond>
                                  </p:end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96DFD4F4-46AF-42B1-AAF5-66997E2FF32A}"/>
              </a:ext>
            </a:extLst>
          </p:cNvPr>
          <p:cNvSpPr/>
          <p:nvPr/>
        </p:nvSpPr>
        <p:spPr>
          <a:xfrm>
            <a:off x="4143390" y="995593"/>
            <a:ext cx="8042299" cy="1054135"/>
          </a:xfrm>
          <a:prstGeom prst="rect">
            <a:avLst/>
          </a:prstGeom>
        </p:spPr>
        <p:txBody>
          <a:bodyPr wrap="square">
            <a:spAutoFit/>
          </a:bodyPr>
          <a:lstStyle/>
          <a:p>
            <a:pPr algn="ctr">
              <a:lnSpc>
                <a:spcPts val="2500"/>
              </a:lnSpc>
            </a:pPr>
            <a:r>
              <a:rPr lang="es-MX" sz="2400" dirty="0">
                <a:latin typeface="CommercialScrD" panose="03000000000000000000" pitchFamily="66" charset="0"/>
              </a:rPr>
              <a:t>Los cronistas, como Motolinía, Herrera y Tordesillas, Torquemada, Betancourt y Gil González Dávila, mezclaron la leyenda, </a:t>
            </a:r>
          </a:p>
          <a:p>
            <a:pPr algn="ctr">
              <a:lnSpc>
                <a:spcPts val="2500"/>
              </a:lnSpc>
            </a:pPr>
            <a:r>
              <a:rPr lang="es-MX" sz="2400" dirty="0">
                <a:latin typeface="CommercialScrD" panose="03000000000000000000" pitchFamily="66" charset="0"/>
              </a:rPr>
              <a:t>los hechos y hechos no comprobables.</a:t>
            </a:r>
          </a:p>
        </p:txBody>
      </p:sp>
      <p:sp>
        <p:nvSpPr>
          <p:cNvPr id="3" name="Rectángulo 2">
            <a:extLst>
              <a:ext uri="{FF2B5EF4-FFF2-40B4-BE49-F238E27FC236}">
                <a16:creationId xmlns:a16="http://schemas.microsoft.com/office/drawing/2014/main" id="{FD24A7E6-9A59-4D63-856F-50A74E1F4A49}"/>
              </a:ext>
            </a:extLst>
          </p:cNvPr>
          <p:cNvSpPr/>
          <p:nvPr/>
        </p:nvSpPr>
        <p:spPr>
          <a:xfrm>
            <a:off x="4100952" y="359151"/>
            <a:ext cx="4012710"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Época virreinal</a:t>
            </a:r>
          </a:p>
        </p:txBody>
      </p:sp>
      <p:pic>
        <p:nvPicPr>
          <p:cNvPr id="5" name="Imagen 4" descr="Imagen que contiene árbol&#10;&#10;Descripción generada con confianza alta">
            <a:extLst>
              <a:ext uri="{FF2B5EF4-FFF2-40B4-BE49-F238E27FC236}">
                <a16:creationId xmlns:a16="http://schemas.microsoft.com/office/drawing/2014/main" id="{512AFFF7-AA0C-48EB-BF46-A1B2DF1D941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75" b="98925" l="2750" r="97750">
                        <a14:foregroundMark x1="9000" y1="36344" x2="9000" y2="36344"/>
                        <a14:foregroundMark x1="8500" y1="43011" x2="8500" y2="43011"/>
                        <a14:foregroundMark x1="21000" y1="39785" x2="21000" y2="39785"/>
                        <a14:foregroundMark x1="17250" y1="34839" x2="17250" y2="34839"/>
                        <a14:foregroundMark x1="22750" y1="27742" x2="22750" y2="27742"/>
                        <a14:foregroundMark x1="21000" y1="20860" x2="21000" y2="20860"/>
                        <a14:foregroundMark x1="26250" y1="17849" x2="26250" y2="17849"/>
                        <a14:foregroundMark x1="23500" y1="17849" x2="23500" y2="17849"/>
                        <a14:foregroundMark x1="19750" y1="14194" x2="19750" y2="14194"/>
                        <a14:foregroundMark x1="17000" y1="10968" x2="17000" y2="10968"/>
                        <a14:foregroundMark x1="11000" y1="8817" x2="11000" y2="8817"/>
                        <a14:foregroundMark x1="8250" y1="13548" x2="8250" y2="13548"/>
                        <a14:foregroundMark x1="23500" y1="7957" x2="23500" y2="7957"/>
                        <a14:foregroundMark x1="27000" y1="8172" x2="27000" y2="8172"/>
                        <a14:foregroundMark x1="39000" y1="8172" x2="39000" y2="8172"/>
                        <a14:foregroundMark x1="41750" y1="7312" x2="41750" y2="7312"/>
                        <a14:foregroundMark x1="38750" y1="6452" x2="38750" y2="6452"/>
                        <a14:foregroundMark x1="35750" y1="7957" x2="35750" y2="7957"/>
                        <a14:foregroundMark x1="47000" y1="16129" x2="47000" y2="16129"/>
                        <a14:foregroundMark x1="42000" y1="18280" x2="42000" y2="18280"/>
                        <a14:foregroundMark x1="34000" y1="19140" x2="34000" y2="19140"/>
                        <a14:foregroundMark x1="53250" y1="16989" x2="53250" y2="16989"/>
                        <a14:foregroundMark x1="62750" y1="19570" x2="62750" y2="19570"/>
                        <a14:foregroundMark x1="67750" y1="19140" x2="67750" y2="19140"/>
                        <a14:foregroundMark x1="59000" y1="18280" x2="59000" y2="18280"/>
                        <a14:foregroundMark x1="79000" y1="38065" x2="79000" y2="38065"/>
                        <a14:foregroundMark x1="77750" y1="29892" x2="77750" y2="29892"/>
                        <a14:foregroundMark x1="78250" y1="22366" x2="78250" y2="22366"/>
                        <a14:foregroundMark x1="82000" y1="23656" x2="82000" y2="23656"/>
                        <a14:foregroundMark x1="79500" y1="26667" x2="79500" y2="26667"/>
                        <a14:foregroundMark x1="77750" y1="26022" x2="77750" y2="26022"/>
                        <a14:foregroundMark x1="79500" y1="20215" x2="79500" y2="20215"/>
                        <a14:foregroundMark x1="79500" y1="17419" x2="79500" y2="17419"/>
                        <a14:foregroundMark x1="78000" y1="36129" x2="78000" y2="36129"/>
                        <a14:foregroundMark x1="81000" y1="45806" x2="81000" y2="45806"/>
                        <a14:foregroundMark x1="54000" y1="53548" x2="54000" y2="53548"/>
                        <a14:foregroundMark x1="42750" y1="53548" x2="42750" y2="53548"/>
                        <a14:foregroundMark x1="56250" y1="13978" x2="56250" y2="13978"/>
                        <a14:foregroundMark x1="65000" y1="15484" x2="65000" y2="15484"/>
                        <a14:foregroundMark x1="60500" y1="16129" x2="60500" y2="16129"/>
                        <a14:foregroundMark x1="52500" y1="13548" x2="52500" y2="13548"/>
                        <a14:foregroundMark x1="42000" y1="16129" x2="42000" y2="16129"/>
                        <a14:foregroundMark x1="72500" y1="15484" x2="72500" y2="15484"/>
                        <a14:foregroundMark x1="80500" y1="15699" x2="80500" y2="15699"/>
                        <a14:foregroundMark x1="85250" y1="16989" x2="85250" y2="16989"/>
                        <a14:foregroundMark x1="83500" y1="17419" x2="83500" y2="17419"/>
                        <a14:foregroundMark x1="81000" y1="26022" x2="81000" y2="26022"/>
                        <a14:foregroundMark x1="83500" y1="32688" x2="83500" y2="32688"/>
                        <a14:foregroundMark x1="85000" y1="25376" x2="85000" y2="25376"/>
                        <a14:foregroundMark x1="85750" y1="12903" x2="85750" y2="12903"/>
                        <a14:foregroundMark x1="72250" y1="10538" x2="72250" y2="10538"/>
                        <a14:foregroundMark x1="70250" y1="7957" x2="70250" y2="7957"/>
                        <a14:foregroundMark x1="65250" y1="16344" x2="65250" y2="16344"/>
                        <a14:foregroundMark x1="75500" y1="18495" x2="75500" y2="18495"/>
                        <a14:foregroundMark x1="79750" y1="20430" x2="79750" y2="20430"/>
                        <a14:foregroundMark x1="79500" y1="18925" x2="79500" y2="18925"/>
                        <a14:foregroundMark x1="78750" y1="15699" x2="78750" y2="15699"/>
                        <a14:foregroundMark x1="68250" y1="14409" x2="68250" y2="14409"/>
                        <a14:foregroundMark x1="60250" y1="16344" x2="60250" y2="16344"/>
                        <a14:foregroundMark x1="64500" y1="13978" x2="64500" y2="13978"/>
                        <a14:foregroundMark x1="81750" y1="84946" x2="81750" y2="84946"/>
                        <a14:foregroundMark x1="79000" y1="79140" x2="79000" y2="79140"/>
                        <a14:foregroundMark x1="76500" y1="77419" x2="76500" y2="77419"/>
                        <a14:foregroundMark x1="59000" y1="85591" x2="59000" y2="85591"/>
                        <a14:foregroundMark x1="58000" y1="84516" x2="58000" y2="84516"/>
                        <a14:foregroundMark x1="53000" y1="87097" x2="53000" y2="87097"/>
                        <a14:foregroundMark x1="53750" y1="90538" x2="53750" y2="90538"/>
                        <a14:foregroundMark x1="45000" y1="91183" x2="45000" y2="91183"/>
                        <a14:foregroundMark x1="38250" y1="89032" x2="38250" y2="89032"/>
                        <a14:foregroundMark x1="36500" y1="87957" x2="36500" y2="87957"/>
                        <a14:foregroundMark x1="32500" y1="86667" x2="32500" y2="86667"/>
                        <a14:foregroundMark x1="34250" y1="83656" x2="34250" y2="83656"/>
                        <a14:foregroundMark x1="11000" y1="67957" x2="11000" y2="67957"/>
                        <a14:foregroundMark x1="13250" y1="44516" x2="13250" y2="44516"/>
                        <a14:foregroundMark x1="14250" y1="28172" x2="14250" y2="28172"/>
                        <a14:foregroundMark x1="16500" y1="16774" x2="16500" y2="16774"/>
                        <a14:foregroundMark x1="52500" y1="10538" x2="52500" y2="10538"/>
                        <a14:foregroundMark x1="91500" y1="24516" x2="91500" y2="24516"/>
                        <a14:foregroundMark x1="97750" y1="27097" x2="97750" y2="27097"/>
                        <a14:foregroundMark x1="83750" y1="6022" x2="83750" y2="6022"/>
                        <a14:foregroundMark x1="47750" y1="3656" x2="47750" y2="3656"/>
                        <a14:foregroundMark x1="2750" y1="26022" x2="2750" y2="26022"/>
                        <a14:foregroundMark x1="52500" y1="95269" x2="52500" y2="95269"/>
                        <a14:foregroundMark x1="49250" y1="98925" x2="49250" y2="98925"/>
                        <a14:foregroundMark x1="14250" y1="2366" x2="14250" y2="2366"/>
                        <a14:foregroundMark x1="49000" y1="1075" x2="49000" y2="1075"/>
                      </a14:backgroundRemoval>
                    </a14:imgEffect>
                    <a14:imgEffect>
                      <a14:sharpenSoften amount="90000"/>
                    </a14:imgEffect>
                  </a14:imgLayer>
                </a14:imgProps>
              </a:ext>
              <a:ext uri="{28A0092B-C50C-407E-A947-70E740481C1C}">
                <a14:useLocalDpi xmlns:a14="http://schemas.microsoft.com/office/drawing/2010/main" val="0"/>
              </a:ext>
            </a:extLst>
          </a:blip>
          <a:stretch>
            <a:fillRect/>
          </a:stretch>
        </p:blipFill>
        <p:spPr>
          <a:xfrm>
            <a:off x="469913" y="1385968"/>
            <a:ext cx="2937205" cy="3414500"/>
          </a:xfrm>
          <a:prstGeom prst="rect">
            <a:avLst/>
          </a:prstGeom>
        </p:spPr>
      </p:pic>
      <p:sp>
        <p:nvSpPr>
          <p:cNvPr id="6" name="Rectángulo 5">
            <a:extLst>
              <a:ext uri="{FF2B5EF4-FFF2-40B4-BE49-F238E27FC236}">
                <a16:creationId xmlns:a16="http://schemas.microsoft.com/office/drawing/2014/main" id="{0EB0A381-DBFB-436C-AEAD-6B67B3253476}"/>
              </a:ext>
            </a:extLst>
          </p:cNvPr>
          <p:cNvSpPr/>
          <p:nvPr/>
        </p:nvSpPr>
        <p:spPr>
          <a:xfrm>
            <a:off x="-1581" y="5176684"/>
            <a:ext cx="4131129" cy="1374735"/>
          </a:xfrm>
          <a:prstGeom prst="rect">
            <a:avLst/>
          </a:prstGeom>
        </p:spPr>
        <p:txBody>
          <a:bodyPr wrap="square">
            <a:spAutoFit/>
          </a:bodyPr>
          <a:lstStyle/>
          <a:p>
            <a:pPr lvl="0" algn="ctr">
              <a:lnSpc>
                <a:spcPts val="2500"/>
              </a:lnSpc>
            </a:pPr>
            <a:r>
              <a:rPr lang="es-MX" sz="2400" dirty="0">
                <a:solidFill>
                  <a:srgbClr val="604900"/>
                </a:solidFill>
                <a:latin typeface="CommercialScrD" panose="03000000000000000000" pitchFamily="66" charset="0"/>
              </a:rPr>
              <a:t>En recuerdo de ello, el escudo concedido por Carlos V a la ciudad consiste en una iglesia de cinco torres sostenida por dos ángeles.</a:t>
            </a:r>
          </a:p>
        </p:txBody>
      </p:sp>
      <p:sp>
        <p:nvSpPr>
          <p:cNvPr id="7" name="Rectángulo 6">
            <a:extLst>
              <a:ext uri="{FF2B5EF4-FFF2-40B4-BE49-F238E27FC236}">
                <a16:creationId xmlns:a16="http://schemas.microsoft.com/office/drawing/2014/main" id="{5BE5E809-FAA2-4B81-8BDB-5917437D7611}"/>
              </a:ext>
            </a:extLst>
          </p:cNvPr>
          <p:cNvSpPr/>
          <p:nvPr/>
        </p:nvSpPr>
        <p:spPr>
          <a:xfrm>
            <a:off x="4148310" y="2445853"/>
            <a:ext cx="8042299" cy="733534"/>
          </a:xfrm>
          <a:prstGeom prst="rect">
            <a:avLst/>
          </a:prstGeom>
        </p:spPr>
        <p:txBody>
          <a:bodyPr wrap="square">
            <a:spAutoFit/>
          </a:bodyPr>
          <a:lstStyle/>
          <a:p>
            <a:pPr algn="ctr">
              <a:lnSpc>
                <a:spcPts val="2500"/>
              </a:lnSpc>
            </a:pPr>
            <a:r>
              <a:rPr lang="es-MX" sz="2400" dirty="0">
                <a:latin typeface="CommercialScrD" panose="03000000000000000000" pitchFamily="66" charset="0"/>
              </a:rPr>
              <a:t>Así que por fin fue fundada por los españoles el 16 de abril de 1531 </a:t>
            </a:r>
          </a:p>
          <a:p>
            <a:pPr algn="ctr">
              <a:lnSpc>
                <a:spcPts val="2500"/>
              </a:lnSpc>
            </a:pPr>
            <a:r>
              <a:rPr lang="es-MX" sz="2400" dirty="0">
                <a:latin typeface="CommercialScrD" panose="03000000000000000000" pitchFamily="66" charset="0"/>
              </a:rPr>
              <a:t>con el nombre de Puebla de los Ángeles.</a:t>
            </a:r>
          </a:p>
        </p:txBody>
      </p:sp>
      <p:sp>
        <p:nvSpPr>
          <p:cNvPr id="8" name="Rectángulo 7">
            <a:extLst>
              <a:ext uri="{FF2B5EF4-FFF2-40B4-BE49-F238E27FC236}">
                <a16:creationId xmlns:a16="http://schemas.microsoft.com/office/drawing/2014/main" id="{3E5364D9-8E2C-4D70-B2C5-FD88FC79C939}"/>
              </a:ext>
            </a:extLst>
          </p:cNvPr>
          <p:cNvSpPr/>
          <p:nvPr/>
        </p:nvSpPr>
        <p:spPr>
          <a:xfrm>
            <a:off x="4153225" y="3556895"/>
            <a:ext cx="8042299" cy="733534"/>
          </a:xfrm>
          <a:prstGeom prst="rect">
            <a:avLst/>
          </a:prstGeom>
        </p:spPr>
        <p:txBody>
          <a:bodyPr wrap="square">
            <a:spAutoFit/>
          </a:bodyPr>
          <a:lstStyle/>
          <a:p>
            <a:pPr algn="ctr">
              <a:lnSpc>
                <a:spcPts val="2500"/>
              </a:lnSpc>
            </a:pPr>
            <a:r>
              <a:rPr lang="es-MX" sz="2400" dirty="0">
                <a:latin typeface="CommercialScrD" panose="03000000000000000000" pitchFamily="66" charset="0"/>
              </a:rPr>
              <a:t>Aunque posteriormente fue elevada al rango de ciudad, </a:t>
            </a:r>
          </a:p>
          <a:p>
            <a:pPr algn="ctr">
              <a:lnSpc>
                <a:spcPts val="2500"/>
              </a:lnSpc>
            </a:pPr>
            <a:r>
              <a:rPr lang="es-MX" sz="2400" dirty="0">
                <a:latin typeface="CommercialScrD" panose="03000000000000000000" pitchFamily="66" charset="0"/>
              </a:rPr>
              <a:t>se le siguió llamando Puebla hasta la actualidad.</a:t>
            </a:r>
          </a:p>
        </p:txBody>
      </p:sp>
      <p:sp>
        <p:nvSpPr>
          <p:cNvPr id="9" name="Rectángulo 8">
            <a:extLst>
              <a:ext uri="{FF2B5EF4-FFF2-40B4-BE49-F238E27FC236}">
                <a16:creationId xmlns:a16="http://schemas.microsoft.com/office/drawing/2014/main" id="{4BEA0655-855A-4917-B978-6C79B48F6B78}"/>
              </a:ext>
            </a:extLst>
          </p:cNvPr>
          <p:cNvSpPr/>
          <p:nvPr/>
        </p:nvSpPr>
        <p:spPr>
          <a:xfrm>
            <a:off x="4158145" y="4638441"/>
            <a:ext cx="8042299" cy="1054135"/>
          </a:xfrm>
          <a:prstGeom prst="rect">
            <a:avLst/>
          </a:prstGeom>
        </p:spPr>
        <p:txBody>
          <a:bodyPr wrap="square">
            <a:spAutoFit/>
          </a:bodyPr>
          <a:lstStyle/>
          <a:p>
            <a:pPr algn="ctr">
              <a:lnSpc>
                <a:spcPts val="2500"/>
              </a:lnSpc>
            </a:pPr>
            <a:r>
              <a:rPr lang="es-MX" sz="2400" dirty="0">
                <a:latin typeface="CommercialScrD" panose="03000000000000000000" pitchFamily="66" charset="0"/>
              </a:rPr>
              <a:t>La leyenda dice que los ángeles bajaron en sueños a Julián Garcés, primer obispo de Tlaxcala, y le señalaron el lugar donde había </a:t>
            </a:r>
          </a:p>
          <a:p>
            <a:pPr algn="ctr">
              <a:lnSpc>
                <a:spcPts val="2500"/>
              </a:lnSpc>
            </a:pPr>
            <a:r>
              <a:rPr lang="es-MX" sz="2400" dirty="0">
                <a:latin typeface="CommercialScrD" panose="03000000000000000000" pitchFamily="66" charset="0"/>
              </a:rPr>
              <a:t>de fundar la nueva población española en el valle Poblano-Tlaxcalteca.</a:t>
            </a:r>
          </a:p>
        </p:txBody>
      </p:sp>
      <p:sp>
        <p:nvSpPr>
          <p:cNvPr id="10" name="CuadroTexto 9">
            <a:extLst>
              <a:ext uri="{FF2B5EF4-FFF2-40B4-BE49-F238E27FC236}">
                <a16:creationId xmlns:a16="http://schemas.microsoft.com/office/drawing/2014/main" id="{8373A19A-A559-47AB-BF6F-9867FCD474FC}"/>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29364591"/>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575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23832"/>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5697"/>
                            </p:stCondLst>
                            <p:childTnLst>
                              <p:par>
                                <p:cTn id="17" presetID="6" presetClass="entr" presetSubtype="3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out)">
                                      <p:cBhvr>
                                        <p:cTn id="19" dur="11000"/>
                                        <p:tgtEl>
                                          <p:spTgt spid="5"/>
                                        </p:tgtEl>
                                      </p:cBhvr>
                                    </p:animEffect>
                                  </p:childTnLst>
                                </p:cTn>
                              </p:par>
                              <p:par>
                                <p:cTn id="20" presetID="10" presetClass="entr" presetSubtype="0" fill="hold" grpId="0" nodeType="withEffect">
                                  <p:stCondLst>
                                    <p:cond delay="75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47796"/>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170"/>
                                        <p:tgtEl>
                                          <p:spTgt spid="6"/>
                                        </p:tgtEl>
                                      </p:cBhvr>
                                    </p:animEffect>
                                  </p:childTnLst>
                                </p:cTn>
                              </p:par>
                            </p:childTnLst>
                          </p:cTn>
                        </p:par>
                        <p:par>
                          <p:cTn id="27" fill="hold">
                            <p:stCondLst>
                              <p:cond delay="61602"/>
                            </p:stCondLst>
                            <p:childTnLst>
                              <p:par>
                                <p:cTn id="28" presetID="10" presetClass="entr" presetSubtype="0" fill="hold" grpId="0" nodeType="afterEffect">
                                  <p:stCondLst>
                                    <p:cond delay="75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170"/>
                                        <p:tgtEl>
                                          <p:spTgt spid="9"/>
                                        </p:tgtEl>
                                      </p:cBhvr>
                                    </p:animEffect>
                                  </p:childTnLst>
                                </p:cTn>
                              </p:par>
                            </p:childTnLst>
                          </p:cTn>
                        </p:par>
                        <p:par>
                          <p:cTn id="31" fill="hold">
                            <p:stCondLst>
                              <p:cond delay="83061"/>
                            </p:stCondLst>
                            <p:childTnLst>
                              <p:par>
                                <p:cTn id="32" presetID="1" presetClass="entr" presetSubtype="0" fill="hold" grpId="0" nodeType="afterEffect" nodePh="1">
                                  <p:stCondLst>
                                    <p:cond delay="200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42477A3E-8D7D-47E3-AEB5-B21E02621931}"/>
              </a:ext>
            </a:extLst>
          </p:cNvPr>
          <p:cNvSpPr>
            <a:spLocks noChangeArrowheads="1"/>
          </p:cNvSpPr>
          <p:nvPr/>
        </p:nvSpPr>
        <p:spPr bwMode="auto">
          <a:xfrm>
            <a:off x="247" y="1026093"/>
            <a:ext cx="5017226" cy="1569660"/>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Para cumplir con el propósito original de ser una colonia exclusiva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de españoles, era necesario no despojar de sus tierras a ningún pueblo indígena.</a:t>
            </a:r>
            <a:endParaRPr kumimoji="0" lang="es-ES" altLang="es-MX" sz="2400" b="0" i="0" u="none" strike="noStrike" cap="none" normalizeH="0" baseline="0" dirty="0">
              <a:ln>
                <a:noFill/>
              </a:ln>
              <a:effectLst/>
              <a:latin typeface="CommercialScript" pitchFamily="2" charset="0"/>
            </a:endParaRPr>
          </a:p>
        </p:txBody>
      </p:sp>
      <p:pic>
        <p:nvPicPr>
          <p:cNvPr id="5" name="Imagen 4" descr="Imagen que contiene texto&#10;&#10;Descripción generada con confianza muy alta">
            <a:extLst>
              <a:ext uri="{FF2B5EF4-FFF2-40B4-BE49-F238E27FC236}">
                <a16:creationId xmlns:a16="http://schemas.microsoft.com/office/drawing/2014/main" id="{DBBAA4A0-24C6-49F7-B870-1A7E492E64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8528" y="552232"/>
            <a:ext cx="6944773" cy="5764162"/>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1B937B9E-C8A2-4820-AE33-C80848D049DD}"/>
              </a:ext>
            </a:extLst>
          </p:cNvPr>
          <p:cNvSpPr>
            <a:spLocks noChangeArrowheads="1"/>
          </p:cNvSpPr>
          <p:nvPr/>
        </p:nvSpPr>
        <p:spPr bwMode="auto">
          <a:xfrm>
            <a:off x="5167" y="2998979"/>
            <a:ext cx="5017226" cy="2677656"/>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Al mismo tiempo, el establecimiento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se concibió como un experimento social utópico que trató de proteger a los indios del abuso de los conquistadores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de los nuevos colonizadores españoles, creando una comunidad igualitaria, que sin el apoyo de aquellos prosperaran</a:t>
            </a:r>
            <a:endParaRPr kumimoji="0" lang="es-ES" altLang="es-MX" sz="2400" b="0" i="0" u="none" strike="noStrike" cap="none" normalizeH="0" baseline="0" dirty="0">
              <a:ln>
                <a:noFill/>
              </a:ln>
              <a:effectLst/>
              <a:latin typeface="CommercialScript" pitchFamily="2" charset="0"/>
            </a:endParaRPr>
          </a:p>
        </p:txBody>
      </p:sp>
      <p:sp>
        <p:nvSpPr>
          <p:cNvPr id="6" name="CuadroTexto 5">
            <a:extLst>
              <a:ext uri="{FF2B5EF4-FFF2-40B4-BE49-F238E27FC236}">
                <a16:creationId xmlns:a16="http://schemas.microsoft.com/office/drawing/2014/main" id="{271342FF-23DC-4FB9-9C45-0842AA985617}"/>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38227870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500" fill="hold"/>
                                        <p:tgtEl>
                                          <p:spTgt spid="5"/>
                                        </p:tgtEl>
                                        <p:attrNameLst>
                                          <p:attrName>ppt_x</p:attrName>
                                        </p:attrNameLst>
                                      </p:cBhvr>
                                      <p:tavLst>
                                        <p:tav tm="0">
                                          <p:val>
                                            <p:strVal val="#ppt_x-#ppt_w/2"/>
                                          </p:val>
                                        </p:tav>
                                        <p:tav tm="100000">
                                          <p:val>
                                            <p:strVal val="#ppt_x"/>
                                          </p:val>
                                        </p:tav>
                                      </p:tavLst>
                                    </p:anim>
                                    <p:anim calcmode="lin" valueType="num">
                                      <p:cBhvr>
                                        <p:cTn id="8" dur="15500" fill="hold"/>
                                        <p:tgtEl>
                                          <p:spTgt spid="5"/>
                                        </p:tgtEl>
                                        <p:attrNameLst>
                                          <p:attrName>ppt_y</p:attrName>
                                        </p:attrNameLst>
                                      </p:cBhvr>
                                      <p:tavLst>
                                        <p:tav tm="0">
                                          <p:val>
                                            <p:strVal val="#ppt_y"/>
                                          </p:val>
                                        </p:tav>
                                        <p:tav tm="100000">
                                          <p:val>
                                            <p:strVal val="#ppt_y"/>
                                          </p:val>
                                        </p:tav>
                                      </p:tavLst>
                                    </p:anim>
                                    <p:anim calcmode="lin" valueType="num">
                                      <p:cBhvr>
                                        <p:cTn id="9" dur="15500" fill="hold"/>
                                        <p:tgtEl>
                                          <p:spTgt spid="5"/>
                                        </p:tgtEl>
                                        <p:attrNameLst>
                                          <p:attrName>ppt_w</p:attrName>
                                        </p:attrNameLst>
                                      </p:cBhvr>
                                      <p:tavLst>
                                        <p:tav tm="0">
                                          <p:val>
                                            <p:fltVal val="0"/>
                                          </p:val>
                                        </p:tav>
                                        <p:tav tm="100000">
                                          <p:val>
                                            <p:strVal val="#ppt_w"/>
                                          </p:val>
                                        </p:tav>
                                      </p:tavLst>
                                    </p:anim>
                                    <p:anim calcmode="lin" valueType="num">
                                      <p:cBhvr>
                                        <p:cTn id="10" dur="15500" fill="hold"/>
                                        <p:tgtEl>
                                          <p:spTgt spid="5"/>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170"/>
                                        <p:tgtEl>
                                          <p:spTgt spid="2"/>
                                        </p:tgtEl>
                                      </p:cBhvr>
                                    </p:animEffect>
                                  </p:childTnLst>
                                </p:cTn>
                              </p:par>
                            </p:childTnLst>
                          </p:cTn>
                        </p:par>
                        <p:par>
                          <p:cTn id="14" fill="hold">
                            <p:stCondLst>
                              <p:cond delay="16178"/>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70"/>
                                        <p:tgtEl>
                                          <p:spTgt spid="4"/>
                                        </p:tgtEl>
                                      </p:cBhvr>
                                    </p:animEffect>
                                  </p:childTnLst>
                                </p:cTn>
                              </p:par>
                            </p:childTnLst>
                          </p:cTn>
                        </p:par>
                        <p:par>
                          <p:cTn id="18" fill="hold">
                            <p:stCondLst>
                              <p:cond delay="44423"/>
                            </p:stCondLst>
                            <p:childTnLst>
                              <p:par>
                                <p:cTn id="19" presetID="1" presetClass="entr" presetSubtype="0" fill="hold" grpId="0" nodeType="afterEffect" nodePh="1">
                                  <p:stCondLst>
                                    <p:cond delay="2000"/>
                                  </p:stCondLst>
                                  <p:endCondLst>
                                    <p:cond evt="begin" delay="0">
                                      <p:tn val="19"/>
                                    </p:cond>
                                  </p:end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42477A3E-8D7D-47E3-AEB5-B21E02621931}"/>
              </a:ext>
            </a:extLst>
          </p:cNvPr>
          <p:cNvSpPr>
            <a:spLocks noChangeArrowheads="1"/>
          </p:cNvSpPr>
          <p:nvPr/>
        </p:nvSpPr>
        <p:spPr bwMode="auto">
          <a:xfrm>
            <a:off x="7174774" y="801757"/>
            <a:ext cx="5017226" cy="5262979"/>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crearan riqueza a la colonia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a la corona, y en un sentido práctico, asegurar las comunicaciones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el comercio entre México y la costa, así como para vigilar a una populosa región indígena en caso de una rebelión, sin embargo el experimento social finalmente se vio frustrado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ante la imposibilidad de prescindir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de la mano de obra indígena,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para convertirse al poco tiempo,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en una sociedad aristocrática </a:t>
            </a:r>
            <a:endParaRPr lang="es-ES" altLang="es-MX" sz="2400" dirty="0">
              <a:latin typeface="CommercialScript" pitchFamily="2" charset="0"/>
              <a:ea typeface="Times New Roman" panose="020206030504050203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opuesta a los principios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que la crearon.</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Times New Roman" panose="02020603050405020304" pitchFamily="18" charset="0"/>
              </a:rPr>
              <a:t> ​</a:t>
            </a:r>
            <a:endParaRPr kumimoji="0" lang="es-ES" altLang="es-MX" sz="2400" b="0" i="0" u="none" strike="noStrike" cap="none" normalizeH="0" baseline="0" dirty="0">
              <a:ln>
                <a:noFill/>
              </a:ln>
              <a:effectLst/>
              <a:latin typeface="CommercialScript" pitchFamily="2" charset="0"/>
            </a:endParaRPr>
          </a:p>
        </p:txBody>
      </p:sp>
      <p:pic>
        <p:nvPicPr>
          <p:cNvPr id="7" name="Imagen 6" descr="Imagen que contiene electrónica&#10;&#10;Descripción generada con confianza muy alta">
            <a:extLst>
              <a:ext uri="{FF2B5EF4-FFF2-40B4-BE49-F238E27FC236}">
                <a16:creationId xmlns:a16="http://schemas.microsoft.com/office/drawing/2014/main" id="{BC2A0FB3-EFB6-4586-AFBF-53A9520739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819" y="875434"/>
            <a:ext cx="6830720" cy="5137439"/>
          </a:xfrm>
          <a:prstGeom prst="rect">
            <a:avLst/>
          </a:prstGeom>
          <a:ln>
            <a:noFill/>
          </a:ln>
          <a:effectLst>
            <a:outerShdw blurRad="292100" dist="139700" dir="2700000" algn="tl" rotWithShape="0">
              <a:srgbClr val="333333">
                <a:alpha val="65000"/>
              </a:srgbClr>
            </a:outerShdw>
          </a:effectLst>
        </p:spPr>
      </p:pic>
      <p:sp>
        <p:nvSpPr>
          <p:cNvPr id="4" name="CuadroTexto 3">
            <a:extLst>
              <a:ext uri="{FF2B5EF4-FFF2-40B4-BE49-F238E27FC236}">
                <a16:creationId xmlns:a16="http://schemas.microsoft.com/office/drawing/2014/main" id="{195E8A2B-B63F-4E95-AEE3-CCEFE491356A}"/>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7560075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4000" fill="hold"/>
                                        <p:tgtEl>
                                          <p:spTgt spid="7"/>
                                        </p:tgtEl>
                                        <p:attrNameLst>
                                          <p:attrName>ppt_w</p:attrName>
                                        </p:attrNameLst>
                                      </p:cBhvr>
                                      <p:tavLst>
                                        <p:tav tm="0">
                                          <p:val>
                                            <p:fltVal val="0"/>
                                          </p:val>
                                        </p:tav>
                                        <p:tav tm="100000">
                                          <p:val>
                                            <p:strVal val="#ppt_w"/>
                                          </p:val>
                                        </p:tav>
                                      </p:tavLst>
                                    </p:anim>
                                    <p:anim calcmode="lin" valueType="num">
                                      <p:cBhvr>
                                        <p:cTn id="8" dur="44000" fill="hold"/>
                                        <p:tgtEl>
                                          <p:spTgt spid="7"/>
                                        </p:tgtEl>
                                        <p:attrNameLst>
                                          <p:attrName>ppt_h</p:attrName>
                                        </p:attrNameLst>
                                      </p:cBhvr>
                                      <p:tavLst>
                                        <p:tav tm="0">
                                          <p:val>
                                            <p:fltVal val="0"/>
                                          </p:val>
                                        </p:tav>
                                        <p:tav tm="100000">
                                          <p:val>
                                            <p:strVal val="#ppt_h"/>
                                          </p:val>
                                        </p:tav>
                                      </p:tavLst>
                                    </p:anim>
                                    <p:animEffect transition="in" filter="fade">
                                      <p:cBhvr>
                                        <p:cTn id="9" dur="44000"/>
                                        <p:tgtEl>
                                          <p:spTgt spid="7"/>
                                        </p:tgtEl>
                                      </p:cBhvr>
                                    </p:animEffect>
                                  </p:childTnLst>
                                </p:cTn>
                              </p:par>
                              <p:par>
                                <p:cTn id="10" presetID="10" presetClass="entr" presetSubtype="0" fill="hold" grpId="0" nodeType="withEffect">
                                  <p:stCondLst>
                                    <p:cond delay="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170"/>
                                        <p:tgtEl>
                                          <p:spTgt spid="2"/>
                                        </p:tgtEl>
                                      </p:cBhvr>
                                    </p:animEffect>
                                  </p:childTnLst>
                                </p:cTn>
                              </p:par>
                            </p:childTnLst>
                          </p:cTn>
                        </p:par>
                        <p:par>
                          <p:cTn id="13" fill="hold">
                            <p:stCondLst>
                              <p:cond delay="44811"/>
                            </p:stCondLst>
                            <p:childTnLst>
                              <p:par>
                                <p:cTn id="14" presetID="1" presetClass="entr" presetSubtype="0" fill="hold" grpId="0" nodeType="afterEffect" nodePh="1">
                                  <p:stCondLst>
                                    <p:cond delay="2000"/>
                                  </p:stCondLst>
                                  <p:endCondLst>
                                    <p:cond evt="begin" delay="0">
                                      <p:tn val="14"/>
                                    </p:cond>
                                  </p:end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n 26" descr="https://upload.wikimedia.org/wikipedia/commons/thumb/6/6f/Fundaci%C3%B3n_de_la_Puebla_003.JPG/290px-Fundaci%C3%B3n_de_la_Puebla_003.JPG">
            <a:hlinkClick r:id="rId3"/>
            <a:extLst>
              <a:ext uri="{FF2B5EF4-FFF2-40B4-BE49-F238E27FC236}">
                <a16:creationId xmlns:a16="http://schemas.microsoft.com/office/drawing/2014/main" id="{7EF3BB29-BF79-46C7-AF37-974823DD8A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3419" y="147914"/>
            <a:ext cx="4348425" cy="57429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FB4D279-F8CC-4DC0-979E-A1F4378C3C2F}"/>
              </a:ext>
            </a:extLst>
          </p:cNvPr>
          <p:cNvSpPr>
            <a:spLocks noChangeArrowheads="1"/>
          </p:cNvSpPr>
          <p:nvPr/>
        </p:nvSpPr>
        <p:spPr bwMode="auto">
          <a:xfrm>
            <a:off x="5589638" y="5935735"/>
            <a:ext cx="6610023" cy="830997"/>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solidFill>
                  <a:srgbClr val="604900"/>
                </a:solidFill>
                <a:effectLst/>
                <a:latin typeface="CommercialScript" pitchFamily="2" charset="0"/>
                <a:ea typeface="Times New Roman" panose="02020603050405020304" pitchFamily="18" charset="0"/>
                <a:cs typeface="Arial" panose="020B0604020202020204" pitchFamily="34" charset="0"/>
              </a:rPr>
              <a:t>Representación pictórica de la fundación de Puebla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solidFill>
                  <a:srgbClr val="604900"/>
                </a:solidFill>
                <a:effectLst/>
                <a:latin typeface="CommercialScript" pitchFamily="2" charset="0"/>
                <a:ea typeface="Times New Roman" panose="02020603050405020304" pitchFamily="18" charset="0"/>
                <a:cs typeface="Arial" panose="020B0604020202020204" pitchFamily="34" charset="0"/>
              </a:rPr>
              <a:t>que se conserva en el Palacio Municipal de Puebla.</a:t>
            </a:r>
            <a:endParaRPr kumimoji="0" lang="es-ES" altLang="es-MX" sz="2400" b="0" i="0" u="none" strike="noStrike" cap="none" normalizeH="0" baseline="0" dirty="0">
              <a:ln>
                <a:noFill/>
              </a:ln>
              <a:solidFill>
                <a:srgbClr val="604900"/>
              </a:solidFill>
              <a:effectLst/>
              <a:latin typeface="CommercialScript" pitchFamily="2" charset="0"/>
            </a:endParaRPr>
          </a:p>
        </p:txBody>
      </p:sp>
      <p:sp>
        <p:nvSpPr>
          <p:cNvPr id="5" name="Rectangle 3">
            <a:extLst>
              <a:ext uri="{FF2B5EF4-FFF2-40B4-BE49-F238E27FC236}">
                <a16:creationId xmlns:a16="http://schemas.microsoft.com/office/drawing/2014/main" id="{801BC296-C460-4C9D-AC8C-28259D4E9226}"/>
              </a:ext>
            </a:extLst>
          </p:cNvPr>
          <p:cNvSpPr>
            <a:spLocks noChangeArrowheads="1"/>
          </p:cNvSpPr>
          <p:nvPr/>
        </p:nvSpPr>
        <p:spPr bwMode="auto">
          <a:xfrm>
            <a:off x="-6243" y="1928325"/>
            <a:ext cx="7584894" cy="1200329"/>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Fray Toribio de Benavente (</a:t>
            </a:r>
            <a:r>
              <a:rPr kumimoji="0" lang="es-ES" altLang="es-MX" sz="2400" b="0" i="0" u="none" strike="noStrike" cap="none" normalizeH="0" baseline="0" dirty="0" err="1">
                <a:ln>
                  <a:noFill/>
                </a:ln>
                <a:solidFill>
                  <a:srgbClr val="1A2E52"/>
                </a:solidFill>
                <a:effectLst/>
                <a:latin typeface="CommercialScript" pitchFamily="2" charset="0"/>
                <a:ea typeface="Times New Roman" panose="02020603050405020304" pitchFamily="18" charset="0"/>
                <a:cs typeface="Arial" panose="020B0604020202020204" pitchFamily="34" charset="0"/>
              </a:rPr>
              <a:t>Motolinia</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Hernando de </a:t>
            </a:r>
            <a:r>
              <a:rPr kumimoji="0" lang="es-ES" altLang="es-MX" sz="2400" b="0" i="0" u="none" strike="noStrike" cap="none" normalizeH="0" baseline="0" dirty="0" err="1">
                <a:ln>
                  <a:noFill/>
                </a:ln>
                <a:effectLst/>
                <a:latin typeface="CommercialScript" pitchFamily="2" charset="0"/>
                <a:ea typeface="Times New Roman" panose="02020603050405020304" pitchFamily="18" charset="0"/>
                <a:cs typeface="Arial" panose="020B0604020202020204" pitchFamily="34" charset="0"/>
              </a:rPr>
              <a:t>Helgueta</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 dirigen los trabajos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de la traza de la ciudad.</a:t>
            </a:r>
            <a:endParaRPr kumimoji="0" lang="es-ES" altLang="es-MX" sz="2400" b="0" i="0" u="none" strike="noStrike" cap="none" normalizeH="0" baseline="0" dirty="0">
              <a:ln>
                <a:noFill/>
              </a:ln>
              <a:effectLst/>
              <a:latin typeface="CommercialScript" pitchFamily="2" charset="0"/>
            </a:endParaRPr>
          </a:p>
        </p:txBody>
      </p:sp>
      <p:sp>
        <p:nvSpPr>
          <p:cNvPr id="6" name="Rectangle 3">
            <a:extLst>
              <a:ext uri="{FF2B5EF4-FFF2-40B4-BE49-F238E27FC236}">
                <a16:creationId xmlns:a16="http://schemas.microsoft.com/office/drawing/2014/main" id="{33C96438-D089-498B-968F-634E51E50FAA}"/>
              </a:ext>
            </a:extLst>
          </p:cNvPr>
          <p:cNvSpPr>
            <a:spLocks noChangeArrowheads="1"/>
          </p:cNvSpPr>
          <p:nvPr/>
        </p:nvSpPr>
        <p:spPr bwMode="auto">
          <a:xfrm>
            <a:off x="246170" y="786633"/>
            <a:ext cx="7388105" cy="48218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ES" altLang="es-MX" sz="4000" b="1" kern="0" dirty="0">
                <a:ln>
                  <a:solidFill>
                    <a:srgbClr val="996633"/>
                  </a:solidFill>
                </a:ln>
                <a:solidFill>
                  <a:srgbClr val="FFC000"/>
                </a:solidFill>
                <a:latin typeface="Old English Text MT" panose="03040902040508030806" pitchFamily="66" charset="0"/>
                <a:cs typeface="Arial"/>
              </a:rPr>
              <a:t>La fundación de Puebla</a:t>
            </a:r>
          </a:p>
        </p:txBody>
      </p:sp>
      <p:sp>
        <p:nvSpPr>
          <p:cNvPr id="7" name="Rectangle 3">
            <a:extLst>
              <a:ext uri="{FF2B5EF4-FFF2-40B4-BE49-F238E27FC236}">
                <a16:creationId xmlns:a16="http://schemas.microsoft.com/office/drawing/2014/main" id="{3FF55743-CC38-49E4-97E8-DC0494901351}"/>
              </a:ext>
            </a:extLst>
          </p:cNvPr>
          <p:cNvSpPr>
            <a:spLocks noChangeArrowheads="1"/>
          </p:cNvSpPr>
          <p:nvPr/>
        </p:nvSpPr>
        <p:spPr bwMode="auto">
          <a:xfrm>
            <a:off x="-1491" y="3554938"/>
            <a:ext cx="7635766" cy="2308324"/>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que originalmente se llamó </a:t>
            </a:r>
            <a:r>
              <a:rPr kumimoji="0" lang="es-ES" altLang="es-MX" sz="2400" b="0" i="1"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Ciudad de los Ángeles</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poco después </a:t>
            </a:r>
            <a:r>
              <a:rPr kumimoji="0" lang="es-ES" altLang="es-MX" sz="2400" b="0" i="1"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Puebla de los Ángeles</a:t>
            </a: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actualmente la ciudad de Puebla de Zaragoza,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se efectuó el año de 1531,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en el marco de la conquista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MX" sz="2400" b="0" i="0" u="none" strike="noStrike" cap="none" normalizeH="0" baseline="0" dirty="0">
                <a:ln>
                  <a:noFill/>
                </a:ln>
                <a:effectLst/>
                <a:latin typeface="CommercialScript" pitchFamily="2" charset="0"/>
                <a:ea typeface="Times New Roman" panose="02020603050405020304" pitchFamily="18" charset="0"/>
                <a:cs typeface="Arial" panose="020B0604020202020204" pitchFamily="34" charset="0"/>
              </a:rPr>
              <a:t>y colonización del Nuevo Mundo.</a:t>
            </a:r>
            <a:endParaRPr kumimoji="0" lang="es-ES" altLang="es-MX" sz="2400" b="0" i="0" u="none" strike="noStrike" cap="none" normalizeH="0" baseline="0" dirty="0">
              <a:ln>
                <a:noFill/>
              </a:ln>
              <a:effectLst/>
              <a:latin typeface="CommercialScript" pitchFamily="2" charset="0"/>
            </a:endParaRPr>
          </a:p>
        </p:txBody>
      </p:sp>
      <p:sp>
        <p:nvSpPr>
          <p:cNvPr id="8" name="CuadroTexto 7">
            <a:extLst>
              <a:ext uri="{FF2B5EF4-FFF2-40B4-BE49-F238E27FC236}">
                <a16:creationId xmlns:a16="http://schemas.microsoft.com/office/drawing/2014/main" id="{8643D439-DDF1-4A1D-9036-B16EED5947D4}"/>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06176856"/>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3276"/>
                            </p:stCondLst>
                            <p:childTnLst>
                              <p:par>
                                <p:cTn id="9" presetID="2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11500"/>
                                        <p:tgtEl>
                                          <p:spTgt spid="3"/>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childTnLst>
                          </p:cTn>
                        </p:par>
                        <p:par>
                          <p:cTn id="15" fill="hold">
                            <p:stCondLst>
                              <p:cond delay="15859"/>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70"/>
                                        <p:tgtEl>
                                          <p:spTgt spid="7"/>
                                        </p:tgtEl>
                                      </p:cBhvr>
                                    </p:animEffect>
                                  </p:childTnLst>
                                </p:cTn>
                              </p:par>
                            </p:childTnLst>
                          </p:cTn>
                        </p:par>
                        <p:par>
                          <p:cTn id="19" fill="hold">
                            <p:stCondLst>
                              <p:cond delay="38722"/>
                            </p:stCondLst>
                            <p:childTnLst>
                              <p:par>
                                <p:cTn id="20" presetID="10" presetClass="entr" presetSubtype="0" fill="hold" grpId="0" nodeType="afterEffect">
                                  <p:stCondLst>
                                    <p:cond delay="75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170"/>
                                        <p:tgtEl>
                                          <p:spTgt spid="4"/>
                                        </p:tgtEl>
                                      </p:cBhvr>
                                    </p:animEffect>
                                  </p:childTnLst>
                                </p:cTn>
                              </p:par>
                            </p:childTnLst>
                          </p:cTn>
                        </p:par>
                        <p:par>
                          <p:cTn id="23" fill="hold">
                            <p:stCondLst>
                              <p:cond delay="50587"/>
                            </p:stCondLst>
                            <p:childTnLst>
                              <p:par>
                                <p:cTn id="24" presetID="1" presetClass="entr" presetSubtype="0" fill="hold" grpId="0" nodeType="afterEffect" nodePh="1">
                                  <p:stCondLst>
                                    <p:cond delay="200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3033474" y="368333"/>
            <a:ext cx="9158525" cy="1938992"/>
          </a:xfrm>
          <a:prstGeom prst="rect">
            <a:avLst/>
          </a:prstGeom>
        </p:spPr>
        <p:txBody>
          <a:bodyPr wrap="square">
            <a:spAutoFit/>
          </a:bodyPr>
          <a:lstStyle/>
          <a:p>
            <a:pPr algn="ctr"/>
            <a:r>
              <a:rPr lang="es-MX" sz="2400" dirty="0">
                <a:latin typeface="CommercialScript" pitchFamily="2" charset="0"/>
              </a:rPr>
              <a:t>El nombrado obispo, el dominico Fray Julián Garcés arribó </a:t>
            </a:r>
          </a:p>
          <a:p>
            <a:pPr algn="ctr"/>
            <a:r>
              <a:rPr lang="es-MX" sz="2400" dirty="0">
                <a:latin typeface="CommercialScript" pitchFamily="2" charset="0"/>
              </a:rPr>
              <a:t>a la Nueva España en 1526 y escogió a Tlaxcala </a:t>
            </a:r>
          </a:p>
          <a:p>
            <a:pPr algn="ctr"/>
            <a:r>
              <a:rPr lang="es-MX" sz="2400" dirty="0">
                <a:latin typeface="CommercialScript" pitchFamily="2" charset="0"/>
              </a:rPr>
              <a:t>como su nueva sede episcopal, </a:t>
            </a:r>
          </a:p>
          <a:p>
            <a:pPr algn="ctr"/>
            <a:r>
              <a:rPr lang="es-MX" sz="2400" dirty="0">
                <a:latin typeface="CommercialScript" pitchFamily="2" charset="0"/>
              </a:rPr>
              <a:t>la encontró con una numerosa población indígena y escasa de españoles, </a:t>
            </a:r>
          </a:p>
          <a:p>
            <a:pPr algn="ctr"/>
            <a:r>
              <a:rPr lang="es-MX" sz="2400" dirty="0">
                <a:latin typeface="CommercialScript" pitchFamily="2" charset="0"/>
              </a:rPr>
              <a:t>y propuso que se estableciera en ella una comunidad hispana.</a:t>
            </a:r>
          </a:p>
        </p:txBody>
      </p:sp>
      <p:pic>
        <p:nvPicPr>
          <p:cNvPr id="4" name="Imagen 3" descr="Imagen que contiene uniforme, interior, ropa&#10;&#10;Descripción generada con confianza muy alta">
            <a:extLst>
              <a:ext uri="{FF2B5EF4-FFF2-40B4-BE49-F238E27FC236}">
                <a16:creationId xmlns:a16="http://schemas.microsoft.com/office/drawing/2014/main" id="{A2BB5D39-9A19-46FE-82EE-752B0BF9F752}"/>
              </a:ext>
            </a:extLst>
          </p:cNvPr>
          <p:cNvPicPr>
            <a:picLocks noChangeAspect="1"/>
          </p:cNvPicPr>
          <p:nvPr/>
        </p:nvPicPr>
        <p:blipFill rotWithShape="1">
          <a:blip r:embed="rId3">
            <a:extLst>
              <a:ext uri="{28A0092B-C50C-407E-A947-70E740481C1C}">
                <a14:useLocalDpi xmlns:a14="http://schemas.microsoft.com/office/drawing/2010/main" val="0"/>
              </a:ext>
            </a:extLst>
          </a:blip>
          <a:srcRect l="1297" b="2403"/>
          <a:stretch/>
        </p:blipFill>
        <p:spPr>
          <a:xfrm>
            <a:off x="342897" y="542926"/>
            <a:ext cx="2690578" cy="57864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ángulo 4">
            <a:extLst>
              <a:ext uri="{FF2B5EF4-FFF2-40B4-BE49-F238E27FC236}">
                <a16:creationId xmlns:a16="http://schemas.microsoft.com/office/drawing/2014/main" id="{618D6B26-879D-462F-BD1B-827D700EA1E7}"/>
              </a:ext>
            </a:extLst>
          </p:cNvPr>
          <p:cNvSpPr/>
          <p:nvPr/>
        </p:nvSpPr>
        <p:spPr>
          <a:xfrm>
            <a:off x="3033474" y="2682918"/>
            <a:ext cx="9158526" cy="1938992"/>
          </a:xfrm>
          <a:prstGeom prst="rect">
            <a:avLst/>
          </a:prstGeom>
        </p:spPr>
        <p:txBody>
          <a:bodyPr wrap="square">
            <a:spAutoFit/>
          </a:bodyPr>
          <a:lstStyle/>
          <a:p>
            <a:pPr algn="ctr"/>
            <a:r>
              <a:rPr lang="es-MX" sz="2400" dirty="0">
                <a:latin typeface="CommercialScript" pitchFamily="2" charset="0"/>
              </a:rPr>
              <a:t>La razón era que Cortés no había olvidado la alianza y cooperación </a:t>
            </a:r>
          </a:p>
          <a:p>
            <a:pPr algn="ctr"/>
            <a:r>
              <a:rPr lang="es-MX" sz="2400" dirty="0">
                <a:latin typeface="CommercialScript" pitchFamily="2" charset="0"/>
              </a:rPr>
              <a:t>de Tlaxcala en la conquista y en premio eximió su territorio </a:t>
            </a:r>
          </a:p>
          <a:p>
            <a:pPr algn="ctr"/>
            <a:r>
              <a:rPr lang="es-MX" sz="2400" dirty="0">
                <a:latin typeface="CommercialScript" pitchFamily="2" charset="0"/>
              </a:rPr>
              <a:t>de establecimientos españoles, esto fue una invitación para que hordas </a:t>
            </a:r>
          </a:p>
          <a:p>
            <a:pPr algn="ctr"/>
            <a:r>
              <a:rPr lang="es-MX" sz="2400" dirty="0">
                <a:latin typeface="CommercialScript" pitchFamily="2" charset="0"/>
              </a:rPr>
              <a:t>de oportunistas españoles irrumpieran a sus territorios y fuera de la ley abusaran de los indígenas para su beneficio.</a:t>
            </a:r>
          </a:p>
        </p:txBody>
      </p:sp>
      <p:sp>
        <p:nvSpPr>
          <p:cNvPr id="6" name="Rectángulo 5">
            <a:extLst>
              <a:ext uri="{FF2B5EF4-FFF2-40B4-BE49-F238E27FC236}">
                <a16:creationId xmlns:a16="http://schemas.microsoft.com/office/drawing/2014/main" id="{6F17016C-49C5-499F-80CB-78CB754A12FA}"/>
              </a:ext>
            </a:extLst>
          </p:cNvPr>
          <p:cNvSpPr/>
          <p:nvPr/>
        </p:nvSpPr>
        <p:spPr>
          <a:xfrm>
            <a:off x="3047999" y="5075187"/>
            <a:ext cx="9143999" cy="1569660"/>
          </a:xfrm>
          <a:prstGeom prst="rect">
            <a:avLst/>
          </a:prstGeom>
        </p:spPr>
        <p:txBody>
          <a:bodyPr wrap="square">
            <a:spAutoFit/>
          </a:bodyPr>
          <a:lstStyle/>
          <a:p>
            <a:pPr lvl="0" algn="ctr"/>
            <a:r>
              <a:rPr lang="es-MX" sz="2400" dirty="0">
                <a:solidFill>
                  <a:prstClr val="black"/>
                </a:solidFill>
                <a:latin typeface="CommercialScript" pitchFamily="2" charset="0"/>
              </a:rPr>
              <a:t>Garcés advirtió de las violaciones a la ley y del temor por la seguridad </a:t>
            </a:r>
          </a:p>
          <a:p>
            <a:pPr lvl="0" algn="ctr"/>
            <a:r>
              <a:rPr lang="es-MX" sz="2400" dirty="0">
                <a:solidFill>
                  <a:prstClr val="black"/>
                </a:solidFill>
                <a:latin typeface="CommercialScript" pitchFamily="2" charset="0"/>
              </a:rPr>
              <a:t>de sus sacerdotes, además que el abuso a los indios era un mal ejemplo </a:t>
            </a:r>
          </a:p>
          <a:p>
            <a:pPr lvl="0" algn="ctr"/>
            <a:r>
              <a:rPr lang="es-MX" sz="2400" dirty="0">
                <a:solidFill>
                  <a:prstClr val="black"/>
                </a:solidFill>
                <a:latin typeface="CommercialScript" pitchFamily="2" charset="0"/>
              </a:rPr>
              <a:t>y estaba en completa contradicción con lo que el dominico </a:t>
            </a:r>
          </a:p>
          <a:p>
            <a:pPr lvl="0" algn="ctr"/>
            <a:r>
              <a:rPr lang="es-MX" sz="2400" dirty="0">
                <a:solidFill>
                  <a:prstClr val="black"/>
                </a:solidFill>
                <a:latin typeface="CommercialScript" pitchFamily="2" charset="0"/>
              </a:rPr>
              <a:t>pretendía para ellos: su conversión y educación cristiana. </a:t>
            </a:r>
          </a:p>
        </p:txBody>
      </p:sp>
      <p:sp>
        <p:nvSpPr>
          <p:cNvPr id="7" name="CuadroTexto 6">
            <a:extLst>
              <a:ext uri="{FF2B5EF4-FFF2-40B4-BE49-F238E27FC236}">
                <a16:creationId xmlns:a16="http://schemas.microsoft.com/office/drawing/2014/main" id="{BD2C05DF-6FBB-49F6-A220-73592D82AEB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20058307"/>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6000" fill="hold"/>
                                        <p:tgtEl>
                                          <p:spTgt spid="4"/>
                                        </p:tgtEl>
                                        <p:attrNameLst>
                                          <p:attrName>ppt_w</p:attrName>
                                        </p:attrNameLst>
                                      </p:cBhvr>
                                      <p:tavLst>
                                        <p:tav tm="0">
                                          <p:val>
                                            <p:fltVal val="0"/>
                                          </p:val>
                                        </p:tav>
                                        <p:tav tm="100000">
                                          <p:val>
                                            <p:strVal val="#ppt_w"/>
                                          </p:val>
                                        </p:tav>
                                      </p:tavLst>
                                    </p:anim>
                                    <p:anim calcmode="lin" valueType="num">
                                      <p:cBhvr>
                                        <p:cTn id="8" dur="26000" fill="hold"/>
                                        <p:tgtEl>
                                          <p:spTgt spid="4"/>
                                        </p:tgtEl>
                                        <p:attrNameLst>
                                          <p:attrName>ppt_h</p:attrName>
                                        </p:attrNameLst>
                                      </p:cBhvr>
                                      <p:tavLst>
                                        <p:tav tm="0">
                                          <p:val>
                                            <p:fltVal val="0"/>
                                          </p:val>
                                        </p:tav>
                                        <p:tav tm="100000">
                                          <p:val>
                                            <p:strVal val="#ppt_h"/>
                                          </p:val>
                                        </p:tav>
                                      </p:tavLst>
                                    </p:anim>
                                    <p:anim calcmode="lin" valueType="num">
                                      <p:cBhvr>
                                        <p:cTn id="9" dur="26000" fill="hold"/>
                                        <p:tgtEl>
                                          <p:spTgt spid="4"/>
                                        </p:tgtEl>
                                        <p:attrNameLst>
                                          <p:attrName>style.rotation</p:attrName>
                                        </p:attrNameLst>
                                      </p:cBhvr>
                                      <p:tavLst>
                                        <p:tav tm="0">
                                          <p:val>
                                            <p:fltVal val="90"/>
                                          </p:val>
                                        </p:tav>
                                        <p:tav tm="100000">
                                          <p:val>
                                            <p:fltVal val="0"/>
                                          </p:val>
                                        </p:tav>
                                      </p:tavLst>
                                    </p:anim>
                                    <p:animEffect transition="in" filter="fade">
                                      <p:cBhvr>
                                        <p:cTn id="10" dur="26000"/>
                                        <p:tgtEl>
                                          <p:spTgt spid="4"/>
                                        </p:tgtEl>
                                      </p:cBhvr>
                                    </p:animEffect>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70"/>
                                        <p:tgtEl>
                                          <p:spTgt spid="3"/>
                                        </p:tgtEl>
                                      </p:cBhvr>
                                    </p:animEffect>
                                  </p:childTnLst>
                                </p:cTn>
                              </p:par>
                            </p:childTnLst>
                          </p:cTn>
                        </p:par>
                        <p:par>
                          <p:cTn id="14" fill="hold">
                            <p:stCondLst>
                              <p:cond delay="27027"/>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70"/>
                                        <p:tgtEl>
                                          <p:spTgt spid="5"/>
                                        </p:tgtEl>
                                      </p:cBhvr>
                                    </p:animEffect>
                                  </p:childTnLst>
                                </p:cTn>
                              </p:par>
                            </p:childTnLst>
                          </p:cTn>
                        </p:par>
                        <p:par>
                          <p:cTn id="18" fill="hold">
                            <p:stCondLst>
                              <p:cond delay="59952"/>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70"/>
                                        <p:tgtEl>
                                          <p:spTgt spid="6"/>
                                        </p:tgtEl>
                                      </p:cBhvr>
                                    </p:animEffect>
                                  </p:childTnLst>
                                </p:cTn>
                              </p:par>
                            </p:childTnLst>
                          </p:cTn>
                        </p:par>
                        <p:par>
                          <p:cTn id="22" fill="hold">
                            <p:stCondLst>
                              <p:cond delay="86910"/>
                            </p:stCondLst>
                            <p:childTnLst>
                              <p:par>
                                <p:cTn id="23" presetID="1" presetClass="entr" presetSubtype="0" fill="hold" grpId="0" nodeType="afterEffect" nodePh="1">
                                  <p:stCondLst>
                                    <p:cond delay="2000"/>
                                  </p:stCondLst>
                                  <p:endCondLst>
                                    <p:cond evt="begin" delay="0">
                                      <p:tn val="23"/>
                                    </p:cond>
                                  </p:end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0" y="96872"/>
            <a:ext cx="12191999" cy="1200329"/>
          </a:xfrm>
          <a:prstGeom prst="rect">
            <a:avLst/>
          </a:prstGeom>
        </p:spPr>
        <p:txBody>
          <a:bodyPr wrap="square">
            <a:spAutoFit/>
          </a:bodyPr>
          <a:lstStyle/>
          <a:p>
            <a:pPr algn="ctr"/>
            <a:r>
              <a:rPr lang="es-MX" sz="2400" dirty="0">
                <a:latin typeface="CommercialScript" pitchFamily="2" charset="0"/>
              </a:rPr>
              <a:t>Garcés pensaba que una comunidad hispana formalmente establecida haría imperar la ley </a:t>
            </a:r>
          </a:p>
          <a:p>
            <a:pPr algn="ctr"/>
            <a:r>
              <a:rPr lang="es-MX" sz="2400" dirty="0">
                <a:latin typeface="CommercialScript" pitchFamily="2" charset="0"/>
              </a:rPr>
              <a:t>en su nueva diócesis y agregando discretamente que con ello beneficiaría a los ingresos reales </a:t>
            </a:r>
          </a:p>
          <a:p>
            <a:r>
              <a:rPr lang="es-MX" sz="2400" dirty="0">
                <a:latin typeface="CommercialScript" pitchFamily="2" charset="0"/>
              </a:rPr>
              <a:t>                                       y a los propios indios.</a:t>
            </a:r>
          </a:p>
        </p:txBody>
      </p:sp>
      <p:pic>
        <p:nvPicPr>
          <p:cNvPr id="4" name="Imagen 3" descr="Imagen que contiene persona, cielo, mujer&#10;&#10;Descripción generada con confianza alta">
            <a:extLst>
              <a:ext uri="{FF2B5EF4-FFF2-40B4-BE49-F238E27FC236}">
                <a16:creationId xmlns:a16="http://schemas.microsoft.com/office/drawing/2014/main" id="{D9C38C96-F1C2-438C-A41E-CEE882BD42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8944" y="553921"/>
            <a:ext cx="4512879" cy="30035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5" name="Rectángulo 4">
            <a:extLst>
              <a:ext uri="{FF2B5EF4-FFF2-40B4-BE49-F238E27FC236}">
                <a16:creationId xmlns:a16="http://schemas.microsoft.com/office/drawing/2014/main" id="{94E745CA-1FA1-4C03-920F-0107B12CDB09}"/>
              </a:ext>
            </a:extLst>
          </p:cNvPr>
          <p:cNvSpPr/>
          <p:nvPr/>
        </p:nvSpPr>
        <p:spPr>
          <a:xfrm>
            <a:off x="353958" y="1413048"/>
            <a:ext cx="6761018" cy="1938992"/>
          </a:xfrm>
          <a:prstGeom prst="rect">
            <a:avLst/>
          </a:prstGeom>
        </p:spPr>
        <p:txBody>
          <a:bodyPr wrap="square">
            <a:spAutoFit/>
          </a:bodyPr>
          <a:lstStyle/>
          <a:p>
            <a:pPr algn="ctr"/>
            <a:r>
              <a:rPr lang="es-MX" sz="2400" dirty="0">
                <a:latin typeface="CommercialScript" pitchFamily="2" charset="0"/>
              </a:rPr>
              <a:t>Garcés no fue el único en advertir de estos problemas sino también los franciscanos encabezados en Tlaxcala por Motolinia quien advertía a los oidores </a:t>
            </a:r>
          </a:p>
          <a:p>
            <a:pPr algn="ctr"/>
            <a:r>
              <a:rPr lang="es-MX" sz="2400" dirty="0">
                <a:latin typeface="CommercialScript" pitchFamily="2" charset="0"/>
              </a:rPr>
              <a:t>que la misma situación privaba en toda </a:t>
            </a:r>
          </a:p>
          <a:p>
            <a:pPr algn="ctr"/>
            <a:r>
              <a:rPr lang="es-MX" sz="2400" dirty="0">
                <a:latin typeface="CommercialScript" pitchFamily="2" charset="0"/>
              </a:rPr>
              <a:t>la Nueva España, tal como lo escribió en su Historia:</a:t>
            </a:r>
          </a:p>
        </p:txBody>
      </p:sp>
      <p:sp>
        <p:nvSpPr>
          <p:cNvPr id="6" name="Rectángulo 5">
            <a:extLst>
              <a:ext uri="{FF2B5EF4-FFF2-40B4-BE49-F238E27FC236}">
                <a16:creationId xmlns:a16="http://schemas.microsoft.com/office/drawing/2014/main" id="{359C1DC6-4BE8-42F1-B832-751715230757}"/>
              </a:ext>
            </a:extLst>
          </p:cNvPr>
          <p:cNvSpPr/>
          <p:nvPr/>
        </p:nvSpPr>
        <p:spPr>
          <a:xfrm>
            <a:off x="0" y="3463531"/>
            <a:ext cx="12192000" cy="3416320"/>
          </a:xfrm>
          <a:prstGeom prst="rect">
            <a:avLst/>
          </a:prstGeom>
        </p:spPr>
        <p:txBody>
          <a:bodyPr wrap="square">
            <a:spAutoFit/>
          </a:bodyPr>
          <a:lstStyle/>
          <a:p>
            <a:pPr algn="ctr"/>
            <a:r>
              <a:rPr lang="es-MX" sz="2400" dirty="0">
                <a:solidFill>
                  <a:srgbClr val="1A2E52"/>
                </a:solidFill>
                <a:latin typeface="CommercialScript" pitchFamily="2" charset="0"/>
              </a:rPr>
              <a:t>...que hiciesen un pueblo de españoles, y que fuese gente que se diesen a labrar los campos </a:t>
            </a:r>
          </a:p>
          <a:p>
            <a:pPr algn="ctr"/>
            <a:r>
              <a:rPr lang="es-MX" sz="2400" dirty="0">
                <a:solidFill>
                  <a:srgbClr val="1A2E52"/>
                </a:solidFill>
                <a:latin typeface="CommercialScript" pitchFamily="2" charset="0"/>
              </a:rPr>
              <a:t>y a cultivar la tierra a el modo y manera de España, porque la tierra había muy grande disposición y aparejo; y no que todos estuviesen esperando repartimiento de indios; </a:t>
            </a:r>
          </a:p>
          <a:p>
            <a:pPr algn="ctr"/>
            <a:r>
              <a:rPr lang="es-MX" sz="2400" dirty="0">
                <a:solidFill>
                  <a:srgbClr val="1A2E52"/>
                </a:solidFill>
                <a:latin typeface="CommercialScript" pitchFamily="2" charset="0"/>
              </a:rPr>
              <a:t>y que se comenzarían pueblos en los cuales se recogerían muchos cristianos que al presente andaban ociosos y vagabundos; y que también los indios tomarían ejemplo y aprenderían a labrar y cultivar a el modo de España; y que teniendo los españoles heredades y en qué se ocupar, </a:t>
            </a:r>
          </a:p>
          <a:p>
            <a:pPr algn="ctr"/>
            <a:r>
              <a:rPr lang="es-MX" sz="2400" dirty="0">
                <a:solidFill>
                  <a:srgbClr val="1A2E52"/>
                </a:solidFill>
                <a:latin typeface="CommercialScript" pitchFamily="2" charset="0"/>
              </a:rPr>
              <a:t>perderían la voluntad y gana que tenían de se volver a sus tierras, y cobrarían amor con la tierra </a:t>
            </a:r>
          </a:p>
          <a:p>
            <a:pPr algn="ctr"/>
            <a:r>
              <a:rPr lang="es-MX" sz="2400" dirty="0">
                <a:solidFill>
                  <a:srgbClr val="1A2E52"/>
                </a:solidFill>
                <a:latin typeface="CommercialScript" pitchFamily="2" charset="0"/>
              </a:rPr>
              <a:t>en que se viesen con haciendas y granjerías; y que juntamente con esto, haciendo este principio, sucederían otros muchos bienes.</a:t>
            </a:r>
          </a:p>
        </p:txBody>
      </p:sp>
      <p:sp>
        <p:nvSpPr>
          <p:cNvPr id="7" name="CuadroTexto 6">
            <a:extLst>
              <a:ext uri="{FF2B5EF4-FFF2-40B4-BE49-F238E27FC236}">
                <a16:creationId xmlns:a16="http://schemas.microsoft.com/office/drawing/2014/main" id="{A0E42922-12A5-4132-A039-871D06CAF89A}"/>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5956111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7000" fill="hold"/>
                                        <p:tgtEl>
                                          <p:spTgt spid="4"/>
                                        </p:tgtEl>
                                        <p:attrNameLst>
                                          <p:attrName>ppt_x</p:attrName>
                                        </p:attrNameLst>
                                      </p:cBhvr>
                                      <p:tavLst>
                                        <p:tav tm="0">
                                          <p:val>
                                            <p:strVal val="1+#ppt_w/2"/>
                                          </p:val>
                                        </p:tav>
                                        <p:tav tm="100000">
                                          <p:val>
                                            <p:strVal val="#ppt_x"/>
                                          </p:val>
                                        </p:tav>
                                      </p:tavLst>
                                    </p:anim>
                                    <p:anim calcmode="lin" valueType="num">
                                      <p:cBhvr additive="base">
                                        <p:cTn id="8" dur="270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par>
                                <p:cTn id="12" presetID="10" presetClass="entr" presetSubtype="0" fill="hold" grpId="0" nodeType="withEffect">
                                  <p:stCondLst>
                                    <p:cond delay="2200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childTnLst>
                          </p:cTn>
                        </p:par>
                        <p:par>
                          <p:cTn id="15" fill="hold">
                            <p:stCondLst>
                              <p:cond delay="46804"/>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70"/>
                                        <p:tgtEl>
                                          <p:spTgt spid="6"/>
                                        </p:tgtEl>
                                      </p:cBhvr>
                                    </p:animEffect>
                                  </p:childTnLst>
                                </p:cTn>
                              </p:par>
                            </p:childTnLst>
                          </p:cTn>
                        </p:par>
                        <p:par>
                          <p:cTn id="19" fill="hold">
                            <p:stCondLst>
                              <p:cond delay="122785"/>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6317674" y="415537"/>
            <a:ext cx="5874326" cy="2308324"/>
          </a:xfrm>
          <a:prstGeom prst="rect">
            <a:avLst/>
          </a:prstGeom>
        </p:spPr>
        <p:txBody>
          <a:bodyPr wrap="square">
            <a:spAutoFit/>
          </a:bodyPr>
          <a:lstStyle/>
          <a:p>
            <a:pPr algn="ctr"/>
            <a:r>
              <a:rPr lang="es-MX" sz="2400" dirty="0">
                <a:latin typeface="CommercialScript" pitchFamily="2" charset="0"/>
              </a:rPr>
              <a:t>Tras el fracaso de la primera Audiencia, </a:t>
            </a:r>
          </a:p>
          <a:p>
            <a:pPr algn="ctr"/>
            <a:r>
              <a:rPr lang="es-MX" sz="2400" dirty="0">
                <a:latin typeface="CommercialScript" pitchFamily="2" charset="0"/>
              </a:rPr>
              <a:t>que por causa de las críticas </a:t>
            </a:r>
          </a:p>
          <a:p>
            <a:pPr algn="ctr"/>
            <a:r>
              <a:rPr lang="es-MX" sz="2400" dirty="0">
                <a:latin typeface="CommercialScript" pitchFamily="2" charset="0"/>
              </a:rPr>
              <a:t>a su mala administración impidió </a:t>
            </a:r>
          </a:p>
          <a:p>
            <a:pPr algn="ctr"/>
            <a:r>
              <a:rPr lang="es-MX" sz="2400" dirty="0">
                <a:latin typeface="CommercialScript" pitchFamily="2" charset="0"/>
              </a:rPr>
              <a:t>que se llevaran a cabo los planes fundacionales, Garcés y los padres franciscanos continuaron con la petición dirigida a la corona.</a:t>
            </a:r>
          </a:p>
        </p:txBody>
      </p:sp>
      <p:pic>
        <p:nvPicPr>
          <p:cNvPr id="4" name="Imagen 3" descr="Imagen que contiene exterior, agua, embarcación, transporte&#10;&#10;Descripción generada con confianza muy alta">
            <a:extLst>
              <a:ext uri="{FF2B5EF4-FFF2-40B4-BE49-F238E27FC236}">
                <a16:creationId xmlns:a16="http://schemas.microsoft.com/office/drawing/2014/main" id="{54FD33FE-D013-4620-8009-8806984CA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27" y="758542"/>
            <a:ext cx="6156618" cy="410441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ángulo 4">
            <a:extLst>
              <a:ext uri="{FF2B5EF4-FFF2-40B4-BE49-F238E27FC236}">
                <a16:creationId xmlns:a16="http://schemas.microsoft.com/office/drawing/2014/main" id="{6F1A6830-0FFA-4EC3-ADB8-530DCDBA8E4B}"/>
              </a:ext>
            </a:extLst>
          </p:cNvPr>
          <p:cNvSpPr/>
          <p:nvPr/>
        </p:nvSpPr>
        <p:spPr>
          <a:xfrm>
            <a:off x="0" y="5350556"/>
            <a:ext cx="12192000" cy="1200329"/>
          </a:xfrm>
          <a:prstGeom prst="rect">
            <a:avLst/>
          </a:prstGeom>
        </p:spPr>
        <p:txBody>
          <a:bodyPr wrap="square">
            <a:spAutoFit/>
          </a:bodyPr>
          <a:lstStyle/>
          <a:p>
            <a:pPr lvl="0" algn="ctr"/>
            <a:r>
              <a:rPr lang="es-MX" sz="2400" dirty="0">
                <a:solidFill>
                  <a:prstClr val="black"/>
                </a:solidFill>
                <a:latin typeface="CommercialScript" pitchFamily="2" charset="0"/>
              </a:rPr>
              <a:t>La segunda Audiencia, compuesta por tres oidores y presidida por el licenciado Juan de Salmerón, llegó a México a finales de 1530 con instrucciones de instalar una población española </a:t>
            </a:r>
          </a:p>
          <a:p>
            <a:pPr lvl="0" algn="ctr"/>
            <a:r>
              <a:rPr lang="es-MX" sz="2400" dirty="0">
                <a:solidFill>
                  <a:prstClr val="black"/>
                </a:solidFill>
                <a:latin typeface="CommercialScript" pitchFamily="2" charset="0"/>
              </a:rPr>
              <a:t>en la provincia de Tlaxcala, pero sin tener claro la ubicación exacta.</a:t>
            </a:r>
          </a:p>
        </p:txBody>
      </p:sp>
      <p:sp>
        <p:nvSpPr>
          <p:cNvPr id="6" name="Rectángulo 5">
            <a:extLst>
              <a:ext uri="{FF2B5EF4-FFF2-40B4-BE49-F238E27FC236}">
                <a16:creationId xmlns:a16="http://schemas.microsoft.com/office/drawing/2014/main" id="{F089A6AF-7747-40D4-B391-549AB6C1E815}"/>
              </a:ext>
            </a:extLst>
          </p:cNvPr>
          <p:cNvSpPr/>
          <p:nvPr/>
        </p:nvSpPr>
        <p:spPr>
          <a:xfrm>
            <a:off x="6348850" y="2840084"/>
            <a:ext cx="5874326" cy="2308324"/>
          </a:xfrm>
          <a:prstGeom prst="rect">
            <a:avLst/>
          </a:prstGeom>
        </p:spPr>
        <p:txBody>
          <a:bodyPr wrap="square">
            <a:spAutoFit/>
          </a:bodyPr>
          <a:lstStyle/>
          <a:p>
            <a:pPr algn="ctr"/>
            <a:r>
              <a:rPr lang="es-MX" sz="2400" dirty="0">
                <a:latin typeface="CommercialScript" pitchFamily="2" charset="0"/>
              </a:rPr>
              <a:t>Según </a:t>
            </a:r>
            <a:r>
              <a:rPr lang="es-MX" sz="2400" dirty="0" err="1">
                <a:latin typeface="CommercialScript" pitchFamily="2" charset="0"/>
              </a:rPr>
              <a:t>Hirschberg</a:t>
            </a:r>
            <a:r>
              <a:rPr lang="es-MX" sz="2400" dirty="0">
                <a:latin typeface="CommercialScript" pitchFamily="2" charset="0"/>
              </a:rPr>
              <a:t>, la escasa documentación disponible hace pensar que se decidió </a:t>
            </a:r>
          </a:p>
          <a:p>
            <a:pPr algn="ctr"/>
            <a:r>
              <a:rPr lang="es-MX" sz="2400" dirty="0">
                <a:latin typeface="CommercialScript" pitchFamily="2" charset="0"/>
              </a:rPr>
              <a:t>aprobar el establecimiento de la población </a:t>
            </a:r>
          </a:p>
          <a:p>
            <a:pPr algn="ctr"/>
            <a:r>
              <a:rPr lang="es-MX" sz="2400" dirty="0">
                <a:latin typeface="CommercialScript" pitchFamily="2" charset="0"/>
              </a:rPr>
              <a:t>como respuesta a la petición de Garcés, </a:t>
            </a:r>
          </a:p>
          <a:p>
            <a:pPr algn="ctr"/>
            <a:r>
              <a:rPr lang="es-MX" sz="2400" dirty="0">
                <a:latin typeface="CommercialScript" pitchFamily="2" charset="0"/>
              </a:rPr>
              <a:t>aunque el resultado no contaría </a:t>
            </a:r>
          </a:p>
          <a:p>
            <a:pPr algn="ctr"/>
            <a:r>
              <a:rPr lang="es-MX" sz="2400" dirty="0">
                <a:latin typeface="CommercialScript" pitchFamily="2" charset="0"/>
              </a:rPr>
              <a:t>con la aprobación del obispo.</a:t>
            </a:r>
          </a:p>
        </p:txBody>
      </p:sp>
      <p:sp>
        <p:nvSpPr>
          <p:cNvPr id="7" name="CuadroTexto 6">
            <a:extLst>
              <a:ext uri="{FF2B5EF4-FFF2-40B4-BE49-F238E27FC236}">
                <a16:creationId xmlns:a16="http://schemas.microsoft.com/office/drawing/2014/main" id="{DD0BC76B-B2AB-499F-A959-AB50363CEA36}"/>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47098360"/>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3000" fill="hold"/>
                                        <p:tgtEl>
                                          <p:spTgt spid="4"/>
                                        </p:tgtEl>
                                        <p:attrNameLst>
                                          <p:attrName>ppt_w</p:attrName>
                                        </p:attrNameLst>
                                      </p:cBhvr>
                                      <p:tavLst>
                                        <p:tav tm="0">
                                          <p:val>
                                            <p:fltVal val="0"/>
                                          </p:val>
                                        </p:tav>
                                        <p:tav tm="100000">
                                          <p:val>
                                            <p:strVal val="#ppt_w"/>
                                          </p:val>
                                        </p:tav>
                                      </p:tavLst>
                                    </p:anim>
                                    <p:anim calcmode="lin" valueType="num">
                                      <p:cBhvr>
                                        <p:cTn id="8" dur="23000" fill="hold"/>
                                        <p:tgtEl>
                                          <p:spTgt spid="4"/>
                                        </p:tgtEl>
                                        <p:attrNameLst>
                                          <p:attrName>ppt_h</p:attrName>
                                        </p:attrNameLst>
                                      </p:cBhvr>
                                      <p:tavLst>
                                        <p:tav tm="0">
                                          <p:val>
                                            <p:fltVal val="0"/>
                                          </p:val>
                                        </p:tav>
                                        <p:tav tm="100000">
                                          <p:val>
                                            <p:strVal val="#ppt_h"/>
                                          </p:val>
                                        </p:tav>
                                      </p:tavLst>
                                    </p:anim>
                                    <p:anim calcmode="lin" valueType="num">
                                      <p:cBhvr>
                                        <p:cTn id="9" dur="23000" fill="hold"/>
                                        <p:tgtEl>
                                          <p:spTgt spid="4"/>
                                        </p:tgtEl>
                                        <p:attrNameLst>
                                          <p:attrName>ppt_x</p:attrName>
                                        </p:attrNameLst>
                                      </p:cBhvr>
                                      <p:tavLst>
                                        <p:tav tm="0">
                                          <p:val>
                                            <p:fltVal val="0.5"/>
                                          </p:val>
                                        </p:tav>
                                        <p:tav tm="100000">
                                          <p:val>
                                            <p:strVal val="#ppt_x"/>
                                          </p:val>
                                        </p:tav>
                                      </p:tavLst>
                                    </p:anim>
                                    <p:anim calcmode="lin" valueType="num">
                                      <p:cBhvr>
                                        <p:cTn id="10" dur="23000" fill="hold"/>
                                        <p:tgtEl>
                                          <p:spTgt spid="4"/>
                                        </p:tgtEl>
                                        <p:attrNameLst>
                                          <p:attrName>ppt_y</p:attrName>
                                        </p:attrNameLst>
                                      </p:cBhvr>
                                      <p:tavLst>
                                        <p:tav tm="0">
                                          <p:val>
                                            <p:fltVal val="0.5"/>
                                          </p:val>
                                        </p:tav>
                                        <p:tav tm="100000">
                                          <p:val>
                                            <p:strVal val="#ppt_y"/>
                                          </p:val>
                                        </p:tav>
                                      </p:tavLst>
                                    </p:anim>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70"/>
                                        <p:tgtEl>
                                          <p:spTgt spid="3"/>
                                        </p:tgtEl>
                                      </p:cBhvr>
                                    </p:animEffect>
                                  </p:childTnLst>
                                </p:cTn>
                              </p:par>
                            </p:childTnLst>
                          </p:cTn>
                        </p:par>
                        <p:par>
                          <p:cTn id="14" fill="hold">
                            <p:stCondLst>
                              <p:cond delay="24102"/>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170"/>
                                        <p:tgtEl>
                                          <p:spTgt spid="6"/>
                                        </p:tgtEl>
                                      </p:cBhvr>
                                    </p:animEffect>
                                  </p:childTnLst>
                                </p:cTn>
                              </p:par>
                            </p:childTnLst>
                          </p:cTn>
                        </p:par>
                        <p:par>
                          <p:cTn id="18" fill="hold">
                            <p:stCondLst>
                              <p:cond delay="48252"/>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74976"/>
                            </p:stCondLst>
                            <p:childTnLst>
                              <p:par>
                                <p:cTn id="23" presetID="1" presetClass="entr" presetSubtype="0" fill="hold" grpId="0" nodeType="afterEffect" nodePh="1">
                                  <p:stCondLst>
                                    <p:cond delay="2000"/>
                                  </p:stCondLst>
                                  <p:endCondLst>
                                    <p:cond evt="begin" delay="0">
                                      <p:tn val="23"/>
                                    </p:cond>
                                  </p:end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0" y="96872"/>
            <a:ext cx="4378039" cy="4893647"/>
          </a:xfrm>
          <a:prstGeom prst="rect">
            <a:avLst/>
          </a:prstGeom>
        </p:spPr>
        <p:txBody>
          <a:bodyPr wrap="square">
            <a:spAutoFit/>
          </a:bodyPr>
          <a:lstStyle/>
          <a:p>
            <a:pPr algn="ctr"/>
            <a:r>
              <a:rPr lang="es-MX" sz="2400" dirty="0">
                <a:latin typeface="CommercialScript" pitchFamily="2" charset="0"/>
              </a:rPr>
              <a:t>Y, no obstante que la Corona siguió las recomendaciones de Garcés de establecerla en la ciudad de Tlaxcala, al final dejó </a:t>
            </a:r>
          </a:p>
          <a:p>
            <a:pPr algn="ctr"/>
            <a:r>
              <a:rPr lang="es-MX" sz="2400" dirty="0">
                <a:latin typeface="CommercialScript" pitchFamily="2" charset="0"/>
              </a:rPr>
              <a:t>a la segunda Audiencia </a:t>
            </a:r>
          </a:p>
          <a:p>
            <a:pPr algn="ctr"/>
            <a:r>
              <a:rPr lang="es-MX" sz="2400" dirty="0">
                <a:latin typeface="CommercialScript" pitchFamily="2" charset="0"/>
              </a:rPr>
              <a:t>que practicara sus funciones discrecionales y que ordenara simplemente a sus representantes fundar, en la provincia </a:t>
            </a:r>
          </a:p>
          <a:p>
            <a:pPr algn="ctr"/>
            <a:r>
              <a:rPr lang="es-MX" sz="2400" dirty="0">
                <a:latin typeface="CommercialScript" pitchFamily="2" charset="0"/>
              </a:rPr>
              <a:t>de Tlaxcala:</a:t>
            </a:r>
          </a:p>
          <a:p>
            <a:pPr algn="ctr"/>
            <a:r>
              <a:rPr lang="es-MX" sz="2400" dirty="0">
                <a:solidFill>
                  <a:srgbClr val="1A2E52"/>
                </a:solidFill>
                <a:latin typeface="CommercialScript" pitchFamily="2" charset="0"/>
              </a:rPr>
              <a:t>“ un pueblo de cristianos españoles en el más conveniente y aparejado lugar que os pareciere”.</a:t>
            </a:r>
          </a:p>
        </p:txBody>
      </p:sp>
      <p:pic>
        <p:nvPicPr>
          <p:cNvPr id="4" name="Imagen 3" descr="Imagen que contiene edificio, suelo, foto&#10;&#10;Descripción generada con confianza alta">
            <a:extLst>
              <a:ext uri="{FF2B5EF4-FFF2-40B4-BE49-F238E27FC236}">
                <a16:creationId xmlns:a16="http://schemas.microsoft.com/office/drawing/2014/main" id="{ED9264AE-7905-4586-8054-EC0CAE286C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8039" y="424910"/>
            <a:ext cx="7620000" cy="5715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Rectángulo 4">
            <a:extLst>
              <a:ext uri="{FF2B5EF4-FFF2-40B4-BE49-F238E27FC236}">
                <a16:creationId xmlns:a16="http://schemas.microsoft.com/office/drawing/2014/main" id="{EFED8200-AF8A-4971-BD25-B11B6DCD4143}"/>
              </a:ext>
            </a:extLst>
          </p:cNvPr>
          <p:cNvSpPr/>
          <p:nvPr/>
        </p:nvSpPr>
        <p:spPr>
          <a:xfrm>
            <a:off x="0" y="6324746"/>
            <a:ext cx="12192000" cy="461665"/>
          </a:xfrm>
          <a:prstGeom prst="rect">
            <a:avLst/>
          </a:prstGeom>
        </p:spPr>
        <p:txBody>
          <a:bodyPr wrap="square">
            <a:spAutoFit/>
          </a:bodyPr>
          <a:lstStyle/>
          <a:p>
            <a:pPr lvl="0" algn="ctr"/>
            <a:r>
              <a:rPr lang="es-MX" sz="2400" dirty="0">
                <a:solidFill>
                  <a:prstClr val="black"/>
                </a:solidFill>
                <a:latin typeface="CommercialScript" pitchFamily="2" charset="0"/>
              </a:rPr>
              <a:t>Garcés se convirtió por algunos años en un acérrimo opositor del nuevo establecimiento.</a:t>
            </a:r>
          </a:p>
        </p:txBody>
      </p:sp>
      <p:sp>
        <p:nvSpPr>
          <p:cNvPr id="6" name="Rectángulo 5">
            <a:extLst>
              <a:ext uri="{FF2B5EF4-FFF2-40B4-BE49-F238E27FC236}">
                <a16:creationId xmlns:a16="http://schemas.microsoft.com/office/drawing/2014/main" id="{B25D8473-8892-4718-B672-E3119682765F}"/>
              </a:ext>
            </a:extLst>
          </p:cNvPr>
          <p:cNvSpPr/>
          <p:nvPr/>
        </p:nvSpPr>
        <p:spPr>
          <a:xfrm>
            <a:off x="0" y="5086746"/>
            <a:ext cx="4378039" cy="1200329"/>
          </a:xfrm>
          <a:prstGeom prst="rect">
            <a:avLst/>
          </a:prstGeom>
        </p:spPr>
        <p:txBody>
          <a:bodyPr wrap="square">
            <a:spAutoFit/>
          </a:bodyPr>
          <a:lstStyle/>
          <a:p>
            <a:pPr algn="ctr"/>
            <a:r>
              <a:rPr lang="es-MX" sz="2400" dirty="0">
                <a:latin typeface="CommercialScript" pitchFamily="2" charset="0"/>
              </a:rPr>
              <a:t>Lo cual llevó a efecto </a:t>
            </a:r>
          </a:p>
          <a:p>
            <a:pPr algn="ctr"/>
            <a:r>
              <a:rPr lang="es-MX" sz="2400" dirty="0">
                <a:latin typeface="CommercialScript" pitchFamily="2" charset="0"/>
              </a:rPr>
              <a:t>con la condición de no usurpar </a:t>
            </a:r>
          </a:p>
          <a:p>
            <a:pPr algn="ctr"/>
            <a:r>
              <a:rPr lang="es-MX" sz="2400" dirty="0">
                <a:latin typeface="CommercialScript" pitchFamily="2" charset="0"/>
              </a:rPr>
              <a:t>las tierras de los indios.</a:t>
            </a:r>
          </a:p>
        </p:txBody>
      </p:sp>
      <p:sp>
        <p:nvSpPr>
          <p:cNvPr id="7" name="CuadroTexto 6">
            <a:extLst>
              <a:ext uri="{FF2B5EF4-FFF2-40B4-BE49-F238E27FC236}">
                <a16:creationId xmlns:a16="http://schemas.microsoft.com/office/drawing/2014/main" id="{3E504671-3226-46AA-B2A0-A78E17ECAF1D}"/>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3942961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6500" fill="hold"/>
                                        <p:tgtEl>
                                          <p:spTgt spid="4"/>
                                        </p:tgtEl>
                                        <p:attrNameLst>
                                          <p:attrName>ppt_x</p:attrName>
                                        </p:attrNameLst>
                                      </p:cBhvr>
                                      <p:tavLst>
                                        <p:tav tm="0">
                                          <p:val>
                                            <p:strVal val="#ppt_x"/>
                                          </p:val>
                                        </p:tav>
                                        <p:tav tm="100000">
                                          <p:val>
                                            <p:strVal val="#ppt_x"/>
                                          </p:val>
                                        </p:tav>
                                      </p:tavLst>
                                    </p:anim>
                                    <p:anim calcmode="lin" valueType="num">
                                      <p:cBhvr>
                                        <p:cTn id="8" dur="36500" fill="hold"/>
                                        <p:tgtEl>
                                          <p:spTgt spid="4"/>
                                        </p:tgtEl>
                                        <p:attrNameLst>
                                          <p:attrName>ppt_y</p:attrName>
                                        </p:attrNameLst>
                                      </p:cBhvr>
                                      <p:tavLst>
                                        <p:tav tm="0">
                                          <p:val>
                                            <p:strVal val="#ppt_y+#ppt_h/2"/>
                                          </p:val>
                                        </p:tav>
                                        <p:tav tm="100000">
                                          <p:val>
                                            <p:strVal val="#ppt_y"/>
                                          </p:val>
                                        </p:tav>
                                      </p:tavLst>
                                    </p:anim>
                                    <p:anim calcmode="lin" valueType="num">
                                      <p:cBhvr>
                                        <p:cTn id="9" dur="36500" fill="hold"/>
                                        <p:tgtEl>
                                          <p:spTgt spid="4"/>
                                        </p:tgtEl>
                                        <p:attrNameLst>
                                          <p:attrName>ppt_w</p:attrName>
                                        </p:attrNameLst>
                                      </p:cBhvr>
                                      <p:tavLst>
                                        <p:tav tm="0">
                                          <p:val>
                                            <p:strVal val="#ppt_w"/>
                                          </p:val>
                                        </p:tav>
                                        <p:tav tm="100000">
                                          <p:val>
                                            <p:strVal val="#ppt_w"/>
                                          </p:val>
                                        </p:tav>
                                      </p:tavLst>
                                    </p:anim>
                                    <p:anim calcmode="lin" valueType="num">
                                      <p:cBhvr>
                                        <p:cTn id="10" dur="36500" fill="hold"/>
                                        <p:tgtEl>
                                          <p:spTgt spid="4"/>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70"/>
                                        <p:tgtEl>
                                          <p:spTgt spid="3"/>
                                        </p:tgtEl>
                                      </p:cBhvr>
                                    </p:animEffect>
                                  </p:childTnLst>
                                </p:cTn>
                              </p:par>
                            </p:childTnLst>
                          </p:cTn>
                        </p:par>
                        <p:par>
                          <p:cTn id="14" fill="hold">
                            <p:stCondLst>
                              <p:cond delay="37323"/>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170"/>
                                        <p:tgtEl>
                                          <p:spTgt spid="6"/>
                                        </p:tgtEl>
                                      </p:cBhvr>
                                    </p:animEffect>
                                  </p:childTnLst>
                                </p:cTn>
                              </p:par>
                            </p:childTnLst>
                          </p:cTn>
                        </p:par>
                        <p:par>
                          <p:cTn id="18" fill="hold">
                            <p:stCondLst>
                              <p:cond delay="46731"/>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57309"/>
                            </p:stCondLst>
                            <p:childTnLst>
                              <p:par>
                                <p:cTn id="23" presetID="1" presetClass="entr" presetSubtype="0" fill="hold" grpId="0" nodeType="afterEffect" nodePh="1">
                                  <p:stCondLst>
                                    <p:cond delay="2000"/>
                                  </p:stCondLst>
                                  <p:endCondLst>
                                    <p:cond evt="begin" delay="0">
                                      <p:tn val="23"/>
                                    </p:cond>
                                  </p:end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6" name="Imagen 5" descr="Imagen que contiene foto, texto, libro, pose&#10;&#10;Descripción generada con confianza muy alta">
            <a:extLst>
              <a:ext uri="{FF2B5EF4-FFF2-40B4-BE49-F238E27FC236}">
                <a16:creationId xmlns:a16="http://schemas.microsoft.com/office/drawing/2014/main" id="{A8B6F264-9434-472B-A451-15557A331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6691745" cy="6884159"/>
          </a:xfrm>
          <a:prstGeom prst="rect">
            <a:avLst/>
          </a:prstGeom>
          <a:effectLst>
            <a:softEdge rad="317500"/>
          </a:effectLst>
        </p:spPr>
      </p:pic>
      <p:sp>
        <p:nvSpPr>
          <p:cNvPr id="3" name="Rectángulo 2">
            <a:extLst>
              <a:ext uri="{FF2B5EF4-FFF2-40B4-BE49-F238E27FC236}">
                <a16:creationId xmlns:a16="http://schemas.microsoft.com/office/drawing/2014/main" id="{8E9DEF18-9C86-40E2-8B3D-5651A3A480FF}"/>
              </a:ext>
            </a:extLst>
          </p:cNvPr>
          <p:cNvSpPr/>
          <p:nvPr/>
        </p:nvSpPr>
        <p:spPr>
          <a:xfrm>
            <a:off x="6691745" y="828395"/>
            <a:ext cx="5500261" cy="3046988"/>
          </a:xfrm>
          <a:prstGeom prst="rect">
            <a:avLst/>
          </a:prstGeom>
        </p:spPr>
        <p:txBody>
          <a:bodyPr wrap="square">
            <a:spAutoFit/>
          </a:bodyPr>
          <a:lstStyle/>
          <a:p>
            <a:pPr algn="ctr"/>
            <a:r>
              <a:rPr lang="es-MX" sz="2400" dirty="0">
                <a:latin typeface="CommercialScript" pitchFamily="2" charset="0"/>
              </a:rPr>
              <a:t>Así mismo, el procurador de Puebla </a:t>
            </a:r>
          </a:p>
          <a:p>
            <a:pPr algn="ctr"/>
            <a:r>
              <a:rPr lang="es-MX" sz="2400" dirty="0">
                <a:latin typeface="CommercialScript" pitchFamily="2" charset="0"/>
              </a:rPr>
              <a:t>ante la Corte, Bartolomé de Zárate, mencionaba en una relación de 1544 </a:t>
            </a:r>
          </a:p>
          <a:p>
            <a:pPr algn="ctr"/>
            <a:r>
              <a:rPr lang="es-MX" sz="2400" dirty="0">
                <a:latin typeface="CommercialScript" pitchFamily="2" charset="0"/>
              </a:rPr>
              <a:t>que Puebla debió haberse fundado </a:t>
            </a:r>
          </a:p>
          <a:p>
            <a:pPr algn="ctr"/>
            <a:r>
              <a:rPr lang="es-MX" sz="2400" dirty="0">
                <a:latin typeface="CommercialScript" pitchFamily="2" charset="0"/>
              </a:rPr>
              <a:t>en la ciudad de Tlaxcala, </a:t>
            </a:r>
          </a:p>
          <a:p>
            <a:pPr algn="ctr"/>
            <a:r>
              <a:rPr lang="es-MX" sz="2400" dirty="0">
                <a:latin typeface="CommercialScript" pitchFamily="2" charset="0"/>
              </a:rPr>
              <a:t>o por lo menos dentro de sus límites </a:t>
            </a:r>
          </a:p>
          <a:p>
            <a:pPr algn="ctr"/>
            <a:r>
              <a:rPr lang="es-MX" sz="2400" dirty="0">
                <a:latin typeface="CommercialScript" pitchFamily="2" charset="0"/>
              </a:rPr>
              <a:t>pero que la Audiencia no lo hizo </a:t>
            </a:r>
          </a:p>
          <a:p>
            <a:pPr algn="ctr"/>
            <a:r>
              <a:rPr lang="es-MX" sz="2400" dirty="0">
                <a:latin typeface="CommercialScript" pitchFamily="2" charset="0"/>
              </a:rPr>
              <a:t>por las razones anteriores.</a:t>
            </a:r>
          </a:p>
        </p:txBody>
      </p:sp>
      <p:sp>
        <p:nvSpPr>
          <p:cNvPr id="7" name="Rectángulo 6">
            <a:extLst>
              <a:ext uri="{FF2B5EF4-FFF2-40B4-BE49-F238E27FC236}">
                <a16:creationId xmlns:a16="http://schemas.microsoft.com/office/drawing/2014/main" id="{09879AA5-3AA3-4A55-A9A8-C7534B54F874}"/>
              </a:ext>
            </a:extLst>
          </p:cNvPr>
          <p:cNvSpPr/>
          <p:nvPr/>
        </p:nvSpPr>
        <p:spPr>
          <a:xfrm>
            <a:off x="6691738" y="4351050"/>
            <a:ext cx="5500262" cy="1569660"/>
          </a:xfrm>
          <a:prstGeom prst="rect">
            <a:avLst/>
          </a:prstGeom>
        </p:spPr>
        <p:txBody>
          <a:bodyPr wrap="square">
            <a:spAutoFit/>
          </a:bodyPr>
          <a:lstStyle/>
          <a:p>
            <a:pPr lvl="0" algn="ctr"/>
            <a:r>
              <a:rPr lang="es-MX" sz="2400" dirty="0">
                <a:solidFill>
                  <a:prstClr val="black"/>
                </a:solidFill>
                <a:latin typeface="CommercialScript" pitchFamily="2" charset="0"/>
              </a:rPr>
              <a:t>Para abril de 1531, la segunda Audiencia ya había definido que el lugar sería </a:t>
            </a:r>
          </a:p>
          <a:p>
            <a:pPr lvl="0" algn="ctr"/>
            <a:r>
              <a:rPr lang="es-MX" sz="2400" dirty="0">
                <a:solidFill>
                  <a:prstClr val="black"/>
                </a:solidFill>
                <a:latin typeface="CommercialScript" pitchFamily="2" charset="0"/>
              </a:rPr>
              <a:t>en el camino de Veracruz a México, </a:t>
            </a:r>
          </a:p>
          <a:p>
            <a:pPr lvl="0" algn="ctr"/>
            <a:r>
              <a:rPr lang="es-MX" sz="2400" dirty="0">
                <a:solidFill>
                  <a:prstClr val="black"/>
                </a:solidFill>
                <a:latin typeface="CommercialScript" pitchFamily="2" charset="0"/>
              </a:rPr>
              <a:t>entre las ciudades de Tlaxcala y Cholula. </a:t>
            </a:r>
          </a:p>
        </p:txBody>
      </p:sp>
      <p:sp>
        <p:nvSpPr>
          <p:cNvPr id="5" name="CuadroTexto 4">
            <a:extLst>
              <a:ext uri="{FF2B5EF4-FFF2-40B4-BE49-F238E27FC236}">
                <a16:creationId xmlns:a16="http://schemas.microsoft.com/office/drawing/2014/main" id="{DAABDF66-16CD-493C-834E-20DD8FB000C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9004543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500"/>
                                        <p:tgtEl>
                                          <p:spTgt spid="6"/>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childTnLst>
                          </p:cTn>
                        </p:par>
                        <p:par>
                          <p:cTn id="11" fill="hold">
                            <p:stCondLst>
                              <p:cond delay="26325"/>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170"/>
                                        <p:tgtEl>
                                          <p:spTgt spid="7"/>
                                        </p:tgtEl>
                                      </p:cBhvr>
                                    </p:animEffect>
                                  </p:childTnLst>
                                </p:cTn>
                              </p:par>
                            </p:childTnLst>
                          </p:cTn>
                        </p:par>
                        <p:par>
                          <p:cTn id="15" fill="hold">
                            <p:stCondLst>
                              <p:cond delay="42987"/>
                            </p:stCondLst>
                            <p:childTnLst>
                              <p:par>
                                <p:cTn id="16" presetID="1" presetClass="entr" presetSubtype="0" fill="hold" grpId="0" nodeType="afterEffect" nodePh="1">
                                  <p:stCondLst>
                                    <p:cond delay="2000"/>
                                  </p:stCondLst>
                                  <p:endCondLst>
                                    <p:cond evt="begin" delay="0">
                                      <p:tn val="16"/>
                                    </p:cond>
                                  </p:endCondLst>
                                  <p:childTnLst>
                                    <p:set>
                                      <p:cBhvr>
                                        <p:cTn id="17"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C99EB5CF-54BE-42D3-B2F9-0610AC5628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 y="-502920"/>
            <a:ext cx="12740640" cy="7360920"/>
          </a:xfrm>
          <a:prstGeom prst="rect">
            <a:avLst/>
          </a:prstGeom>
        </p:spPr>
      </p:pic>
      <p:sp>
        <p:nvSpPr>
          <p:cNvPr id="3" name="Rectángulo 2">
            <a:extLst>
              <a:ext uri="{FF2B5EF4-FFF2-40B4-BE49-F238E27FC236}">
                <a16:creationId xmlns:a16="http://schemas.microsoft.com/office/drawing/2014/main" id="{8E9DEF18-9C86-40E2-8B3D-5651A3A480FF}"/>
              </a:ext>
            </a:extLst>
          </p:cNvPr>
          <p:cNvSpPr/>
          <p:nvPr/>
        </p:nvSpPr>
        <p:spPr>
          <a:xfrm>
            <a:off x="6720840" y="2357946"/>
            <a:ext cx="5471159" cy="1569660"/>
          </a:xfrm>
          <a:prstGeom prst="rect">
            <a:avLst/>
          </a:prstGeom>
        </p:spPr>
        <p:txBody>
          <a:bodyPr wrap="square">
            <a:spAutoFit/>
          </a:bodyPr>
          <a:lstStyle/>
          <a:p>
            <a:pPr algn="ctr"/>
            <a:r>
              <a:rPr lang="es-MX" sz="2400" dirty="0">
                <a:latin typeface="CommercialScript" pitchFamily="2" charset="0"/>
              </a:rPr>
              <a:t>A pesar de quedar lejos de estas poblaciones, se recurrió a los pueblos vecinos para ayudar a los colonos en la construcción de sus casas y en la preparación de las tierras de cultivo.</a:t>
            </a:r>
          </a:p>
        </p:txBody>
      </p:sp>
      <p:sp>
        <p:nvSpPr>
          <p:cNvPr id="5" name="Rectángulo 4">
            <a:extLst>
              <a:ext uri="{FF2B5EF4-FFF2-40B4-BE49-F238E27FC236}">
                <a16:creationId xmlns:a16="http://schemas.microsoft.com/office/drawing/2014/main" id="{93542C12-EE19-4A9D-B19F-ADCAB96BC370}"/>
              </a:ext>
            </a:extLst>
          </p:cNvPr>
          <p:cNvSpPr/>
          <p:nvPr/>
        </p:nvSpPr>
        <p:spPr>
          <a:xfrm>
            <a:off x="6720840" y="4074512"/>
            <a:ext cx="5471159" cy="2677656"/>
          </a:xfrm>
          <a:prstGeom prst="rect">
            <a:avLst/>
          </a:prstGeom>
        </p:spPr>
        <p:txBody>
          <a:bodyPr wrap="square">
            <a:spAutoFit/>
          </a:bodyPr>
          <a:lstStyle/>
          <a:p>
            <a:pPr algn="ctr"/>
            <a:r>
              <a:rPr lang="es-MX" sz="2400" dirty="0">
                <a:latin typeface="CommercialScript" pitchFamily="2" charset="0"/>
              </a:rPr>
              <a:t>La .Audiencia, que conocía muy bien </a:t>
            </a:r>
          </a:p>
          <a:p>
            <a:pPr algn="ctr"/>
            <a:r>
              <a:rPr lang="es-MX" sz="2400" dirty="0">
                <a:latin typeface="CommercialScript" pitchFamily="2" charset="0"/>
              </a:rPr>
              <a:t>el carácter indolente de los conquistadores, </a:t>
            </a:r>
          </a:p>
          <a:p>
            <a:pPr algn="ctr"/>
            <a:r>
              <a:rPr lang="es-MX" sz="2400" dirty="0">
                <a:latin typeface="CommercialScript" pitchFamily="2" charset="0"/>
              </a:rPr>
              <a:t>al decir que no se abaten a ningún género de trabajo por lo mucho que creen </a:t>
            </a:r>
          </a:p>
          <a:p>
            <a:pPr algn="ctr"/>
            <a:r>
              <a:rPr lang="es-MX" sz="2400" dirty="0">
                <a:latin typeface="CommercialScript" pitchFamily="2" charset="0"/>
              </a:rPr>
              <a:t>que merecen y no estar hechos a ello, prefirieron enlistar </a:t>
            </a:r>
          </a:p>
          <a:p>
            <a:pPr algn="ctr"/>
            <a:r>
              <a:rPr lang="es-MX" sz="2400" dirty="0">
                <a:latin typeface="CommercialScript" pitchFamily="2" charset="0"/>
              </a:rPr>
              <a:t>al arquetipo del labrador español.</a:t>
            </a:r>
          </a:p>
        </p:txBody>
      </p:sp>
      <p:sp>
        <p:nvSpPr>
          <p:cNvPr id="6" name="CuadroTexto 5">
            <a:extLst>
              <a:ext uri="{FF2B5EF4-FFF2-40B4-BE49-F238E27FC236}">
                <a16:creationId xmlns:a16="http://schemas.microsoft.com/office/drawing/2014/main" id="{7BC55928-CD9C-494C-B466-63A151E429F8}"/>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52679251"/>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220"/>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45359"/>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35000">
              <a:schemeClr val="bg1"/>
            </a:gs>
            <a:gs pos="50000">
              <a:schemeClr val="bg2"/>
            </a:gs>
            <a:gs pos="100000">
              <a:schemeClr val="bg2">
                <a:lumMod val="90000"/>
              </a:schemeClr>
            </a:gs>
          </a:gsLst>
          <a:lin ang="0" scaled="0"/>
          <a:tileRect/>
        </a:gradFill>
        <a:effectLst/>
      </p:bgPr>
    </p:bg>
    <p:spTree>
      <p:nvGrpSpPr>
        <p:cNvPr id="1" name=""/>
        <p:cNvGrpSpPr/>
        <p:nvPr/>
      </p:nvGrpSpPr>
      <p:grpSpPr>
        <a:xfrm>
          <a:off x="0" y="0"/>
          <a:ext cx="0" cy="0"/>
          <a:chOff x="0" y="0"/>
          <a:chExt cx="0" cy="0"/>
        </a:xfrm>
      </p:grpSpPr>
      <p:pic>
        <p:nvPicPr>
          <p:cNvPr id="4" name="Imagen 3" descr="https://upload.wikimedia.org/wikipedia/commons/thumb/a/a2/Firma_del_licenciado_Juan_Salmer%C3%B3n.JPG/180px-Firma_del_licenciado_Juan_Salmer%C3%B3n.JPG">
            <a:extLst>
              <a:ext uri="{FF2B5EF4-FFF2-40B4-BE49-F238E27FC236}">
                <a16:creationId xmlns:a16="http://schemas.microsoft.com/office/drawing/2014/main" id="{6A9EF10D-3E70-4889-B654-93F1599430A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03376" y="1700236"/>
            <a:ext cx="3654262" cy="3332128"/>
          </a:xfrm>
          <a:prstGeom prst="rect">
            <a:avLst/>
          </a:prstGeom>
          <a:noFill/>
          <a:ln>
            <a:noFill/>
          </a:ln>
        </p:spPr>
      </p:pic>
      <p:sp>
        <p:nvSpPr>
          <p:cNvPr id="2" name="Rectángulo 1">
            <a:extLst>
              <a:ext uri="{FF2B5EF4-FFF2-40B4-BE49-F238E27FC236}">
                <a16:creationId xmlns:a16="http://schemas.microsoft.com/office/drawing/2014/main" id="{3E4CA9EE-DCB6-424A-8A31-C25B8F0A113E}"/>
              </a:ext>
            </a:extLst>
          </p:cNvPr>
          <p:cNvSpPr/>
          <p:nvPr/>
        </p:nvSpPr>
        <p:spPr>
          <a:xfrm>
            <a:off x="121920" y="4803392"/>
            <a:ext cx="5120640" cy="1200329"/>
          </a:xfrm>
          <a:prstGeom prst="rect">
            <a:avLst/>
          </a:prstGeom>
        </p:spPr>
        <p:txBody>
          <a:bodyPr wrap="square">
            <a:spAutoFit/>
          </a:bodyPr>
          <a:lstStyle/>
          <a:p>
            <a:pPr lvl="0" algn="ctr"/>
            <a:r>
              <a:rPr lang="es-MX" sz="2400" dirty="0">
                <a:solidFill>
                  <a:srgbClr val="604900"/>
                </a:solidFill>
                <a:latin typeface="CommercialScript" pitchFamily="2" charset="0"/>
              </a:rPr>
              <a:t>Firma del licenciado Juan de Salmerón </a:t>
            </a:r>
          </a:p>
          <a:p>
            <a:pPr lvl="0" algn="ctr"/>
            <a:r>
              <a:rPr lang="es-MX" sz="2400" dirty="0">
                <a:solidFill>
                  <a:srgbClr val="604900"/>
                </a:solidFill>
                <a:latin typeface="CommercialScript" pitchFamily="2" charset="0"/>
              </a:rPr>
              <a:t>que se halla en el Archivo </a:t>
            </a:r>
          </a:p>
          <a:p>
            <a:pPr lvl="0" algn="ctr"/>
            <a:r>
              <a:rPr lang="es-MX" sz="2400" dirty="0">
                <a:solidFill>
                  <a:srgbClr val="604900"/>
                </a:solidFill>
                <a:latin typeface="CommercialScript" pitchFamily="2" charset="0"/>
              </a:rPr>
              <a:t>del Ayuntamiento de Puebla</a:t>
            </a:r>
          </a:p>
        </p:txBody>
      </p:sp>
      <p:sp>
        <p:nvSpPr>
          <p:cNvPr id="5" name="Rectángulo 4">
            <a:extLst>
              <a:ext uri="{FF2B5EF4-FFF2-40B4-BE49-F238E27FC236}">
                <a16:creationId xmlns:a16="http://schemas.microsoft.com/office/drawing/2014/main" id="{3BD83A24-9713-4904-BACB-CE297E25B670}"/>
              </a:ext>
            </a:extLst>
          </p:cNvPr>
          <p:cNvSpPr/>
          <p:nvPr/>
        </p:nvSpPr>
        <p:spPr>
          <a:xfrm>
            <a:off x="2175164" y="1573689"/>
            <a:ext cx="10016836" cy="461665"/>
          </a:xfrm>
          <a:prstGeom prst="rect">
            <a:avLst/>
          </a:prstGeom>
        </p:spPr>
        <p:txBody>
          <a:bodyPr wrap="square">
            <a:spAutoFit/>
          </a:bodyPr>
          <a:lstStyle/>
          <a:p>
            <a:pPr algn="ctr"/>
            <a:r>
              <a:rPr lang="es-MX" sz="2400" dirty="0">
                <a:latin typeface="CommercialScript" pitchFamily="2" charset="0"/>
              </a:rPr>
              <a:t>A estos primeros pobladores se les dotó de lotes para cultivar y criar ganado.</a:t>
            </a:r>
          </a:p>
        </p:txBody>
      </p:sp>
      <p:sp>
        <p:nvSpPr>
          <p:cNvPr id="6" name="Rectángulo 5">
            <a:extLst>
              <a:ext uri="{FF2B5EF4-FFF2-40B4-BE49-F238E27FC236}">
                <a16:creationId xmlns:a16="http://schemas.microsoft.com/office/drawing/2014/main" id="{0216DD24-6AE4-4D5C-BB0D-0D86E1F69BA6}"/>
              </a:ext>
            </a:extLst>
          </p:cNvPr>
          <p:cNvSpPr/>
          <p:nvPr/>
        </p:nvSpPr>
        <p:spPr>
          <a:xfrm>
            <a:off x="3957638" y="2970588"/>
            <a:ext cx="8234362" cy="1569660"/>
          </a:xfrm>
          <a:prstGeom prst="rect">
            <a:avLst/>
          </a:prstGeom>
        </p:spPr>
        <p:txBody>
          <a:bodyPr wrap="square">
            <a:spAutoFit/>
          </a:bodyPr>
          <a:lstStyle/>
          <a:p>
            <a:pPr algn="ctr"/>
            <a:r>
              <a:rPr lang="es-MX" sz="2400" dirty="0">
                <a:latin typeface="CommercialScript" pitchFamily="2" charset="0"/>
              </a:rPr>
              <a:t>Así, el experimento social parecía encauzarse a buen término; </a:t>
            </a:r>
          </a:p>
          <a:p>
            <a:pPr algn="ctr"/>
            <a:r>
              <a:rPr lang="es-MX" sz="2400" dirty="0">
                <a:latin typeface="CommercialScript" pitchFamily="2" charset="0"/>
              </a:rPr>
              <a:t>sin embargo, la mano de obra indígena, aunque fuera eventual, </a:t>
            </a:r>
          </a:p>
          <a:p>
            <a:pPr algn="ctr"/>
            <a:r>
              <a:rPr lang="es-MX" sz="2400" dirty="0">
                <a:latin typeface="CommercialScript" pitchFamily="2" charset="0"/>
              </a:rPr>
              <a:t>no significaba un comienzo prometedor para las intenciones </a:t>
            </a:r>
          </a:p>
          <a:p>
            <a:pPr algn="ctr"/>
            <a:r>
              <a:rPr lang="es-MX" sz="2400" dirty="0">
                <a:latin typeface="CommercialScript" pitchFamily="2" charset="0"/>
              </a:rPr>
              <a:t>de la Audiencia de crear una colonia ejemplar e independiente.</a:t>
            </a:r>
          </a:p>
        </p:txBody>
      </p:sp>
      <p:sp>
        <p:nvSpPr>
          <p:cNvPr id="7" name="CuadroTexto 6">
            <a:extLst>
              <a:ext uri="{FF2B5EF4-FFF2-40B4-BE49-F238E27FC236}">
                <a16:creationId xmlns:a16="http://schemas.microsoft.com/office/drawing/2014/main" id="{CAADAD34-15AF-481A-86CF-D6782FD61FBC}"/>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83504058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8658"/>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par>
                                <p:cTn id="12" presetID="8" presetClass="entr" presetSubtype="32" fill="hold" nodeType="withEffect">
                                  <p:stCondLst>
                                    <p:cond delay="2100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13500"/>
                                        <p:tgtEl>
                                          <p:spTgt spid="4"/>
                                        </p:tgtEl>
                                      </p:cBhvr>
                                    </p:animEffect>
                                  </p:childTnLst>
                                </p:cTn>
                              </p:par>
                              <p:par>
                                <p:cTn id="15" presetID="10" presetClass="entr" presetSubtype="0" fill="hold" grpId="0" nodeType="withEffect">
                                  <p:stCondLst>
                                    <p:cond delay="2700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45603"/>
                            </p:stCondLst>
                            <p:childTnLst>
                              <p:par>
                                <p:cTn id="19" presetID="1" presetClass="entr" presetSubtype="0" fill="hold" grpId="0" nodeType="afterEffect" nodePh="1">
                                  <p:stCondLst>
                                    <p:cond delay="2000"/>
                                  </p:stCondLst>
                                  <p:endCondLst>
                                    <p:cond evt="begin" delay="0">
                                      <p:tn val="19"/>
                                    </p:cond>
                                  </p:end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descr="Imagen que contiene exterior, edificio, cielo, árbol&#10;&#10;Descripción generada con confianza muy alta">
            <a:extLst>
              <a:ext uri="{FF2B5EF4-FFF2-40B4-BE49-F238E27FC236}">
                <a16:creationId xmlns:a16="http://schemas.microsoft.com/office/drawing/2014/main" id="{186CE40C-94C3-4492-B1E4-57BA34109B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3" name="Rectángulo 2">
            <a:extLst>
              <a:ext uri="{FF2B5EF4-FFF2-40B4-BE49-F238E27FC236}">
                <a16:creationId xmlns:a16="http://schemas.microsoft.com/office/drawing/2014/main" id="{8E9DEF18-9C86-40E2-8B3D-5651A3A480FF}"/>
              </a:ext>
            </a:extLst>
          </p:cNvPr>
          <p:cNvSpPr/>
          <p:nvPr/>
        </p:nvSpPr>
        <p:spPr>
          <a:xfrm>
            <a:off x="6339840" y="1224632"/>
            <a:ext cx="5852160" cy="1569660"/>
          </a:xfrm>
          <a:prstGeom prst="rect">
            <a:avLst/>
          </a:prstGeom>
        </p:spPr>
        <p:txBody>
          <a:bodyPr wrap="square">
            <a:spAutoFit/>
          </a:bodyPr>
          <a:lstStyle/>
          <a:p>
            <a:pPr algn="ctr"/>
            <a:r>
              <a:rPr lang="es-MX" sz="2400" dirty="0">
                <a:latin typeface="CommercialScript" pitchFamily="2" charset="0"/>
              </a:rPr>
              <a:t>Los investigadores contemporáneos </a:t>
            </a:r>
          </a:p>
          <a:p>
            <a:pPr algn="ctr"/>
            <a:r>
              <a:rPr lang="es-MX" sz="2400" dirty="0">
                <a:latin typeface="CommercialScript" pitchFamily="2" charset="0"/>
              </a:rPr>
              <a:t>han reconocido su importancia </a:t>
            </a:r>
          </a:p>
          <a:p>
            <a:pPr algn="ctr"/>
            <a:r>
              <a:rPr lang="es-MX" sz="2400" dirty="0">
                <a:latin typeface="CommercialScript" pitchFamily="2" charset="0"/>
              </a:rPr>
              <a:t>como el gran promotor y realizador </a:t>
            </a:r>
          </a:p>
          <a:p>
            <a:pPr algn="ctr"/>
            <a:r>
              <a:rPr lang="es-MX" sz="2400" dirty="0">
                <a:latin typeface="CommercialScript" pitchFamily="2" charset="0"/>
              </a:rPr>
              <a:t>de la obra fundacional de Puebla.</a:t>
            </a:r>
          </a:p>
        </p:txBody>
      </p:sp>
      <p:sp>
        <p:nvSpPr>
          <p:cNvPr id="5" name="Rectángulo 4">
            <a:extLst>
              <a:ext uri="{FF2B5EF4-FFF2-40B4-BE49-F238E27FC236}">
                <a16:creationId xmlns:a16="http://schemas.microsoft.com/office/drawing/2014/main" id="{29D9E4BD-C27A-4477-B0E7-25943E14736F}"/>
              </a:ext>
            </a:extLst>
          </p:cNvPr>
          <p:cNvSpPr/>
          <p:nvPr/>
        </p:nvSpPr>
        <p:spPr>
          <a:xfrm>
            <a:off x="2149523" y="211128"/>
            <a:ext cx="3336877" cy="48218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La fundación</a:t>
            </a:r>
          </a:p>
        </p:txBody>
      </p:sp>
      <p:sp>
        <p:nvSpPr>
          <p:cNvPr id="6" name="Rectángulo 5">
            <a:extLst>
              <a:ext uri="{FF2B5EF4-FFF2-40B4-BE49-F238E27FC236}">
                <a16:creationId xmlns:a16="http://schemas.microsoft.com/office/drawing/2014/main" id="{0F42F319-FD09-4E84-9FEE-16D8553668FB}"/>
              </a:ext>
            </a:extLst>
          </p:cNvPr>
          <p:cNvSpPr/>
          <p:nvPr/>
        </p:nvSpPr>
        <p:spPr>
          <a:xfrm>
            <a:off x="0" y="904592"/>
            <a:ext cx="4312920" cy="2308324"/>
          </a:xfrm>
          <a:prstGeom prst="rect">
            <a:avLst/>
          </a:prstGeom>
        </p:spPr>
        <p:txBody>
          <a:bodyPr wrap="square">
            <a:spAutoFit/>
          </a:bodyPr>
          <a:lstStyle/>
          <a:p>
            <a:pPr algn="ctr"/>
            <a:r>
              <a:rPr lang="es-MX" sz="2400" dirty="0">
                <a:solidFill>
                  <a:srgbClr val="604900"/>
                </a:solidFill>
                <a:latin typeface="CommercialScript" pitchFamily="2" charset="0"/>
              </a:rPr>
              <a:t>El oidor y presidente </a:t>
            </a:r>
          </a:p>
          <a:p>
            <a:pPr algn="ctr"/>
            <a:r>
              <a:rPr lang="es-MX" sz="2400" dirty="0">
                <a:solidFill>
                  <a:srgbClr val="604900"/>
                </a:solidFill>
                <a:latin typeface="CommercialScript" pitchFamily="2" charset="0"/>
              </a:rPr>
              <a:t>de la Real Audiencia, </a:t>
            </a:r>
          </a:p>
          <a:p>
            <a:pPr algn="ctr"/>
            <a:r>
              <a:rPr lang="es-MX" sz="2400" dirty="0">
                <a:solidFill>
                  <a:srgbClr val="604900"/>
                </a:solidFill>
                <a:latin typeface="CommercialScript" pitchFamily="2" charset="0"/>
              </a:rPr>
              <a:t>el licenciado Juan de Salmerón, </a:t>
            </a:r>
          </a:p>
          <a:p>
            <a:pPr algn="ctr"/>
            <a:r>
              <a:rPr lang="es-MX" sz="2400" dirty="0">
                <a:solidFill>
                  <a:srgbClr val="604900"/>
                </a:solidFill>
                <a:latin typeface="CommercialScript" pitchFamily="2" charset="0"/>
              </a:rPr>
              <a:t>representado </a:t>
            </a:r>
          </a:p>
          <a:p>
            <a:pPr algn="ctr"/>
            <a:r>
              <a:rPr lang="es-MX" sz="2400" dirty="0">
                <a:solidFill>
                  <a:srgbClr val="604900"/>
                </a:solidFill>
                <a:latin typeface="CommercialScript" pitchFamily="2" charset="0"/>
              </a:rPr>
              <a:t>en el monumento </a:t>
            </a:r>
          </a:p>
          <a:p>
            <a:pPr algn="ctr"/>
            <a:r>
              <a:rPr lang="es-MX" sz="2400" dirty="0">
                <a:solidFill>
                  <a:srgbClr val="604900"/>
                </a:solidFill>
                <a:latin typeface="CommercialScript" pitchFamily="2" charset="0"/>
              </a:rPr>
              <a:t>de los fundadores.</a:t>
            </a:r>
          </a:p>
        </p:txBody>
      </p:sp>
      <p:sp>
        <p:nvSpPr>
          <p:cNvPr id="7" name="CuadroTexto 6">
            <a:extLst>
              <a:ext uri="{FF2B5EF4-FFF2-40B4-BE49-F238E27FC236}">
                <a16:creationId xmlns:a16="http://schemas.microsoft.com/office/drawing/2014/main" id="{8CAD793B-0239-4BCC-A13F-E30806F0B40E}"/>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1117324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childTnLst>
                          </p:cTn>
                        </p:par>
                        <p:par>
                          <p:cTn id="8" fill="hold">
                            <p:stCondLst>
                              <p:cond delay="5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19221"/>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170"/>
                                        <p:tgtEl>
                                          <p:spTgt spid="3"/>
                                        </p:tgtEl>
                                      </p:cBhvr>
                                    </p:animEffect>
                                  </p:childTnLst>
                                </p:cTn>
                              </p:par>
                            </p:childTnLst>
                          </p:cTn>
                        </p:par>
                        <p:par>
                          <p:cTn id="16" fill="hold">
                            <p:stCondLst>
                              <p:cond delay="34362"/>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0" y="1059651"/>
            <a:ext cx="8328455" cy="1200329"/>
          </a:xfrm>
          <a:prstGeom prst="rect">
            <a:avLst/>
          </a:prstGeom>
        </p:spPr>
        <p:txBody>
          <a:bodyPr wrap="square">
            <a:spAutoFit/>
          </a:bodyPr>
          <a:lstStyle/>
          <a:p>
            <a:pPr algn="ctr"/>
            <a:r>
              <a:rPr lang="es-MX" sz="2400" dirty="0">
                <a:latin typeface="CommercialScript" pitchFamily="2" charset="0"/>
              </a:rPr>
              <a:t>Fueron los franciscanos los que según Torquemada eligieron </a:t>
            </a:r>
          </a:p>
          <a:p>
            <a:pPr algn="ctr"/>
            <a:r>
              <a:rPr lang="es-MX" sz="2400" dirty="0">
                <a:latin typeface="CommercialScript" pitchFamily="2" charset="0"/>
              </a:rPr>
              <a:t>a los primeros pobladores y quienes dispondrían la primera ayuda y servicios personales por parte de los indígenas.</a:t>
            </a:r>
          </a:p>
        </p:txBody>
      </p:sp>
      <p:pic>
        <p:nvPicPr>
          <p:cNvPr id="4" name="Imagen 3" descr="Imagen que contiene texto&#10;&#10;Descripción generada con confianza alta">
            <a:extLst>
              <a:ext uri="{FF2B5EF4-FFF2-40B4-BE49-F238E27FC236}">
                <a16:creationId xmlns:a16="http://schemas.microsoft.com/office/drawing/2014/main" id="{F33A4A6C-268A-4E7D-A40A-0B45759E76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8455" y="581891"/>
            <a:ext cx="3673457" cy="5708074"/>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D9B3B0C2-9E0E-49CA-9584-5DB4E7D7619C}"/>
              </a:ext>
            </a:extLst>
          </p:cNvPr>
          <p:cNvSpPr/>
          <p:nvPr/>
        </p:nvSpPr>
        <p:spPr>
          <a:xfrm>
            <a:off x="0" y="5166839"/>
            <a:ext cx="8328455" cy="1569660"/>
          </a:xfrm>
          <a:prstGeom prst="rect">
            <a:avLst/>
          </a:prstGeom>
        </p:spPr>
        <p:txBody>
          <a:bodyPr wrap="square">
            <a:spAutoFit/>
          </a:bodyPr>
          <a:lstStyle/>
          <a:p>
            <a:pPr algn="ctr"/>
            <a:r>
              <a:rPr lang="es-MX" sz="2400" dirty="0">
                <a:solidFill>
                  <a:srgbClr val="604900"/>
                </a:solidFill>
                <a:latin typeface="CommercialScript" pitchFamily="2" charset="0"/>
              </a:rPr>
              <a:t>Cédula firmada por Isabel de Portugal en Medina del Campo </a:t>
            </a:r>
          </a:p>
          <a:p>
            <a:pPr algn="ctr"/>
            <a:r>
              <a:rPr lang="es-MX" sz="2400" dirty="0">
                <a:solidFill>
                  <a:srgbClr val="604900"/>
                </a:solidFill>
                <a:latin typeface="CommercialScript" pitchFamily="2" charset="0"/>
              </a:rPr>
              <a:t>el 20 de marzo de 1532 por la cual se le confería a Puebla </a:t>
            </a:r>
          </a:p>
          <a:p>
            <a:pPr algn="ctr"/>
            <a:r>
              <a:rPr lang="es-MX" sz="2400" dirty="0">
                <a:solidFill>
                  <a:srgbClr val="604900"/>
                </a:solidFill>
                <a:latin typeface="CommercialScript" pitchFamily="2" charset="0"/>
              </a:rPr>
              <a:t>el título y los derechos de una ciudad, eximiéndola al mismo tiempo del pago de alcabalas por espacio de treinta años.</a:t>
            </a:r>
          </a:p>
        </p:txBody>
      </p:sp>
      <p:sp>
        <p:nvSpPr>
          <p:cNvPr id="6" name="Rectángulo 5">
            <a:extLst>
              <a:ext uri="{FF2B5EF4-FFF2-40B4-BE49-F238E27FC236}">
                <a16:creationId xmlns:a16="http://schemas.microsoft.com/office/drawing/2014/main" id="{7CA13E3F-E7BB-4DC4-AF47-49950B20F514}"/>
              </a:ext>
            </a:extLst>
          </p:cNvPr>
          <p:cNvSpPr/>
          <p:nvPr/>
        </p:nvSpPr>
        <p:spPr>
          <a:xfrm>
            <a:off x="4920" y="2524653"/>
            <a:ext cx="8328455" cy="830997"/>
          </a:xfrm>
          <a:prstGeom prst="rect">
            <a:avLst/>
          </a:prstGeom>
        </p:spPr>
        <p:txBody>
          <a:bodyPr wrap="square">
            <a:spAutoFit/>
          </a:bodyPr>
          <a:lstStyle/>
          <a:p>
            <a:pPr algn="ctr"/>
            <a:r>
              <a:rPr lang="es-MX" sz="2400" dirty="0">
                <a:latin typeface="CommercialScript" pitchFamily="2" charset="0"/>
              </a:rPr>
              <a:t>Los franciscanos, como dan fe documentos de la época, </a:t>
            </a:r>
          </a:p>
          <a:p>
            <a:pPr algn="ctr"/>
            <a:r>
              <a:rPr lang="es-MX" sz="2400" dirty="0">
                <a:latin typeface="CommercialScript" pitchFamily="2" charset="0"/>
              </a:rPr>
              <a:t>eran los guardianes de Cholula, Huejotzingo y Tlaxcala.</a:t>
            </a:r>
          </a:p>
        </p:txBody>
      </p:sp>
      <p:sp>
        <p:nvSpPr>
          <p:cNvPr id="7" name="Rectángulo 6">
            <a:extLst>
              <a:ext uri="{FF2B5EF4-FFF2-40B4-BE49-F238E27FC236}">
                <a16:creationId xmlns:a16="http://schemas.microsoft.com/office/drawing/2014/main" id="{B0AE5EA3-EDCA-40B7-8441-4B8A0A1D1FB0}"/>
              </a:ext>
            </a:extLst>
          </p:cNvPr>
          <p:cNvSpPr/>
          <p:nvPr/>
        </p:nvSpPr>
        <p:spPr>
          <a:xfrm>
            <a:off x="-4908" y="3591450"/>
            <a:ext cx="8328455" cy="830997"/>
          </a:xfrm>
          <a:prstGeom prst="rect">
            <a:avLst/>
          </a:prstGeom>
        </p:spPr>
        <p:txBody>
          <a:bodyPr wrap="square">
            <a:spAutoFit/>
          </a:bodyPr>
          <a:lstStyle/>
          <a:p>
            <a:pPr algn="ctr"/>
            <a:r>
              <a:rPr lang="es-MX" sz="2400" dirty="0">
                <a:latin typeface="CommercialScript" pitchFamily="2" charset="0"/>
              </a:rPr>
              <a:t>La ayuda por parte de los franciscanos continuo todavía </a:t>
            </a:r>
          </a:p>
          <a:p>
            <a:pPr algn="ctr"/>
            <a:r>
              <a:rPr lang="es-MX" sz="2400" dirty="0">
                <a:latin typeface="CommercialScript" pitchFamily="2" charset="0"/>
              </a:rPr>
              <a:t>hasta 1532.</a:t>
            </a:r>
          </a:p>
        </p:txBody>
      </p:sp>
      <p:sp>
        <p:nvSpPr>
          <p:cNvPr id="8" name="CuadroTexto 7">
            <a:extLst>
              <a:ext uri="{FF2B5EF4-FFF2-40B4-BE49-F238E27FC236}">
                <a16:creationId xmlns:a16="http://schemas.microsoft.com/office/drawing/2014/main" id="{4A0E197D-A302-41F9-9863-7D2F0AE9768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06904351"/>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8486"/>
                            </p:stCondLst>
                            <p:childTnLst>
                              <p:par>
                                <p:cTn id="9" presetID="18" presetClass="entr" presetSubtype="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20500"/>
                                        <p:tgtEl>
                                          <p:spTgt spid="4"/>
                                        </p:tgtEl>
                                      </p:cBhvr>
                                    </p:animEffect>
                                  </p:childTnLst>
                                </p:cTn>
                              </p:par>
                              <p:par>
                                <p:cTn id="12" presetID="10" presetClass="entr" presetSubtype="0" fill="hold" grpId="0" nodeType="withEffect">
                                  <p:stCondLst>
                                    <p:cond delay="75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par>
                                <p:cTn id="15" presetID="10" presetClass="entr" presetSubtype="0" fill="hold" grpId="0" nodeType="withEffect">
                                  <p:stCondLst>
                                    <p:cond delay="135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39708"/>
                            </p:stCondLst>
                            <p:childTnLst>
                              <p:par>
                                <p:cTn id="19" presetID="10" presetClass="entr" presetSubtype="0" fill="hold" grpId="0" nodeType="afterEffect">
                                  <p:stCondLst>
                                    <p:cond delay="5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63608"/>
                            </p:stCondLst>
                            <p:childTnLst>
                              <p:par>
                                <p:cTn id="23" presetID="1" presetClass="entr" presetSubtype="0" fill="hold" grpId="0" nodeType="afterEffect" nodePh="1">
                                  <p:stCondLst>
                                    <p:cond delay="2000"/>
                                  </p:stCondLst>
                                  <p:endCondLst>
                                    <p:cond evt="begin" delay="0">
                                      <p:tn val="23"/>
                                    </p:cond>
                                  </p:end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7245926" y="151612"/>
            <a:ext cx="4946073" cy="1200329"/>
          </a:xfrm>
          <a:prstGeom prst="rect">
            <a:avLst/>
          </a:prstGeom>
        </p:spPr>
        <p:txBody>
          <a:bodyPr wrap="square">
            <a:spAutoFit/>
          </a:bodyPr>
          <a:lstStyle/>
          <a:p>
            <a:pPr algn="ctr"/>
            <a:r>
              <a:rPr lang="es-MX" sz="2400" dirty="0">
                <a:latin typeface="CommercialScript" pitchFamily="2" charset="0"/>
              </a:rPr>
              <a:t>Se cuentan con estimaciones </a:t>
            </a:r>
          </a:p>
          <a:p>
            <a:pPr algn="ctr"/>
            <a:r>
              <a:rPr lang="es-MX" sz="2400" dirty="0">
                <a:latin typeface="CommercialScript" pitchFamily="2" charset="0"/>
              </a:rPr>
              <a:t>en cuanto al número y descripción </a:t>
            </a:r>
          </a:p>
          <a:p>
            <a:pPr algn="ctr"/>
            <a:r>
              <a:rPr lang="es-MX" sz="2400" dirty="0">
                <a:latin typeface="CommercialScript" pitchFamily="2" charset="0"/>
              </a:rPr>
              <a:t>de aquellos primeros colonos.</a:t>
            </a:r>
          </a:p>
        </p:txBody>
      </p:sp>
      <p:pic>
        <p:nvPicPr>
          <p:cNvPr id="4" name="Imagen 3" descr="Imagen que contiene texto, placa, edificio, señal&#10;&#10;Descripción generada con confianza muy alta">
            <a:extLst>
              <a:ext uri="{FF2B5EF4-FFF2-40B4-BE49-F238E27FC236}">
                <a16:creationId xmlns:a16="http://schemas.microsoft.com/office/drawing/2014/main" id="{3D335437-E666-4117-978D-1AB794E94D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33" y="209572"/>
            <a:ext cx="7447340" cy="5138665"/>
          </a:xfrm>
          <a:prstGeom prst="rect">
            <a:avLst/>
          </a:prstGeom>
          <a:effectLst>
            <a:softEdge rad="190500"/>
          </a:effectLst>
        </p:spPr>
      </p:pic>
      <p:sp>
        <p:nvSpPr>
          <p:cNvPr id="5" name="Rectángulo 4">
            <a:extLst>
              <a:ext uri="{FF2B5EF4-FFF2-40B4-BE49-F238E27FC236}">
                <a16:creationId xmlns:a16="http://schemas.microsoft.com/office/drawing/2014/main" id="{620214BB-E267-4E4B-92B9-672073066A8E}"/>
              </a:ext>
            </a:extLst>
          </p:cNvPr>
          <p:cNvSpPr/>
          <p:nvPr/>
        </p:nvSpPr>
        <p:spPr>
          <a:xfrm>
            <a:off x="0" y="5477461"/>
            <a:ext cx="12191999" cy="1200329"/>
          </a:xfrm>
          <a:prstGeom prst="rect">
            <a:avLst/>
          </a:prstGeom>
        </p:spPr>
        <p:txBody>
          <a:bodyPr wrap="square">
            <a:spAutoFit/>
          </a:bodyPr>
          <a:lstStyle/>
          <a:p>
            <a:pPr algn="ctr"/>
            <a:r>
              <a:rPr lang="es-MX" sz="2400" dirty="0">
                <a:latin typeface="CommercialScript" pitchFamily="2" charset="0"/>
              </a:rPr>
              <a:t>En cuanto al número de los indios que fueron traídos para construir las primeras casas, </a:t>
            </a:r>
          </a:p>
          <a:p>
            <a:pPr algn="ctr"/>
            <a:r>
              <a:rPr lang="es-MX" sz="2400" dirty="0" err="1">
                <a:latin typeface="CommercialScript" pitchFamily="2" charset="0"/>
              </a:rPr>
              <a:t>Motolinia</a:t>
            </a:r>
            <a:r>
              <a:rPr lang="es-MX" sz="2400" dirty="0">
                <a:latin typeface="CommercialScript" pitchFamily="2" charset="0"/>
              </a:rPr>
              <a:t> menciona que llegaron con él entre siete u ocho mil </a:t>
            </a:r>
          </a:p>
          <a:p>
            <a:pPr algn="ctr"/>
            <a:r>
              <a:rPr lang="es-MX" sz="2400" dirty="0">
                <a:latin typeface="CommercialScript" pitchFamily="2" charset="0"/>
              </a:rPr>
              <a:t>y otros menos de Huejotzingo, </a:t>
            </a:r>
            <a:r>
              <a:rPr lang="es-MX" sz="2400" dirty="0" err="1">
                <a:latin typeface="CommercialScript" pitchFamily="2" charset="0"/>
              </a:rPr>
              <a:t>Calpan</a:t>
            </a:r>
            <a:r>
              <a:rPr lang="es-MX" sz="2400" dirty="0">
                <a:latin typeface="CommercialScript" pitchFamily="2" charset="0"/>
              </a:rPr>
              <a:t>, Tepeaca y Cholula.</a:t>
            </a:r>
          </a:p>
        </p:txBody>
      </p:sp>
      <p:sp>
        <p:nvSpPr>
          <p:cNvPr id="6" name="Rectángulo 5">
            <a:extLst>
              <a:ext uri="{FF2B5EF4-FFF2-40B4-BE49-F238E27FC236}">
                <a16:creationId xmlns:a16="http://schemas.microsoft.com/office/drawing/2014/main" id="{7CD58AD0-1397-490B-8C7C-7BD141223366}"/>
              </a:ext>
            </a:extLst>
          </p:cNvPr>
          <p:cNvSpPr/>
          <p:nvPr/>
        </p:nvSpPr>
        <p:spPr>
          <a:xfrm>
            <a:off x="7250846" y="1601866"/>
            <a:ext cx="4946073" cy="830997"/>
          </a:xfrm>
          <a:prstGeom prst="rect">
            <a:avLst/>
          </a:prstGeom>
        </p:spPr>
        <p:txBody>
          <a:bodyPr wrap="square">
            <a:spAutoFit/>
          </a:bodyPr>
          <a:lstStyle/>
          <a:p>
            <a:pPr algn="ctr"/>
            <a:r>
              <a:rPr lang="es-MX" sz="2400" dirty="0" err="1">
                <a:latin typeface="CommercialScript" pitchFamily="2" charset="0"/>
              </a:rPr>
              <a:t>Motolinia</a:t>
            </a:r>
            <a:r>
              <a:rPr lang="es-MX" sz="2400" dirty="0">
                <a:latin typeface="CommercialScript" pitchFamily="2" charset="0"/>
              </a:rPr>
              <a:t> hablaba de no más </a:t>
            </a:r>
          </a:p>
          <a:p>
            <a:pPr algn="ctr"/>
            <a:r>
              <a:rPr lang="es-MX" sz="2400" dirty="0">
                <a:latin typeface="CommercialScript" pitchFamily="2" charset="0"/>
              </a:rPr>
              <a:t>de cuarenta o de cincuenta.</a:t>
            </a:r>
          </a:p>
        </p:txBody>
      </p:sp>
      <p:sp>
        <p:nvSpPr>
          <p:cNvPr id="7" name="Rectángulo 6">
            <a:extLst>
              <a:ext uri="{FF2B5EF4-FFF2-40B4-BE49-F238E27FC236}">
                <a16:creationId xmlns:a16="http://schemas.microsoft.com/office/drawing/2014/main" id="{AA0A3979-79AB-41BB-BE04-3BD7D070EB0F}"/>
              </a:ext>
            </a:extLst>
          </p:cNvPr>
          <p:cNvSpPr/>
          <p:nvPr/>
        </p:nvSpPr>
        <p:spPr>
          <a:xfrm>
            <a:off x="7255766" y="2698161"/>
            <a:ext cx="4946073" cy="2677656"/>
          </a:xfrm>
          <a:prstGeom prst="rect">
            <a:avLst/>
          </a:prstGeom>
        </p:spPr>
        <p:txBody>
          <a:bodyPr wrap="square">
            <a:spAutoFit/>
          </a:bodyPr>
          <a:lstStyle/>
          <a:p>
            <a:pPr algn="ctr"/>
            <a:r>
              <a:rPr lang="es-MX" sz="2400" dirty="0">
                <a:latin typeface="CommercialScript" pitchFamily="2" charset="0"/>
              </a:rPr>
              <a:t>Fray Luis de Fuensalida, guardián franciscano de la Ciudad de México, en un informe enviado a la corona </a:t>
            </a:r>
          </a:p>
          <a:p>
            <a:pPr algn="ctr"/>
            <a:r>
              <a:rPr lang="es-MX" sz="2400" dirty="0">
                <a:latin typeface="CommercialScript" pitchFamily="2" charset="0"/>
              </a:rPr>
              <a:t>el 27 de marzo de 1531, pedía ayuda para los recién llegados por ser estos muy pobres </a:t>
            </a:r>
            <a:r>
              <a:rPr lang="es-MX" sz="2400" dirty="0">
                <a:solidFill>
                  <a:srgbClr val="1A2E52"/>
                </a:solidFill>
                <a:latin typeface="CommercialScript" pitchFamily="2" charset="0"/>
              </a:rPr>
              <a:t>“todos cristianos, </a:t>
            </a:r>
          </a:p>
          <a:p>
            <a:pPr algn="ctr"/>
            <a:r>
              <a:rPr lang="es-MX" sz="2400" dirty="0">
                <a:solidFill>
                  <a:srgbClr val="1A2E52"/>
                </a:solidFill>
                <a:latin typeface="CommercialScript" pitchFamily="2" charset="0"/>
              </a:rPr>
              <a:t>labradores y granjeros”</a:t>
            </a:r>
            <a:r>
              <a:rPr lang="es-MX" sz="2400" dirty="0">
                <a:latin typeface="CommercialScript" pitchFamily="2" charset="0"/>
              </a:rPr>
              <a:t>.</a:t>
            </a:r>
          </a:p>
        </p:txBody>
      </p:sp>
      <p:sp>
        <p:nvSpPr>
          <p:cNvPr id="2" name="CuadroTexto 1">
            <a:extLst>
              <a:ext uri="{FF2B5EF4-FFF2-40B4-BE49-F238E27FC236}">
                <a16:creationId xmlns:a16="http://schemas.microsoft.com/office/drawing/2014/main" id="{CEF3FBDD-E6D5-4168-83E9-0EDFEC17D1C4}"/>
              </a:ext>
            </a:extLst>
          </p:cNvPr>
          <p:cNvSpPr txBox="1"/>
          <p:nvPr/>
        </p:nvSpPr>
        <p:spPr>
          <a:xfrm>
            <a:off x="12201839" y="685800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7641501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75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475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4750" accel="50000" fill="hold">
                                          <p:stCondLst>
                                            <p:cond delay="4750"/>
                                          </p:stCondLst>
                                        </p:cTn>
                                        <p:tgtEl>
                                          <p:spTgt spid="4"/>
                                        </p:tgtEl>
                                        <p:attrNameLst>
                                          <p:attrName>ppt_w</p:attrName>
                                        </p:attrNameLst>
                                      </p:cBhvr>
                                      <p:tavLst>
                                        <p:tav tm="0">
                                          <p:val>
                                            <p:strVal val="#ppt_w*.05"/>
                                          </p:val>
                                        </p:tav>
                                        <p:tav tm="100000">
                                          <p:val>
                                            <p:strVal val="#ppt_w"/>
                                          </p:val>
                                        </p:tav>
                                      </p:tavLst>
                                    </p:anim>
                                    <p:anim calcmode="lin" valueType="num">
                                      <p:cBhvr>
                                        <p:cTn id="10" dur="9500" fill="hold"/>
                                        <p:tgtEl>
                                          <p:spTgt spid="4"/>
                                        </p:tgtEl>
                                        <p:attrNameLst>
                                          <p:attrName>ppt_h</p:attrName>
                                        </p:attrNameLst>
                                      </p:cBhvr>
                                      <p:tavLst>
                                        <p:tav tm="0">
                                          <p:val>
                                            <p:strVal val="#ppt_h"/>
                                          </p:val>
                                        </p:tav>
                                        <p:tav tm="100000">
                                          <p:val>
                                            <p:strVal val="#ppt_h"/>
                                          </p:val>
                                        </p:tav>
                                      </p:tavLst>
                                    </p:anim>
                                    <p:anim calcmode="lin" valueType="num">
                                      <p:cBhvr>
                                        <p:cTn id="11" dur="475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475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4750" accel="50000" fill="hold">
                                          <p:stCondLst>
                                            <p:cond delay="4750"/>
                                          </p:stCondLst>
                                        </p:cTn>
                                        <p:tgtEl>
                                          <p:spTgt spid="4"/>
                                        </p:tgtEl>
                                        <p:attrNameLst>
                                          <p:attrName>ppt_y</p:attrName>
                                        </p:attrNameLst>
                                      </p:cBhvr>
                                      <p:tavLst>
                                        <p:tav tm="0">
                                          <p:val>
                                            <p:strVal val="#ppt_y+.1"/>
                                          </p:val>
                                        </p:tav>
                                        <p:tav tm="100000">
                                          <p:val>
                                            <p:strVal val="#ppt_y"/>
                                          </p:val>
                                        </p:tav>
                                      </p:tavLst>
                                    </p:anim>
                                    <p:animEffect transition="in" filter="fade">
                                      <p:cBhvr>
                                        <p:cTn id="14" dur="9500" decel="50000">
                                          <p:stCondLst>
                                            <p:cond delay="0"/>
                                          </p:stCondLst>
                                        </p:cTn>
                                        <p:tgtEl>
                                          <p:spTgt spid="4"/>
                                        </p:tgtEl>
                                      </p:cBhvr>
                                    </p:animEffect>
                                  </p:childTnLst>
                                </p:cTn>
                              </p:par>
                              <p:par>
                                <p:cTn id="15" presetID="10" presetClass="entr" presetSubtype="0" fill="hold" grpId="0" nodeType="with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170"/>
                                        <p:tgtEl>
                                          <p:spTgt spid="3"/>
                                        </p:tgtEl>
                                      </p:cBhvr>
                                    </p:animEffect>
                                  </p:childTnLst>
                                </p:cTn>
                              </p:par>
                            </p:childTnLst>
                          </p:cTn>
                        </p:par>
                        <p:par>
                          <p:cTn id="18" fill="hold">
                            <p:stCondLst>
                              <p:cond delay="10179"/>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70"/>
                                        <p:tgtEl>
                                          <p:spTgt spid="6"/>
                                        </p:tgtEl>
                                      </p:cBhvr>
                                    </p:animEffect>
                                  </p:childTnLst>
                                </p:cTn>
                              </p:par>
                            </p:childTnLst>
                          </p:cTn>
                        </p:par>
                        <p:par>
                          <p:cTn id="22" fill="hold">
                            <p:stCondLst>
                              <p:cond delay="17364"/>
                            </p:stCondLst>
                            <p:childTnLst>
                              <p:par>
                                <p:cTn id="23" presetID="10" presetClass="entr" presetSubtype="0" fill="hold" grpId="0" nodeType="afterEffect">
                                  <p:stCondLst>
                                    <p:cond delay="75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70"/>
                                        <p:tgtEl>
                                          <p:spTgt spid="7"/>
                                        </p:tgtEl>
                                      </p:cBhvr>
                                    </p:animEffect>
                                  </p:childTnLst>
                                </p:cTn>
                              </p:par>
                            </p:childTnLst>
                          </p:cTn>
                        </p:par>
                        <p:par>
                          <p:cTn id="26" fill="hold">
                            <p:stCondLst>
                              <p:cond delay="41865"/>
                            </p:stCondLst>
                            <p:childTnLst>
                              <p:par>
                                <p:cTn id="27" presetID="10" presetClass="entr" presetSubtype="0" fill="hold" grpId="0" nodeType="afterEffect">
                                  <p:stCondLst>
                                    <p:cond delay="75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170"/>
                                        <p:tgtEl>
                                          <p:spTgt spid="5"/>
                                        </p:tgtEl>
                                      </p:cBhvr>
                                    </p:animEffect>
                                  </p:childTnLst>
                                </p:cTn>
                              </p:par>
                            </p:childTnLst>
                          </p:cTn>
                        </p:par>
                        <p:par>
                          <p:cTn id="30" fill="hold">
                            <p:stCondLst>
                              <p:cond delay="63792"/>
                            </p:stCondLst>
                            <p:childTnLst>
                              <p:par>
                                <p:cTn id="31" presetID="1" presetClass="entr" presetSubtype="0" fill="hold" grpId="0" nodeType="afterEffect">
                                  <p:stCondLst>
                                    <p:cond delay="1500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0" y="96872"/>
            <a:ext cx="12192000" cy="1200329"/>
          </a:xfrm>
          <a:prstGeom prst="rect">
            <a:avLst/>
          </a:prstGeom>
        </p:spPr>
        <p:txBody>
          <a:bodyPr wrap="square">
            <a:spAutoFit/>
          </a:bodyPr>
          <a:lstStyle/>
          <a:p>
            <a:pPr algn="ctr"/>
            <a:r>
              <a:rPr lang="es-MX" sz="2400" dirty="0">
                <a:latin typeface="CommercialScript" pitchFamily="2" charset="0"/>
              </a:rPr>
              <a:t>Sin embargo la Audiencia a unos días de la fundación rindió un informe diciendo </a:t>
            </a:r>
          </a:p>
          <a:p>
            <a:pPr algn="ctr"/>
            <a:r>
              <a:rPr lang="es-MX" sz="2400" dirty="0">
                <a:latin typeface="CommercialScript" pitchFamily="2" charset="0"/>
              </a:rPr>
              <a:t>que adjudicaría a cada colono entre diez y treinta trabajadores, admitiendo meses después, </a:t>
            </a:r>
          </a:p>
          <a:p>
            <a:pPr algn="ctr"/>
            <a:r>
              <a:rPr lang="es-MX" sz="2400" dirty="0">
                <a:latin typeface="CommercialScript" pitchFamily="2" charset="0"/>
              </a:rPr>
              <a:t>en otro informe, que se habían dado veinte.</a:t>
            </a:r>
          </a:p>
        </p:txBody>
      </p:sp>
      <p:pic>
        <p:nvPicPr>
          <p:cNvPr id="4" name="Imagen 3" descr="Imagen que contiene interior, mesa&#10;&#10;Descripción generada con confianza muy alta">
            <a:extLst>
              <a:ext uri="{FF2B5EF4-FFF2-40B4-BE49-F238E27FC236}">
                <a16:creationId xmlns:a16="http://schemas.microsoft.com/office/drawing/2014/main" id="{C80B72D3-4DD6-4D54-85F2-29E7A73D9D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0545" y="1416205"/>
            <a:ext cx="7290955" cy="4994304"/>
          </a:xfrm>
          <a:prstGeom prst="rect">
            <a:avLst/>
          </a:prstGeom>
          <a:effectLst>
            <a:softEdge rad="139700"/>
          </a:effectLst>
        </p:spPr>
      </p:pic>
      <p:sp>
        <p:nvSpPr>
          <p:cNvPr id="5" name="Rectángulo 4">
            <a:extLst>
              <a:ext uri="{FF2B5EF4-FFF2-40B4-BE49-F238E27FC236}">
                <a16:creationId xmlns:a16="http://schemas.microsoft.com/office/drawing/2014/main" id="{C683EE3A-7C04-4A53-9916-9DFBB3829349}"/>
              </a:ext>
            </a:extLst>
          </p:cNvPr>
          <p:cNvSpPr/>
          <p:nvPr/>
        </p:nvSpPr>
        <p:spPr>
          <a:xfrm>
            <a:off x="0" y="1357638"/>
            <a:ext cx="4710545" cy="2308324"/>
          </a:xfrm>
          <a:prstGeom prst="rect">
            <a:avLst/>
          </a:prstGeom>
        </p:spPr>
        <p:txBody>
          <a:bodyPr wrap="square">
            <a:spAutoFit/>
          </a:bodyPr>
          <a:lstStyle/>
          <a:p>
            <a:pPr algn="ctr"/>
            <a:r>
              <a:rPr lang="es-MX" sz="2400" dirty="0" err="1">
                <a:latin typeface="CommercialScript" pitchFamily="2" charset="0"/>
              </a:rPr>
              <a:t>Hirschberg</a:t>
            </a:r>
            <a:r>
              <a:rPr lang="es-MX" sz="2400" dirty="0">
                <a:latin typeface="CommercialScript" pitchFamily="2" charset="0"/>
              </a:rPr>
              <a:t> dice que esta discrepancia podría deberse a la rotación </a:t>
            </a:r>
          </a:p>
          <a:p>
            <a:pPr algn="ctr"/>
            <a:r>
              <a:rPr lang="es-MX" sz="2400" dirty="0">
                <a:latin typeface="CommercialScript" pitchFamily="2" charset="0"/>
              </a:rPr>
              <a:t>de los trabajadores de acuerdo </a:t>
            </a:r>
          </a:p>
          <a:p>
            <a:pPr algn="ctr"/>
            <a:r>
              <a:rPr lang="es-MX" sz="2400" dirty="0">
                <a:latin typeface="CommercialScript" pitchFamily="2" charset="0"/>
              </a:rPr>
              <a:t>a la carga de trabajo dentro </a:t>
            </a:r>
          </a:p>
          <a:p>
            <a:pPr algn="ctr"/>
            <a:r>
              <a:rPr lang="es-MX" sz="2400" dirty="0">
                <a:latin typeface="CommercialScript" pitchFamily="2" charset="0"/>
              </a:rPr>
              <a:t>del grupo, que era común en el época de la conquista.</a:t>
            </a:r>
          </a:p>
        </p:txBody>
      </p:sp>
      <p:sp>
        <p:nvSpPr>
          <p:cNvPr id="6" name="Rectángulo 5">
            <a:extLst>
              <a:ext uri="{FF2B5EF4-FFF2-40B4-BE49-F238E27FC236}">
                <a16:creationId xmlns:a16="http://schemas.microsoft.com/office/drawing/2014/main" id="{52B20C9D-7ADC-4BC6-9EC1-178983B2FFC0}"/>
              </a:ext>
            </a:extLst>
          </p:cNvPr>
          <p:cNvSpPr/>
          <p:nvPr/>
        </p:nvSpPr>
        <p:spPr>
          <a:xfrm>
            <a:off x="0" y="3796051"/>
            <a:ext cx="4710545" cy="3046988"/>
          </a:xfrm>
          <a:prstGeom prst="rect">
            <a:avLst/>
          </a:prstGeom>
        </p:spPr>
        <p:txBody>
          <a:bodyPr wrap="square">
            <a:spAutoFit/>
          </a:bodyPr>
          <a:lstStyle/>
          <a:p>
            <a:pPr algn="ctr"/>
            <a:r>
              <a:rPr lang="es-MX" sz="2400" dirty="0">
                <a:latin typeface="CommercialScript" pitchFamily="2" charset="0"/>
              </a:rPr>
              <a:t>Llegado el 16 de abril, día de Santo Toribio de Astorga, Motolinia cuenta como testigo ocular, que supervisó </a:t>
            </a:r>
          </a:p>
          <a:p>
            <a:pPr algn="ctr"/>
            <a:r>
              <a:rPr lang="es-MX" sz="2400" dirty="0">
                <a:latin typeface="CommercialScript" pitchFamily="2" charset="0"/>
              </a:rPr>
              <a:t>la construcción de un altar </a:t>
            </a:r>
          </a:p>
          <a:p>
            <a:pPr algn="ctr"/>
            <a:r>
              <a:rPr lang="es-MX" sz="2400" dirty="0">
                <a:latin typeface="CommercialScript" pitchFamily="2" charset="0"/>
              </a:rPr>
              <a:t>y techado rústicos, procediendo </a:t>
            </a:r>
          </a:p>
          <a:p>
            <a:pPr algn="ctr"/>
            <a:r>
              <a:rPr lang="es-MX" sz="2400" dirty="0">
                <a:latin typeface="CommercialScript" pitchFamily="2" charset="0"/>
              </a:rPr>
              <a:t>a decir misa y a bendecir el lugar, luego de esto, se comenzaron </a:t>
            </a:r>
          </a:p>
          <a:p>
            <a:pPr algn="ctr"/>
            <a:r>
              <a:rPr lang="es-MX" sz="2400" dirty="0">
                <a:latin typeface="CommercialScript" pitchFamily="2" charset="0"/>
              </a:rPr>
              <a:t>a trazar los primeros solares y calles.</a:t>
            </a:r>
          </a:p>
        </p:txBody>
      </p:sp>
      <p:sp>
        <p:nvSpPr>
          <p:cNvPr id="7" name="CuadroTexto 6">
            <a:extLst>
              <a:ext uri="{FF2B5EF4-FFF2-40B4-BE49-F238E27FC236}">
                <a16:creationId xmlns:a16="http://schemas.microsoft.com/office/drawing/2014/main" id="{C883339F-8516-474F-B17D-1FF9EA20969D}"/>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19034781"/>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175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childTnLst>
                          </p:cTn>
                        </p:par>
                        <p:par>
                          <p:cTn id="11" fill="hold">
                            <p:stCondLst>
                              <p:cond delay="22613"/>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childTnLst>
                          </p:cTn>
                        </p:par>
                        <p:par>
                          <p:cTn id="15" fill="hold">
                            <p:stCondLst>
                              <p:cond delay="41849"/>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70"/>
                                        <p:tgtEl>
                                          <p:spTgt spid="6"/>
                                        </p:tgtEl>
                                      </p:cBhvr>
                                    </p:animEffect>
                                  </p:childTnLst>
                                </p:cTn>
                              </p:par>
                            </p:childTnLst>
                          </p:cTn>
                        </p:par>
                        <p:par>
                          <p:cTn id="19" fill="hold">
                            <p:stCondLst>
                              <p:cond delay="70211"/>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0" y="311192"/>
            <a:ext cx="12192000" cy="1200329"/>
          </a:xfrm>
          <a:prstGeom prst="rect">
            <a:avLst/>
          </a:prstGeom>
        </p:spPr>
        <p:txBody>
          <a:bodyPr wrap="square">
            <a:spAutoFit/>
          </a:bodyPr>
          <a:lstStyle/>
          <a:p>
            <a:pPr algn="ctr"/>
            <a:r>
              <a:rPr lang="es-MX" sz="2400" dirty="0">
                <a:latin typeface="CommercialScript" pitchFamily="2" charset="0"/>
              </a:rPr>
              <a:t>Se encontraba presente en la ceremonia el colono Alonso Martín Partidor, que según </a:t>
            </a:r>
            <a:r>
              <a:rPr lang="es-MX" sz="2400" dirty="0" err="1">
                <a:latin typeface="CommercialScript" pitchFamily="2" charset="0"/>
              </a:rPr>
              <a:t>Hirschberg</a:t>
            </a:r>
            <a:r>
              <a:rPr lang="es-MX" sz="2400" dirty="0">
                <a:latin typeface="CommercialScript" pitchFamily="2" charset="0"/>
              </a:rPr>
              <a:t>, muchos historiadores dedujeron que había sido el encargado del deslinde o  “</a:t>
            </a:r>
            <a:r>
              <a:rPr lang="es-MX" sz="2400" dirty="0">
                <a:solidFill>
                  <a:srgbClr val="1A2E52"/>
                </a:solidFill>
                <a:latin typeface="CommercialScript" pitchFamily="2" charset="0"/>
              </a:rPr>
              <a:t>partición</a:t>
            </a:r>
            <a:r>
              <a:rPr lang="es-MX" sz="2400" dirty="0">
                <a:latin typeface="CommercialScript" pitchFamily="2" charset="0"/>
              </a:rPr>
              <a:t>”  </a:t>
            </a:r>
          </a:p>
          <a:p>
            <a:pPr algn="ctr"/>
            <a:r>
              <a:rPr lang="es-MX" sz="2400" dirty="0">
                <a:latin typeface="CommercialScript" pitchFamily="2" charset="0"/>
              </a:rPr>
              <a:t>de los solares, pero que probablemente partidor provendría de su madre Isabel Rodríguez Partidora.</a:t>
            </a:r>
          </a:p>
        </p:txBody>
      </p:sp>
      <p:sp>
        <p:nvSpPr>
          <p:cNvPr id="4" name="Rectángulo 3">
            <a:extLst>
              <a:ext uri="{FF2B5EF4-FFF2-40B4-BE49-F238E27FC236}">
                <a16:creationId xmlns:a16="http://schemas.microsoft.com/office/drawing/2014/main" id="{E67D6179-0411-41EE-974A-C7204D45F090}"/>
              </a:ext>
            </a:extLst>
          </p:cNvPr>
          <p:cNvSpPr/>
          <p:nvPr/>
        </p:nvSpPr>
        <p:spPr>
          <a:xfrm>
            <a:off x="6096000" y="1806626"/>
            <a:ext cx="6096000" cy="4893647"/>
          </a:xfrm>
          <a:prstGeom prst="rect">
            <a:avLst/>
          </a:prstGeom>
        </p:spPr>
        <p:txBody>
          <a:bodyPr wrap="square">
            <a:spAutoFit/>
          </a:bodyPr>
          <a:lstStyle/>
          <a:p>
            <a:pPr algn="ctr"/>
            <a:r>
              <a:rPr lang="es-MX" sz="2400" dirty="0">
                <a:latin typeface="CommercialScript" pitchFamily="2" charset="0"/>
              </a:rPr>
              <a:t>Tanto el Clero en Motolinia, </a:t>
            </a:r>
          </a:p>
          <a:p>
            <a:pPr algn="ctr"/>
            <a:r>
              <a:rPr lang="es-MX" sz="2400" dirty="0">
                <a:latin typeface="CommercialScript" pitchFamily="2" charset="0"/>
              </a:rPr>
              <a:t>como las autoridades virreinales en Salmerón tuvieron sus representaciones para el día </a:t>
            </a:r>
          </a:p>
          <a:p>
            <a:pPr algn="ctr"/>
            <a:r>
              <a:rPr lang="es-MX" sz="2400" dirty="0">
                <a:latin typeface="CommercialScript" pitchFamily="2" charset="0"/>
              </a:rPr>
              <a:t>de la fundación, pero no pudiendo Salmerón asistir por causa de haber caído enfermo, </a:t>
            </a:r>
          </a:p>
          <a:p>
            <a:pPr algn="ctr"/>
            <a:r>
              <a:rPr lang="es-MX" sz="2400" dirty="0">
                <a:latin typeface="CommercialScript" pitchFamily="2" charset="0"/>
              </a:rPr>
              <a:t>la audiencia ordenó al corregidor de Tlaxcala Hernando de Saavedra </a:t>
            </a:r>
          </a:p>
          <a:p>
            <a:pPr algn="ctr"/>
            <a:r>
              <a:rPr lang="es-MX" sz="2400" dirty="0">
                <a:latin typeface="CommercialScript" pitchFamily="2" charset="0"/>
              </a:rPr>
              <a:t>“</a:t>
            </a:r>
            <a:r>
              <a:rPr lang="es-MX" sz="2400" dirty="0">
                <a:solidFill>
                  <a:srgbClr val="1A2E52"/>
                </a:solidFill>
                <a:latin typeface="CommercialScript" pitchFamily="2" charset="0"/>
              </a:rPr>
              <a:t>hombre de buen entendimiento y experiencia</a:t>
            </a:r>
            <a:r>
              <a:rPr lang="es-MX" sz="2400" dirty="0">
                <a:latin typeface="CommercialScript" pitchFamily="2" charset="0"/>
              </a:rPr>
              <a:t>”, que repartiera los solares y vigilara el trabajo </a:t>
            </a:r>
          </a:p>
          <a:p>
            <a:pPr algn="ctr"/>
            <a:r>
              <a:rPr lang="es-MX" sz="2400" dirty="0">
                <a:latin typeface="CommercialScript" pitchFamily="2" charset="0"/>
              </a:rPr>
              <a:t>de los indios, de los cuales, la Audiencia </a:t>
            </a:r>
          </a:p>
          <a:p>
            <a:pPr algn="ctr"/>
            <a:r>
              <a:rPr lang="es-MX" sz="2400" dirty="0">
                <a:latin typeface="CommercialScript" pitchFamily="2" charset="0"/>
              </a:rPr>
              <a:t>se responsabilizó del costo de su alimentación, liberando a Saavedra y otros encomenderos </a:t>
            </a:r>
          </a:p>
          <a:p>
            <a:pPr algn="ctr"/>
            <a:r>
              <a:rPr lang="es-MX" sz="2400" dirty="0">
                <a:latin typeface="CommercialScript" pitchFamily="2" charset="0"/>
              </a:rPr>
              <a:t>de esta responsabilidad.</a:t>
            </a:r>
          </a:p>
        </p:txBody>
      </p:sp>
      <p:pic>
        <p:nvPicPr>
          <p:cNvPr id="5" name="Imagen 4">
            <a:extLst>
              <a:ext uri="{FF2B5EF4-FFF2-40B4-BE49-F238E27FC236}">
                <a16:creationId xmlns:a16="http://schemas.microsoft.com/office/drawing/2014/main" id="{1EF6FB9A-838F-4AC7-9E10-71757B3196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737" y="1697255"/>
            <a:ext cx="5910263" cy="4432697"/>
          </a:xfrm>
          <a:prstGeom prst="rect">
            <a:avLst/>
          </a:prstGeom>
          <a:ln>
            <a:noFill/>
          </a:ln>
          <a:effectLst>
            <a:outerShdw blurRad="292100" dist="139700" dir="2700000" algn="tl" rotWithShape="0">
              <a:srgbClr val="333333">
                <a:alpha val="65000"/>
              </a:srgbClr>
            </a:outerShdw>
          </a:effectLst>
        </p:spPr>
      </p:pic>
      <p:sp>
        <p:nvSpPr>
          <p:cNvPr id="6" name="CuadroTexto 5">
            <a:extLst>
              <a:ext uri="{FF2B5EF4-FFF2-40B4-BE49-F238E27FC236}">
                <a16:creationId xmlns:a16="http://schemas.microsoft.com/office/drawing/2014/main" id="{CCAB95B4-B148-4FFC-B1A1-466C7FBF38EE}"/>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79680510"/>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9000" fill="hold"/>
                                        <p:tgtEl>
                                          <p:spTgt spid="5"/>
                                        </p:tgtEl>
                                        <p:attrNameLst>
                                          <p:attrName>ppt_x</p:attrName>
                                        </p:attrNameLst>
                                      </p:cBhvr>
                                      <p:tavLst>
                                        <p:tav tm="0">
                                          <p:val>
                                            <p:strVal val="#ppt_x-#ppt_w/2"/>
                                          </p:val>
                                        </p:tav>
                                        <p:tav tm="100000">
                                          <p:val>
                                            <p:strVal val="#ppt_x"/>
                                          </p:val>
                                        </p:tav>
                                      </p:tavLst>
                                    </p:anim>
                                    <p:anim calcmode="lin" valueType="num">
                                      <p:cBhvr>
                                        <p:cTn id="8" dur="29000" fill="hold"/>
                                        <p:tgtEl>
                                          <p:spTgt spid="5"/>
                                        </p:tgtEl>
                                        <p:attrNameLst>
                                          <p:attrName>ppt_y</p:attrName>
                                        </p:attrNameLst>
                                      </p:cBhvr>
                                      <p:tavLst>
                                        <p:tav tm="0">
                                          <p:val>
                                            <p:strVal val="#ppt_y"/>
                                          </p:val>
                                        </p:tav>
                                        <p:tav tm="100000">
                                          <p:val>
                                            <p:strVal val="#ppt_y"/>
                                          </p:val>
                                        </p:tav>
                                      </p:tavLst>
                                    </p:anim>
                                    <p:anim calcmode="lin" valueType="num">
                                      <p:cBhvr>
                                        <p:cTn id="9" dur="29000" fill="hold"/>
                                        <p:tgtEl>
                                          <p:spTgt spid="5"/>
                                        </p:tgtEl>
                                        <p:attrNameLst>
                                          <p:attrName>ppt_w</p:attrName>
                                        </p:attrNameLst>
                                      </p:cBhvr>
                                      <p:tavLst>
                                        <p:tav tm="0">
                                          <p:val>
                                            <p:fltVal val="0"/>
                                          </p:val>
                                        </p:tav>
                                        <p:tav tm="100000">
                                          <p:val>
                                            <p:strVal val="#ppt_w"/>
                                          </p:val>
                                        </p:tav>
                                      </p:tavLst>
                                    </p:anim>
                                    <p:anim calcmode="lin" valueType="num">
                                      <p:cBhvr>
                                        <p:cTn id="10" dur="29000" fill="hold"/>
                                        <p:tgtEl>
                                          <p:spTgt spid="5"/>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70"/>
                                        <p:tgtEl>
                                          <p:spTgt spid="3"/>
                                        </p:tgtEl>
                                      </p:cBhvr>
                                    </p:animEffect>
                                  </p:childTnLst>
                                </p:cTn>
                              </p:par>
                            </p:childTnLst>
                          </p:cTn>
                        </p:par>
                        <p:par>
                          <p:cTn id="14" fill="hold">
                            <p:stCondLst>
                              <p:cond delay="29633"/>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70"/>
                                        <p:tgtEl>
                                          <p:spTgt spid="4"/>
                                        </p:tgtEl>
                                      </p:cBhvr>
                                    </p:animEffect>
                                  </p:childTnLst>
                                </p:cTn>
                              </p:par>
                            </p:childTnLst>
                          </p:cTn>
                        </p:par>
                        <p:par>
                          <p:cTn id="18" fill="hold">
                            <p:stCondLst>
                              <p:cond delay="83150"/>
                            </p:stCondLst>
                            <p:childTnLst>
                              <p:par>
                                <p:cTn id="19" presetID="1" presetClass="entr" presetSubtype="0" fill="hold" grpId="0" nodeType="afterEffect" nodePh="1">
                                  <p:stCondLst>
                                    <p:cond delay="2000"/>
                                  </p:stCondLst>
                                  <p:endCondLst>
                                    <p:cond evt="begin" delay="0">
                                      <p:tn val="19"/>
                                    </p:cond>
                                  </p:end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0" y="825539"/>
            <a:ext cx="8286755" cy="1569660"/>
          </a:xfrm>
          <a:prstGeom prst="rect">
            <a:avLst/>
          </a:prstGeom>
        </p:spPr>
        <p:txBody>
          <a:bodyPr wrap="square">
            <a:spAutoFit/>
          </a:bodyPr>
          <a:lstStyle/>
          <a:p>
            <a:pPr algn="ctr"/>
            <a:r>
              <a:rPr lang="es-MX" sz="2400" dirty="0">
                <a:latin typeface="CommercialScript" pitchFamily="2" charset="0"/>
              </a:rPr>
              <a:t>El licenciado Salmerón, una vez restablecido en salud </a:t>
            </a:r>
          </a:p>
          <a:p>
            <a:pPr algn="ctr"/>
            <a:r>
              <a:rPr lang="es-MX" sz="2400" dirty="0">
                <a:latin typeface="CommercialScript" pitchFamily="2" charset="0"/>
              </a:rPr>
              <a:t>y resuelto sus asuntos, arribó a Puebla alrededor del 18 de mayo para nombrar cabildo y dar las primeras ordenanzas, </a:t>
            </a:r>
          </a:p>
          <a:p>
            <a:pPr algn="ctr"/>
            <a:r>
              <a:rPr lang="es-MX" sz="2400" dirty="0">
                <a:latin typeface="CommercialScript" pitchFamily="2" charset="0"/>
              </a:rPr>
              <a:t>con lo cual dio al establecimiento su carácter municipal.</a:t>
            </a:r>
          </a:p>
        </p:txBody>
      </p:sp>
      <p:pic>
        <p:nvPicPr>
          <p:cNvPr id="4" name="Imagen 3">
            <a:extLst>
              <a:ext uri="{FF2B5EF4-FFF2-40B4-BE49-F238E27FC236}">
                <a16:creationId xmlns:a16="http://schemas.microsoft.com/office/drawing/2014/main" id="{0D0B8A7F-78A9-47F3-A877-C8B872B826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6755" y="628641"/>
            <a:ext cx="3291965" cy="5618288"/>
          </a:xfrm>
          <a:prstGeom prst="rect">
            <a:avLst/>
          </a:prstGeom>
          <a:solidFill>
            <a:srgbClr val="FFFFFF">
              <a:shade val="85000"/>
            </a:srgbClr>
          </a:solidFill>
          <a:ln w="190500" cap="rnd">
            <a:solidFill>
              <a:srgbClr val="7030A0"/>
            </a:solidFill>
          </a:ln>
          <a:effectLst>
            <a:outerShdw blurRad="36195" dist="12700" dir="11400000" algn="tl" rotWithShape="0">
              <a:srgbClr val="000000">
                <a:alpha val="33000"/>
              </a:srgbClr>
            </a:outerShdw>
            <a:softEdge rad="0"/>
          </a:effectLst>
          <a:scene3d>
            <a:camera prst="perspectiveContrastingLeftFacing">
              <a:rot lat="540000" lon="2100000" rev="0"/>
            </a:camera>
            <a:lightRig rig="soft" dir="t"/>
          </a:scene3d>
          <a:sp3d contourW="12700" prstMaterial="matte">
            <a:bevelT w="63500" h="50800"/>
            <a:contourClr>
              <a:srgbClr val="C0C0C0"/>
            </a:contourClr>
          </a:sp3d>
        </p:spPr>
      </p:pic>
      <p:sp>
        <p:nvSpPr>
          <p:cNvPr id="5" name="Rectángulo 4">
            <a:extLst>
              <a:ext uri="{FF2B5EF4-FFF2-40B4-BE49-F238E27FC236}">
                <a16:creationId xmlns:a16="http://schemas.microsoft.com/office/drawing/2014/main" id="{4E8C88EA-ED76-4D3D-918E-8942A6D8DA56}"/>
              </a:ext>
            </a:extLst>
          </p:cNvPr>
          <p:cNvSpPr/>
          <p:nvPr/>
        </p:nvSpPr>
        <p:spPr>
          <a:xfrm>
            <a:off x="4920" y="2659253"/>
            <a:ext cx="8286755" cy="1200329"/>
          </a:xfrm>
          <a:prstGeom prst="rect">
            <a:avLst/>
          </a:prstGeom>
        </p:spPr>
        <p:txBody>
          <a:bodyPr wrap="square">
            <a:spAutoFit/>
          </a:bodyPr>
          <a:lstStyle/>
          <a:p>
            <a:pPr algn="ctr"/>
            <a:r>
              <a:rPr lang="es-MX" sz="2400" dirty="0">
                <a:latin typeface="CommercialScript" pitchFamily="2" charset="0"/>
              </a:rPr>
              <a:t>Ordenó también que el camino de Veracruz a México </a:t>
            </a:r>
          </a:p>
          <a:p>
            <a:pPr algn="ctr"/>
            <a:r>
              <a:rPr lang="es-MX" sz="2400" dirty="0">
                <a:latin typeface="CommercialScript" pitchFamily="2" charset="0"/>
              </a:rPr>
              <a:t>pasara obligadamente por Puebla asegurando con esto </a:t>
            </a:r>
          </a:p>
          <a:p>
            <a:pPr algn="ctr"/>
            <a:r>
              <a:rPr lang="es-MX" sz="2400" dirty="0">
                <a:latin typeface="CommercialScript" pitchFamily="2" charset="0"/>
              </a:rPr>
              <a:t>un constante tránsito de viajeros.</a:t>
            </a:r>
          </a:p>
        </p:txBody>
      </p:sp>
      <p:sp>
        <p:nvSpPr>
          <p:cNvPr id="6" name="Rectángulo 5">
            <a:extLst>
              <a:ext uri="{FF2B5EF4-FFF2-40B4-BE49-F238E27FC236}">
                <a16:creationId xmlns:a16="http://schemas.microsoft.com/office/drawing/2014/main" id="{383F0DA5-80B0-43EF-81BE-BE7F1DA6DEB4}"/>
              </a:ext>
            </a:extLst>
          </p:cNvPr>
          <p:cNvSpPr/>
          <p:nvPr/>
        </p:nvSpPr>
        <p:spPr>
          <a:xfrm>
            <a:off x="-4908" y="4109509"/>
            <a:ext cx="8286755" cy="830997"/>
          </a:xfrm>
          <a:prstGeom prst="rect">
            <a:avLst/>
          </a:prstGeom>
        </p:spPr>
        <p:txBody>
          <a:bodyPr wrap="square">
            <a:spAutoFit/>
          </a:bodyPr>
          <a:lstStyle/>
          <a:p>
            <a:pPr algn="ctr"/>
            <a:r>
              <a:rPr lang="es-MX" sz="2400" dirty="0">
                <a:latin typeface="CommercialScript" pitchFamily="2" charset="0"/>
              </a:rPr>
              <a:t>Sin embargo, desde el momento mismo de la fundación </a:t>
            </a:r>
          </a:p>
          <a:p>
            <a:pPr algn="ctr"/>
            <a:r>
              <a:rPr lang="es-MX" sz="2400" dirty="0">
                <a:latin typeface="CommercialScript" pitchFamily="2" charset="0"/>
              </a:rPr>
              <a:t>se presentaron los problemas.</a:t>
            </a:r>
          </a:p>
        </p:txBody>
      </p:sp>
      <p:sp>
        <p:nvSpPr>
          <p:cNvPr id="7" name="Rectángulo 6">
            <a:extLst>
              <a:ext uri="{FF2B5EF4-FFF2-40B4-BE49-F238E27FC236}">
                <a16:creationId xmlns:a16="http://schemas.microsoft.com/office/drawing/2014/main" id="{96752A8B-67E9-40B1-AD86-7646BEBFE45A}"/>
              </a:ext>
            </a:extLst>
          </p:cNvPr>
          <p:cNvSpPr/>
          <p:nvPr/>
        </p:nvSpPr>
        <p:spPr>
          <a:xfrm>
            <a:off x="12" y="5205801"/>
            <a:ext cx="8286755" cy="830997"/>
          </a:xfrm>
          <a:prstGeom prst="rect">
            <a:avLst/>
          </a:prstGeom>
        </p:spPr>
        <p:txBody>
          <a:bodyPr wrap="square">
            <a:spAutoFit/>
          </a:bodyPr>
          <a:lstStyle/>
          <a:p>
            <a:pPr algn="ctr"/>
            <a:r>
              <a:rPr lang="es-MX" sz="2400" dirty="0" err="1">
                <a:latin typeface="CommercialScript" pitchFamily="2" charset="0"/>
              </a:rPr>
              <a:t>Motolinia</a:t>
            </a:r>
            <a:r>
              <a:rPr lang="es-MX" sz="2400" dirty="0">
                <a:latin typeface="CommercialScript" pitchFamily="2" charset="0"/>
              </a:rPr>
              <a:t> sin mencionar las causas, </a:t>
            </a:r>
          </a:p>
          <a:p>
            <a:pPr algn="ctr"/>
            <a:r>
              <a:rPr lang="es-MX" sz="2400" dirty="0">
                <a:latin typeface="CommercialScript" pitchFamily="2" charset="0"/>
              </a:rPr>
              <a:t>alude a las quejas de los indios de </a:t>
            </a:r>
            <a:r>
              <a:rPr lang="es-MX" sz="2400" dirty="0" err="1">
                <a:latin typeface="CommercialScript" pitchFamily="2" charset="0"/>
              </a:rPr>
              <a:t>Totimehuacan</a:t>
            </a:r>
            <a:r>
              <a:rPr lang="es-MX" sz="2400" dirty="0">
                <a:latin typeface="CommercialScript" pitchFamily="2" charset="0"/>
              </a:rPr>
              <a:t>.</a:t>
            </a:r>
          </a:p>
        </p:txBody>
      </p:sp>
      <p:sp>
        <p:nvSpPr>
          <p:cNvPr id="8" name="CuadroTexto 7">
            <a:extLst>
              <a:ext uri="{FF2B5EF4-FFF2-40B4-BE49-F238E27FC236}">
                <a16:creationId xmlns:a16="http://schemas.microsoft.com/office/drawing/2014/main" id="{CA11F785-BDC7-48E6-BE8A-58A170490558}"/>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31354318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6000" fill="hold"/>
                                        <p:tgtEl>
                                          <p:spTgt spid="4"/>
                                        </p:tgtEl>
                                        <p:attrNameLst>
                                          <p:attrName>ppt_w</p:attrName>
                                        </p:attrNameLst>
                                      </p:cBhvr>
                                      <p:tavLst>
                                        <p:tav tm="0">
                                          <p:val>
                                            <p:fltVal val="0"/>
                                          </p:val>
                                        </p:tav>
                                        <p:tav tm="100000">
                                          <p:val>
                                            <p:strVal val="#ppt_w"/>
                                          </p:val>
                                        </p:tav>
                                      </p:tavLst>
                                    </p:anim>
                                    <p:anim calcmode="lin" valueType="num">
                                      <p:cBhvr>
                                        <p:cTn id="8" dur="26000" fill="hold"/>
                                        <p:tgtEl>
                                          <p:spTgt spid="4"/>
                                        </p:tgtEl>
                                        <p:attrNameLst>
                                          <p:attrName>ppt_h</p:attrName>
                                        </p:attrNameLst>
                                      </p:cBhvr>
                                      <p:tavLst>
                                        <p:tav tm="0">
                                          <p:val>
                                            <p:fltVal val="0"/>
                                          </p:val>
                                        </p:tav>
                                        <p:tav tm="100000">
                                          <p:val>
                                            <p:strVal val="#ppt_h"/>
                                          </p:val>
                                        </p:tav>
                                      </p:tavLst>
                                    </p:anim>
                                    <p:anim calcmode="lin" valueType="num">
                                      <p:cBhvr>
                                        <p:cTn id="9" dur="26000" fill="hold"/>
                                        <p:tgtEl>
                                          <p:spTgt spid="4"/>
                                        </p:tgtEl>
                                        <p:attrNameLst>
                                          <p:attrName>style.rotation</p:attrName>
                                        </p:attrNameLst>
                                      </p:cBhvr>
                                      <p:tavLst>
                                        <p:tav tm="0">
                                          <p:val>
                                            <p:fltVal val="90"/>
                                          </p:val>
                                        </p:tav>
                                        <p:tav tm="100000">
                                          <p:val>
                                            <p:fltVal val="0"/>
                                          </p:val>
                                        </p:tav>
                                      </p:tavLst>
                                    </p:anim>
                                    <p:animEffect transition="in" filter="fade">
                                      <p:cBhvr>
                                        <p:cTn id="10" dur="26000"/>
                                        <p:tgtEl>
                                          <p:spTgt spid="4"/>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70"/>
                                        <p:tgtEl>
                                          <p:spTgt spid="3"/>
                                        </p:tgtEl>
                                      </p:cBhvr>
                                    </p:animEffect>
                                  </p:childTnLst>
                                </p:cTn>
                              </p:par>
                            </p:childTnLst>
                          </p:cTn>
                        </p:par>
                        <p:par>
                          <p:cTn id="14" fill="hold">
                            <p:stCondLst>
                              <p:cond delay="26000"/>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70"/>
                                        <p:tgtEl>
                                          <p:spTgt spid="5"/>
                                        </p:tgtEl>
                                      </p:cBhvr>
                                    </p:animEffect>
                                  </p:childTnLst>
                                </p:cTn>
                              </p:par>
                            </p:childTnLst>
                          </p:cTn>
                        </p:par>
                        <p:par>
                          <p:cTn id="18" fill="hold">
                            <p:stCondLst>
                              <p:cond delay="41375"/>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70"/>
                                        <p:tgtEl>
                                          <p:spTgt spid="6"/>
                                        </p:tgtEl>
                                      </p:cBhvr>
                                    </p:animEffect>
                                  </p:childTnLst>
                                </p:cTn>
                              </p:par>
                            </p:childTnLst>
                          </p:cTn>
                        </p:par>
                        <p:par>
                          <p:cTn id="22" fill="hold">
                            <p:stCondLst>
                              <p:cond delay="51251"/>
                            </p:stCondLst>
                            <p:childTnLst>
                              <p:par>
                                <p:cTn id="23" presetID="10" presetClass="entr" presetSubtype="0" fill="hold" grpId="0" nodeType="afterEffect">
                                  <p:stCondLst>
                                    <p:cond delay="75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70"/>
                                        <p:tgtEl>
                                          <p:spTgt spid="7"/>
                                        </p:tgtEl>
                                      </p:cBhvr>
                                    </p:animEffect>
                                  </p:childTnLst>
                                </p:cTn>
                              </p:par>
                            </p:childTnLst>
                          </p:cTn>
                        </p:par>
                        <p:par>
                          <p:cTn id="26" fill="hold">
                            <p:stCondLst>
                              <p:cond delay="61478"/>
                            </p:stCondLst>
                            <p:childTnLst>
                              <p:par>
                                <p:cTn id="27" presetID="1" presetClass="entr" presetSubtype="0" fill="hold" grpId="0" nodeType="afterEffect" nodePh="1">
                                  <p:stCondLst>
                                    <p:cond delay="2000"/>
                                  </p:stCondLst>
                                  <p:endCondLst>
                                    <p:cond evt="begin" delay="0">
                                      <p:tn val="27"/>
                                    </p:cond>
                                  </p:end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6" name="Imagen 5" descr="Imagen que contiene exterior, antiguo, suelo, foto&#10;&#10;Descripción generada con confianza muy alta">
            <a:extLst>
              <a:ext uri="{FF2B5EF4-FFF2-40B4-BE49-F238E27FC236}">
                <a16:creationId xmlns:a16="http://schemas.microsoft.com/office/drawing/2014/main" id="{F2F36C78-BF01-4C9B-B590-503FC7D795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554" y="1647407"/>
            <a:ext cx="8363591" cy="483913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ctángulo 2">
            <a:extLst>
              <a:ext uri="{FF2B5EF4-FFF2-40B4-BE49-F238E27FC236}">
                <a16:creationId xmlns:a16="http://schemas.microsoft.com/office/drawing/2014/main" id="{8E9DEF18-9C86-40E2-8B3D-5651A3A480FF}"/>
              </a:ext>
            </a:extLst>
          </p:cNvPr>
          <p:cNvSpPr/>
          <p:nvPr/>
        </p:nvSpPr>
        <p:spPr>
          <a:xfrm>
            <a:off x="8629650" y="1654219"/>
            <a:ext cx="3562350" cy="1569660"/>
          </a:xfrm>
          <a:prstGeom prst="rect">
            <a:avLst/>
          </a:prstGeom>
        </p:spPr>
        <p:txBody>
          <a:bodyPr wrap="square">
            <a:spAutoFit/>
          </a:bodyPr>
          <a:lstStyle/>
          <a:p>
            <a:pPr algn="ctr"/>
            <a:r>
              <a:rPr lang="es-MX" sz="2400" dirty="0">
                <a:latin typeface="CommercialScript" pitchFamily="2" charset="0"/>
              </a:rPr>
              <a:t>A resultas de la desilusión, Castilla encontró </a:t>
            </a:r>
          </a:p>
          <a:p>
            <a:pPr algn="ctr"/>
            <a:r>
              <a:rPr lang="es-MX" sz="2400" dirty="0">
                <a:latin typeface="CommercialScript" pitchFamily="2" charset="0"/>
              </a:rPr>
              <a:t>una población diezmada por las deserciones.</a:t>
            </a:r>
          </a:p>
        </p:txBody>
      </p:sp>
      <p:sp>
        <p:nvSpPr>
          <p:cNvPr id="7" name="Rectángulo 6">
            <a:extLst>
              <a:ext uri="{FF2B5EF4-FFF2-40B4-BE49-F238E27FC236}">
                <a16:creationId xmlns:a16="http://schemas.microsoft.com/office/drawing/2014/main" id="{F1379E99-D6DD-4B32-8794-1872D9644106}"/>
              </a:ext>
            </a:extLst>
          </p:cNvPr>
          <p:cNvSpPr/>
          <p:nvPr/>
        </p:nvSpPr>
        <p:spPr>
          <a:xfrm>
            <a:off x="1057274" y="49245"/>
            <a:ext cx="11134725" cy="1200329"/>
          </a:xfrm>
          <a:prstGeom prst="rect">
            <a:avLst/>
          </a:prstGeom>
        </p:spPr>
        <p:txBody>
          <a:bodyPr wrap="square">
            <a:spAutoFit/>
          </a:bodyPr>
          <a:lstStyle/>
          <a:p>
            <a:pPr algn="ctr"/>
            <a:r>
              <a:rPr lang="es-MX" sz="2400" dirty="0">
                <a:latin typeface="CommercialScript" pitchFamily="2" charset="0"/>
              </a:rPr>
              <a:t>Los españoles por su parte, a sabiendas que el establecimiento funcionaria sin encomiendas, esperaban un cambio de actitud de los planificadores, </a:t>
            </a:r>
          </a:p>
          <a:p>
            <a:pPr algn="ctr"/>
            <a:r>
              <a:rPr lang="es-MX" sz="2400" dirty="0">
                <a:latin typeface="CommercialScript" pitchFamily="2" charset="0"/>
              </a:rPr>
              <a:t>como se desprende de un informe dado en 1534 por don Luis de Castilla.</a:t>
            </a:r>
          </a:p>
        </p:txBody>
      </p:sp>
      <p:sp>
        <p:nvSpPr>
          <p:cNvPr id="5" name="Rectángulo 4">
            <a:extLst>
              <a:ext uri="{FF2B5EF4-FFF2-40B4-BE49-F238E27FC236}">
                <a16:creationId xmlns:a16="http://schemas.microsoft.com/office/drawing/2014/main" id="{D6C276A2-21D4-4D73-A133-09D33D61DFDF}"/>
              </a:ext>
            </a:extLst>
          </p:cNvPr>
          <p:cNvSpPr/>
          <p:nvPr/>
        </p:nvSpPr>
        <p:spPr>
          <a:xfrm>
            <a:off x="8634567" y="3487936"/>
            <a:ext cx="3562350" cy="2677656"/>
          </a:xfrm>
          <a:prstGeom prst="rect">
            <a:avLst/>
          </a:prstGeom>
        </p:spPr>
        <p:txBody>
          <a:bodyPr wrap="square">
            <a:spAutoFit/>
          </a:bodyPr>
          <a:lstStyle/>
          <a:p>
            <a:pPr algn="ctr"/>
            <a:r>
              <a:rPr lang="es-MX" sz="2400" dirty="0">
                <a:latin typeface="CommercialScript" pitchFamily="2" charset="0"/>
              </a:rPr>
              <a:t>Ya desde el principio Salmerón se dio cuenta </a:t>
            </a:r>
          </a:p>
          <a:p>
            <a:pPr algn="ctr"/>
            <a:r>
              <a:rPr lang="es-MX" sz="2400" dirty="0">
                <a:latin typeface="CommercialScript" pitchFamily="2" charset="0"/>
              </a:rPr>
              <a:t>de esta actitud </a:t>
            </a:r>
          </a:p>
          <a:p>
            <a:pPr algn="ctr"/>
            <a:r>
              <a:rPr lang="es-MX" sz="2400" dirty="0">
                <a:latin typeface="CommercialScript" pitchFamily="2" charset="0"/>
              </a:rPr>
              <a:t>y tuvo que convencer </a:t>
            </a:r>
          </a:p>
          <a:p>
            <a:pPr algn="ctr"/>
            <a:r>
              <a:rPr lang="es-MX" sz="2400" dirty="0">
                <a:latin typeface="CommercialScript" pitchFamily="2" charset="0"/>
              </a:rPr>
              <a:t>a la gente </a:t>
            </a:r>
          </a:p>
          <a:p>
            <a:pPr algn="ctr"/>
            <a:r>
              <a:rPr lang="es-MX" sz="2400" dirty="0">
                <a:latin typeface="CommercialScript" pitchFamily="2" charset="0"/>
              </a:rPr>
              <a:t>que no abandonara </a:t>
            </a:r>
          </a:p>
          <a:p>
            <a:pPr algn="ctr"/>
            <a:r>
              <a:rPr lang="es-MX" sz="2400" dirty="0">
                <a:latin typeface="CommercialScript" pitchFamily="2" charset="0"/>
              </a:rPr>
              <a:t>la colonia.</a:t>
            </a:r>
          </a:p>
        </p:txBody>
      </p:sp>
      <p:sp>
        <p:nvSpPr>
          <p:cNvPr id="8" name="CuadroTexto 7">
            <a:extLst>
              <a:ext uri="{FF2B5EF4-FFF2-40B4-BE49-F238E27FC236}">
                <a16:creationId xmlns:a16="http://schemas.microsoft.com/office/drawing/2014/main" id="{802093EA-A209-4933-8183-866DF2EA0C6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6777597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2000"/>
                                        <p:tgtEl>
                                          <p:spTgt spid="6"/>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1170"/>
                                        <p:tgtEl>
                                          <p:spTgt spid="7"/>
                                        </p:tgtEl>
                                      </p:cBhvr>
                                    </p:animEffect>
                                  </p:childTnLst>
                                </p:cTn>
                              </p:par>
                            </p:childTnLst>
                          </p:cTn>
                        </p:par>
                        <p:par>
                          <p:cTn id="11" fill="hold">
                            <p:stCondLst>
                              <p:cond delay="22847"/>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170"/>
                                        <p:tgtEl>
                                          <p:spTgt spid="3"/>
                                        </p:tgtEl>
                                      </p:cBhvr>
                                    </p:animEffect>
                                  </p:childTnLst>
                                </p:cTn>
                              </p:par>
                            </p:childTnLst>
                          </p:cTn>
                        </p:par>
                        <p:par>
                          <p:cTn id="15" fill="hold">
                            <p:stCondLst>
                              <p:cond delay="33776"/>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47279"/>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descr="Imagen que contiene exterior, cielo, edificio, carretera&#10;&#10;Descripción generada con confianza muy alta">
            <a:extLst>
              <a:ext uri="{FF2B5EF4-FFF2-40B4-BE49-F238E27FC236}">
                <a16:creationId xmlns:a16="http://schemas.microsoft.com/office/drawing/2014/main" id="{004894D3-FC04-4A5B-9AC9-B8F0571E2B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301" y="1551173"/>
            <a:ext cx="6770972" cy="50782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ángulo 2">
            <a:extLst>
              <a:ext uri="{FF2B5EF4-FFF2-40B4-BE49-F238E27FC236}">
                <a16:creationId xmlns:a16="http://schemas.microsoft.com/office/drawing/2014/main" id="{8E9DEF18-9C86-40E2-8B3D-5651A3A480FF}"/>
              </a:ext>
            </a:extLst>
          </p:cNvPr>
          <p:cNvSpPr/>
          <p:nvPr/>
        </p:nvSpPr>
        <p:spPr>
          <a:xfrm>
            <a:off x="6927272" y="3897365"/>
            <a:ext cx="5264728" cy="3416320"/>
          </a:xfrm>
          <a:prstGeom prst="rect">
            <a:avLst/>
          </a:prstGeom>
        </p:spPr>
        <p:txBody>
          <a:bodyPr wrap="square">
            <a:spAutoFit/>
          </a:bodyPr>
          <a:lstStyle/>
          <a:p>
            <a:pPr algn="ctr"/>
            <a:r>
              <a:rPr lang="es-MX" sz="2400" dirty="0">
                <a:latin typeface="CommercialScript" pitchFamily="2" charset="0"/>
              </a:rPr>
              <a:t>No obstante que las inconformidades amenazaban la existencia </a:t>
            </a:r>
          </a:p>
          <a:p>
            <a:pPr algn="ctr"/>
            <a:r>
              <a:rPr lang="es-MX" sz="2400" dirty="0">
                <a:latin typeface="CommercialScript" pitchFamily="2" charset="0"/>
              </a:rPr>
              <a:t>del establecimiento, a finales del verano </a:t>
            </a:r>
          </a:p>
          <a:p>
            <a:pPr algn="ctr"/>
            <a:r>
              <a:rPr lang="es-MX" sz="2400" dirty="0">
                <a:latin typeface="CommercialScript" pitchFamily="2" charset="0"/>
              </a:rPr>
              <a:t>la Audiencia informaba </a:t>
            </a:r>
          </a:p>
          <a:p>
            <a:pPr algn="ctr"/>
            <a:r>
              <a:rPr lang="es-MX" sz="2400" dirty="0">
                <a:latin typeface="CommercialScript" pitchFamily="2" charset="0"/>
              </a:rPr>
              <a:t>de la construcción de cincuenta casas, </a:t>
            </a:r>
          </a:p>
          <a:p>
            <a:pPr algn="ctr"/>
            <a:r>
              <a:rPr lang="es-MX" sz="2400" dirty="0">
                <a:latin typeface="CommercialScript" pitchFamily="2" charset="0"/>
              </a:rPr>
              <a:t>del hospital y de la adjudicación </a:t>
            </a:r>
          </a:p>
          <a:p>
            <a:pPr algn="ctr"/>
            <a:r>
              <a:rPr lang="es-MX" sz="2400" dirty="0">
                <a:latin typeface="CommercialScript" pitchFamily="2" charset="0"/>
              </a:rPr>
              <a:t>de nuevas tierras de labranza, </a:t>
            </a:r>
          </a:p>
          <a:p>
            <a:pPr algn="ctr"/>
            <a:r>
              <a:rPr lang="es-MX" sz="2400" dirty="0">
                <a:latin typeface="CommercialScript" pitchFamily="2" charset="0"/>
              </a:rPr>
              <a:t>las cuales comenzaban a cultivarse. </a:t>
            </a:r>
          </a:p>
          <a:p>
            <a:pPr algn="ctr"/>
            <a:endParaRPr lang="es-MX" sz="2400" dirty="0">
              <a:latin typeface="CommercialScript" pitchFamily="2" charset="0"/>
            </a:endParaRPr>
          </a:p>
        </p:txBody>
      </p:sp>
      <p:sp>
        <p:nvSpPr>
          <p:cNvPr id="2" name="Rectángulo 1">
            <a:extLst>
              <a:ext uri="{FF2B5EF4-FFF2-40B4-BE49-F238E27FC236}">
                <a16:creationId xmlns:a16="http://schemas.microsoft.com/office/drawing/2014/main" id="{49A700C7-EEF0-4B17-87B2-A47970BB3E06}"/>
              </a:ext>
            </a:extLst>
          </p:cNvPr>
          <p:cNvSpPr/>
          <p:nvPr/>
        </p:nvSpPr>
        <p:spPr>
          <a:xfrm>
            <a:off x="6927272" y="1494458"/>
            <a:ext cx="2336843" cy="2308324"/>
          </a:xfrm>
          <a:prstGeom prst="rect">
            <a:avLst/>
          </a:prstGeom>
        </p:spPr>
        <p:txBody>
          <a:bodyPr wrap="square">
            <a:spAutoFit/>
          </a:bodyPr>
          <a:lstStyle/>
          <a:p>
            <a:pPr lvl="0" algn="ctr"/>
            <a:r>
              <a:rPr lang="es-MX" sz="2400" dirty="0">
                <a:solidFill>
                  <a:srgbClr val="604900"/>
                </a:solidFill>
                <a:latin typeface="CommercialScript" pitchFamily="2" charset="0"/>
              </a:rPr>
              <a:t>la misa fundacional </a:t>
            </a:r>
          </a:p>
          <a:p>
            <a:pPr lvl="0" algn="ctr"/>
            <a:r>
              <a:rPr lang="es-MX" sz="2400" dirty="0">
                <a:solidFill>
                  <a:srgbClr val="604900"/>
                </a:solidFill>
                <a:latin typeface="CommercialScript" pitchFamily="2" charset="0"/>
              </a:rPr>
              <a:t>de la Puebla </a:t>
            </a:r>
          </a:p>
          <a:p>
            <a:pPr lvl="0" algn="ctr"/>
            <a:r>
              <a:rPr lang="es-MX" sz="2400" dirty="0">
                <a:solidFill>
                  <a:srgbClr val="604900"/>
                </a:solidFill>
                <a:latin typeface="CommercialScript" pitchFamily="2" charset="0"/>
              </a:rPr>
              <a:t>de los Ángeles </a:t>
            </a:r>
          </a:p>
          <a:p>
            <a:pPr lvl="0" algn="ctr"/>
            <a:r>
              <a:rPr lang="es-MX" sz="2400" dirty="0">
                <a:solidFill>
                  <a:srgbClr val="604900"/>
                </a:solidFill>
                <a:latin typeface="CommercialScript" pitchFamily="2" charset="0"/>
              </a:rPr>
              <a:t>el 16 de abril </a:t>
            </a:r>
          </a:p>
          <a:p>
            <a:pPr lvl="0" algn="ctr"/>
            <a:r>
              <a:rPr lang="es-MX" sz="2400" dirty="0">
                <a:solidFill>
                  <a:srgbClr val="604900"/>
                </a:solidFill>
                <a:latin typeface="CommercialScript" pitchFamily="2" charset="0"/>
              </a:rPr>
              <a:t>de 1531.</a:t>
            </a:r>
          </a:p>
        </p:txBody>
      </p:sp>
      <p:sp>
        <p:nvSpPr>
          <p:cNvPr id="8" name="Rectángulo 7">
            <a:extLst>
              <a:ext uri="{FF2B5EF4-FFF2-40B4-BE49-F238E27FC236}">
                <a16:creationId xmlns:a16="http://schemas.microsoft.com/office/drawing/2014/main" id="{19F07F04-6811-43ED-B006-FA460F3C4B3F}"/>
              </a:ext>
            </a:extLst>
          </p:cNvPr>
          <p:cNvSpPr/>
          <p:nvPr/>
        </p:nvSpPr>
        <p:spPr>
          <a:xfrm>
            <a:off x="65465" y="326581"/>
            <a:ext cx="9549590" cy="1477328"/>
          </a:xfrm>
          <a:prstGeom prst="rect">
            <a:avLst/>
          </a:prstGeom>
        </p:spPr>
        <p:txBody>
          <a:bodyPr wrap="square">
            <a:spAutoFit/>
          </a:bodyPr>
          <a:lstStyle/>
          <a:p>
            <a:pPr algn="ctr"/>
            <a:r>
              <a:rPr lang="es-MX" sz="2400" dirty="0">
                <a:solidFill>
                  <a:srgbClr val="604900"/>
                </a:solidFill>
                <a:latin typeface="CommercialScript" pitchFamily="2" charset="0"/>
              </a:rPr>
              <a:t>El historiador novohispano Mariano Fernández de Echeverría y Veytia </a:t>
            </a:r>
          </a:p>
          <a:p>
            <a:pPr lvl="0" algn="ctr"/>
            <a:r>
              <a:rPr lang="es-MX" sz="2400" dirty="0">
                <a:solidFill>
                  <a:srgbClr val="604900"/>
                </a:solidFill>
                <a:latin typeface="CommercialScript" pitchFamily="2" charset="0"/>
              </a:rPr>
              <a:t>consideró la posibilidad de que en el lugar que hoy ocupa la Capilla </a:t>
            </a:r>
          </a:p>
          <a:p>
            <a:pPr lvl="0" algn="ctr"/>
            <a:r>
              <a:rPr lang="es-MX" sz="2400" dirty="0">
                <a:solidFill>
                  <a:srgbClr val="604900"/>
                </a:solidFill>
                <a:latin typeface="CommercialScript" pitchFamily="2" charset="0"/>
              </a:rPr>
              <a:t>de Santa Elena del Templo de la Santa Cruz se haya celebrado </a:t>
            </a:r>
          </a:p>
          <a:p>
            <a:pPr lvl="0" algn="ctr"/>
            <a:endParaRPr lang="es-MX" dirty="0">
              <a:solidFill>
                <a:srgbClr val="604900"/>
              </a:solidFill>
            </a:endParaRPr>
          </a:p>
        </p:txBody>
      </p:sp>
      <p:pic>
        <p:nvPicPr>
          <p:cNvPr id="9" name="Imagen 8" descr="Imagen que contiene interior, pared, suelo, edificio&#10;&#10;Descripción generada con confianza muy alta">
            <a:extLst>
              <a:ext uri="{FF2B5EF4-FFF2-40B4-BE49-F238E27FC236}">
                <a16:creationId xmlns:a16="http://schemas.microsoft.com/office/drawing/2014/main" id="{4D5792DF-ACBD-4AA7-B9E1-8C9CA5A56F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4115" y="271462"/>
            <a:ext cx="2716249" cy="36216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CuadroTexto 6">
            <a:extLst>
              <a:ext uri="{FF2B5EF4-FFF2-40B4-BE49-F238E27FC236}">
                <a16:creationId xmlns:a16="http://schemas.microsoft.com/office/drawing/2014/main" id="{9063CF0A-8EFD-4C6F-B410-C917EDAC7CFA}"/>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5867714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6000" fill="hold"/>
                                        <p:tgtEl>
                                          <p:spTgt spid="9"/>
                                        </p:tgtEl>
                                        <p:attrNameLst>
                                          <p:attrName>ppt_x</p:attrName>
                                        </p:attrNameLst>
                                      </p:cBhvr>
                                      <p:tavLst>
                                        <p:tav tm="0">
                                          <p:val>
                                            <p:strVal val="1+#ppt_w/2"/>
                                          </p:val>
                                        </p:tav>
                                        <p:tav tm="100000">
                                          <p:val>
                                            <p:strVal val="#ppt_x"/>
                                          </p:val>
                                        </p:tav>
                                      </p:tavLst>
                                    </p:anim>
                                    <p:anim calcmode="lin" valueType="num">
                                      <p:cBhvr additive="base">
                                        <p:cTn id="8" dur="16000" fill="hold"/>
                                        <p:tgtEl>
                                          <p:spTgt spid="9"/>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Effect transition="in" filter="fade">
                                      <p:cBhvr>
                                        <p:cTn id="11" dur="1170"/>
                                        <p:tgtEl>
                                          <p:spTgt spid="8"/>
                                        </p:tgtEl>
                                      </p:cBhvr>
                                    </p:animEffect>
                                  </p:childTnLst>
                                </p:cTn>
                              </p:par>
                              <p:par>
                                <p:cTn id="12" presetID="8" presetClass="entr" presetSubtype="32" fill="hold" nodeType="withEffect">
                                  <p:stCondLst>
                                    <p:cond delay="1300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14000"/>
                                        <p:tgtEl>
                                          <p:spTgt spid="4"/>
                                        </p:tgtEl>
                                      </p:cBhvr>
                                    </p:animEffect>
                                  </p:childTnLst>
                                </p:cTn>
                              </p:par>
                              <p:par>
                                <p:cTn id="15" presetID="10" presetClass="entr" presetSubtype="0" fill="hold" grpId="0" nodeType="withEffect">
                                  <p:stCondLst>
                                    <p:cond delay="2025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27972"/>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170"/>
                                        <p:tgtEl>
                                          <p:spTgt spid="3"/>
                                        </p:tgtEl>
                                      </p:cBhvr>
                                    </p:animEffect>
                                  </p:childTnLst>
                                </p:cTn>
                              </p:par>
                            </p:childTnLst>
                          </p:cTn>
                        </p:par>
                        <p:par>
                          <p:cTn id="22" fill="hold">
                            <p:stCondLst>
                              <p:cond delay="56334"/>
                            </p:stCondLst>
                            <p:childTnLst>
                              <p:par>
                                <p:cTn id="23" presetID="1" presetClass="entr" presetSubtype="0" fill="hold" grpId="0" nodeType="afterEffect" nodePh="1">
                                  <p:stCondLst>
                                    <p:cond delay="2000"/>
                                  </p:stCondLst>
                                  <p:endCondLst>
                                    <p:cond evt="begin" delay="0">
                                      <p:tn val="23"/>
                                    </p:cond>
                                  </p:end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1" y="939830"/>
            <a:ext cx="7309143" cy="1569660"/>
          </a:xfrm>
          <a:prstGeom prst="rect">
            <a:avLst/>
          </a:prstGeom>
        </p:spPr>
        <p:txBody>
          <a:bodyPr wrap="square">
            <a:spAutoFit/>
          </a:bodyPr>
          <a:lstStyle/>
          <a:p>
            <a:pPr algn="ctr"/>
            <a:r>
              <a:rPr lang="es-MX" sz="2400" dirty="0">
                <a:latin typeface="CommercialScript" pitchFamily="2" charset="0"/>
              </a:rPr>
              <a:t>Los franciscanos, por su parte, expresaban que los colonos eran cristianos modelo, como el mismo Salmerón </a:t>
            </a:r>
          </a:p>
          <a:p>
            <a:pPr algn="ctr"/>
            <a:r>
              <a:rPr lang="es-MX" sz="2400" dirty="0">
                <a:latin typeface="CommercialScript" pitchFamily="2" charset="0"/>
              </a:rPr>
              <a:t>lo confirmó después de haberlos descrito </a:t>
            </a:r>
          </a:p>
          <a:p>
            <a:pPr algn="ctr"/>
            <a:r>
              <a:rPr lang="es-MX" sz="2400" dirty="0">
                <a:latin typeface="CommercialScript" pitchFamily="2" charset="0"/>
              </a:rPr>
              <a:t>como “</a:t>
            </a:r>
            <a:r>
              <a:rPr lang="es-MX" sz="2400" dirty="0">
                <a:solidFill>
                  <a:srgbClr val="1A2E52"/>
                </a:solidFill>
                <a:latin typeface="CommercialScript" pitchFamily="2" charset="0"/>
              </a:rPr>
              <a:t>perdidos y holgazanes</a:t>
            </a:r>
            <a:r>
              <a:rPr lang="es-MX" sz="2400" dirty="0">
                <a:latin typeface="CommercialScript" pitchFamily="2" charset="0"/>
              </a:rPr>
              <a:t>”.</a:t>
            </a:r>
          </a:p>
        </p:txBody>
      </p:sp>
      <p:sp>
        <p:nvSpPr>
          <p:cNvPr id="2" name="Rectángulo 1">
            <a:extLst>
              <a:ext uri="{FF2B5EF4-FFF2-40B4-BE49-F238E27FC236}">
                <a16:creationId xmlns:a16="http://schemas.microsoft.com/office/drawing/2014/main" id="{33EDB720-DC3A-4A5D-8F7E-5510D87E70B1}"/>
              </a:ext>
            </a:extLst>
          </p:cNvPr>
          <p:cNvSpPr/>
          <p:nvPr/>
        </p:nvSpPr>
        <p:spPr>
          <a:xfrm>
            <a:off x="-1" y="71332"/>
            <a:ext cx="12191999" cy="830997"/>
          </a:xfrm>
          <a:prstGeom prst="rect">
            <a:avLst/>
          </a:prstGeom>
        </p:spPr>
        <p:txBody>
          <a:bodyPr wrap="square">
            <a:spAutoFit/>
          </a:bodyPr>
          <a:lstStyle/>
          <a:p>
            <a:pPr lvl="0" algn="ctr"/>
            <a:r>
              <a:rPr lang="es-MX" sz="2400" dirty="0">
                <a:solidFill>
                  <a:prstClr val="black"/>
                </a:solidFill>
                <a:latin typeface="CommercialScript" pitchFamily="2" charset="0"/>
              </a:rPr>
              <a:t>Así mismo se informaba que los moradores tenían armas para su defensa </a:t>
            </a:r>
          </a:p>
          <a:p>
            <a:pPr lvl="0" algn="ctr"/>
            <a:r>
              <a:rPr lang="es-MX" sz="2400" dirty="0">
                <a:solidFill>
                  <a:prstClr val="black"/>
                </a:solidFill>
                <a:latin typeface="CommercialScript" pitchFamily="2" charset="0"/>
              </a:rPr>
              <a:t>y se controlaba la inmigración de otros pueblos.</a:t>
            </a:r>
          </a:p>
        </p:txBody>
      </p:sp>
      <p:pic>
        <p:nvPicPr>
          <p:cNvPr id="5" name="Imagen 4" descr="Imagen que contiene edificio, antiguo, interior&#10;&#10;Descripción generada con confianza muy alta">
            <a:extLst>
              <a:ext uri="{FF2B5EF4-FFF2-40B4-BE49-F238E27FC236}">
                <a16:creationId xmlns:a16="http://schemas.microsoft.com/office/drawing/2014/main" id="{AD1115E3-AC8A-4690-B832-D86F7B09F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9143" y="1008039"/>
            <a:ext cx="4687599" cy="36925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Rectángulo 5">
            <a:extLst>
              <a:ext uri="{FF2B5EF4-FFF2-40B4-BE49-F238E27FC236}">
                <a16:creationId xmlns:a16="http://schemas.microsoft.com/office/drawing/2014/main" id="{FB599D00-BCFD-4ED6-83FB-B65E414324A0}"/>
              </a:ext>
            </a:extLst>
          </p:cNvPr>
          <p:cNvSpPr/>
          <p:nvPr/>
        </p:nvSpPr>
        <p:spPr>
          <a:xfrm>
            <a:off x="-1" y="2535266"/>
            <a:ext cx="7309143" cy="2308324"/>
          </a:xfrm>
          <a:prstGeom prst="rect">
            <a:avLst/>
          </a:prstGeom>
        </p:spPr>
        <p:txBody>
          <a:bodyPr wrap="square">
            <a:spAutoFit/>
          </a:bodyPr>
          <a:lstStyle/>
          <a:p>
            <a:pPr algn="ctr"/>
            <a:r>
              <a:rPr lang="es-MX" sz="2400" dirty="0">
                <a:latin typeface="CommercialScript" pitchFamily="2" charset="0"/>
              </a:rPr>
              <a:t>Es posible que la Audiencia exagerara en sus apreciaciones, pero para agosto de 1531 el establecimiento ya era </a:t>
            </a:r>
          </a:p>
          <a:p>
            <a:pPr algn="ctr"/>
            <a:r>
              <a:rPr lang="es-MX" sz="2400" dirty="0">
                <a:latin typeface="CommercialScript" pitchFamily="2" charset="0"/>
              </a:rPr>
              <a:t>una firme realidad para la satisfacción de su presidente, </a:t>
            </a:r>
          </a:p>
          <a:p>
            <a:pPr algn="ctr"/>
            <a:r>
              <a:rPr lang="es-MX" sz="2400" dirty="0">
                <a:latin typeface="CommercialScript" pitchFamily="2" charset="0"/>
              </a:rPr>
              <a:t>el licenciado Salmerón, quien criticaba al español codicioso representado por los conquistadores encomenderos </a:t>
            </a:r>
          </a:p>
          <a:p>
            <a:pPr algn="ctr"/>
            <a:r>
              <a:rPr lang="es-MX" sz="2400" dirty="0">
                <a:latin typeface="CommercialScript" pitchFamily="2" charset="0"/>
              </a:rPr>
              <a:t>en especial los de la ciudad de México de quienes </a:t>
            </a:r>
            <a:r>
              <a:rPr lang="es-MX" sz="2400" dirty="0" err="1">
                <a:latin typeface="CommercialScript" pitchFamily="2" charset="0"/>
              </a:rPr>
              <a:t>decia</a:t>
            </a:r>
            <a:r>
              <a:rPr lang="es-MX" sz="2400" dirty="0">
                <a:latin typeface="CommercialScript" pitchFamily="2" charset="0"/>
              </a:rPr>
              <a:t>:</a:t>
            </a:r>
          </a:p>
        </p:txBody>
      </p:sp>
      <p:sp>
        <p:nvSpPr>
          <p:cNvPr id="7" name="Rectángulo 6">
            <a:extLst>
              <a:ext uri="{FF2B5EF4-FFF2-40B4-BE49-F238E27FC236}">
                <a16:creationId xmlns:a16="http://schemas.microsoft.com/office/drawing/2014/main" id="{53BB455F-F8F9-4C7F-A0BB-6324EFDC648C}"/>
              </a:ext>
            </a:extLst>
          </p:cNvPr>
          <p:cNvSpPr/>
          <p:nvPr/>
        </p:nvSpPr>
        <p:spPr>
          <a:xfrm>
            <a:off x="0" y="4887017"/>
            <a:ext cx="12191998" cy="1938992"/>
          </a:xfrm>
          <a:prstGeom prst="rect">
            <a:avLst/>
          </a:prstGeom>
        </p:spPr>
        <p:txBody>
          <a:bodyPr wrap="square">
            <a:spAutoFit/>
          </a:bodyPr>
          <a:lstStyle/>
          <a:p>
            <a:pPr algn="ctr"/>
            <a:r>
              <a:rPr lang="es-MX" sz="2400" dirty="0">
                <a:solidFill>
                  <a:srgbClr val="1A2E52"/>
                </a:solidFill>
                <a:latin typeface="CommercialScript" pitchFamily="2" charset="0"/>
              </a:rPr>
              <a:t> “los que en esta tierra viven apasionados de la codicia.... la codicia desordenada </a:t>
            </a:r>
          </a:p>
          <a:p>
            <a:pPr algn="ctr"/>
            <a:r>
              <a:rPr lang="es-MX" sz="2400" dirty="0">
                <a:solidFill>
                  <a:srgbClr val="1A2E52"/>
                </a:solidFill>
                <a:latin typeface="CommercialScript" pitchFamily="2" charset="0"/>
              </a:rPr>
              <a:t>y gran holgazanería de los conquistadores, porque los que tienen repartimiento de indios </a:t>
            </a:r>
          </a:p>
          <a:p>
            <a:pPr algn="ctr"/>
            <a:r>
              <a:rPr lang="es-MX" sz="2400" dirty="0">
                <a:solidFill>
                  <a:srgbClr val="1A2E52"/>
                </a:solidFill>
                <a:latin typeface="CommercialScript" pitchFamily="2" charset="0"/>
              </a:rPr>
              <a:t>se aprovechan y sirven </a:t>
            </a:r>
            <a:r>
              <a:rPr lang="es-MX" sz="2400" dirty="0" err="1">
                <a:solidFill>
                  <a:srgbClr val="1A2E52"/>
                </a:solidFill>
                <a:latin typeface="CommercialScript" pitchFamily="2" charset="0"/>
              </a:rPr>
              <a:t>dellos</a:t>
            </a:r>
            <a:r>
              <a:rPr lang="es-MX" sz="2400" dirty="0">
                <a:solidFill>
                  <a:srgbClr val="1A2E52"/>
                </a:solidFill>
                <a:latin typeface="CommercialScript" pitchFamily="2" charset="0"/>
              </a:rPr>
              <a:t> sin les dar industria de vida política y concertada, de donde podría redundar provecho para los que sirven y para los que son servidos, e los que no tienen repartimientos vienen a pedir que les den de comer y en que se sostengan, que se los debe el rey,</a:t>
            </a:r>
            <a:r>
              <a:rPr lang="es-MX" sz="2400" dirty="0">
                <a:latin typeface="CommercialScript" pitchFamily="2" charset="0"/>
              </a:rPr>
              <a:t> </a:t>
            </a:r>
          </a:p>
        </p:txBody>
      </p:sp>
      <p:sp>
        <p:nvSpPr>
          <p:cNvPr id="8" name="CuadroTexto 7">
            <a:extLst>
              <a:ext uri="{FF2B5EF4-FFF2-40B4-BE49-F238E27FC236}">
                <a16:creationId xmlns:a16="http://schemas.microsoft.com/office/drawing/2014/main" id="{1DE1587A-A328-4B55-B0AF-3DCC409B989A}"/>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47603170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2636"/>
                            </p:stCondLst>
                            <p:childTnLst>
                              <p:par>
                                <p:cTn id="9" presetID="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8500" fill="hold"/>
                                        <p:tgtEl>
                                          <p:spTgt spid="5"/>
                                        </p:tgtEl>
                                        <p:attrNameLst>
                                          <p:attrName>ppt_x</p:attrName>
                                        </p:attrNameLst>
                                      </p:cBhvr>
                                      <p:tavLst>
                                        <p:tav tm="0">
                                          <p:val>
                                            <p:strVal val="1+#ppt_w/2"/>
                                          </p:val>
                                        </p:tav>
                                        <p:tav tm="100000">
                                          <p:val>
                                            <p:strVal val="#ppt_x"/>
                                          </p:val>
                                        </p:tav>
                                      </p:tavLst>
                                    </p:anim>
                                    <p:anim calcmode="lin" valueType="num">
                                      <p:cBhvr additive="base">
                                        <p:cTn id="12" dur="18500" fill="hold"/>
                                        <p:tgtEl>
                                          <p:spTgt spid="5"/>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500" fill="hold"/>
                                        <p:tgtEl>
                                          <p:spTgt spid="5"/>
                                        </p:tgtEl>
                                        <p:attrNameLst>
                                          <p:attrName>ppt_w</p:attrName>
                                        </p:attrNameLst>
                                      </p:cBhvr>
                                      <p:tavLst>
                                        <p:tav tm="0">
                                          <p:val>
                                            <p:fltVal val="0"/>
                                          </p:val>
                                        </p:tav>
                                        <p:tav tm="100000">
                                          <p:val>
                                            <p:strVal val="#ppt_w"/>
                                          </p:val>
                                        </p:tav>
                                      </p:tavLst>
                                    </p:anim>
                                    <p:anim calcmode="lin" valueType="num">
                                      <p:cBhvr>
                                        <p:cTn id="16" dur="18500" fill="hold"/>
                                        <p:tgtEl>
                                          <p:spTgt spid="5"/>
                                        </p:tgtEl>
                                        <p:attrNameLst>
                                          <p:attrName>ppt_h</p:attrName>
                                        </p:attrNameLst>
                                      </p:cBhvr>
                                      <p:tavLst>
                                        <p:tav tm="0">
                                          <p:val>
                                            <p:fltVal val="0"/>
                                          </p:val>
                                        </p:tav>
                                        <p:tav tm="100000">
                                          <p:val>
                                            <p:strVal val="#ppt_h"/>
                                          </p:val>
                                        </p:tav>
                                      </p:tavLst>
                                    </p:anim>
                                    <p:animEffect transition="in" filter="fade">
                                      <p:cBhvr>
                                        <p:cTn id="17" dur="18500"/>
                                        <p:tgtEl>
                                          <p:spTgt spid="5"/>
                                        </p:tgtEl>
                                      </p:cBhvr>
                                    </p:animEffect>
                                  </p:childTnLst>
                                </p:cTn>
                              </p:par>
                              <p:par>
                                <p:cTn id="18" presetID="10" presetClass="entr" presetSubtype="0" fill="hold" grpId="0" nodeType="withEffect">
                                  <p:stCondLst>
                                    <p:cond delay="75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170"/>
                                        <p:tgtEl>
                                          <p:spTgt spid="3"/>
                                        </p:tgtEl>
                                      </p:cBhvr>
                                    </p:animEffect>
                                  </p:childTnLst>
                                </p:cTn>
                              </p:par>
                            </p:childTnLst>
                          </p:cTn>
                        </p:par>
                        <p:par>
                          <p:cTn id="21" fill="hold">
                            <p:stCondLst>
                              <p:cond delay="32106"/>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70"/>
                                        <p:tgtEl>
                                          <p:spTgt spid="6"/>
                                        </p:tgtEl>
                                      </p:cBhvr>
                                    </p:animEffect>
                                  </p:childTnLst>
                                </p:cTn>
                              </p:par>
                            </p:childTnLst>
                          </p:cTn>
                        </p:par>
                        <p:par>
                          <p:cTn id="25" fill="hold">
                            <p:stCondLst>
                              <p:cond delay="67254"/>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70"/>
                                        <p:tgtEl>
                                          <p:spTgt spid="7"/>
                                        </p:tgtEl>
                                      </p:cBhvr>
                                    </p:animEffect>
                                  </p:childTnLst>
                                </p:cTn>
                              </p:par>
                            </p:childTnLst>
                          </p:cTn>
                        </p:par>
                        <p:par>
                          <p:cTn id="29" fill="hold">
                            <p:stCondLst>
                              <p:cond delay="113049"/>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6"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47A9155-BB21-4D28-A2B2-D3661C107E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263" y="1347790"/>
            <a:ext cx="4119562" cy="42156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ángulo 2">
            <a:extLst>
              <a:ext uri="{FF2B5EF4-FFF2-40B4-BE49-F238E27FC236}">
                <a16:creationId xmlns:a16="http://schemas.microsoft.com/office/drawing/2014/main" id="{8E9DEF18-9C86-40E2-8B3D-5651A3A480FF}"/>
              </a:ext>
            </a:extLst>
          </p:cNvPr>
          <p:cNvSpPr/>
          <p:nvPr/>
        </p:nvSpPr>
        <p:spPr>
          <a:xfrm>
            <a:off x="4314824" y="1411326"/>
            <a:ext cx="7877175" cy="1569660"/>
          </a:xfrm>
          <a:prstGeom prst="rect">
            <a:avLst/>
          </a:prstGeom>
        </p:spPr>
        <p:txBody>
          <a:bodyPr wrap="square">
            <a:spAutoFit/>
          </a:bodyPr>
          <a:lstStyle/>
          <a:p>
            <a:pPr algn="ctr"/>
            <a:r>
              <a:rPr lang="es-MX" sz="2400" dirty="0">
                <a:latin typeface="CommercialScript" pitchFamily="2" charset="0"/>
              </a:rPr>
              <a:t>Salmerón trató de convencer a la Audiencia de la amenaza que representaba Puebla para los encomenderos, pues planteaba una nueva forma de repartimiento opuesta a la división </a:t>
            </a:r>
          </a:p>
          <a:p>
            <a:pPr algn="ctr"/>
            <a:r>
              <a:rPr lang="es-MX" sz="2400" dirty="0">
                <a:latin typeface="CommercialScript" pitchFamily="2" charset="0"/>
              </a:rPr>
              <a:t>de todos los indios del Nuevo Mundo entre todos los españoles.</a:t>
            </a:r>
          </a:p>
        </p:txBody>
      </p:sp>
      <p:sp>
        <p:nvSpPr>
          <p:cNvPr id="2" name="Rectángulo 1">
            <a:extLst>
              <a:ext uri="{FF2B5EF4-FFF2-40B4-BE49-F238E27FC236}">
                <a16:creationId xmlns:a16="http://schemas.microsoft.com/office/drawing/2014/main" id="{7714C86C-29CC-4A58-8058-BB87DF6251A0}"/>
              </a:ext>
            </a:extLst>
          </p:cNvPr>
          <p:cNvSpPr/>
          <p:nvPr/>
        </p:nvSpPr>
        <p:spPr>
          <a:xfrm>
            <a:off x="-1" y="130631"/>
            <a:ext cx="12191999" cy="1200329"/>
          </a:xfrm>
          <a:prstGeom prst="rect">
            <a:avLst/>
          </a:prstGeom>
        </p:spPr>
        <p:txBody>
          <a:bodyPr wrap="square">
            <a:spAutoFit/>
          </a:bodyPr>
          <a:lstStyle/>
          <a:p>
            <a:pPr lvl="0" algn="ctr"/>
            <a:r>
              <a:rPr lang="es-MX" sz="2400" dirty="0">
                <a:solidFill>
                  <a:srgbClr val="1A2E52"/>
                </a:solidFill>
                <a:latin typeface="CommercialScript" pitchFamily="2" charset="0"/>
              </a:rPr>
              <a:t>y que mueren de hambre...; e con algunos...me ha acaecido decirles que un hombre de su </a:t>
            </a:r>
            <a:r>
              <a:rPr lang="es-MX" sz="2400" dirty="0" err="1">
                <a:solidFill>
                  <a:srgbClr val="1A2E52"/>
                </a:solidFill>
                <a:latin typeface="CommercialScript" pitchFamily="2" charset="0"/>
              </a:rPr>
              <a:t>dispusición</a:t>
            </a:r>
            <a:r>
              <a:rPr lang="es-MX" sz="2400" dirty="0">
                <a:solidFill>
                  <a:srgbClr val="1A2E52"/>
                </a:solidFill>
                <a:latin typeface="CommercialScript" pitchFamily="2" charset="0"/>
              </a:rPr>
              <a:t> debería aplicarse a trabajar... E su respuesta es con soltura e ira habiendo trabajado </a:t>
            </a:r>
          </a:p>
          <a:p>
            <a:pPr lvl="0" algn="ctr"/>
            <a:r>
              <a:rPr lang="es-MX" sz="2400" dirty="0">
                <a:solidFill>
                  <a:srgbClr val="1A2E52"/>
                </a:solidFill>
                <a:latin typeface="CommercialScript" pitchFamily="2" charset="0"/>
              </a:rPr>
              <a:t>en la conquista de acá y en la de acullá...”</a:t>
            </a:r>
            <a:r>
              <a:rPr lang="es-MX" sz="2400" dirty="0">
                <a:solidFill>
                  <a:prstClr val="black"/>
                </a:solidFill>
                <a:latin typeface="CommercialScript" pitchFamily="2" charset="0"/>
              </a:rPr>
              <a:t>.</a:t>
            </a:r>
          </a:p>
        </p:txBody>
      </p:sp>
      <p:sp>
        <p:nvSpPr>
          <p:cNvPr id="6" name="Rectángulo 5">
            <a:extLst>
              <a:ext uri="{FF2B5EF4-FFF2-40B4-BE49-F238E27FC236}">
                <a16:creationId xmlns:a16="http://schemas.microsoft.com/office/drawing/2014/main" id="{0A515118-20E0-4F64-A126-97CB2A3A7E1B}"/>
              </a:ext>
            </a:extLst>
          </p:cNvPr>
          <p:cNvSpPr/>
          <p:nvPr/>
        </p:nvSpPr>
        <p:spPr>
          <a:xfrm>
            <a:off x="0" y="5688494"/>
            <a:ext cx="12192000" cy="1200329"/>
          </a:xfrm>
          <a:prstGeom prst="rect">
            <a:avLst/>
          </a:prstGeom>
        </p:spPr>
        <p:txBody>
          <a:bodyPr wrap="square">
            <a:spAutoFit/>
          </a:bodyPr>
          <a:lstStyle/>
          <a:p>
            <a:pPr lvl="0" algn="ctr"/>
            <a:r>
              <a:rPr lang="es-MX" sz="2400" dirty="0">
                <a:solidFill>
                  <a:prstClr val="black"/>
                </a:solidFill>
                <a:latin typeface="CommercialScript" pitchFamily="2" charset="0"/>
              </a:rPr>
              <a:t>Salmerón además tomó otras medidas para cambiar el carácter legal del establecimiento, </a:t>
            </a:r>
          </a:p>
          <a:p>
            <a:pPr lvl="0" algn="ctr"/>
            <a:r>
              <a:rPr lang="es-MX" sz="2400" dirty="0">
                <a:solidFill>
                  <a:prstClr val="black"/>
                </a:solidFill>
                <a:latin typeface="CommercialScript" pitchFamily="2" charset="0"/>
              </a:rPr>
              <a:t>tanto para el logro del éxito del experimento social como aquellas encaminadas </a:t>
            </a:r>
          </a:p>
          <a:p>
            <a:pPr lvl="0" algn="ctr"/>
            <a:r>
              <a:rPr lang="es-MX" sz="2400" dirty="0">
                <a:solidFill>
                  <a:prstClr val="black"/>
                </a:solidFill>
                <a:latin typeface="CommercialScript" pitchFamily="2" charset="0"/>
              </a:rPr>
              <a:t>a aplacar a los pobladores insatisfechos.</a:t>
            </a:r>
          </a:p>
        </p:txBody>
      </p:sp>
      <p:sp>
        <p:nvSpPr>
          <p:cNvPr id="7" name="Rectángulo 6">
            <a:extLst>
              <a:ext uri="{FF2B5EF4-FFF2-40B4-BE49-F238E27FC236}">
                <a16:creationId xmlns:a16="http://schemas.microsoft.com/office/drawing/2014/main" id="{E36BD9A4-9E1D-4C01-BA92-D5E97E3C126F}"/>
              </a:ext>
            </a:extLst>
          </p:cNvPr>
          <p:cNvSpPr/>
          <p:nvPr/>
        </p:nvSpPr>
        <p:spPr>
          <a:xfrm>
            <a:off x="4334492" y="3215539"/>
            <a:ext cx="7877175" cy="830997"/>
          </a:xfrm>
          <a:prstGeom prst="rect">
            <a:avLst/>
          </a:prstGeom>
        </p:spPr>
        <p:txBody>
          <a:bodyPr wrap="square">
            <a:spAutoFit/>
          </a:bodyPr>
          <a:lstStyle/>
          <a:p>
            <a:pPr algn="ctr"/>
            <a:r>
              <a:rPr lang="es-MX" sz="2400" dirty="0">
                <a:latin typeface="CommercialScript" pitchFamily="2" charset="0"/>
              </a:rPr>
              <a:t>Así mismo, se protegió a la colonia de su intromisión </a:t>
            </a:r>
          </a:p>
          <a:p>
            <a:pPr algn="ctr"/>
            <a:r>
              <a:rPr lang="es-MX" sz="2400" dirty="0">
                <a:latin typeface="CommercialScript" pitchFamily="2" charset="0"/>
              </a:rPr>
              <a:t>negándoles permiso de vivir ahí.</a:t>
            </a:r>
          </a:p>
        </p:txBody>
      </p:sp>
      <p:sp>
        <p:nvSpPr>
          <p:cNvPr id="8" name="Rectángulo 7">
            <a:extLst>
              <a:ext uri="{FF2B5EF4-FFF2-40B4-BE49-F238E27FC236}">
                <a16:creationId xmlns:a16="http://schemas.microsoft.com/office/drawing/2014/main" id="{B94A4692-F96A-4167-B098-E00C9A762D0E}"/>
              </a:ext>
            </a:extLst>
          </p:cNvPr>
          <p:cNvSpPr/>
          <p:nvPr/>
        </p:nvSpPr>
        <p:spPr>
          <a:xfrm>
            <a:off x="4339411" y="4311847"/>
            <a:ext cx="7877175" cy="1569660"/>
          </a:xfrm>
          <a:prstGeom prst="rect">
            <a:avLst/>
          </a:prstGeom>
        </p:spPr>
        <p:txBody>
          <a:bodyPr wrap="square">
            <a:spAutoFit/>
          </a:bodyPr>
          <a:lstStyle/>
          <a:p>
            <a:pPr algn="ctr"/>
            <a:r>
              <a:rPr lang="es-MX" sz="2400" dirty="0">
                <a:latin typeface="CommercialScript" pitchFamily="2" charset="0"/>
              </a:rPr>
              <a:t>Sin embargo, Salmerón admitió que había permitido </a:t>
            </a:r>
          </a:p>
          <a:p>
            <a:pPr algn="ctr"/>
            <a:r>
              <a:rPr lang="es-MX" sz="2400" dirty="0">
                <a:latin typeface="CommercialScript" pitchFamily="2" charset="0"/>
              </a:rPr>
              <a:t>en Puebla a cinco o a seis de ellos, </a:t>
            </a:r>
          </a:p>
          <a:p>
            <a:pPr algn="ctr"/>
            <a:r>
              <a:rPr lang="es-MX" sz="2400" dirty="0">
                <a:latin typeface="CommercialScript" pitchFamily="2" charset="0"/>
              </a:rPr>
              <a:t>como una concesión extraordinaria.</a:t>
            </a:r>
          </a:p>
          <a:p>
            <a:pPr algn="ctr"/>
            <a:r>
              <a:rPr lang="es-MX" sz="2400" dirty="0">
                <a:latin typeface="CommercialScript" pitchFamily="2" charset="0"/>
              </a:rPr>
              <a:t> </a:t>
            </a:r>
          </a:p>
        </p:txBody>
      </p:sp>
      <p:sp>
        <p:nvSpPr>
          <p:cNvPr id="9" name="CuadroTexto 8">
            <a:extLst>
              <a:ext uri="{FF2B5EF4-FFF2-40B4-BE49-F238E27FC236}">
                <a16:creationId xmlns:a16="http://schemas.microsoft.com/office/drawing/2014/main" id="{87BF988E-3576-4CE0-8C65-A7193E244222}"/>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65174498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34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4000"/>
                                        <p:tgtEl>
                                          <p:spTgt spid="5"/>
                                        </p:tgtEl>
                                      </p:cBhvr>
                                    </p:animEffect>
                                    <p:anim calcmode="lin" valueType="num">
                                      <p:cBhvr>
                                        <p:cTn id="12" dur="24000" fill="hold"/>
                                        <p:tgtEl>
                                          <p:spTgt spid="5"/>
                                        </p:tgtEl>
                                        <p:attrNameLst>
                                          <p:attrName>ppt_x</p:attrName>
                                        </p:attrNameLst>
                                      </p:cBhvr>
                                      <p:tavLst>
                                        <p:tav tm="0">
                                          <p:val>
                                            <p:strVal val="#ppt_x"/>
                                          </p:val>
                                        </p:tav>
                                        <p:tav tm="100000">
                                          <p:val>
                                            <p:strVal val="#ppt_x"/>
                                          </p:val>
                                        </p:tav>
                                      </p:tavLst>
                                    </p:anim>
                                    <p:anim calcmode="lin" valueType="num">
                                      <p:cBhvr>
                                        <p:cTn id="13" dur="24000" fill="hold"/>
                                        <p:tgtEl>
                                          <p:spTgt spid="5"/>
                                        </p:tgtEl>
                                        <p:attrNameLst>
                                          <p:attrName>ppt_y</p:attrName>
                                        </p:attrNameLst>
                                      </p:cBhvr>
                                      <p:tavLst>
                                        <p:tav tm="0">
                                          <p:val>
                                            <p:strVal val="#ppt_y+.1"/>
                                          </p:val>
                                        </p:tav>
                                        <p:tav tm="100000">
                                          <p:val>
                                            <p:strVal val="#ppt_y"/>
                                          </p:val>
                                        </p:tav>
                                      </p:tavLst>
                                    </p:anim>
                                  </p:childTnLst>
                                </p:cTn>
                              </p:par>
                              <p:par>
                                <p:cTn id="14" presetID="10" presetClass="entr" presetSubtype="0" fill="hold" grpId="0" nodeType="withEffect">
                                  <p:stCondLst>
                                    <p:cond delay="75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170"/>
                                        <p:tgtEl>
                                          <p:spTgt spid="3"/>
                                        </p:tgtEl>
                                      </p:cBhvr>
                                    </p:animEffect>
                                  </p:childTnLst>
                                </p:cTn>
                              </p:par>
                            </p:childTnLst>
                          </p:cTn>
                        </p:par>
                        <p:par>
                          <p:cTn id="17" fill="hold">
                            <p:stCondLst>
                              <p:cond delay="48486"/>
                            </p:stCondLst>
                            <p:childTnLst>
                              <p:par>
                                <p:cTn id="18" presetID="10" presetClass="entr" presetSubtype="0" fill="hold" grpId="0" nodeType="afterEffect">
                                  <p:stCondLst>
                                    <p:cond delay="75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170"/>
                                        <p:tgtEl>
                                          <p:spTgt spid="7"/>
                                        </p:tgtEl>
                                      </p:cBhvr>
                                    </p:animEffect>
                                  </p:childTnLst>
                                </p:cTn>
                              </p:par>
                            </p:childTnLst>
                          </p:cTn>
                        </p:par>
                        <p:par>
                          <p:cTn id="21" fill="hold">
                            <p:stCondLst>
                              <p:cond delay="58713"/>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70"/>
                                        <p:tgtEl>
                                          <p:spTgt spid="8"/>
                                        </p:tgtEl>
                                      </p:cBhvr>
                                    </p:animEffect>
                                  </p:childTnLst>
                                </p:cTn>
                              </p:par>
                            </p:childTnLst>
                          </p:cTn>
                        </p:par>
                        <p:par>
                          <p:cTn id="25" fill="hold">
                            <p:stCondLst>
                              <p:cond delay="72450"/>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170"/>
                                        <p:tgtEl>
                                          <p:spTgt spid="6"/>
                                        </p:tgtEl>
                                      </p:cBhvr>
                                    </p:animEffect>
                                  </p:childTnLst>
                                </p:cTn>
                              </p:par>
                            </p:childTnLst>
                          </p:cTn>
                        </p:par>
                        <p:par>
                          <p:cTn id="29" fill="hold">
                            <p:stCondLst>
                              <p:cond delay="95079"/>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6" grpId="0"/>
      <p:bldP spid="7"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180126" y="2452141"/>
            <a:ext cx="4918363" cy="1938992"/>
          </a:xfrm>
          <a:prstGeom prst="rect">
            <a:avLst/>
          </a:prstGeom>
        </p:spPr>
        <p:txBody>
          <a:bodyPr wrap="square">
            <a:spAutoFit/>
          </a:bodyPr>
          <a:lstStyle/>
          <a:p>
            <a:pPr algn="ctr"/>
            <a:r>
              <a:rPr lang="es-MX" sz="2400" dirty="0">
                <a:latin typeface="CommercialScript" pitchFamily="2" charset="0"/>
              </a:rPr>
              <a:t>El favor real significaría el aval </a:t>
            </a:r>
          </a:p>
          <a:p>
            <a:pPr algn="ctr"/>
            <a:r>
              <a:rPr lang="es-MX" sz="2400" dirty="0">
                <a:latin typeface="CommercialScript" pitchFamily="2" charset="0"/>
              </a:rPr>
              <a:t>a un nuevo sistema opuesto </a:t>
            </a:r>
          </a:p>
          <a:p>
            <a:pPr algn="ctr"/>
            <a:r>
              <a:rPr lang="es-MX" sz="2400" dirty="0">
                <a:latin typeface="CommercialScript" pitchFamily="2" charset="0"/>
              </a:rPr>
              <a:t>a la encomienda </a:t>
            </a:r>
          </a:p>
          <a:p>
            <a:pPr algn="ctr"/>
            <a:r>
              <a:rPr lang="es-MX" sz="2400" dirty="0">
                <a:latin typeface="CommercialScript" pitchFamily="2" charset="0"/>
              </a:rPr>
              <a:t>y para Puebla un atractivo más </a:t>
            </a:r>
          </a:p>
          <a:p>
            <a:pPr algn="ctr"/>
            <a:r>
              <a:rPr lang="es-MX" sz="2400" dirty="0">
                <a:latin typeface="CommercialScript" pitchFamily="2" charset="0"/>
              </a:rPr>
              <a:t>para los nuevos pobladores.</a:t>
            </a:r>
          </a:p>
        </p:txBody>
      </p:sp>
      <p:pic>
        <p:nvPicPr>
          <p:cNvPr id="5" name="Imagen 4" descr="Imagen que contiene interior, texto&#10;&#10;Descripción generada con confianza alta">
            <a:extLst>
              <a:ext uri="{FF2B5EF4-FFF2-40B4-BE49-F238E27FC236}">
                <a16:creationId xmlns:a16="http://schemas.microsoft.com/office/drawing/2014/main" id="{CFB32270-FBEA-41A4-95A9-5FA6C26FFC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7533" y="900551"/>
            <a:ext cx="7098966" cy="5608183"/>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Rectángulo 5">
            <a:extLst>
              <a:ext uri="{FF2B5EF4-FFF2-40B4-BE49-F238E27FC236}">
                <a16:creationId xmlns:a16="http://schemas.microsoft.com/office/drawing/2014/main" id="{09897BB0-1A8B-40C0-8C58-40990FA68582}"/>
              </a:ext>
            </a:extLst>
          </p:cNvPr>
          <p:cNvSpPr/>
          <p:nvPr/>
        </p:nvSpPr>
        <p:spPr>
          <a:xfrm>
            <a:off x="313216" y="210509"/>
            <a:ext cx="10562609" cy="1569660"/>
          </a:xfrm>
          <a:prstGeom prst="rect">
            <a:avLst/>
          </a:prstGeom>
        </p:spPr>
        <p:txBody>
          <a:bodyPr wrap="square">
            <a:spAutoFit/>
          </a:bodyPr>
          <a:lstStyle/>
          <a:p>
            <a:pPr lvl="0"/>
            <a:r>
              <a:rPr lang="es-MX" sz="2400" dirty="0">
                <a:solidFill>
                  <a:prstClr val="black"/>
                </a:solidFill>
                <a:latin typeface="CommercialScript" pitchFamily="2" charset="0"/>
              </a:rPr>
              <a:t>Solicitó al rey le concediera a la colonia el título de ciudad para aumentar su prestigio </a:t>
            </a:r>
          </a:p>
          <a:p>
            <a:pPr lvl="0"/>
            <a:r>
              <a:rPr lang="es-MX" sz="2400" dirty="0">
                <a:solidFill>
                  <a:prstClr val="black"/>
                </a:solidFill>
                <a:latin typeface="CommercialScript" pitchFamily="2" charset="0"/>
              </a:rPr>
              <a:t>          y con el mismo fin solicitó la traslación </a:t>
            </a:r>
          </a:p>
          <a:p>
            <a:pPr lvl="0"/>
            <a:r>
              <a:rPr lang="es-MX" sz="2400" dirty="0">
                <a:solidFill>
                  <a:prstClr val="black"/>
                </a:solidFill>
                <a:latin typeface="CommercialScript" pitchFamily="2" charset="0"/>
              </a:rPr>
              <a:t>             de la sede episcopal de Tlaxcala </a:t>
            </a:r>
          </a:p>
          <a:p>
            <a:pPr lvl="0"/>
            <a:r>
              <a:rPr lang="es-MX" sz="2400" dirty="0">
                <a:solidFill>
                  <a:prstClr val="black"/>
                </a:solidFill>
                <a:latin typeface="CommercialScript" pitchFamily="2" charset="0"/>
              </a:rPr>
              <a:t>                    a la nueva población. </a:t>
            </a:r>
          </a:p>
        </p:txBody>
      </p:sp>
      <p:sp>
        <p:nvSpPr>
          <p:cNvPr id="7" name="Rectángulo 6">
            <a:extLst>
              <a:ext uri="{FF2B5EF4-FFF2-40B4-BE49-F238E27FC236}">
                <a16:creationId xmlns:a16="http://schemas.microsoft.com/office/drawing/2014/main" id="{604057A4-0E9D-4F27-9862-1A8DD6E06E35}"/>
              </a:ext>
            </a:extLst>
          </p:cNvPr>
          <p:cNvSpPr/>
          <p:nvPr/>
        </p:nvSpPr>
        <p:spPr>
          <a:xfrm>
            <a:off x="493323" y="4634670"/>
            <a:ext cx="5090063" cy="1938992"/>
          </a:xfrm>
          <a:prstGeom prst="rect">
            <a:avLst/>
          </a:prstGeom>
        </p:spPr>
        <p:txBody>
          <a:bodyPr wrap="square">
            <a:spAutoFit/>
          </a:bodyPr>
          <a:lstStyle/>
          <a:p>
            <a:pPr lvl="0" algn="ctr"/>
            <a:r>
              <a:rPr lang="es-MX" sz="2400" dirty="0">
                <a:solidFill>
                  <a:prstClr val="black"/>
                </a:solidFill>
                <a:latin typeface="CommercialScript" pitchFamily="2" charset="0"/>
              </a:rPr>
              <a:t>En aras de asegurar el éxito </a:t>
            </a:r>
          </a:p>
          <a:p>
            <a:pPr lvl="0" algn="ctr"/>
            <a:r>
              <a:rPr lang="es-MX" sz="2400" dirty="0">
                <a:solidFill>
                  <a:prstClr val="black"/>
                </a:solidFill>
                <a:latin typeface="CommercialScript" pitchFamily="2" charset="0"/>
              </a:rPr>
              <a:t>de la colonia Salmerón cedió </a:t>
            </a:r>
          </a:p>
          <a:p>
            <a:pPr lvl="0" algn="ctr"/>
            <a:r>
              <a:rPr lang="es-MX" sz="2400" dirty="0">
                <a:solidFill>
                  <a:prstClr val="black"/>
                </a:solidFill>
                <a:latin typeface="CommercialScript" pitchFamily="2" charset="0"/>
              </a:rPr>
              <a:t>irrecusablemente a solicitar favores </a:t>
            </a:r>
          </a:p>
          <a:p>
            <a:pPr lvl="0" algn="ctr"/>
            <a:r>
              <a:rPr lang="es-MX" sz="2400" dirty="0">
                <a:solidFill>
                  <a:prstClr val="black"/>
                </a:solidFill>
                <a:latin typeface="CommercialScript" pitchFamily="2" charset="0"/>
              </a:rPr>
              <a:t>que comprometían los principios </a:t>
            </a:r>
          </a:p>
          <a:p>
            <a:pPr lvl="0" algn="ctr"/>
            <a:r>
              <a:rPr lang="es-MX" sz="2400" dirty="0">
                <a:solidFill>
                  <a:prstClr val="black"/>
                </a:solidFill>
                <a:latin typeface="CommercialScript" pitchFamily="2" charset="0"/>
              </a:rPr>
              <a:t>más idealistas del experimento poblano.</a:t>
            </a:r>
            <a:endParaRPr lang="es-MX" dirty="0"/>
          </a:p>
        </p:txBody>
      </p:sp>
      <p:sp>
        <p:nvSpPr>
          <p:cNvPr id="8" name="CuadroTexto 7">
            <a:extLst>
              <a:ext uri="{FF2B5EF4-FFF2-40B4-BE49-F238E27FC236}">
                <a16:creationId xmlns:a16="http://schemas.microsoft.com/office/drawing/2014/main" id="{1B2951B1-DA09-4EC9-8A96-F77CC05D8632}"/>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12739508"/>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2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6000" fill="hold"/>
                                        <p:tgtEl>
                                          <p:spTgt spid="5"/>
                                        </p:tgtEl>
                                        <p:attrNameLst>
                                          <p:attrName>ppt_x</p:attrName>
                                        </p:attrNameLst>
                                      </p:cBhvr>
                                      <p:tavLst>
                                        <p:tav tm="0">
                                          <p:val>
                                            <p:strVal val="0-#ppt_w/2"/>
                                          </p:val>
                                        </p:tav>
                                        <p:tav tm="100000">
                                          <p:val>
                                            <p:strVal val="#ppt_x"/>
                                          </p:val>
                                        </p:tav>
                                      </p:tavLst>
                                    </p:anim>
                                    <p:anim calcmode="lin" valueType="num">
                                      <p:cBhvr additive="base">
                                        <p:cTn id="8" dur="16000" fill="hold"/>
                                        <p:tgtEl>
                                          <p:spTgt spid="5"/>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2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000" fill="hold"/>
                                        <p:tgtEl>
                                          <p:spTgt spid="5"/>
                                        </p:tgtEl>
                                        <p:attrNameLst>
                                          <p:attrName>ppt_w</p:attrName>
                                        </p:attrNameLst>
                                      </p:cBhvr>
                                      <p:tavLst>
                                        <p:tav tm="0">
                                          <p:val>
                                            <p:fltVal val="0"/>
                                          </p:val>
                                        </p:tav>
                                        <p:tav tm="100000">
                                          <p:val>
                                            <p:strVal val="#ppt_w"/>
                                          </p:val>
                                        </p:tav>
                                      </p:tavLst>
                                    </p:anim>
                                    <p:anim calcmode="lin" valueType="num">
                                      <p:cBhvr>
                                        <p:cTn id="12" dur="16000" fill="hold"/>
                                        <p:tgtEl>
                                          <p:spTgt spid="5"/>
                                        </p:tgtEl>
                                        <p:attrNameLst>
                                          <p:attrName>ppt_h</p:attrName>
                                        </p:attrNameLst>
                                      </p:cBhvr>
                                      <p:tavLst>
                                        <p:tav tm="0">
                                          <p:val>
                                            <p:fltVal val="0"/>
                                          </p:val>
                                        </p:tav>
                                        <p:tav tm="100000">
                                          <p:val>
                                            <p:strVal val="#ppt_h"/>
                                          </p:val>
                                        </p:tav>
                                      </p:tavLst>
                                    </p:anim>
                                    <p:animEffect transition="in" filter="fade">
                                      <p:cBhvr>
                                        <p:cTn id="13" dur="16000"/>
                                        <p:tgtEl>
                                          <p:spTgt spid="5"/>
                                        </p:tgtEl>
                                      </p:cBhvr>
                                    </p:animEffect>
                                  </p:childTnLst>
                                </p:cTn>
                              </p:par>
                              <p:par>
                                <p:cTn id="14" presetID="10" presetClass="entr" presetSubtype="0" fill="hold" grpId="0" nodeType="with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170"/>
                                        <p:tgtEl>
                                          <p:spTgt spid="6"/>
                                        </p:tgtEl>
                                      </p:cBhvr>
                                    </p:animEffect>
                                  </p:childTnLst>
                                </p:cTn>
                              </p:par>
                            </p:childTnLst>
                          </p:cTn>
                        </p:par>
                        <p:par>
                          <p:cTn id="17" fill="hold">
                            <p:stCondLst>
                              <p:cond delay="18954"/>
                            </p:stCondLst>
                            <p:childTnLst>
                              <p:par>
                                <p:cTn id="18" presetID="10" presetClass="entr" presetSubtype="0" fill="hold" grpId="0" nodeType="afterEffect">
                                  <p:stCondLst>
                                    <p:cond delay="75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170"/>
                                        <p:tgtEl>
                                          <p:spTgt spid="3"/>
                                        </p:tgtEl>
                                      </p:cBhvr>
                                    </p:animEffect>
                                  </p:childTnLst>
                                </p:cTn>
                              </p:par>
                            </p:childTnLst>
                          </p:cTn>
                        </p:par>
                        <p:par>
                          <p:cTn id="21" fill="hold">
                            <p:stCondLst>
                              <p:cond delay="33978"/>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170"/>
                                        <p:tgtEl>
                                          <p:spTgt spid="7"/>
                                        </p:tgtEl>
                                      </p:cBhvr>
                                    </p:animEffect>
                                  </p:childTnLst>
                                </p:cTn>
                              </p:par>
                            </p:childTnLst>
                          </p:cTn>
                        </p:par>
                        <p:par>
                          <p:cTn id="25" fill="hold">
                            <p:stCondLst>
                              <p:cond delay="52512"/>
                            </p:stCondLst>
                            <p:childTnLst>
                              <p:par>
                                <p:cTn id="26" presetID="1" presetClass="entr" presetSubtype="0" fill="hold" grpId="0" nodeType="afterEffect" nodePh="1">
                                  <p:stCondLst>
                                    <p:cond delay="2000"/>
                                  </p:stCondLst>
                                  <p:endCondLst>
                                    <p:cond evt="begin" delay="0">
                                      <p:tn val="26"/>
                                    </p:cond>
                                  </p:endCondLst>
                                  <p:childTnLst>
                                    <p:set>
                                      <p:cBhvr>
                                        <p:cTn id="2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E9DEF18-9C86-40E2-8B3D-5651A3A480FF}"/>
              </a:ext>
            </a:extLst>
          </p:cNvPr>
          <p:cNvSpPr/>
          <p:nvPr/>
        </p:nvSpPr>
        <p:spPr>
          <a:xfrm>
            <a:off x="4724132" y="263132"/>
            <a:ext cx="7467868" cy="2308324"/>
          </a:xfrm>
          <a:prstGeom prst="rect">
            <a:avLst/>
          </a:prstGeom>
        </p:spPr>
        <p:txBody>
          <a:bodyPr wrap="square">
            <a:spAutoFit/>
          </a:bodyPr>
          <a:lstStyle/>
          <a:p>
            <a:pPr algn="ctr"/>
            <a:r>
              <a:rPr lang="es-MX" sz="2400" dirty="0">
                <a:latin typeface="CommercialScript" pitchFamily="2" charset="0"/>
              </a:rPr>
              <a:t>Salmerón que criticó la codicia y holgazanería fomentada por el sistema de encomiendas, solicitó que por unos años </a:t>
            </a:r>
          </a:p>
          <a:p>
            <a:pPr algn="ctr"/>
            <a:r>
              <a:rPr lang="es-MX" sz="2400" dirty="0">
                <a:latin typeface="CommercialScript" pitchFamily="2" charset="0"/>
              </a:rPr>
              <a:t>se le otorgara a Puebla el pueblo de </a:t>
            </a:r>
            <a:r>
              <a:rPr lang="es-MX" sz="2400" dirty="0" err="1">
                <a:latin typeface="CommercialScript" pitchFamily="2" charset="0"/>
              </a:rPr>
              <a:t>Totimehuacan</a:t>
            </a:r>
            <a:r>
              <a:rPr lang="es-MX" sz="2400" dirty="0">
                <a:latin typeface="CommercialScript" pitchFamily="2" charset="0"/>
              </a:rPr>
              <a:t> </a:t>
            </a:r>
          </a:p>
          <a:p>
            <a:pPr algn="ctr"/>
            <a:r>
              <a:rPr lang="es-MX" sz="2400" dirty="0">
                <a:latin typeface="CommercialScript" pitchFamily="2" charset="0"/>
              </a:rPr>
              <a:t>como encomienda municipal para el servicio </a:t>
            </a:r>
          </a:p>
          <a:p>
            <a:pPr algn="ctr"/>
            <a:r>
              <a:rPr lang="es-MX" sz="2400" dirty="0">
                <a:latin typeface="CommercialScript" pitchFamily="2" charset="0"/>
              </a:rPr>
              <a:t>de sus obras públicas y que fuera eximida a perpetuidad </a:t>
            </a:r>
          </a:p>
          <a:p>
            <a:pPr algn="ctr"/>
            <a:r>
              <a:rPr lang="es-MX" sz="2400" dirty="0">
                <a:latin typeface="CommercialScript" pitchFamily="2" charset="0"/>
              </a:rPr>
              <a:t>del pago de la alcabala.</a:t>
            </a:r>
          </a:p>
        </p:txBody>
      </p:sp>
      <p:pic>
        <p:nvPicPr>
          <p:cNvPr id="5" name="Imagen 4">
            <a:extLst>
              <a:ext uri="{FF2B5EF4-FFF2-40B4-BE49-F238E27FC236}">
                <a16:creationId xmlns:a16="http://schemas.microsoft.com/office/drawing/2014/main" id="{755CDC55-0D88-44B7-BBC3-A46CACA3A61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857" b="93524" l="5167" r="93000">
                        <a14:foregroundMark x1="8667" y1="4857" x2="8667" y2="4857"/>
                        <a14:foregroundMark x1="6500" y1="10087" x2="6500" y2="10087"/>
                        <a14:foregroundMark x1="6000" y1="81818" x2="6000" y2="81818"/>
                        <a14:foregroundMark x1="6000" y1="81818" x2="6000" y2="81818"/>
                        <a14:foregroundMark x1="5667" y1="81196" x2="5667" y2="81196"/>
                        <a14:foregroundMark x1="6000" y1="89041" x2="6000" y2="89041"/>
                        <a14:foregroundMark x1="5333" y1="82192" x2="5333" y2="82192"/>
                        <a14:foregroundMark x1="27833" y1="86301" x2="27833" y2="86301"/>
                        <a14:foregroundMark x1="91167" y1="72354" x2="91167" y2="72354"/>
                        <a14:foregroundMark x1="90333" y1="70361" x2="90333" y2="70361"/>
                        <a14:foregroundMark x1="91167" y1="65006" x2="91167" y2="65006"/>
                        <a14:foregroundMark x1="91333" y1="78829" x2="91333" y2="78829"/>
                        <a14:foregroundMark x1="91167" y1="76961" x2="91167" y2="76961"/>
                        <a14:foregroundMark x1="91333" y1="75716" x2="91333" y2="75716"/>
                        <a14:foregroundMark x1="91167" y1="64010" x2="91167" y2="64010"/>
                        <a14:foregroundMark x1="91167" y1="81818" x2="91167" y2="81818"/>
                        <a14:foregroundMark x1="91167" y1="92154" x2="91167" y2="92154"/>
                        <a14:foregroundMark x1="90833" y1="88045" x2="90833" y2="88045"/>
                        <a14:foregroundMark x1="90000" y1="83188" x2="90000" y2="83188"/>
                        <a14:foregroundMark x1="90000" y1="79950" x2="90000" y2="79950"/>
                        <a14:foregroundMark x1="91667" y1="84060" x2="91667" y2="84060"/>
                        <a14:foregroundMark x1="92167" y1="80573" x2="92167" y2="80573"/>
                        <a14:foregroundMark x1="92000" y1="68742" x2="92000" y2="68742"/>
                        <a14:foregroundMark x1="92000" y1="76214" x2="92000" y2="76214"/>
                        <a14:foregroundMark x1="91333" y1="88667" x2="91333" y2="88667"/>
                        <a14:foregroundMark x1="90500" y1="87298" x2="90500" y2="87298"/>
                        <a14:foregroundMark x1="91667" y1="88294" x2="91667" y2="88294"/>
                        <a14:foregroundMark x1="91333" y1="91283" x2="91333" y2="91283"/>
                        <a14:foregroundMark x1="93000" y1="93524" x2="93000" y2="93524"/>
                        <a14:foregroundMark x1="90500" y1="93524" x2="90500" y2="93524"/>
                        <a14:foregroundMark x1="86000" y1="92777" x2="86000" y2="92777"/>
                        <a14:foregroundMark x1="90833" y1="89664" x2="90833" y2="89664"/>
                        <a14:foregroundMark x1="65667" y1="93151" x2="65667" y2="93151"/>
                        <a14:foregroundMark x1="71333" y1="92902" x2="71333" y2="92902"/>
                        <a14:foregroundMark x1="63333" y1="92279" x2="63333" y2="92279"/>
                        <a14:foregroundMark x1="57000" y1="92528" x2="57000" y2="92528"/>
                        <a14:foregroundMark x1="51333" y1="92528" x2="51333" y2="92528"/>
                        <a14:foregroundMark x1="38667" y1="93275" x2="38667" y2="93275"/>
                        <a14:foregroundMark x1="42500" y1="92528" x2="42500" y2="92528"/>
                        <a14:foregroundMark x1="35167" y1="92528" x2="35167" y2="92528"/>
                        <a14:foregroundMark x1="74667" y1="87671" x2="74667" y2="87671"/>
                        <a14:foregroundMark x1="69167" y1="88543" x2="69167" y2="88543"/>
                        <a14:foregroundMark x1="83333" y1="90535" x2="83333" y2="90535"/>
                        <a14:foregroundMark x1="83000" y1="80199" x2="83000" y2="80199"/>
                        <a14:foregroundMark x1="54333" y1="82814" x2="54333" y2="82814"/>
                        <a14:foregroundMark x1="41333" y1="80448" x2="41333" y2="80448"/>
                        <a14:foregroundMark x1="54000" y1="79452" x2="54000" y2="79452"/>
                        <a14:foregroundMark x1="50000" y1="85430" x2="50000" y2="85430"/>
                        <a14:foregroundMark x1="49500" y1="89539" x2="49500" y2="89539"/>
                        <a14:foregroundMark x1="91333" y1="66625" x2="91333" y2="66625"/>
                      </a14:backgroundRemoval>
                    </a14:imgEffect>
                  </a14:imgLayer>
                </a14:imgProps>
              </a:ext>
              <a:ext uri="{28A0092B-C50C-407E-A947-70E740481C1C}">
                <a14:useLocalDpi xmlns:a14="http://schemas.microsoft.com/office/drawing/2010/main" val="0"/>
              </a:ext>
            </a:extLst>
          </a:blip>
          <a:stretch>
            <a:fillRect/>
          </a:stretch>
        </p:blipFill>
        <p:spPr>
          <a:xfrm>
            <a:off x="0" y="0"/>
            <a:ext cx="5124284" cy="6858000"/>
          </a:xfrm>
          <a:prstGeom prst="rect">
            <a:avLst/>
          </a:prstGeom>
          <a:ln>
            <a:noFill/>
          </a:ln>
          <a:effectLst>
            <a:outerShdw blurRad="292100" dist="139700" dir="2700000" algn="tl" rotWithShape="0">
              <a:srgbClr val="333333">
                <a:alpha val="65000"/>
              </a:srgbClr>
            </a:outerShdw>
          </a:effectLst>
        </p:spPr>
      </p:pic>
      <p:sp>
        <p:nvSpPr>
          <p:cNvPr id="4" name="Rectángulo 3">
            <a:extLst>
              <a:ext uri="{FF2B5EF4-FFF2-40B4-BE49-F238E27FC236}">
                <a16:creationId xmlns:a16="http://schemas.microsoft.com/office/drawing/2014/main" id="{C9CE1323-B8E5-4E57-AF3F-8FFCC52E79E0}"/>
              </a:ext>
            </a:extLst>
          </p:cNvPr>
          <p:cNvSpPr/>
          <p:nvPr/>
        </p:nvSpPr>
        <p:spPr>
          <a:xfrm>
            <a:off x="4729052" y="2849009"/>
            <a:ext cx="7467868" cy="2677656"/>
          </a:xfrm>
          <a:prstGeom prst="rect">
            <a:avLst/>
          </a:prstGeom>
        </p:spPr>
        <p:txBody>
          <a:bodyPr wrap="square">
            <a:spAutoFit/>
          </a:bodyPr>
          <a:lstStyle/>
          <a:p>
            <a:pPr algn="ctr"/>
            <a:r>
              <a:rPr lang="es-MX" sz="2400" dirty="0">
                <a:latin typeface="CommercialScript" pitchFamily="2" charset="0"/>
              </a:rPr>
              <a:t>Todos los planes y esperanzas de Salmerón, </a:t>
            </a:r>
          </a:p>
          <a:p>
            <a:pPr algn="ctr"/>
            <a:r>
              <a:rPr lang="es-MX" sz="2400" dirty="0">
                <a:latin typeface="CommercialScript" pitchFamily="2" charset="0"/>
              </a:rPr>
              <a:t>de los colonos y de los sacerdotes franciscanos </a:t>
            </a:r>
          </a:p>
          <a:p>
            <a:pPr algn="ctr"/>
            <a:r>
              <a:rPr lang="es-MX" sz="2400" dirty="0">
                <a:latin typeface="CommercialScript" pitchFamily="2" charset="0"/>
              </a:rPr>
              <a:t>fueron drásticamente interrumpidos por una repentina </a:t>
            </a:r>
          </a:p>
          <a:p>
            <a:pPr algn="ctr"/>
            <a:r>
              <a:rPr lang="es-MX" sz="2400" dirty="0">
                <a:latin typeface="CommercialScript" pitchFamily="2" charset="0"/>
              </a:rPr>
              <a:t>y fulminante temporada de aguaceros </a:t>
            </a:r>
          </a:p>
          <a:p>
            <a:pPr algn="ctr"/>
            <a:r>
              <a:rPr lang="es-MX" sz="2400" dirty="0">
                <a:latin typeface="CommercialScript" pitchFamily="2" charset="0"/>
              </a:rPr>
              <a:t>que no solo imposibilitó el avance de las obras </a:t>
            </a:r>
          </a:p>
          <a:p>
            <a:pPr algn="ctr"/>
            <a:r>
              <a:rPr lang="es-MX" sz="2400" dirty="0">
                <a:latin typeface="CommercialScript" pitchFamily="2" charset="0"/>
              </a:rPr>
              <a:t>sino que arrasó literalmente con lo construido, </a:t>
            </a:r>
          </a:p>
          <a:p>
            <a:pPr algn="ctr"/>
            <a:r>
              <a:rPr lang="es-MX" sz="2400" dirty="0">
                <a:latin typeface="CommercialScript" pitchFamily="2" charset="0"/>
              </a:rPr>
              <a:t>debido a que las casas se habían hecho de adobe y paja.</a:t>
            </a:r>
          </a:p>
        </p:txBody>
      </p:sp>
      <p:sp>
        <p:nvSpPr>
          <p:cNvPr id="6" name="Rectángulo 5">
            <a:extLst>
              <a:ext uri="{FF2B5EF4-FFF2-40B4-BE49-F238E27FC236}">
                <a16:creationId xmlns:a16="http://schemas.microsoft.com/office/drawing/2014/main" id="{CA9FB88A-8369-4E4F-96E1-D25208BE0511}"/>
              </a:ext>
            </a:extLst>
          </p:cNvPr>
          <p:cNvSpPr/>
          <p:nvPr/>
        </p:nvSpPr>
        <p:spPr>
          <a:xfrm>
            <a:off x="4733972" y="5759353"/>
            <a:ext cx="7467868" cy="830997"/>
          </a:xfrm>
          <a:prstGeom prst="rect">
            <a:avLst/>
          </a:prstGeom>
        </p:spPr>
        <p:txBody>
          <a:bodyPr wrap="square">
            <a:spAutoFit/>
          </a:bodyPr>
          <a:lstStyle/>
          <a:p>
            <a:pPr algn="ctr"/>
            <a:r>
              <a:rPr lang="es-MX" sz="2400" dirty="0">
                <a:latin typeface="CommercialScript" pitchFamily="2" charset="0"/>
              </a:rPr>
              <a:t>La población fue entonces abandonada </a:t>
            </a:r>
          </a:p>
          <a:p>
            <a:pPr algn="ctr"/>
            <a:r>
              <a:rPr lang="es-MX" sz="2400" dirty="0">
                <a:latin typeface="CommercialScript" pitchFamily="2" charset="0"/>
              </a:rPr>
              <a:t>permaneciendo solo los frailes franciscanos. </a:t>
            </a:r>
          </a:p>
        </p:txBody>
      </p:sp>
      <p:sp>
        <p:nvSpPr>
          <p:cNvPr id="7" name="CuadroTexto 6">
            <a:extLst>
              <a:ext uri="{FF2B5EF4-FFF2-40B4-BE49-F238E27FC236}">
                <a16:creationId xmlns:a16="http://schemas.microsoft.com/office/drawing/2014/main" id="{AC607228-0540-4709-A43E-BD22D0F674B5}"/>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7908554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9000"/>
                                        <p:tgtEl>
                                          <p:spTgt spid="5"/>
                                        </p:tgtEl>
                                      </p:cBhvr>
                                    </p:animEffect>
                                    <p:anim calcmode="lin" valueType="num">
                                      <p:cBhvr>
                                        <p:cTn id="8" dur="29000" fill="hold"/>
                                        <p:tgtEl>
                                          <p:spTgt spid="5"/>
                                        </p:tgtEl>
                                        <p:attrNameLst>
                                          <p:attrName>ppt_x</p:attrName>
                                        </p:attrNameLst>
                                      </p:cBhvr>
                                      <p:tavLst>
                                        <p:tav tm="0">
                                          <p:val>
                                            <p:strVal val="#ppt_x"/>
                                          </p:val>
                                        </p:tav>
                                        <p:tav tm="100000">
                                          <p:val>
                                            <p:strVal val="#ppt_x"/>
                                          </p:val>
                                        </p:tav>
                                      </p:tavLst>
                                    </p:anim>
                                    <p:anim calcmode="lin" valueType="num">
                                      <p:cBhvr>
                                        <p:cTn id="9" dur="290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70"/>
                                        <p:tgtEl>
                                          <p:spTgt spid="3"/>
                                        </p:tgtEl>
                                      </p:cBhvr>
                                    </p:animEffect>
                                  </p:childTnLst>
                                </p:cTn>
                              </p:par>
                            </p:childTnLst>
                          </p:cTn>
                        </p:par>
                        <p:par>
                          <p:cTn id="13" fill="hold">
                            <p:stCondLst>
                              <p:cond delay="29750"/>
                            </p:stCondLst>
                            <p:childTnLst>
                              <p:par>
                                <p:cTn id="14" presetID="10" presetClass="entr" presetSubtype="0" fill="hold" grpId="0" nodeType="afterEffect">
                                  <p:stCondLst>
                                    <p:cond delay="75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70"/>
                                        <p:tgtEl>
                                          <p:spTgt spid="4"/>
                                        </p:tgtEl>
                                      </p:cBhvr>
                                    </p:animEffect>
                                  </p:childTnLst>
                                </p:cTn>
                              </p:par>
                            </p:childTnLst>
                          </p:cTn>
                        </p:par>
                        <p:par>
                          <p:cTn id="17" fill="hold">
                            <p:stCondLst>
                              <p:cond delay="64079"/>
                            </p:stCondLst>
                            <p:childTnLst>
                              <p:par>
                                <p:cTn id="18" presetID="10" presetClass="entr" presetSubtype="0" fill="hold" grpId="0" nodeType="afterEffect">
                                  <p:stCondLst>
                                    <p:cond delay="75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70"/>
                                        <p:tgtEl>
                                          <p:spTgt spid="6"/>
                                        </p:tgtEl>
                                      </p:cBhvr>
                                    </p:animEffect>
                                  </p:childTnLst>
                                </p:cTn>
                              </p:par>
                            </p:childTnLst>
                          </p:cTn>
                        </p:par>
                        <p:par>
                          <p:cTn id="21" fill="hold">
                            <p:stCondLst>
                              <p:cond delay="74306"/>
                            </p:stCondLst>
                            <p:childTnLst>
                              <p:par>
                                <p:cTn id="22" presetID="1" presetClass="entr" presetSubtype="0" fill="hold" grpId="0" nodeType="afterEffect" nodePh="1">
                                  <p:stCondLst>
                                    <p:cond delay="2000"/>
                                  </p:stCondLst>
                                  <p:endCondLst>
                                    <p:cond evt="begin" delay="0">
                                      <p:tn val="22"/>
                                    </p:cond>
                                  </p:end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D274CF22-01B2-414B-AEF3-D163CA4FFBDB}"/>
              </a:ext>
            </a:extLst>
          </p:cNvPr>
          <p:cNvSpPr/>
          <p:nvPr/>
        </p:nvSpPr>
        <p:spPr>
          <a:xfrm>
            <a:off x="0" y="5328198"/>
            <a:ext cx="8229598" cy="700833"/>
          </a:xfrm>
          <a:prstGeom prst="rect">
            <a:avLst/>
          </a:prstGeom>
        </p:spPr>
        <p:txBody>
          <a:bodyPr wrap="square">
            <a:spAutoFit/>
          </a:bodyPr>
          <a:lstStyle/>
          <a:p>
            <a:pPr algn="ctr">
              <a:lnSpc>
                <a:spcPts val="2300"/>
              </a:lnSpc>
            </a:pPr>
            <a:r>
              <a:rPr lang="es-MX" sz="2400" dirty="0">
                <a:solidFill>
                  <a:srgbClr val="604900"/>
                </a:solidFill>
                <a:latin typeface="CommercialScrD" panose="03000000000000000000" pitchFamily="66" charset="0"/>
              </a:rPr>
              <a:t>Detalle de un códice pictográfico contemporáneo, existente en el Museo Nacional y llamado "Introducción de la Justicia en Tlaxcala.</a:t>
            </a:r>
          </a:p>
        </p:txBody>
      </p:sp>
      <p:pic>
        <p:nvPicPr>
          <p:cNvPr id="6" name="Imagen 5" descr="Imagen que contiene texto, libro&#10;&#10;Descripción generada con confianza muy alta">
            <a:extLst>
              <a:ext uri="{FF2B5EF4-FFF2-40B4-BE49-F238E27FC236}">
                <a16:creationId xmlns:a16="http://schemas.microsoft.com/office/drawing/2014/main" id="{D37C2C99-F3E3-4564-9784-DFBFB76A32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9598" y="3428736"/>
            <a:ext cx="3810001" cy="3309938"/>
          </a:xfrm>
          <a:prstGeom prst="rect">
            <a:avLst/>
          </a:prstGeom>
          <a:ln>
            <a:noFill/>
          </a:ln>
          <a:effectLst>
            <a:outerShdw blurRad="292100" dist="139700" dir="2700000" algn="tl" rotWithShape="0">
              <a:srgbClr val="333333">
                <a:alpha val="65000"/>
              </a:srgbClr>
            </a:outerShdw>
          </a:effectLst>
        </p:spPr>
      </p:pic>
      <p:sp>
        <p:nvSpPr>
          <p:cNvPr id="7" name="Rectángulo 6">
            <a:extLst>
              <a:ext uri="{FF2B5EF4-FFF2-40B4-BE49-F238E27FC236}">
                <a16:creationId xmlns:a16="http://schemas.microsoft.com/office/drawing/2014/main" id="{C8653D0A-C1EA-485C-A50A-19D1F1CF7A4C}"/>
              </a:ext>
            </a:extLst>
          </p:cNvPr>
          <p:cNvSpPr/>
          <p:nvPr/>
        </p:nvSpPr>
        <p:spPr>
          <a:xfrm>
            <a:off x="6303818" y="173511"/>
            <a:ext cx="5888181" cy="1862048"/>
          </a:xfrm>
          <a:prstGeom prst="rect">
            <a:avLst/>
          </a:prstGeom>
        </p:spPr>
        <p:txBody>
          <a:bodyPr wrap="square">
            <a:spAutoFit/>
          </a:bodyPr>
          <a:lstStyle/>
          <a:p>
            <a:pPr lvl="0" algn="ctr">
              <a:lnSpc>
                <a:spcPts val="2300"/>
              </a:lnSpc>
            </a:pPr>
            <a:r>
              <a:rPr lang="es-MX" sz="2400" dirty="0">
                <a:solidFill>
                  <a:prstClr val="black"/>
                </a:solidFill>
                <a:latin typeface="CommercialScrD" panose="03000000000000000000" pitchFamily="66" charset="0"/>
              </a:rPr>
              <a:t>Al observar que la cuesta del terreno </a:t>
            </a:r>
          </a:p>
          <a:p>
            <a:pPr lvl="0" algn="ctr">
              <a:lnSpc>
                <a:spcPts val="2300"/>
              </a:lnSpc>
            </a:pPr>
            <a:r>
              <a:rPr lang="es-MX" sz="2400" dirty="0">
                <a:solidFill>
                  <a:prstClr val="black"/>
                </a:solidFill>
                <a:latin typeface="CommercialScrD" panose="03000000000000000000" pitchFamily="66" charset="0"/>
              </a:rPr>
              <a:t>del lado poniente del río era más propicia </a:t>
            </a:r>
          </a:p>
          <a:p>
            <a:pPr lvl="0" algn="ctr">
              <a:lnSpc>
                <a:spcPts val="2300"/>
              </a:lnSpc>
            </a:pPr>
            <a:r>
              <a:rPr lang="es-MX" sz="2400" dirty="0">
                <a:solidFill>
                  <a:prstClr val="black"/>
                </a:solidFill>
                <a:latin typeface="CommercialScrD" panose="03000000000000000000" pitchFamily="66" charset="0"/>
              </a:rPr>
              <a:t>para el desagüe de las lluvias, </a:t>
            </a:r>
          </a:p>
          <a:p>
            <a:pPr lvl="0" algn="ctr">
              <a:lnSpc>
                <a:spcPts val="2300"/>
              </a:lnSpc>
            </a:pPr>
            <a:r>
              <a:rPr lang="es-MX" sz="2400" dirty="0">
                <a:solidFill>
                  <a:prstClr val="black"/>
                </a:solidFill>
                <a:latin typeface="CommercialScrD" panose="03000000000000000000" pitchFamily="66" charset="0"/>
              </a:rPr>
              <a:t>los que se quedaron se reinstalaron en ese lugar, </a:t>
            </a:r>
          </a:p>
          <a:p>
            <a:pPr lvl="0" algn="ctr">
              <a:lnSpc>
                <a:spcPts val="2300"/>
              </a:lnSpc>
            </a:pPr>
            <a:r>
              <a:rPr lang="es-MX" sz="2400" dirty="0">
                <a:solidFill>
                  <a:prstClr val="black"/>
                </a:solidFill>
                <a:latin typeface="CommercialScrD" panose="03000000000000000000" pitchFamily="66" charset="0"/>
              </a:rPr>
              <a:t>que corresponde a la actual Plaza Mayor </a:t>
            </a:r>
          </a:p>
          <a:p>
            <a:pPr lvl="0" algn="ctr">
              <a:lnSpc>
                <a:spcPts val="2300"/>
              </a:lnSpc>
            </a:pPr>
            <a:r>
              <a:rPr lang="es-MX" sz="2400" dirty="0">
                <a:solidFill>
                  <a:prstClr val="black"/>
                </a:solidFill>
                <a:latin typeface="CommercialScrD" panose="03000000000000000000" pitchFamily="66" charset="0"/>
              </a:rPr>
              <a:t>llamado zócalo de Puebla. </a:t>
            </a:r>
          </a:p>
        </p:txBody>
      </p:sp>
      <p:sp>
        <p:nvSpPr>
          <p:cNvPr id="8" name="Rectángulo 7">
            <a:extLst>
              <a:ext uri="{FF2B5EF4-FFF2-40B4-BE49-F238E27FC236}">
                <a16:creationId xmlns:a16="http://schemas.microsoft.com/office/drawing/2014/main" id="{18FC9D38-BE73-49C6-A79D-4A1022E24C26}"/>
              </a:ext>
            </a:extLst>
          </p:cNvPr>
          <p:cNvSpPr/>
          <p:nvPr/>
        </p:nvSpPr>
        <p:spPr>
          <a:xfrm>
            <a:off x="5943600" y="2500881"/>
            <a:ext cx="6248400" cy="682238"/>
          </a:xfrm>
          <a:prstGeom prst="rect">
            <a:avLst/>
          </a:prstGeom>
        </p:spPr>
        <p:txBody>
          <a:bodyPr wrap="square">
            <a:spAutoFit/>
          </a:bodyPr>
          <a:lstStyle/>
          <a:p>
            <a:pPr lvl="0" algn="ctr">
              <a:lnSpc>
                <a:spcPts val="2300"/>
              </a:lnSpc>
            </a:pPr>
            <a:r>
              <a:rPr lang="es-MX" sz="2400" dirty="0">
                <a:solidFill>
                  <a:prstClr val="black"/>
                </a:solidFill>
                <a:latin typeface="CommercialScrD" panose="03000000000000000000" pitchFamily="66" charset="0"/>
              </a:rPr>
              <a:t>Motolinia en sus apuntes menciona que Puebla</a:t>
            </a:r>
          </a:p>
          <a:p>
            <a:pPr lvl="0" algn="ctr">
              <a:lnSpc>
                <a:spcPts val="2300"/>
              </a:lnSpc>
            </a:pPr>
            <a:r>
              <a:rPr lang="es-MX" sz="2400" dirty="0">
                <a:solidFill>
                  <a:prstClr val="black"/>
                </a:solidFill>
                <a:latin typeface="CommercialScrD" panose="03000000000000000000" pitchFamily="66" charset="0"/>
              </a:rPr>
              <a:t> "</a:t>
            </a:r>
            <a:r>
              <a:rPr lang="es-MX" sz="2400" dirty="0">
                <a:solidFill>
                  <a:srgbClr val="1A2E52"/>
                </a:solidFill>
                <a:latin typeface="CommercialScrD" panose="03000000000000000000" pitchFamily="66" charset="0"/>
              </a:rPr>
              <a:t>fue tan desfavorecida que estuvo para despoblarse</a:t>
            </a:r>
            <a:r>
              <a:rPr lang="es-MX" sz="2400" dirty="0">
                <a:solidFill>
                  <a:prstClr val="black"/>
                </a:solidFill>
                <a:latin typeface="CommercialScrD" panose="03000000000000000000" pitchFamily="66" charset="0"/>
              </a:rPr>
              <a:t>".</a:t>
            </a:r>
          </a:p>
        </p:txBody>
      </p:sp>
      <p:sp>
        <p:nvSpPr>
          <p:cNvPr id="9" name="Rectángulo 8">
            <a:extLst>
              <a:ext uri="{FF2B5EF4-FFF2-40B4-BE49-F238E27FC236}">
                <a16:creationId xmlns:a16="http://schemas.microsoft.com/office/drawing/2014/main" id="{BA168D80-8265-4532-9E6D-57629504E551}"/>
              </a:ext>
            </a:extLst>
          </p:cNvPr>
          <p:cNvSpPr/>
          <p:nvPr/>
        </p:nvSpPr>
        <p:spPr>
          <a:xfrm>
            <a:off x="0" y="3595392"/>
            <a:ext cx="8229598" cy="682238"/>
          </a:xfrm>
          <a:prstGeom prst="rect">
            <a:avLst/>
          </a:prstGeom>
        </p:spPr>
        <p:txBody>
          <a:bodyPr wrap="square">
            <a:spAutoFit/>
          </a:bodyPr>
          <a:lstStyle/>
          <a:p>
            <a:pPr lvl="0" algn="ctr">
              <a:lnSpc>
                <a:spcPts val="2300"/>
              </a:lnSpc>
            </a:pPr>
            <a:r>
              <a:rPr lang="es-MX" sz="2400" dirty="0">
                <a:solidFill>
                  <a:prstClr val="black"/>
                </a:solidFill>
                <a:latin typeface="CommercialScrD" panose="03000000000000000000" pitchFamily="66" charset="0"/>
              </a:rPr>
              <a:t>Una vez reinstalados, con los pocos que quedaron, </a:t>
            </a:r>
          </a:p>
          <a:p>
            <a:pPr lvl="0" algn="ctr">
              <a:lnSpc>
                <a:spcPts val="2300"/>
              </a:lnSpc>
            </a:pPr>
            <a:r>
              <a:rPr lang="es-MX" sz="2400" dirty="0">
                <a:solidFill>
                  <a:prstClr val="black"/>
                </a:solidFill>
                <a:latin typeface="CommercialScrD" panose="03000000000000000000" pitchFamily="66" charset="0"/>
              </a:rPr>
              <a:t>Puebla estaba lista para una segunda fundación.</a:t>
            </a:r>
          </a:p>
        </p:txBody>
      </p:sp>
      <p:sp>
        <p:nvSpPr>
          <p:cNvPr id="10" name="Rectángulo 9">
            <a:extLst>
              <a:ext uri="{FF2B5EF4-FFF2-40B4-BE49-F238E27FC236}">
                <a16:creationId xmlns:a16="http://schemas.microsoft.com/office/drawing/2014/main" id="{80870C5E-5A25-48AF-A1AC-E61AC315B55A}"/>
              </a:ext>
            </a:extLst>
          </p:cNvPr>
          <p:cNvSpPr/>
          <p:nvPr/>
        </p:nvSpPr>
        <p:spPr>
          <a:xfrm>
            <a:off x="1" y="4598377"/>
            <a:ext cx="8229598" cy="48218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Puebla vuelve a fundarse</a:t>
            </a:r>
          </a:p>
        </p:txBody>
      </p:sp>
      <p:sp>
        <p:nvSpPr>
          <p:cNvPr id="11" name="Rectángulo 10">
            <a:extLst>
              <a:ext uri="{FF2B5EF4-FFF2-40B4-BE49-F238E27FC236}">
                <a16:creationId xmlns:a16="http://schemas.microsoft.com/office/drawing/2014/main" id="{3839FA51-59AE-4569-B1D5-8EBE0A7CD06E}"/>
              </a:ext>
            </a:extLst>
          </p:cNvPr>
          <p:cNvSpPr/>
          <p:nvPr/>
        </p:nvSpPr>
        <p:spPr>
          <a:xfrm>
            <a:off x="304800" y="6033800"/>
            <a:ext cx="7924797" cy="461665"/>
          </a:xfrm>
          <a:prstGeom prst="rect">
            <a:avLst/>
          </a:prstGeom>
        </p:spPr>
        <p:txBody>
          <a:bodyPr wrap="square">
            <a:spAutoFit/>
          </a:bodyPr>
          <a:lstStyle/>
          <a:p>
            <a:pPr lvl="0"/>
            <a:r>
              <a:rPr lang="es-MX" sz="2400" dirty="0">
                <a:solidFill>
                  <a:srgbClr val="5C4600"/>
                </a:solidFill>
                <a:latin typeface="CommercialScript BT" panose="03030803040807090C04" pitchFamily="66" charset="0"/>
              </a:rPr>
              <a:t>Hernando de Saavedra, primer </a:t>
            </a:r>
            <a:r>
              <a:rPr lang="es-MX" sz="2400" dirty="0">
                <a:solidFill>
                  <a:srgbClr val="5C4600"/>
                </a:solidFill>
                <a:latin typeface="CommercialScrD" panose="03000000000000000000" pitchFamily="66" charset="0"/>
              </a:rPr>
              <a:t>corregidor</a:t>
            </a:r>
            <a:r>
              <a:rPr lang="es-MX" sz="2400" dirty="0">
                <a:solidFill>
                  <a:srgbClr val="5C4600"/>
                </a:solidFill>
                <a:latin typeface="CommercialScript BT" panose="03030803040807090C04" pitchFamily="66" charset="0"/>
              </a:rPr>
              <a:t> de Puebla. </a:t>
            </a:r>
          </a:p>
        </p:txBody>
      </p:sp>
      <p:sp>
        <p:nvSpPr>
          <p:cNvPr id="12" name="Rectángulo 11">
            <a:extLst>
              <a:ext uri="{FF2B5EF4-FFF2-40B4-BE49-F238E27FC236}">
                <a16:creationId xmlns:a16="http://schemas.microsoft.com/office/drawing/2014/main" id="{E7024AAA-1332-401D-BB41-D23887EB9BCA}"/>
              </a:ext>
            </a:extLst>
          </p:cNvPr>
          <p:cNvSpPr/>
          <p:nvPr/>
        </p:nvSpPr>
        <p:spPr>
          <a:xfrm>
            <a:off x="0" y="6310889"/>
            <a:ext cx="8229597" cy="461665"/>
          </a:xfrm>
          <a:prstGeom prst="rect">
            <a:avLst/>
          </a:prstGeom>
        </p:spPr>
        <p:txBody>
          <a:bodyPr wrap="square">
            <a:spAutoFit/>
          </a:bodyPr>
          <a:lstStyle/>
          <a:p>
            <a:pPr algn="r"/>
            <a:r>
              <a:rPr lang="es-MX" sz="2400" dirty="0">
                <a:solidFill>
                  <a:srgbClr val="604900"/>
                </a:solidFill>
                <a:latin typeface="CommercialScript BT" panose="03030803040807090C04" pitchFamily="66" charset="0"/>
              </a:rPr>
              <a:t>El </a:t>
            </a:r>
            <a:r>
              <a:rPr lang="es-MX" sz="2400" dirty="0">
                <a:solidFill>
                  <a:srgbClr val="604900"/>
                </a:solidFill>
                <a:latin typeface="CommercialScrD" panose="03000000000000000000" pitchFamily="66" charset="0"/>
              </a:rPr>
              <a:t>edificio</a:t>
            </a:r>
            <a:r>
              <a:rPr lang="es-MX" sz="2400" dirty="0">
                <a:solidFill>
                  <a:srgbClr val="604900"/>
                </a:solidFill>
                <a:latin typeface="CommercialScript BT" panose="03030803040807090C04" pitchFamily="66" charset="0"/>
              </a:rPr>
              <a:t> de la derecha representa la nueva fundación.</a:t>
            </a:r>
            <a:endParaRPr lang="es-MX" dirty="0">
              <a:solidFill>
                <a:srgbClr val="604900"/>
              </a:solidFill>
            </a:endParaRPr>
          </a:p>
        </p:txBody>
      </p:sp>
      <p:pic>
        <p:nvPicPr>
          <p:cNvPr id="13" name="Imagen 12" descr="Imagen que contiene electrónica, circuito&#10;&#10;Descripción generada con confianza muy alta">
            <a:extLst>
              <a:ext uri="{FF2B5EF4-FFF2-40B4-BE49-F238E27FC236}">
                <a16:creationId xmlns:a16="http://schemas.microsoft.com/office/drawing/2014/main" id="{4B1506E5-DD4F-4D9B-B533-B63AFD610A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5869" y="271321"/>
            <a:ext cx="4174172" cy="3125412"/>
          </a:xfrm>
          <a:prstGeom prst="rect">
            <a:avLst/>
          </a:prstGeom>
          <a:ln>
            <a:noFill/>
          </a:ln>
          <a:effectLst>
            <a:outerShdw blurRad="292100" dist="139700" dir="2700000" algn="tl" rotWithShape="0">
              <a:srgbClr val="333333">
                <a:alpha val="65000"/>
              </a:srgbClr>
            </a:outerShdw>
          </a:effectLst>
        </p:spPr>
      </p:pic>
      <p:sp>
        <p:nvSpPr>
          <p:cNvPr id="14" name="CuadroTexto 13">
            <a:extLst>
              <a:ext uri="{FF2B5EF4-FFF2-40B4-BE49-F238E27FC236}">
                <a16:creationId xmlns:a16="http://schemas.microsoft.com/office/drawing/2014/main" id="{D3BF5075-1828-41C3-9293-11B375D116E0}"/>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76716077"/>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trips(downRight)">
                                      <p:cBhvr>
                                        <p:cTn id="7" dur="22500"/>
                                        <p:tgtEl>
                                          <p:spTgt spid="13"/>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1170"/>
                                        <p:tgtEl>
                                          <p:spTgt spid="7"/>
                                        </p:tgtEl>
                                      </p:cBhvr>
                                    </p:animEffect>
                                  </p:childTnLst>
                                </p:cTn>
                              </p:par>
                            </p:childTnLst>
                          </p:cTn>
                        </p:par>
                        <p:par>
                          <p:cTn id="11" fill="hold">
                            <p:stCondLst>
                              <p:cond delay="23549"/>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170"/>
                                        <p:tgtEl>
                                          <p:spTgt spid="8"/>
                                        </p:tgtEl>
                                      </p:cBhvr>
                                    </p:animEffect>
                                  </p:childTnLst>
                                </p:cTn>
                              </p:par>
                            </p:childTnLst>
                          </p:cTn>
                        </p:par>
                        <p:par>
                          <p:cTn id="15" fill="hold">
                            <p:stCondLst>
                              <p:cond delay="35180"/>
                            </p:stCondLst>
                            <p:childTnLst>
                              <p:par>
                                <p:cTn id="16" presetID="18" presetClass="entr" presetSubtype="12"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10500"/>
                                        <p:tgtEl>
                                          <p:spTgt spid="6"/>
                                        </p:tgtEl>
                                      </p:cBhvr>
                                    </p:animEffect>
                                  </p:childTnLst>
                                </p:cTn>
                              </p:par>
                              <p:par>
                                <p:cTn id="19" presetID="10" presetClass="entr" presetSubtype="0" fill="hold" grpId="0" nodeType="withEffect">
                                  <p:stCondLst>
                                    <p:cond delay="75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170"/>
                                        <p:tgtEl>
                                          <p:spTgt spid="9"/>
                                        </p:tgtEl>
                                      </p:cBhvr>
                                    </p:animEffect>
                                  </p:childTnLst>
                                </p:cTn>
                              </p:par>
                            </p:childTnLst>
                          </p:cTn>
                        </p:par>
                        <p:par>
                          <p:cTn id="22" fill="hold">
                            <p:stCondLst>
                              <p:cond delay="46694"/>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170"/>
                                        <p:tgtEl>
                                          <p:spTgt spid="10"/>
                                        </p:tgtEl>
                                      </p:cBhvr>
                                    </p:animEffect>
                                  </p:childTnLst>
                                </p:cTn>
                              </p:par>
                            </p:childTnLst>
                          </p:cTn>
                        </p:par>
                        <p:par>
                          <p:cTn id="26" fill="hold">
                            <p:stCondLst>
                              <p:cond delay="51204"/>
                            </p:stCondLst>
                            <p:childTnLst>
                              <p:par>
                                <p:cTn id="27" presetID="10" presetClass="entr" presetSubtype="0" fill="hold" grpId="0" nodeType="afterEffect">
                                  <p:stCondLst>
                                    <p:cond delay="75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170"/>
                                        <p:tgtEl>
                                          <p:spTgt spid="5"/>
                                        </p:tgtEl>
                                      </p:cBhvr>
                                    </p:animEffect>
                                  </p:childTnLst>
                                </p:cTn>
                              </p:par>
                            </p:childTnLst>
                          </p:cTn>
                        </p:par>
                        <p:par>
                          <p:cTn id="30" fill="hold">
                            <p:stCondLst>
                              <p:cond delay="66228"/>
                            </p:stCondLst>
                            <p:childTnLst>
                              <p:par>
                                <p:cTn id="31" presetID="10" presetClass="entr" presetSubtype="0" fill="hold" grpId="0" nodeType="afterEffect">
                                  <p:stCondLst>
                                    <p:cond delay="75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170"/>
                                        <p:tgtEl>
                                          <p:spTgt spid="11"/>
                                        </p:tgtEl>
                                      </p:cBhvr>
                                    </p:animEffect>
                                  </p:childTnLst>
                                </p:cTn>
                              </p:par>
                            </p:childTnLst>
                          </p:cTn>
                        </p:par>
                        <p:par>
                          <p:cTn id="34" fill="hold">
                            <p:stCondLst>
                              <p:cond delay="73179"/>
                            </p:stCondLst>
                            <p:childTnLst>
                              <p:par>
                                <p:cTn id="35" presetID="10" presetClass="entr" presetSubtype="0" fill="hold" grpId="0" nodeType="afterEffect">
                                  <p:stCondLst>
                                    <p:cond delay="75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1170"/>
                                        <p:tgtEl>
                                          <p:spTgt spid="12"/>
                                        </p:tgtEl>
                                      </p:cBhvr>
                                    </p:animEffect>
                                  </p:childTnLst>
                                </p:cTn>
                              </p:par>
                            </p:childTnLst>
                          </p:cTn>
                        </p:par>
                        <p:par>
                          <p:cTn id="38" fill="hold">
                            <p:stCondLst>
                              <p:cond delay="80598"/>
                            </p:stCondLst>
                            <p:childTnLst>
                              <p:par>
                                <p:cTn id="39" presetID="1" presetClass="entr" presetSubtype="0" fill="hold" grpId="0" nodeType="afterEffect" nodePh="1">
                                  <p:stCondLst>
                                    <p:cond delay="2000"/>
                                  </p:stCondLst>
                                  <p:endCondLst>
                                    <p:cond evt="begin" delay="0">
                                      <p:tn val="39"/>
                                    </p:cond>
                                  </p:endCondLst>
                                  <p:childTnLst>
                                    <p:set>
                                      <p:cBhvr>
                                        <p:cTn id="4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n 2" descr="Imagen que contiene texto, interior&#10;&#10;Descripción generada con confianza alta">
            <a:extLst>
              <a:ext uri="{FF2B5EF4-FFF2-40B4-BE49-F238E27FC236}">
                <a16:creationId xmlns:a16="http://schemas.microsoft.com/office/drawing/2014/main" id="{03680EC4-C53F-48DF-865E-EC3495556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1851" y="568036"/>
            <a:ext cx="4053570" cy="5761137"/>
          </a:xfrm>
          <a:prstGeom prst="roundRect">
            <a:avLst>
              <a:gd name="adj" fmla="val 11111"/>
            </a:avLst>
          </a:prstGeom>
          <a:ln w="190500" cap="rnd">
            <a:solidFill>
              <a:srgbClr val="FFC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Rectángulo 4">
            <a:extLst>
              <a:ext uri="{FF2B5EF4-FFF2-40B4-BE49-F238E27FC236}">
                <a16:creationId xmlns:a16="http://schemas.microsoft.com/office/drawing/2014/main" id="{D274CF22-01B2-414B-AEF3-D163CA4FFBDB}"/>
              </a:ext>
            </a:extLst>
          </p:cNvPr>
          <p:cNvSpPr/>
          <p:nvPr/>
        </p:nvSpPr>
        <p:spPr>
          <a:xfrm>
            <a:off x="0" y="257875"/>
            <a:ext cx="7950401" cy="1569660"/>
          </a:xfrm>
          <a:prstGeom prst="rect">
            <a:avLst/>
          </a:prstGeom>
        </p:spPr>
        <p:txBody>
          <a:bodyPr wrap="square">
            <a:spAutoFit/>
          </a:bodyPr>
          <a:lstStyle/>
          <a:p>
            <a:pPr algn="ctr"/>
            <a:r>
              <a:rPr lang="es-MX" sz="2400" dirty="0">
                <a:latin typeface="CommercialScrD" panose="03000000000000000000" pitchFamily="66" charset="0"/>
              </a:rPr>
              <a:t>Veytia se basó, sin fundamento histórico, en la tradición de celebrar </a:t>
            </a:r>
          </a:p>
          <a:p>
            <a:pPr algn="ctr"/>
            <a:r>
              <a:rPr lang="es-MX" sz="2400" dirty="0">
                <a:latin typeface="CommercialScrD" panose="03000000000000000000" pitchFamily="66" charset="0"/>
              </a:rPr>
              <a:t>la fecha de la refundación de Puebla el 29 de septiembre de 1531, </a:t>
            </a:r>
          </a:p>
          <a:p>
            <a:pPr algn="ctr"/>
            <a:r>
              <a:rPr lang="es-MX" sz="2400" dirty="0">
                <a:latin typeface="CommercialScrD" panose="03000000000000000000" pitchFamily="66" charset="0"/>
              </a:rPr>
              <a:t>día de San Miguel, que provino de que se eligiera al santo patrono </a:t>
            </a:r>
          </a:p>
          <a:p>
            <a:pPr algn="ctr"/>
            <a:r>
              <a:rPr lang="es-MX" sz="2400" dirty="0">
                <a:latin typeface="CommercialScrD" panose="03000000000000000000" pitchFamily="66" charset="0"/>
              </a:rPr>
              <a:t>de los Ángeles, como patrono de la Puebla de los Ángeles.</a:t>
            </a:r>
          </a:p>
        </p:txBody>
      </p:sp>
      <p:sp>
        <p:nvSpPr>
          <p:cNvPr id="4" name="Rectángulo 3">
            <a:extLst>
              <a:ext uri="{FF2B5EF4-FFF2-40B4-BE49-F238E27FC236}">
                <a16:creationId xmlns:a16="http://schemas.microsoft.com/office/drawing/2014/main" id="{17817386-E324-4B9C-99D7-BB9DEE67763F}"/>
              </a:ext>
            </a:extLst>
          </p:cNvPr>
          <p:cNvSpPr/>
          <p:nvPr/>
        </p:nvSpPr>
        <p:spPr>
          <a:xfrm>
            <a:off x="4920" y="2091590"/>
            <a:ext cx="7950401" cy="2677656"/>
          </a:xfrm>
          <a:prstGeom prst="rect">
            <a:avLst/>
          </a:prstGeom>
        </p:spPr>
        <p:txBody>
          <a:bodyPr wrap="square">
            <a:spAutoFit/>
          </a:bodyPr>
          <a:lstStyle/>
          <a:p>
            <a:pPr algn="ctr"/>
            <a:r>
              <a:rPr lang="es-MX" sz="2400" dirty="0">
                <a:latin typeface="CommercialScrD" panose="03000000000000000000" pitchFamily="66" charset="0"/>
              </a:rPr>
              <a:t>Sin embargo, los archivos municipales señalan claramente </a:t>
            </a:r>
          </a:p>
          <a:p>
            <a:pPr algn="ctr"/>
            <a:r>
              <a:rPr lang="es-MX" sz="2400" dirty="0">
                <a:latin typeface="CommercialScrD" panose="03000000000000000000" pitchFamily="66" charset="0"/>
              </a:rPr>
              <a:t>que Salmerón discutió con los franciscanos </a:t>
            </a:r>
          </a:p>
          <a:p>
            <a:pPr algn="ctr"/>
            <a:r>
              <a:rPr lang="es-MX" sz="2400" dirty="0">
                <a:latin typeface="CommercialScrD" panose="03000000000000000000" pitchFamily="66" charset="0"/>
              </a:rPr>
              <a:t>hacia el 18 de noviembre de 1532, </a:t>
            </a:r>
          </a:p>
          <a:p>
            <a:pPr algn="ctr"/>
            <a:r>
              <a:rPr lang="es-MX" sz="2400" dirty="0">
                <a:solidFill>
                  <a:schemeClr val="accent5">
                    <a:lumMod val="50000"/>
                  </a:schemeClr>
                </a:solidFill>
                <a:latin typeface="CommercialScrD" panose="03000000000000000000" pitchFamily="66" charset="0"/>
              </a:rPr>
              <a:t>"el asiento y sitio que ha de tener" </a:t>
            </a:r>
            <a:r>
              <a:rPr lang="es-MX" sz="2400" dirty="0">
                <a:latin typeface="CommercialScrD" panose="03000000000000000000" pitchFamily="66" charset="0"/>
              </a:rPr>
              <a:t>la colonia </a:t>
            </a:r>
          </a:p>
          <a:p>
            <a:pPr algn="ctr"/>
            <a:r>
              <a:rPr lang="es-MX" sz="2400" dirty="0">
                <a:latin typeface="CommercialScrD" panose="03000000000000000000" pitchFamily="66" charset="0"/>
              </a:rPr>
              <a:t>después de las inundaciones, pues cuando el oidor visitó el lugar </a:t>
            </a:r>
          </a:p>
          <a:p>
            <a:pPr algn="ctr"/>
            <a:r>
              <a:rPr lang="es-MX" sz="2400" dirty="0">
                <a:latin typeface="CommercialScrD" panose="03000000000000000000" pitchFamily="66" charset="0"/>
              </a:rPr>
              <a:t>no quedaba nada de las anteriores casas </a:t>
            </a:r>
          </a:p>
          <a:p>
            <a:pPr algn="ctr"/>
            <a:r>
              <a:rPr lang="es-MX" sz="2400" dirty="0">
                <a:latin typeface="CommercialScrD" panose="03000000000000000000" pitchFamily="66" charset="0"/>
              </a:rPr>
              <a:t>pero tampoco se habían construido ninguna.</a:t>
            </a:r>
          </a:p>
        </p:txBody>
      </p:sp>
      <p:sp>
        <p:nvSpPr>
          <p:cNvPr id="6" name="Rectángulo 5">
            <a:extLst>
              <a:ext uri="{FF2B5EF4-FFF2-40B4-BE49-F238E27FC236}">
                <a16:creationId xmlns:a16="http://schemas.microsoft.com/office/drawing/2014/main" id="{4DA76A63-A0D7-4A52-B48B-D3B71D9FC658}"/>
              </a:ext>
            </a:extLst>
          </p:cNvPr>
          <p:cNvSpPr/>
          <p:nvPr/>
        </p:nvSpPr>
        <p:spPr>
          <a:xfrm>
            <a:off x="-4908" y="5016683"/>
            <a:ext cx="7950401" cy="1569660"/>
          </a:xfrm>
          <a:prstGeom prst="rect">
            <a:avLst/>
          </a:prstGeom>
        </p:spPr>
        <p:txBody>
          <a:bodyPr wrap="square">
            <a:spAutoFit/>
          </a:bodyPr>
          <a:lstStyle/>
          <a:p>
            <a:pPr algn="ctr"/>
            <a:r>
              <a:rPr lang="es-MX" sz="2400" dirty="0">
                <a:latin typeface="CommercialScrD" panose="03000000000000000000" pitchFamily="66" charset="0"/>
              </a:rPr>
              <a:t>El hecho de que no halla registros municipales entre la época </a:t>
            </a:r>
          </a:p>
          <a:p>
            <a:pPr algn="ctr"/>
            <a:r>
              <a:rPr lang="es-MX" sz="2400" dirty="0">
                <a:latin typeface="CommercialScrD" panose="03000000000000000000" pitchFamily="66" charset="0"/>
              </a:rPr>
              <a:t>de las inundaciones y el nuevo establecimiento hacen suponer </a:t>
            </a:r>
          </a:p>
          <a:p>
            <a:pPr algn="ctr"/>
            <a:r>
              <a:rPr lang="es-MX" sz="2400" dirty="0">
                <a:latin typeface="CommercialScrD" panose="03000000000000000000" pitchFamily="66" charset="0"/>
              </a:rPr>
              <a:t>a los historiadores que Puebla fue prácticamente abandonada </a:t>
            </a:r>
          </a:p>
          <a:p>
            <a:pPr algn="ctr"/>
            <a:r>
              <a:rPr lang="es-MX" sz="2400" dirty="0">
                <a:latin typeface="CommercialScrD" panose="03000000000000000000" pitchFamily="66" charset="0"/>
              </a:rPr>
              <a:t>y que fue una ciudad solo de nombre.</a:t>
            </a:r>
          </a:p>
        </p:txBody>
      </p:sp>
      <p:sp>
        <p:nvSpPr>
          <p:cNvPr id="7" name="CuadroTexto 6">
            <a:extLst>
              <a:ext uri="{FF2B5EF4-FFF2-40B4-BE49-F238E27FC236}">
                <a16:creationId xmlns:a16="http://schemas.microsoft.com/office/drawing/2014/main" id="{1DF21010-02D1-45C3-8785-C670377189E7}"/>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36283939"/>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500" fill="hold"/>
                                        <p:tgtEl>
                                          <p:spTgt spid="3"/>
                                        </p:tgtEl>
                                        <p:attrNameLst>
                                          <p:attrName>ppt_x</p:attrName>
                                        </p:attrNameLst>
                                      </p:cBhvr>
                                      <p:tavLst>
                                        <p:tav tm="0">
                                          <p:val>
                                            <p:strVal val="#ppt_x"/>
                                          </p:val>
                                        </p:tav>
                                        <p:tav tm="100000">
                                          <p:val>
                                            <p:strVal val="#ppt_x"/>
                                          </p:val>
                                        </p:tav>
                                      </p:tavLst>
                                    </p:anim>
                                    <p:anim calcmode="lin" valueType="num">
                                      <p:cBhvr additive="base">
                                        <p:cTn id="8" dur="25500" fill="hold"/>
                                        <p:tgtEl>
                                          <p:spTgt spid="3"/>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26474"/>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0686"/>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84017"/>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D274CF22-01B2-414B-AEF3-D163CA4FFBDB}"/>
              </a:ext>
            </a:extLst>
          </p:cNvPr>
          <p:cNvSpPr/>
          <p:nvPr/>
        </p:nvSpPr>
        <p:spPr>
          <a:xfrm>
            <a:off x="4387428" y="812054"/>
            <a:ext cx="7804571" cy="1200329"/>
          </a:xfrm>
          <a:prstGeom prst="rect">
            <a:avLst/>
          </a:prstGeom>
        </p:spPr>
        <p:txBody>
          <a:bodyPr wrap="square">
            <a:spAutoFit/>
          </a:bodyPr>
          <a:lstStyle/>
          <a:p>
            <a:pPr algn="ctr"/>
            <a:r>
              <a:rPr lang="es-MX" sz="2400" dirty="0">
                <a:latin typeface="CommercialScrD" panose="03000000000000000000" pitchFamily="66" charset="0"/>
              </a:rPr>
              <a:t>Solo un documento de la Audiencia dirigida a las poblaciones </a:t>
            </a:r>
          </a:p>
          <a:p>
            <a:pPr algn="ctr"/>
            <a:r>
              <a:rPr lang="es-MX" sz="2400" dirty="0">
                <a:latin typeface="CommercialScrD" panose="03000000000000000000" pitchFamily="66" charset="0"/>
              </a:rPr>
              <a:t>de Nueva España fechado el 14 de junio de 1532 </a:t>
            </a:r>
          </a:p>
          <a:p>
            <a:pPr algn="ctr"/>
            <a:r>
              <a:rPr lang="es-MX" sz="2400" dirty="0">
                <a:latin typeface="CommercialScrD" panose="03000000000000000000" pitchFamily="66" charset="0"/>
              </a:rPr>
              <a:t>hace suponer de una existencia precaria del establecimiento.</a:t>
            </a:r>
          </a:p>
        </p:txBody>
      </p:sp>
      <p:pic>
        <p:nvPicPr>
          <p:cNvPr id="3" name="Imagen 2" descr="Imagen que contiene mobiliario&#10;&#10;Descripción generada con confianza alta">
            <a:extLst>
              <a:ext uri="{FF2B5EF4-FFF2-40B4-BE49-F238E27FC236}">
                <a16:creationId xmlns:a16="http://schemas.microsoft.com/office/drawing/2014/main" id="{C2284FD8-B2CA-4370-BD10-2DD68B890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997" y="540327"/>
            <a:ext cx="4181432" cy="5777346"/>
          </a:xfrm>
          <a:prstGeom prst="rect">
            <a:avLst/>
          </a:prstGeom>
          <a:ln>
            <a:noFill/>
          </a:ln>
          <a:effectLst>
            <a:outerShdw blurRad="292100" dist="139700" dir="2700000" algn="tl" rotWithShape="0">
              <a:srgbClr val="333333">
                <a:alpha val="65000"/>
              </a:srgbClr>
            </a:outerShdw>
          </a:effectLst>
        </p:spPr>
      </p:pic>
      <p:sp>
        <p:nvSpPr>
          <p:cNvPr id="4" name="Rectángulo 3">
            <a:extLst>
              <a:ext uri="{FF2B5EF4-FFF2-40B4-BE49-F238E27FC236}">
                <a16:creationId xmlns:a16="http://schemas.microsoft.com/office/drawing/2014/main" id="{46CE5BF4-CB2C-449C-B2E1-5C0380E778E0}"/>
              </a:ext>
            </a:extLst>
          </p:cNvPr>
          <p:cNvSpPr/>
          <p:nvPr/>
        </p:nvSpPr>
        <p:spPr>
          <a:xfrm>
            <a:off x="4392347" y="2306558"/>
            <a:ext cx="7804571" cy="1569660"/>
          </a:xfrm>
          <a:prstGeom prst="rect">
            <a:avLst/>
          </a:prstGeom>
        </p:spPr>
        <p:txBody>
          <a:bodyPr wrap="square">
            <a:spAutoFit/>
          </a:bodyPr>
          <a:lstStyle/>
          <a:p>
            <a:pPr algn="ctr"/>
            <a:r>
              <a:rPr lang="es-MX" sz="2400" dirty="0">
                <a:latin typeface="CommercialScrD" panose="03000000000000000000" pitchFamily="66" charset="0"/>
              </a:rPr>
              <a:t>Hay señales, por un informe de los oidores en noviembre de 1532, </a:t>
            </a:r>
          </a:p>
          <a:p>
            <a:pPr algn="ctr"/>
            <a:r>
              <a:rPr lang="es-MX" sz="2400" dirty="0">
                <a:latin typeface="CommercialScrD" panose="03000000000000000000" pitchFamily="66" charset="0"/>
              </a:rPr>
              <a:t>de que la corona estaba enterada de la inundación, </a:t>
            </a:r>
          </a:p>
          <a:p>
            <a:pPr algn="ctr"/>
            <a:r>
              <a:rPr lang="es-MX" sz="2400" dirty="0">
                <a:solidFill>
                  <a:schemeClr val="accent5">
                    <a:lumMod val="50000"/>
                  </a:schemeClr>
                </a:solidFill>
                <a:latin typeface="CommercialScrD" panose="03000000000000000000" pitchFamily="66" charset="0"/>
              </a:rPr>
              <a:t>"la población de la ciudad de los Ángeles procura con insistencia </a:t>
            </a:r>
          </a:p>
          <a:p>
            <a:pPr algn="ctr"/>
            <a:r>
              <a:rPr lang="es-MX" sz="2400" dirty="0">
                <a:solidFill>
                  <a:schemeClr val="accent5">
                    <a:lumMod val="50000"/>
                  </a:schemeClr>
                </a:solidFill>
                <a:latin typeface="CommercialScrD" panose="03000000000000000000" pitchFamily="66" charset="0"/>
              </a:rPr>
              <a:t>su conservación como vuestra majestad lo manda"</a:t>
            </a:r>
            <a:r>
              <a:rPr lang="es-MX" sz="2400" dirty="0">
                <a:latin typeface="CommercialScrD" panose="03000000000000000000" pitchFamily="66" charset="0"/>
              </a:rPr>
              <a:t>.</a:t>
            </a:r>
          </a:p>
        </p:txBody>
      </p:sp>
      <p:sp>
        <p:nvSpPr>
          <p:cNvPr id="6" name="Rectángulo 5">
            <a:extLst>
              <a:ext uri="{FF2B5EF4-FFF2-40B4-BE49-F238E27FC236}">
                <a16:creationId xmlns:a16="http://schemas.microsoft.com/office/drawing/2014/main" id="{B6270C62-1237-4061-9F17-B2AF1CE91908}"/>
              </a:ext>
            </a:extLst>
          </p:cNvPr>
          <p:cNvSpPr/>
          <p:nvPr/>
        </p:nvSpPr>
        <p:spPr>
          <a:xfrm>
            <a:off x="4397267" y="4155023"/>
            <a:ext cx="7804571" cy="1938992"/>
          </a:xfrm>
          <a:prstGeom prst="rect">
            <a:avLst/>
          </a:prstGeom>
        </p:spPr>
        <p:txBody>
          <a:bodyPr wrap="square">
            <a:spAutoFit/>
          </a:bodyPr>
          <a:lstStyle/>
          <a:p>
            <a:pPr algn="ctr"/>
            <a:r>
              <a:rPr lang="es-MX" sz="2400" dirty="0">
                <a:latin typeface="CommercialScrD" panose="03000000000000000000" pitchFamily="66" charset="0"/>
              </a:rPr>
              <a:t>Es de remarcar que los oidores en su informe se refirieran </a:t>
            </a:r>
          </a:p>
          <a:p>
            <a:pPr algn="ctr"/>
            <a:r>
              <a:rPr lang="es-MX" sz="2400" dirty="0">
                <a:latin typeface="CommercialScrD" panose="03000000000000000000" pitchFamily="66" charset="0"/>
              </a:rPr>
              <a:t>a </a:t>
            </a:r>
            <a:r>
              <a:rPr lang="es-MX" sz="2400" dirty="0">
                <a:solidFill>
                  <a:schemeClr val="accent5">
                    <a:lumMod val="50000"/>
                  </a:schemeClr>
                </a:solidFill>
                <a:latin typeface="CommercialScrD" panose="03000000000000000000" pitchFamily="66" charset="0"/>
              </a:rPr>
              <a:t>"la ciudad de los Ángeles"</a:t>
            </a:r>
            <a:r>
              <a:rPr lang="es-MX" sz="2400" dirty="0">
                <a:latin typeface="CommercialScrD" panose="03000000000000000000" pitchFamily="66" charset="0"/>
              </a:rPr>
              <a:t> adelantándose a la cédula real, </a:t>
            </a:r>
          </a:p>
          <a:p>
            <a:pPr algn="ctr"/>
            <a:r>
              <a:rPr lang="es-MX" sz="2400" dirty="0">
                <a:latin typeface="CommercialScrD" panose="03000000000000000000" pitchFamily="66" charset="0"/>
              </a:rPr>
              <a:t>que si bien había sido fechada el 20 de marzo de 1532, </a:t>
            </a:r>
          </a:p>
          <a:p>
            <a:pPr algn="ctr"/>
            <a:r>
              <a:rPr lang="es-MX" sz="2400" dirty="0">
                <a:latin typeface="CommercialScrD" panose="03000000000000000000" pitchFamily="66" charset="0"/>
              </a:rPr>
              <a:t>no llegó a Puebla sino hasta febrero de 1533, lo cual indica </a:t>
            </a:r>
          </a:p>
          <a:p>
            <a:pPr algn="ctr"/>
            <a:r>
              <a:rPr lang="es-MX" sz="2400" dirty="0">
                <a:latin typeface="CommercialScrD" panose="03000000000000000000" pitchFamily="66" charset="0"/>
              </a:rPr>
              <a:t>que la cédula había llegado a la Nueva España un poco antes.</a:t>
            </a:r>
          </a:p>
        </p:txBody>
      </p:sp>
      <p:sp>
        <p:nvSpPr>
          <p:cNvPr id="7" name="CuadroTexto 6">
            <a:extLst>
              <a:ext uri="{FF2B5EF4-FFF2-40B4-BE49-F238E27FC236}">
                <a16:creationId xmlns:a16="http://schemas.microsoft.com/office/drawing/2014/main" id="{A4907741-FC85-44D6-9713-56E8EAA6C4C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1447509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17500"/>
                                        <p:tgtEl>
                                          <p:spTgt spid="3"/>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1170"/>
                                        <p:tgtEl>
                                          <p:spTgt spid="5"/>
                                        </p:tgtEl>
                                      </p:cBhvr>
                                    </p:animEffect>
                                  </p:childTnLst>
                                </p:cTn>
                              </p:par>
                            </p:childTnLst>
                          </p:cTn>
                        </p:par>
                        <p:par>
                          <p:cTn id="11" fill="hold">
                            <p:stCondLst>
                              <p:cond delay="18050"/>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70"/>
                                        <p:tgtEl>
                                          <p:spTgt spid="4"/>
                                        </p:tgtEl>
                                      </p:cBhvr>
                                    </p:animEffect>
                                  </p:childTnLst>
                                </p:cTn>
                              </p:par>
                            </p:childTnLst>
                          </p:cTn>
                        </p:par>
                        <p:par>
                          <p:cTn id="15" fill="hold">
                            <p:stCondLst>
                              <p:cond delay="42317"/>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70"/>
                                        <p:tgtEl>
                                          <p:spTgt spid="6"/>
                                        </p:tgtEl>
                                      </p:cBhvr>
                                    </p:animEffect>
                                  </p:childTnLst>
                                </p:cTn>
                              </p:par>
                            </p:childTnLst>
                          </p:cTn>
                        </p:par>
                        <p:par>
                          <p:cTn id="19" fill="hold">
                            <p:stCondLst>
                              <p:cond delay="72083"/>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D274CF22-01B2-414B-AEF3-D163CA4FFBDB}"/>
              </a:ext>
            </a:extLst>
          </p:cNvPr>
          <p:cNvSpPr/>
          <p:nvPr/>
        </p:nvSpPr>
        <p:spPr>
          <a:xfrm>
            <a:off x="0" y="1213838"/>
            <a:ext cx="8104909" cy="1200329"/>
          </a:xfrm>
          <a:prstGeom prst="rect">
            <a:avLst/>
          </a:prstGeom>
        </p:spPr>
        <p:txBody>
          <a:bodyPr wrap="square">
            <a:spAutoFit/>
          </a:bodyPr>
          <a:lstStyle/>
          <a:p>
            <a:pPr algn="ctr"/>
            <a:r>
              <a:rPr lang="es-MX" sz="2400" dirty="0">
                <a:latin typeface="CommercialScrD" panose="03000000000000000000" pitchFamily="66" charset="0"/>
              </a:rPr>
              <a:t>Otro dato que hace suponer que no desapareció del todo la colonia </a:t>
            </a:r>
          </a:p>
          <a:p>
            <a:pPr algn="ctr"/>
            <a:r>
              <a:rPr lang="es-MX" sz="2400" dirty="0">
                <a:latin typeface="CommercialScrD" panose="03000000000000000000" pitchFamily="66" charset="0"/>
              </a:rPr>
              <a:t>es que de los veinte colonos que se sabe habían residido antes de 1531,</a:t>
            </a:r>
          </a:p>
          <a:p>
            <a:pPr algn="ctr"/>
            <a:r>
              <a:rPr lang="es-MX" sz="2400" dirty="0">
                <a:latin typeface="CommercialScrD" panose="03000000000000000000" pitchFamily="66" charset="0"/>
              </a:rPr>
              <a:t> doce estuvieron presentes en la segunda fundación de 1532.</a:t>
            </a:r>
          </a:p>
        </p:txBody>
      </p:sp>
      <p:pic>
        <p:nvPicPr>
          <p:cNvPr id="3" name="Imagen 2" descr="Imagen que contiene edificio, exterior&#10;&#10;Descripción generada con confianza muy alta">
            <a:extLst>
              <a:ext uri="{FF2B5EF4-FFF2-40B4-BE49-F238E27FC236}">
                <a16:creationId xmlns:a16="http://schemas.microsoft.com/office/drawing/2014/main" id="{211A79AE-4799-434E-AFC7-F4B734A222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4909" y="714376"/>
            <a:ext cx="3892261" cy="3892261"/>
          </a:xfrm>
          <a:prstGeom prst="rect">
            <a:avLst/>
          </a:prstGeom>
          <a:ln w="127000" cap="rnd">
            <a:solidFill>
              <a:schemeClr val="accent1"/>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Rectángulo 3">
            <a:extLst>
              <a:ext uri="{FF2B5EF4-FFF2-40B4-BE49-F238E27FC236}">
                <a16:creationId xmlns:a16="http://schemas.microsoft.com/office/drawing/2014/main" id="{F12CAC4C-D17E-43A5-8E53-9FE0688CDD79}"/>
              </a:ext>
            </a:extLst>
          </p:cNvPr>
          <p:cNvSpPr/>
          <p:nvPr/>
        </p:nvSpPr>
        <p:spPr>
          <a:xfrm>
            <a:off x="0" y="5087312"/>
            <a:ext cx="12192000" cy="1200329"/>
          </a:xfrm>
          <a:prstGeom prst="rect">
            <a:avLst/>
          </a:prstGeom>
        </p:spPr>
        <p:txBody>
          <a:bodyPr wrap="square">
            <a:spAutoFit/>
          </a:bodyPr>
          <a:lstStyle/>
          <a:p>
            <a:pPr lvl="0" algn="ctr"/>
            <a:r>
              <a:rPr lang="es-MX" sz="2400" dirty="0">
                <a:solidFill>
                  <a:prstClr val="black"/>
                </a:solidFill>
                <a:latin typeface="CommercialScrD" panose="03000000000000000000" pitchFamily="66" charset="0"/>
              </a:rPr>
              <a:t>Salmerón regresó a Puebla en noviembre de 1532, con instrucciones de seleccionar un nuevo lugar, </a:t>
            </a:r>
          </a:p>
          <a:p>
            <a:pPr lvl="0" algn="ctr"/>
            <a:r>
              <a:rPr lang="es-MX" sz="2400" dirty="0">
                <a:solidFill>
                  <a:prstClr val="black"/>
                </a:solidFill>
                <a:latin typeface="CommercialScrD" panose="03000000000000000000" pitchFamily="66" charset="0"/>
              </a:rPr>
              <a:t>repartir predios, decidir sobre la construcción de los edificios públicos, organizar la mano de obra </a:t>
            </a:r>
          </a:p>
          <a:p>
            <a:pPr lvl="0" algn="ctr"/>
            <a:r>
              <a:rPr lang="es-MX" sz="2400" dirty="0">
                <a:solidFill>
                  <a:prstClr val="black"/>
                </a:solidFill>
                <a:latin typeface="CommercialScrD" panose="03000000000000000000" pitchFamily="66" charset="0"/>
              </a:rPr>
              <a:t>de los indios y construir posadas a lo largo de la nueva ruta, lo que se cumplió en el mismo mes.</a:t>
            </a:r>
          </a:p>
        </p:txBody>
      </p:sp>
      <p:sp>
        <p:nvSpPr>
          <p:cNvPr id="6" name="Rectángulo 5">
            <a:extLst>
              <a:ext uri="{FF2B5EF4-FFF2-40B4-BE49-F238E27FC236}">
                <a16:creationId xmlns:a16="http://schemas.microsoft.com/office/drawing/2014/main" id="{B03CC327-73D8-477A-A9DF-34C31DEFB062}"/>
              </a:ext>
            </a:extLst>
          </p:cNvPr>
          <p:cNvSpPr/>
          <p:nvPr/>
        </p:nvSpPr>
        <p:spPr>
          <a:xfrm>
            <a:off x="4920" y="3032804"/>
            <a:ext cx="8104909" cy="1200329"/>
          </a:xfrm>
          <a:prstGeom prst="rect">
            <a:avLst/>
          </a:prstGeom>
        </p:spPr>
        <p:txBody>
          <a:bodyPr wrap="square">
            <a:spAutoFit/>
          </a:bodyPr>
          <a:lstStyle/>
          <a:p>
            <a:pPr algn="ctr"/>
            <a:r>
              <a:rPr lang="es-MX" sz="2400" dirty="0">
                <a:solidFill>
                  <a:srgbClr val="604900"/>
                </a:solidFill>
                <a:latin typeface="CommercialScrD" panose="03000000000000000000" pitchFamily="66" charset="0"/>
              </a:rPr>
              <a:t>Representación en talavera de la fundación </a:t>
            </a:r>
          </a:p>
          <a:p>
            <a:pPr algn="ctr"/>
            <a:r>
              <a:rPr lang="es-MX" sz="2400" dirty="0">
                <a:solidFill>
                  <a:srgbClr val="604900"/>
                </a:solidFill>
                <a:latin typeface="CommercialScrD" panose="03000000000000000000" pitchFamily="66" charset="0"/>
              </a:rPr>
              <a:t>de la Puebla de los Ángeles en la fachada </a:t>
            </a:r>
          </a:p>
          <a:p>
            <a:pPr algn="ctr"/>
            <a:r>
              <a:rPr lang="es-MX" sz="2400" dirty="0">
                <a:solidFill>
                  <a:srgbClr val="604900"/>
                </a:solidFill>
                <a:latin typeface="CommercialScrD" panose="03000000000000000000" pitchFamily="66" charset="0"/>
              </a:rPr>
              <a:t>del templo de la Santísima Trinidad con motivo del 4° centenario.</a:t>
            </a:r>
          </a:p>
        </p:txBody>
      </p:sp>
      <p:sp>
        <p:nvSpPr>
          <p:cNvPr id="7" name="CuadroTexto 6">
            <a:extLst>
              <a:ext uri="{FF2B5EF4-FFF2-40B4-BE49-F238E27FC236}">
                <a16:creationId xmlns:a16="http://schemas.microsoft.com/office/drawing/2014/main" id="{602FA372-FE22-409F-A89B-91714D616299}"/>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18616608"/>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3)">
                                      <p:cBhvr>
                                        <p:cTn id="7" dur="19500"/>
                                        <p:tgtEl>
                                          <p:spTgt spid="3"/>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1170"/>
                                        <p:tgtEl>
                                          <p:spTgt spid="5"/>
                                        </p:tgtEl>
                                      </p:cBhvr>
                                    </p:animEffect>
                                  </p:childTnLst>
                                </p:cTn>
                              </p:par>
                            </p:childTnLst>
                          </p:cTn>
                        </p:par>
                        <p:par>
                          <p:cTn id="11" fill="hold">
                            <p:stCondLst>
                              <p:cond delay="20507"/>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childTnLst>
                          </p:cTn>
                        </p:par>
                        <p:par>
                          <p:cTn id="15" fill="hold">
                            <p:stCondLst>
                              <p:cond delay="36935"/>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170"/>
                                        <p:tgtEl>
                                          <p:spTgt spid="4"/>
                                        </p:tgtEl>
                                      </p:cBhvr>
                                    </p:animEffect>
                                  </p:childTnLst>
                                </p:cTn>
                              </p:par>
                            </p:childTnLst>
                          </p:cTn>
                        </p:par>
                        <p:par>
                          <p:cTn id="19" fill="hold">
                            <p:stCondLst>
                              <p:cond delay="67403"/>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D274CF22-01B2-414B-AEF3-D163CA4FFBDB}"/>
              </a:ext>
            </a:extLst>
          </p:cNvPr>
          <p:cNvSpPr/>
          <p:nvPr/>
        </p:nvSpPr>
        <p:spPr>
          <a:xfrm>
            <a:off x="5389418" y="410272"/>
            <a:ext cx="6802581" cy="2308324"/>
          </a:xfrm>
          <a:prstGeom prst="rect">
            <a:avLst/>
          </a:prstGeom>
        </p:spPr>
        <p:txBody>
          <a:bodyPr wrap="square">
            <a:spAutoFit/>
          </a:bodyPr>
          <a:lstStyle/>
          <a:p>
            <a:pPr algn="ctr"/>
            <a:r>
              <a:rPr lang="es-MX" sz="2400" dirty="0">
                <a:latin typeface="CommercialScrD" panose="03000000000000000000" pitchFamily="66" charset="0"/>
              </a:rPr>
              <a:t>Se le concedió a Puebla la explotación </a:t>
            </a:r>
          </a:p>
          <a:p>
            <a:pPr algn="ctr"/>
            <a:r>
              <a:rPr lang="es-MX" sz="2400" dirty="0">
                <a:latin typeface="CommercialScrD" panose="03000000000000000000" pitchFamily="66" charset="0"/>
              </a:rPr>
              <a:t>de una parte  del Valle de Atlixco, </a:t>
            </a:r>
          </a:p>
          <a:p>
            <a:pPr algn="ctr"/>
            <a:r>
              <a:rPr lang="es-MX" sz="2400" dirty="0">
                <a:latin typeface="CommercialScrD" panose="03000000000000000000" pitchFamily="66" charset="0"/>
              </a:rPr>
              <a:t>en respuesta a una queja de los colonos </a:t>
            </a:r>
          </a:p>
          <a:p>
            <a:pPr algn="ctr"/>
            <a:r>
              <a:rPr lang="es-MX" sz="2400" dirty="0">
                <a:latin typeface="CommercialScrD" panose="03000000000000000000" pitchFamily="66" charset="0"/>
              </a:rPr>
              <a:t>diciendo que la nueva ubicación </a:t>
            </a:r>
          </a:p>
          <a:p>
            <a:pPr algn="ctr"/>
            <a:r>
              <a:rPr lang="es-MX" sz="2400" dirty="0">
                <a:latin typeface="CommercialScrD" panose="03000000000000000000" pitchFamily="66" charset="0"/>
              </a:rPr>
              <a:t>estaba en </a:t>
            </a:r>
            <a:r>
              <a:rPr lang="es-MX" sz="2400" dirty="0">
                <a:solidFill>
                  <a:schemeClr val="accent5">
                    <a:lumMod val="50000"/>
                  </a:schemeClr>
                </a:solidFill>
                <a:latin typeface="CommercialScrD" panose="03000000000000000000" pitchFamily="66" charset="0"/>
              </a:rPr>
              <a:t>"tierra fría"</a:t>
            </a:r>
            <a:r>
              <a:rPr lang="es-MX" sz="2400" dirty="0">
                <a:latin typeface="CommercialScrD" panose="03000000000000000000" pitchFamily="66" charset="0"/>
              </a:rPr>
              <a:t>, es decir, </a:t>
            </a:r>
          </a:p>
          <a:p>
            <a:pPr algn="ctr"/>
            <a:r>
              <a:rPr lang="es-MX" sz="2400" dirty="0">
                <a:latin typeface="CommercialScrD" panose="03000000000000000000" pitchFamily="66" charset="0"/>
              </a:rPr>
              <a:t>no apropiada para la agricultura.</a:t>
            </a:r>
          </a:p>
        </p:txBody>
      </p:sp>
      <p:pic>
        <p:nvPicPr>
          <p:cNvPr id="3" name="Imagen 2" descr="Imagen que contiene exterior, árbol, suelo, foto&#10;&#10;Descripción generada con confianza muy alta">
            <a:extLst>
              <a:ext uri="{FF2B5EF4-FFF2-40B4-BE49-F238E27FC236}">
                <a16:creationId xmlns:a16="http://schemas.microsoft.com/office/drawing/2014/main" id="{6D08B9C3-BB09-4907-B184-9859222047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177" y="275776"/>
            <a:ext cx="5075949" cy="2578260"/>
          </a:xfrm>
          <a:prstGeom prst="rect">
            <a:avLst/>
          </a:prstGeom>
          <a:ln>
            <a:noFill/>
          </a:ln>
          <a:effectLst>
            <a:outerShdw blurRad="292100" dist="139700" dir="2700000" algn="tl" rotWithShape="0">
              <a:srgbClr val="333333">
                <a:alpha val="65000"/>
              </a:srgbClr>
            </a:outerShdw>
          </a:effectLst>
        </p:spPr>
      </p:pic>
      <p:sp>
        <p:nvSpPr>
          <p:cNvPr id="6" name="Rectángulo 5">
            <a:extLst>
              <a:ext uri="{FF2B5EF4-FFF2-40B4-BE49-F238E27FC236}">
                <a16:creationId xmlns:a16="http://schemas.microsoft.com/office/drawing/2014/main" id="{57F4A999-17BC-49C2-8888-1B6B75D41E71}"/>
              </a:ext>
            </a:extLst>
          </p:cNvPr>
          <p:cNvSpPr/>
          <p:nvPr/>
        </p:nvSpPr>
        <p:spPr>
          <a:xfrm>
            <a:off x="0" y="2904098"/>
            <a:ext cx="12191999" cy="1200329"/>
          </a:xfrm>
          <a:prstGeom prst="rect">
            <a:avLst/>
          </a:prstGeom>
        </p:spPr>
        <p:txBody>
          <a:bodyPr wrap="square">
            <a:spAutoFit/>
          </a:bodyPr>
          <a:lstStyle/>
          <a:p>
            <a:pPr algn="ctr"/>
            <a:r>
              <a:rPr lang="es-MX" sz="2400" dirty="0">
                <a:latin typeface="CommercialScrD" panose="03000000000000000000" pitchFamily="66" charset="0"/>
              </a:rPr>
              <a:t>Más aún, Salmerón y Fray Jacobo de Testera, guardián de Huejotzingo otorgaron a cada colono </a:t>
            </a:r>
          </a:p>
          <a:p>
            <a:pPr algn="ctr"/>
            <a:r>
              <a:rPr lang="es-MX" sz="2400" dirty="0">
                <a:latin typeface="CommercialScrD" panose="03000000000000000000" pitchFamily="66" charset="0"/>
              </a:rPr>
              <a:t>una o dos caballerías de tierra, derechos de residencia en Nueva España, y condición marital, </a:t>
            </a:r>
          </a:p>
          <a:p>
            <a:pPr algn="ctr"/>
            <a:r>
              <a:rPr lang="es-MX" sz="2400" dirty="0">
                <a:latin typeface="CommercialScrD" panose="03000000000000000000" pitchFamily="66" charset="0"/>
              </a:rPr>
              <a:t>dando pasos hacia una comunidad aún más jerarquizada.</a:t>
            </a:r>
          </a:p>
        </p:txBody>
      </p:sp>
      <p:sp>
        <p:nvSpPr>
          <p:cNvPr id="4" name="Rectángulo 3">
            <a:extLst>
              <a:ext uri="{FF2B5EF4-FFF2-40B4-BE49-F238E27FC236}">
                <a16:creationId xmlns:a16="http://schemas.microsoft.com/office/drawing/2014/main" id="{03E99BE7-370F-485C-BC6F-9607BD8286AF}"/>
              </a:ext>
            </a:extLst>
          </p:cNvPr>
          <p:cNvSpPr/>
          <p:nvPr/>
        </p:nvSpPr>
        <p:spPr>
          <a:xfrm>
            <a:off x="0" y="5308983"/>
            <a:ext cx="12192000" cy="1200329"/>
          </a:xfrm>
          <a:prstGeom prst="rect">
            <a:avLst/>
          </a:prstGeom>
        </p:spPr>
        <p:txBody>
          <a:bodyPr wrap="square">
            <a:spAutoFit/>
          </a:bodyPr>
          <a:lstStyle/>
          <a:p>
            <a:pPr lvl="0" algn="ctr"/>
            <a:r>
              <a:rPr lang="es-MX" sz="2400" dirty="0">
                <a:solidFill>
                  <a:prstClr val="black"/>
                </a:solidFill>
                <a:latin typeface="CommercialScrD" panose="03000000000000000000" pitchFamily="66" charset="0"/>
              </a:rPr>
              <a:t>Aunque el establecimiento aún conservaba su carácter de experimento social por el hecho </a:t>
            </a:r>
          </a:p>
          <a:p>
            <a:pPr lvl="0" algn="ctr"/>
            <a:r>
              <a:rPr lang="es-MX" sz="2400" dirty="0">
                <a:solidFill>
                  <a:prstClr val="black"/>
                </a:solidFill>
                <a:latin typeface="CommercialScrD" panose="03000000000000000000" pitchFamily="66" charset="0"/>
              </a:rPr>
              <a:t>de que la mayor parte de los colonos no tenían indios encomendados, se había iniciado ya una lenta, </a:t>
            </a:r>
          </a:p>
          <a:p>
            <a:pPr lvl="0" algn="ctr"/>
            <a:r>
              <a:rPr lang="es-MX" sz="2400" dirty="0">
                <a:solidFill>
                  <a:prstClr val="black"/>
                </a:solidFill>
                <a:latin typeface="CommercialScrD" panose="03000000000000000000" pitchFamily="66" charset="0"/>
              </a:rPr>
              <a:t>pero progresiva, estratificación social contraria a las aspiraciones de la corona y el clero.</a:t>
            </a:r>
          </a:p>
        </p:txBody>
      </p:sp>
      <p:sp>
        <p:nvSpPr>
          <p:cNvPr id="7" name="Rectángulo 6">
            <a:extLst>
              <a:ext uri="{FF2B5EF4-FFF2-40B4-BE49-F238E27FC236}">
                <a16:creationId xmlns:a16="http://schemas.microsoft.com/office/drawing/2014/main" id="{B8234B99-E290-4188-A674-9EFD26FD74B4}"/>
              </a:ext>
            </a:extLst>
          </p:cNvPr>
          <p:cNvSpPr/>
          <p:nvPr/>
        </p:nvSpPr>
        <p:spPr>
          <a:xfrm>
            <a:off x="4920" y="4398605"/>
            <a:ext cx="12191999" cy="830997"/>
          </a:xfrm>
          <a:prstGeom prst="rect">
            <a:avLst/>
          </a:prstGeom>
        </p:spPr>
        <p:txBody>
          <a:bodyPr wrap="square">
            <a:spAutoFit/>
          </a:bodyPr>
          <a:lstStyle/>
          <a:p>
            <a:pPr algn="ctr"/>
            <a:r>
              <a:rPr lang="es-MX" sz="2400" dirty="0">
                <a:latin typeface="CommercialScrD" panose="03000000000000000000" pitchFamily="66" charset="0"/>
              </a:rPr>
              <a:t>Debido a que esto implicaba arrebatar las tierras a los indios, estaba en completa contradicción </a:t>
            </a:r>
          </a:p>
          <a:p>
            <a:pPr algn="ctr"/>
            <a:r>
              <a:rPr lang="es-MX" sz="2400" dirty="0">
                <a:latin typeface="CommercialScrD" panose="03000000000000000000" pitchFamily="66" charset="0"/>
              </a:rPr>
              <a:t>con el principio original de la fundación.</a:t>
            </a:r>
          </a:p>
        </p:txBody>
      </p:sp>
      <p:sp>
        <p:nvSpPr>
          <p:cNvPr id="8" name="CuadroTexto 7">
            <a:extLst>
              <a:ext uri="{FF2B5EF4-FFF2-40B4-BE49-F238E27FC236}">
                <a16:creationId xmlns:a16="http://schemas.microsoft.com/office/drawing/2014/main" id="{92420FFC-5A80-4858-8C87-691C3FE33D2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51659124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21500"/>
                                        <p:tgtEl>
                                          <p:spTgt spid="3"/>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1170"/>
                                        <p:tgtEl>
                                          <p:spTgt spid="5"/>
                                        </p:tgtEl>
                                      </p:cBhvr>
                                    </p:animEffect>
                                  </p:childTnLst>
                                </p:cTn>
                              </p:par>
                            </p:childTnLst>
                          </p:cTn>
                        </p:par>
                        <p:par>
                          <p:cTn id="11" fill="hold">
                            <p:stCondLst>
                              <p:cond delay="22262"/>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childTnLst>
                          </p:cTn>
                        </p:par>
                        <p:par>
                          <p:cTn id="15" fill="hold">
                            <p:stCondLst>
                              <p:cond delay="47699"/>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70"/>
                                        <p:tgtEl>
                                          <p:spTgt spid="7"/>
                                        </p:tgtEl>
                                      </p:cBhvr>
                                    </p:animEffect>
                                  </p:childTnLst>
                                </p:cTn>
                              </p:par>
                            </p:childTnLst>
                          </p:cTn>
                        </p:par>
                        <p:par>
                          <p:cTn id="19" fill="hold">
                            <p:stCondLst>
                              <p:cond delay="63308"/>
                            </p:stCondLst>
                            <p:childTnLst>
                              <p:par>
                                <p:cTn id="20" presetID="10" presetClass="entr" presetSubtype="0" fill="hold" grpId="0" nodeType="afterEffect">
                                  <p:stCondLst>
                                    <p:cond delay="75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170"/>
                                        <p:tgtEl>
                                          <p:spTgt spid="4"/>
                                        </p:tgtEl>
                                      </p:cBhvr>
                                    </p:animEffect>
                                  </p:childTnLst>
                                </p:cTn>
                              </p:par>
                            </p:childTnLst>
                          </p:cTn>
                        </p:par>
                        <p:par>
                          <p:cTn id="23" fill="hold">
                            <p:stCondLst>
                              <p:cond delay="92840"/>
                            </p:stCondLst>
                            <p:childTnLst>
                              <p:par>
                                <p:cTn id="24" presetID="1" presetClass="entr" presetSubtype="0" fill="hold" grpId="0" nodeType="afterEffect" nodePh="1">
                                  <p:stCondLst>
                                    <p:cond delay="200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 grpId="0"/>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D274CF22-01B2-414B-AEF3-D163CA4FFBDB}"/>
              </a:ext>
            </a:extLst>
          </p:cNvPr>
          <p:cNvSpPr/>
          <p:nvPr/>
        </p:nvSpPr>
        <p:spPr>
          <a:xfrm>
            <a:off x="0" y="1075296"/>
            <a:ext cx="6760152" cy="3046988"/>
          </a:xfrm>
          <a:prstGeom prst="rect">
            <a:avLst/>
          </a:prstGeom>
        </p:spPr>
        <p:txBody>
          <a:bodyPr wrap="square">
            <a:spAutoFit/>
          </a:bodyPr>
          <a:lstStyle/>
          <a:p>
            <a:pPr algn="ctr"/>
            <a:r>
              <a:rPr lang="es-MX" sz="2400" dirty="0">
                <a:latin typeface="CommercialScript BT" panose="03030803040807090C04" pitchFamily="66" charset="0"/>
              </a:rPr>
              <a:t>El documento demuestra un cambio de opinión al hablar positivamente de los conquistadores y encomenderos </a:t>
            </a:r>
          </a:p>
          <a:p>
            <a:pPr algn="ctr"/>
            <a:r>
              <a:rPr lang="es-MX" sz="2400" dirty="0">
                <a:latin typeface="CommercialScript BT" panose="03030803040807090C04" pitchFamily="66" charset="0"/>
              </a:rPr>
              <a:t>que lentamente engrosaban el establecimiento: </a:t>
            </a:r>
          </a:p>
          <a:p>
            <a:pPr algn="ctr"/>
            <a:r>
              <a:rPr lang="es-MX" sz="2400" dirty="0">
                <a:latin typeface="CommercialScript BT" panose="03030803040807090C04" pitchFamily="66" charset="0"/>
              </a:rPr>
              <a:t>“</a:t>
            </a:r>
            <a:r>
              <a:rPr lang="es-MX" sz="2400" dirty="0">
                <a:solidFill>
                  <a:srgbClr val="1A2E52"/>
                </a:solidFill>
                <a:latin typeface="CommercialScript BT" panose="03030803040807090C04" pitchFamily="66" charset="0"/>
              </a:rPr>
              <a:t>Los vecinos que allí (</a:t>
            </a:r>
            <a:r>
              <a:rPr lang="es-MX" sz="2400" dirty="0">
                <a:solidFill>
                  <a:srgbClr val="7030A0"/>
                </a:solidFill>
                <a:latin typeface="CommercialScript BT" panose="03030803040807090C04" pitchFamily="66" charset="0"/>
              </a:rPr>
              <a:t>en Puebla</a:t>
            </a:r>
            <a:r>
              <a:rPr lang="es-MX" sz="2400" dirty="0">
                <a:solidFill>
                  <a:srgbClr val="1A2E52"/>
                </a:solidFill>
                <a:latin typeface="CommercialScript BT" panose="03030803040807090C04" pitchFamily="66" charset="0"/>
              </a:rPr>
              <a:t>) han poblado </a:t>
            </a:r>
          </a:p>
          <a:p>
            <a:pPr algn="ctr"/>
            <a:r>
              <a:rPr lang="es-MX" sz="2400" dirty="0">
                <a:solidFill>
                  <a:srgbClr val="1A2E52"/>
                </a:solidFill>
                <a:latin typeface="CommercialScript BT" panose="03030803040807090C04" pitchFamily="66" charset="0"/>
              </a:rPr>
              <a:t>hasta </a:t>
            </a:r>
            <a:r>
              <a:rPr lang="es-MX" sz="2400" dirty="0" err="1">
                <a:solidFill>
                  <a:srgbClr val="1A2E52"/>
                </a:solidFill>
                <a:latin typeface="CommercialScript BT" panose="03030803040807090C04" pitchFamily="66" charset="0"/>
              </a:rPr>
              <a:t>agora</a:t>
            </a:r>
            <a:r>
              <a:rPr lang="es-MX" sz="2400" dirty="0">
                <a:solidFill>
                  <a:srgbClr val="1A2E52"/>
                </a:solidFill>
                <a:latin typeface="CommercialScript BT" panose="03030803040807090C04" pitchFamily="66" charset="0"/>
              </a:rPr>
              <a:t> han </a:t>
            </a:r>
            <a:r>
              <a:rPr lang="es-MX" sz="2400" dirty="0" err="1">
                <a:solidFill>
                  <a:srgbClr val="1A2E52"/>
                </a:solidFill>
                <a:latin typeface="CommercialScript BT" panose="03030803040807090C04" pitchFamily="66" charset="0"/>
              </a:rPr>
              <a:t>seydo</a:t>
            </a:r>
            <a:r>
              <a:rPr lang="es-MX" sz="2400" dirty="0">
                <a:solidFill>
                  <a:srgbClr val="1A2E52"/>
                </a:solidFill>
                <a:latin typeface="CommercialScript BT" panose="03030803040807090C04" pitchFamily="66" charset="0"/>
              </a:rPr>
              <a:t> pocos, como </a:t>
            </a:r>
            <a:r>
              <a:rPr lang="es-MX" sz="2400" dirty="0" err="1">
                <a:solidFill>
                  <a:srgbClr val="1A2E52"/>
                </a:solidFill>
                <a:latin typeface="CommercialScript BT" panose="03030803040807090C04" pitchFamily="66" charset="0"/>
              </a:rPr>
              <a:t>paresce</a:t>
            </a:r>
            <a:r>
              <a:rPr lang="es-MX" sz="2400" dirty="0">
                <a:solidFill>
                  <a:srgbClr val="1A2E52"/>
                </a:solidFill>
                <a:latin typeface="CommercialScript BT" panose="03030803040807090C04" pitchFamily="66" charset="0"/>
              </a:rPr>
              <a:t> </a:t>
            </a:r>
          </a:p>
          <a:p>
            <a:pPr algn="ctr"/>
            <a:r>
              <a:rPr lang="es-MX" sz="2400" dirty="0">
                <a:solidFill>
                  <a:srgbClr val="1A2E52"/>
                </a:solidFill>
                <a:latin typeface="CommercialScript BT" panose="03030803040807090C04" pitchFamily="66" charset="0"/>
              </a:rPr>
              <a:t>por la </a:t>
            </a:r>
            <a:r>
              <a:rPr lang="es-MX" sz="2400" dirty="0" err="1">
                <a:solidFill>
                  <a:srgbClr val="1A2E52"/>
                </a:solidFill>
                <a:latin typeface="CommercialScript BT" panose="03030803040807090C04" pitchFamily="66" charset="0"/>
              </a:rPr>
              <a:t>descreision</a:t>
            </a:r>
            <a:r>
              <a:rPr lang="es-MX" sz="2400" dirty="0">
                <a:solidFill>
                  <a:srgbClr val="1A2E52"/>
                </a:solidFill>
                <a:latin typeface="CommercialScript BT" panose="03030803040807090C04" pitchFamily="66" charset="0"/>
              </a:rPr>
              <a:t>, e no sacados </a:t>
            </a:r>
            <a:r>
              <a:rPr lang="es-MX" sz="2400" dirty="0" err="1">
                <a:solidFill>
                  <a:srgbClr val="1A2E52"/>
                </a:solidFill>
                <a:latin typeface="CommercialScript BT" panose="03030803040807090C04" pitchFamily="66" charset="0"/>
              </a:rPr>
              <a:t>desta</a:t>
            </a:r>
            <a:r>
              <a:rPr lang="es-MX" sz="2400" dirty="0">
                <a:solidFill>
                  <a:srgbClr val="1A2E52"/>
                </a:solidFill>
                <a:latin typeface="CommercialScript BT" panose="03030803040807090C04" pitchFamily="66" charset="0"/>
              </a:rPr>
              <a:t> ciudad (</a:t>
            </a:r>
            <a:r>
              <a:rPr lang="es-MX" sz="2400" dirty="0">
                <a:solidFill>
                  <a:srgbClr val="7030A0"/>
                </a:solidFill>
                <a:latin typeface="CommercialScript BT" panose="03030803040807090C04" pitchFamily="66" charset="0"/>
              </a:rPr>
              <a:t>México</a:t>
            </a:r>
            <a:r>
              <a:rPr lang="es-MX" sz="2400" dirty="0">
                <a:solidFill>
                  <a:srgbClr val="1A2E52"/>
                </a:solidFill>
                <a:latin typeface="CommercialScript BT" panose="03030803040807090C04" pitchFamily="66" charset="0"/>
              </a:rPr>
              <a:t>) porque sólo uno que tenía en esta ciudad un mesón </a:t>
            </a:r>
          </a:p>
          <a:p>
            <a:pPr algn="ctr"/>
            <a:r>
              <a:rPr lang="es-MX" sz="2400" dirty="0">
                <a:solidFill>
                  <a:srgbClr val="1A2E52"/>
                </a:solidFill>
                <a:latin typeface="CommercialScript BT" panose="03030803040807090C04" pitchFamily="66" charset="0"/>
              </a:rPr>
              <a:t>es vecino de la Puebla.</a:t>
            </a:r>
          </a:p>
        </p:txBody>
      </p:sp>
      <p:sp>
        <p:nvSpPr>
          <p:cNvPr id="2" name="Rectángulo 1">
            <a:extLst>
              <a:ext uri="{FF2B5EF4-FFF2-40B4-BE49-F238E27FC236}">
                <a16:creationId xmlns:a16="http://schemas.microsoft.com/office/drawing/2014/main" id="{2C96D9A8-D0A7-403E-A94B-A2D2A37CE3CC}"/>
              </a:ext>
            </a:extLst>
          </p:cNvPr>
          <p:cNvSpPr/>
          <p:nvPr/>
        </p:nvSpPr>
        <p:spPr>
          <a:xfrm>
            <a:off x="0" y="62482"/>
            <a:ext cx="12192000" cy="461665"/>
          </a:xfrm>
          <a:prstGeom prst="rect">
            <a:avLst/>
          </a:prstGeom>
        </p:spPr>
        <p:txBody>
          <a:bodyPr wrap="square">
            <a:spAutoFit/>
          </a:bodyPr>
          <a:lstStyle/>
          <a:p>
            <a:pPr algn="ctr"/>
            <a:r>
              <a:rPr lang="es-MX" sz="2400" dirty="0">
                <a:solidFill>
                  <a:prstClr val="black"/>
                </a:solidFill>
                <a:latin typeface="CommercialScript BT" panose="03030803040807090C04" pitchFamily="66" charset="0"/>
              </a:rPr>
              <a:t>Salmerón, después de visitar Puebla, rindió un informe fechado el 9 de febrero en México</a:t>
            </a:r>
            <a:endParaRPr lang="es-MX" dirty="0"/>
          </a:p>
        </p:txBody>
      </p:sp>
      <p:pic>
        <p:nvPicPr>
          <p:cNvPr id="4" name="Imagen 3" descr="Imagen que contiene texto&#10;&#10;Descripción generada con confianza muy alta">
            <a:extLst>
              <a:ext uri="{FF2B5EF4-FFF2-40B4-BE49-F238E27FC236}">
                <a16:creationId xmlns:a16="http://schemas.microsoft.com/office/drawing/2014/main" id="{93E8F9C3-F2A7-4342-BE97-F83A1C46F5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0152" y="571498"/>
            <a:ext cx="5238750" cy="3886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Rectángulo 5">
            <a:extLst>
              <a:ext uri="{FF2B5EF4-FFF2-40B4-BE49-F238E27FC236}">
                <a16:creationId xmlns:a16="http://schemas.microsoft.com/office/drawing/2014/main" id="{57A2E0E2-EA69-463E-80A9-876BF3450263}"/>
              </a:ext>
            </a:extLst>
          </p:cNvPr>
          <p:cNvSpPr/>
          <p:nvPr/>
        </p:nvSpPr>
        <p:spPr>
          <a:xfrm>
            <a:off x="0" y="4608197"/>
            <a:ext cx="12192000" cy="1938992"/>
          </a:xfrm>
          <a:prstGeom prst="rect">
            <a:avLst/>
          </a:prstGeom>
        </p:spPr>
        <p:txBody>
          <a:bodyPr wrap="square">
            <a:spAutoFit/>
          </a:bodyPr>
          <a:lstStyle/>
          <a:p>
            <a:pPr algn="ctr"/>
            <a:r>
              <a:rPr lang="es-MX" sz="2400" dirty="0">
                <a:solidFill>
                  <a:srgbClr val="1A2E52"/>
                </a:solidFill>
                <a:latin typeface="CommercialScript BT" panose="03030803040807090C04" pitchFamily="66" charset="0"/>
              </a:rPr>
              <a:t>Los demás no tenían casas aquí ni en otra parte, e algunos </a:t>
            </a:r>
            <a:r>
              <a:rPr lang="es-MX" sz="2400" dirty="0" err="1">
                <a:solidFill>
                  <a:srgbClr val="1A2E52"/>
                </a:solidFill>
                <a:latin typeface="CommercialScript BT" panose="03030803040807090C04" pitchFamily="66" charset="0"/>
              </a:rPr>
              <a:t>dellos</a:t>
            </a:r>
            <a:r>
              <a:rPr lang="es-MX" sz="2400" dirty="0">
                <a:solidFill>
                  <a:srgbClr val="1A2E52"/>
                </a:solidFill>
                <a:latin typeface="CommercialScript BT" panose="03030803040807090C04" pitchFamily="66" charset="0"/>
              </a:rPr>
              <a:t> son conquistadores que </a:t>
            </a:r>
            <a:r>
              <a:rPr lang="es-MX" sz="2400" dirty="0" err="1">
                <a:solidFill>
                  <a:srgbClr val="1A2E52"/>
                </a:solidFill>
                <a:latin typeface="CommercialScript BT" panose="03030803040807090C04" pitchFamily="66" charset="0"/>
              </a:rPr>
              <a:t>andavan</a:t>
            </a:r>
            <a:r>
              <a:rPr lang="es-MX" sz="2400" dirty="0">
                <a:solidFill>
                  <a:srgbClr val="1A2E52"/>
                </a:solidFill>
                <a:latin typeface="CommercialScript BT" panose="03030803040807090C04" pitchFamily="66" charset="0"/>
              </a:rPr>
              <a:t> envueltos con indias vagando por la tierra, </a:t>
            </a:r>
            <a:r>
              <a:rPr lang="es-MX" sz="2400" dirty="0" err="1">
                <a:solidFill>
                  <a:srgbClr val="1A2E52"/>
                </a:solidFill>
                <a:latin typeface="CommercialScript BT" panose="03030803040807090C04" pitchFamily="66" charset="0"/>
              </a:rPr>
              <a:t>homes</a:t>
            </a:r>
            <a:r>
              <a:rPr lang="es-MX" sz="2400" dirty="0">
                <a:solidFill>
                  <a:srgbClr val="1A2E52"/>
                </a:solidFill>
                <a:latin typeface="CommercialScript BT" panose="03030803040807090C04" pitchFamily="66" charset="0"/>
              </a:rPr>
              <a:t> de poca suerte e pobres, e se han recogido allí e casado, </a:t>
            </a:r>
          </a:p>
          <a:p>
            <a:pPr algn="ctr"/>
            <a:r>
              <a:rPr lang="es-MX" sz="2400" dirty="0">
                <a:solidFill>
                  <a:srgbClr val="1A2E52"/>
                </a:solidFill>
                <a:latin typeface="CommercialScript BT" panose="03030803040807090C04" pitchFamily="66" charset="0"/>
              </a:rPr>
              <a:t>e hacen vida de cristianos; e otros son conquistadores viejos e casados con mujeres de la tierra, e pobres; </a:t>
            </a:r>
          </a:p>
          <a:p>
            <a:pPr algn="ctr"/>
            <a:r>
              <a:rPr lang="es-MX" sz="2400" dirty="0">
                <a:solidFill>
                  <a:srgbClr val="1A2E52"/>
                </a:solidFill>
                <a:latin typeface="CommercialScript BT" panose="03030803040807090C04" pitchFamily="66" charset="0"/>
              </a:rPr>
              <a:t>e otros son conquistadores e pobladores casados con mujeres de esos reinos; e algunos solteros </a:t>
            </a:r>
          </a:p>
          <a:p>
            <a:pPr algn="ctr"/>
            <a:r>
              <a:rPr lang="es-MX" sz="2400" dirty="0">
                <a:solidFill>
                  <a:srgbClr val="1A2E52"/>
                </a:solidFill>
                <a:latin typeface="CommercialScript BT" panose="03030803040807090C04" pitchFamily="66" charset="0"/>
              </a:rPr>
              <a:t>e se quieren casar; e todos se aplican a se sostener con la ayuda que les hacen los indios.</a:t>
            </a:r>
          </a:p>
        </p:txBody>
      </p:sp>
      <p:sp>
        <p:nvSpPr>
          <p:cNvPr id="7" name="CuadroTexto 6">
            <a:extLst>
              <a:ext uri="{FF2B5EF4-FFF2-40B4-BE49-F238E27FC236}">
                <a16:creationId xmlns:a16="http://schemas.microsoft.com/office/drawing/2014/main" id="{B2894044-593F-4108-B61C-1290352EF1C7}"/>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35137878"/>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9711"/>
                            </p:stCondLst>
                            <p:childTnLst>
                              <p:par>
                                <p:cTn id="9" presetID="16" presetClass="entr" presetSubtype="37"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7000"/>
                                        <p:tgtEl>
                                          <p:spTgt spid="4"/>
                                        </p:tgtEl>
                                      </p:cBhvr>
                                    </p:animEffect>
                                  </p:childTnLst>
                                </p:cTn>
                              </p:par>
                              <p:par>
                                <p:cTn id="12" presetID="10" presetClass="entr" presetSubtype="0" fill="hold" grpId="0" nodeType="withEffect">
                                  <p:stCondLst>
                                    <p:cond delay="75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childTnLst>
                          </p:cTn>
                        </p:par>
                        <p:par>
                          <p:cTn id="15" fill="hold">
                            <p:stCondLst>
                              <p:cond delay="47667"/>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70"/>
                                        <p:tgtEl>
                                          <p:spTgt spid="6"/>
                                        </p:tgtEl>
                                      </p:cBhvr>
                                    </p:animEffect>
                                  </p:childTnLst>
                                </p:cTn>
                              </p:par>
                            </p:childTnLst>
                          </p:cTn>
                        </p:par>
                        <p:par>
                          <p:cTn id="19" fill="hold">
                            <p:stCondLst>
                              <p:cond delay="97440"/>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D274CF22-01B2-414B-AEF3-D163CA4FFBDB}"/>
              </a:ext>
            </a:extLst>
          </p:cNvPr>
          <p:cNvSpPr/>
          <p:nvPr/>
        </p:nvSpPr>
        <p:spPr>
          <a:xfrm>
            <a:off x="5161936" y="1449359"/>
            <a:ext cx="7030064" cy="1200329"/>
          </a:xfrm>
          <a:prstGeom prst="rect">
            <a:avLst/>
          </a:prstGeom>
        </p:spPr>
        <p:txBody>
          <a:bodyPr wrap="square">
            <a:spAutoFit/>
          </a:bodyPr>
          <a:lstStyle/>
          <a:p>
            <a:pPr algn="ctr"/>
            <a:r>
              <a:rPr lang="es-MX" sz="2400" dirty="0">
                <a:solidFill>
                  <a:srgbClr val="1A2E52"/>
                </a:solidFill>
                <a:latin typeface="CommercialScrD" panose="03000000000000000000" pitchFamily="66" charset="0"/>
              </a:rPr>
              <a:t>E no ha </a:t>
            </a:r>
            <a:r>
              <a:rPr lang="es-MX" sz="2400" dirty="0" err="1">
                <a:solidFill>
                  <a:srgbClr val="1A2E52"/>
                </a:solidFill>
                <a:latin typeface="CommercialScrD" panose="03000000000000000000" pitchFamily="66" charset="0"/>
              </a:rPr>
              <a:t>seydo</a:t>
            </a:r>
            <a:r>
              <a:rPr lang="es-MX" sz="2400" dirty="0">
                <a:solidFill>
                  <a:srgbClr val="1A2E52"/>
                </a:solidFill>
                <a:latin typeface="CommercialScrD" panose="03000000000000000000" pitchFamily="66" charset="0"/>
              </a:rPr>
              <a:t> pequeña buena obra remediar </a:t>
            </a:r>
          </a:p>
          <a:p>
            <a:pPr algn="ctr"/>
            <a:r>
              <a:rPr lang="es-MX" sz="2400" dirty="0">
                <a:solidFill>
                  <a:srgbClr val="1A2E52"/>
                </a:solidFill>
                <a:latin typeface="CommercialScrD" panose="03000000000000000000" pitchFamily="66" charset="0"/>
              </a:rPr>
              <a:t>a estos conquistadores que lo </a:t>
            </a:r>
            <a:r>
              <a:rPr lang="es-MX" sz="2400" dirty="0" err="1">
                <a:solidFill>
                  <a:srgbClr val="1A2E52"/>
                </a:solidFill>
                <a:latin typeface="CommercialScrD" panose="03000000000000000000" pitchFamily="66" charset="0"/>
              </a:rPr>
              <a:t>trabaxaron</a:t>
            </a:r>
            <a:r>
              <a:rPr lang="es-MX" sz="2400" dirty="0">
                <a:solidFill>
                  <a:srgbClr val="1A2E52"/>
                </a:solidFill>
                <a:latin typeface="CommercialScrD" panose="03000000000000000000" pitchFamily="66" charset="0"/>
              </a:rPr>
              <a:t> en la tierra </a:t>
            </a:r>
          </a:p>
          <a:p>
            <a:pPr algn="ctr"/>
            <a:r>
              <a:rPr lang="es-MX" sz="2400" dirty="0">
                <a:solidFill>
                  <a:srgbClr val="1A2E52"/>
                </a:solidFill>
                <a:latin typeface="CommercialScrD" panose="03000000000000000000" pitchFamily="66" charset="0"/>
              </a:rPr>
              <a:t>e pasaban muncha necesidad.</a:t>
            </a:r>
          </a:p>
        </p:txBody>
      </p:sp>
      <p:sp>
        <p:nvSpPr>
          <p:cNvPr id="3" name="Rectángulo 2">
            <a:extLst>
              <a:ext uri="{FF2B5EF4-FFF2-40B4-BE49-F238E27FC236}">
                <a16:creationId xmlns:a16="http://schemas.microsoft.com/office/drawing/2014/main" id="{7D7F9D99-D4EE-4996-88C9-971B14B42311}"/>
              </a:ext>
            </a:extLst>
          </p:cNvPr>
          <p:cNvSpPr/>
          <p:nvPr/>
        </p:nvSpPr>
        <p:spPr>
          <a:xfrm>
            <a:off x="0" y="119326"/>
            <a:ext cx="12192000" cy="1200329"/>
          </a:xfrm>
          <a:prstGeom prst="rect">
            <a:avLst/>
          </a:prstGeom>
        </p:spPr>
        <p:txBody>
          <a:bodyPr wrap="square">
            <a:spAutoFit/>
          </a:bodyPr>
          <a:lstStyle/>
          <a:p>
            <a:pPr algn="ctr"/>
            <a:r>
              <a:rPr lang="es-MX" sz="2400" dirty="0">
                <a:solidFill>
                  <a:srgbClr val="1A2E52"/>
                </a:solidFill>
                <a:latin typeface="CommercialScrD" panose="03000000000000000000" pitchFamily="66" charset="0"/>
              </a:rPr>
              <a:t>E con su industria e </a:t>
            </a:r>
            <a:r>
              <a:rPr lang="es-MX" sz="2400" dirty="0" err="1">
                <a:solidFill>
                  <a:srgbClr val="1A2E52"/>
                </a:solidFill>
                <a:latin typeface="CommercialScrD" panose="03000000000000000000" pitchFamily="66" charset="0"/>
              </a:rPr>
              <a:t>travaxo</a:t>
            </a:r>
            <a:r>
              <a:rPr lang="es-MX" sz="2400" dirty="0">
                <a:solidFill>
                  <a:srgbClr val="1A2E52"/>
                </a:solidFill>
                <a:latin typeface="CommercialScrD" panose="03000000000000000000" pitchFamily="66" charset="0"/>
              </a:rPr>
              <a:t> tienen granjerías de labranza e ganados, e tienen dónde poner viñas </a:t>
            </a:r>
          </a:p>
          <a:p>
            <a:pPr algn="ctr"/>
            <a:r>
              <a:rPr lang="es-MX" sz="2400" dirty="0">
                <a:solidFill>
                  <a:srgbClr val="1A2E52"/>
                </a:solidFill>
                <a:latin typeface="CommercialScrD" panose="03000000000000000000" pitchFamily="66" charset="0"/>
              </a:rPr>
              <a:t>en tierra templada e </a:t>
            </a:r>
            <a:r>
              <a:rPr lang="es-MX" sz="2400" dirty="0" err="1">
                <a:solidFill>
                  <a:srgbClr val="1A2E52"/>
                </a:solidFill>
                <a:latin typeface="CommercialScrD" panose="03000000000000000000" pitchFamily="66" charset="0"/>
              </a:rPr>
              <a:t>conviniente</a:t>
            </a:r>
            <a:r>
              <a:rPr lang="es-MX" sz="2400" dirty="0">
                <a:solidFill>
                  <a:srgbClr val="1A2E52"/>
                </a:solidFill>
                <a:latin typeface="CommercialScrD" panose="03000000000000000000" pitchFamily="66" charset="0"/>
              </a:rPr>
              <a:t> para ellas, e todos tienen </a:t>
            </a:r>
            <a:r>
              <a:rPr lang="es-MX" sz="2400" dirty="0" err="1">
                <a:solidFill>
                  <a:srgbClr val="1A2E52"/>
                </a:solidFill>
                <a:latin typeface="CommercialScrD" panose="03000000000000000000" pitchFamily="66" charset="0"/>
              </a:rPr>
              <a:t>grand</a:t>
            </a:r>
            <a:r>
              <a:rPr lang="es-MX" sz="2400" dirty="0">
                <a:solidFill>
                  <a:srgbClr val="1A2E52"/>
                </a:solidFill>
                <a:latin typeface="CommercialScrD" panose="03000000000000000000" pitchFamily="66" charset="0"/>
              </a:rPr>
              <a:t> deseo de se dar a esto, </a:t>
            </a:r>
          </a:p>
          <a:p>
            <a:pPr algn="ctr"/>
            <a:r>
              <a:rPr lang="es-MX" sz="2400" dirty="0">
                <a:solidFill>
                  <a:srgbClr val="1A2E52"/>
                </a:solidFill>
                <a:latin typeface="CommercialScrD" panose="03000000000000000000" pitchFamily="66" charset="0"/>
              </a:rPr>
              <a:t>e procuran plantas para poner por todas las vías que pueden.</a:t>
            </a:r>
          </a:p>
        </p:txBody>
      </p:sp>
      <p:pic>
        <p:nvPicPr>
          <p:cNvPr id="4" name="Imagen 3" descr="Imagen que contiene foto, exterior, antiguo, edificio&#10;&#10;Descripción generada con confianza muy alta">
            <a:extLst>
              <a:ext uri="{FF2B5EF4-FFF2-40B4-BE49-F238E27FC236}">
                <a16:creationId xmlns:a16="http://schemas.microsoft.com/office/drawing/2014/main" id="{2D12BD55-E9CD-43F4-AA95-C1326BE114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776" y="1319655"/>
            <a:ext cx="5097517" cy="3279228"/>
          </a:xfrm>
          <a:prstGeom prst="rect">
            <a:avLst/>
          </a:prstGeom>
          <a:ln>
            <a:noFill/>
          </a:ln>
          <a:effectLst>
            <a:outerShdw blurRad="292100" dist="139700" dir="2700000" algn="tl" rotWithShape="0">
              <a:srgbClr val="333333">
                <a:alpha val="65000"/>
              </a:srgbClr>
            </a:outerShdw>
          </a:effectLst>
        </p:spPr>
      </p:pic>
      <p:sp>
        <p:nvSpPr>
          <p:cNvPr id="6" name="Rectángulo 5">
            <a:extLst>
              <a:ext uri="{FF2B5EF4-FFF2-40B4-BE49-F238E27FC236}">
                <a16:creationId xmlns:a16="http://schemas.microsoft.com/office/drawing/2014/main" id="{F2DD604B-8EEF-4091-874A-9D30D2FEE4F6}"/>
              </a:ext>
            </a:extLst>
          </p:cNvPr>
          <p:cNvSpPr/>
          <p:nvPr/>
        </p:nvSpPr>
        <p:spPr>
          <a:xfrm>
            <a:off x="-3" y="4552779"/>
            <a:ext cx="12191999" cy="1200329"/>
          </a:xfrm>
          <a:prstGeom prst="rect">
            <a:avLst/>
          </a:prstGeom>
        </p:spPr>
        <p:txBody>
          <a:bodyPr wrap="square">
            <a:spAutoFit/>
          </a:bodyPr>
          <a:lstStyle/>
          <a:p>
            <a:pPr algn="ctr"/>
            <a:r>
              <a:rPr lang="es-MX" sz="2400" dirty="0">
                <a:latin typeface="CommercialScrD" panose="03000000000000000000" pitchFamily="66" charset="0"/>
              </a:rPr>
              <a:t>Además de la ayuda indígena recibida el primer año de la fundación, esta se renovó en diciembre de 1532, llegando cientos de ellos provenientes de Tlaxcala y Cholula </a:t>
            </a:r>
          </a:p>
          <a:p>
            <a:pPr algn="ctr"/>
            <a:r>
              <a:rPr lang="es-MX" sz="2400" dirty="0">
                <a:latin typeface="CommercialScrD" panose="03000000000000000000" pitchFamily="66" charset="0"/>
              </a:rPr>
              <a:t>para el servicio de los cultivos y la construcción.</a:t>
            </a:r>
          </a:p>
        </p:txBody>
      </p:sp>
      <p:sp>
        <p:nvSpPr>
          <p:cNvPr id="7" name="Rectángulo 6">
            <a:extLst>
              <a:ext uri="{FF2B5EF4-FFF2-40B4-BE49-F238E27FC236}">
                <a16:creationId xmlns:a16="http://schemas.microsoft.com/office/drawing/2014/main" id="{EDC852E7-2FE0-42EE-8E3B-13CA28864F59}"/>
              </a:ext>
            </a:extLst>
          </p:cNvPr>
          <p:cNvSpPr/>
          <p:nvPr/>
        </p:nvSpPr>
        <p:spPr>
          <a:xfrm>
            <a:off x="5181604" y="2884863"/>
            <a:ext cx="7030064" cy="1569660"/>
          </a:xfrm>
          <a:prstGeom prst="rect">
            <a:avLst/>
          </a:prstGeom>
        </p:spPr>
        <p:txBody>
          <a:bodyPr wrap="square">
            <a:spAutoFit/>
          </a:bodyPr>
          <a:lstStyle/>
          <a:p>
            <a:pPr algn="ctr"/>
            <a:r>
              <a:rPr lang="es-MX" sz="2400" dirty="0" err="1">
                <a:solidFill>
                  <a:srgbClr val="1A2E52"/>
                </a:solidFill>
                <a:latin typeface="CommercialScrD" panose="03000000000000000000" pitchFamily="66" charset="0"/>
              </a:rPr>
              <a:t>Agora</a:t>
            </a:r>
            <a:r>
              <a:rPr lang="es-MX" sz="2400" dirty="0">
                <a:solidFill>
                  <a:srgbClr val="1A2E52"/>
                </a:solidFill>
                <a:latin typeface="CommercialScrD" panose="03000000000000000000" pitchFamily="66" charset="0"/>
              </a:rPr>
              <a:t> toman allí vecindad algunos que tienen </a:t>
            </a:r>
          </a:p>
          <a:p>
            <a:pPr algn="ctr"/>
            <a:r>
              <a:rPr lang="es-MX" sz="2400" dirty="0">
                <a:solidFill>
                  <a:srgbClr val="1A2E52"/>
                </a:solidFill>
                <a:latin typeface="CommercialScrD" panose="03000000000000000000" pitchFamily="66" charset="0"/>
              </a:rPr>
              <a:t>repartimientos cercanos, porque los unos se abriguen </a:t>
            </a:r>
          </a:p>
          <a:p>
            <a:pPr algn="ctr"/>
            <a:r>
              <a:rPr lang="es-MX" sz="2400" dirty="0">
                <a:solidFill>
                  <a:srgbClr val="1A2E52"/>
                </a:solidFill>
                <a:latin typeface="CommercialScrD" panose="03000000000000000000" pitchFamily="66" charset="0"/>
              </a:rPr>
              <a:t>con los otros o porque por indios </a:t>
            </a:r>
            <a:r>
              <a:rPr lang="es-MX" sz="2400" dirty="0" err="1">
                <a:solidFill>
                  <a:srgbClr val="1A2E52"/>
                </a:solidFill>
                <a:latin typeface="CommercialScrD" panose="03000000000000000000" pitchFamily="66" charset="0"/>
              </a:rPr>
              <a:t>resciban</a:t>
            </a:r>
            <a:r>
              <a:rPr lang="es-MX" sz="2400" dirty="0">
                <a:solidFill>
                  <a:srgbClr val="1A2E52"/>
                </a:solidFill>
                <a:latin typeface="CommercialScrD" panose="03000000000000000000" pitchFamily="66" charset="0"/>
              </a:rPr>
              <a:t> </a:t>
            </a:r>
            <a:r>
              <a:rPr lang="es-MX" sz="2400" dirty="0" err="1">
                <a:solidFill>
                  <a:srgbClr val="1A2E52"/>
                </a:solidFill>
                <a:latin typeface="CommercialScrD" panose="03000000000000000000" pitchFamily="66" charset="0"/>
              </a:rPr>
              <a:t>grand</a:t>
            </a:r>
            <a:r>
              <a:rPr lang="es-MX" sz="2400" dirty="0">
                <a:solidFill>
                  <a:srgbClr val="1A2E52"/>
                </a:solidFill>
                <a:latin typeface="CommercialScrD" panose="03000000000000000000" pitchFamily="66" charset="0"/>
              </a:rPr>
              <a:t> </a:t>
            </a:r>
            <a:r>
              <a:rPr lang="es-MX" sz="2400" dirty="0" err="1">
                <a:solidFill>
                  <a:srgbClr val="1A2E52"/>
                </a:solidFill>
                <a:latin typeface="CommercialScrD" panose="03000000000000000000" pitchFamily="66" charset="0"/>
              </a:rPr>
              <a:t>pruecho</a:t>
            </a:r>
            <a:r>
              <a:rPr lang="es-MX" sz="2400" dirty="0">
                <a:solidFill>
                  <a:srgbClr val="1A2E52"/>
                </a:solidFill>
                <a:latin typeface="CommercialScrD" panose="03000000000000000000" pitchFamily="66" charset="0"/>
              </a:rPr>
              <a:t> </a:t>
            </a:r>
          </a:p>
          <a:p>
            <a:pPr algn="ctr"/>
            <a:r>
              <a:rPr lang="es-MX" sz="2400" dirty="0">
                <a:solidFill>
                  <a:srgbClr val="1A2E52"/>
                </a:solidFill>
                <a:latin typeface="CommercialScrD" panose="03000000000000000000" pitchFamily="66" charset="0"/>
              </a:rPr>
              <a:t>de servir cerca de sus casas.”</a:t>
            </a:r>
          </a:p>
        </p:txBody>
      </p:sp>
      <p:sp>
        <p:nvSpPr>
          <p:cNvPr id="8" name="Rectángulo 7">
            <a:extLst>
              <a:ext uri="{FF2B5EF4-FFF2-40B4-BE49-F238E27FC236}">
                <a16:creationId xmlns:a16="http://schemas.microsoft.com/office/drawing/2014/main" id="{C6BC5826-DC79-40C1-A688-087D20318BFA}"/>
              </a:ext>
            </a:extLst>
          </p:cNvPr>
          <p:cNvSpPr/>
          <p:nvPr/>
        </p:nvSpPr>
        <p:spPr>
          <a:xfrm>
            <a:off x="19665" y="5885047"/>
            <a:ext cx="12191999" cy="830997"/>
          </a:xfrm>
          <a:prstGeom prst="rect">
            <a:avLst/>
          </a:prstGeom>
        </p:spPr>
        <p:txBody>
          <a:bodyPr wrap="square">
            <a:spAutoFit/>
          </a:bodyPr>
          <a:lstStyle/>
          <a:p>
            <a:pPr algn="ctr"/>
            <a:r>
              <a:rPr lang="es-MX" sz="2400" dirty="0">
                <a:latin typeface="CommercialScrD" panose="03000000000000000000" pitchFamily="66" charset="0"/>
              </a:rPr>
              <a:t>Los colonos españoles y su familias, que sumaban unas treinta y tres en aquel 1532 </a:t>
            </a:r>
          </a:p>
          <a:p>
            <a:pPr algn="ctr"/>
            <a:r>
              <a:rPr lang="es-MX" sz="2400" dirty="0">
                <a:latin typeface="CommercialScrD" panose="03000000000000000000" pitchFamily="66" charset="0"/>
              </a:rPr>
              <a:t>recibieron de cuarenta a cincuenta trabajadores, suma alta para un pequeño encomendero. </a:t>
            </a:r>
          </a:p>
        </p:txBody>
      </p:sp>
      <p:sp>
        <p:nvSpPr>
          <p:cNvPr id="9" name="CuadroTexto 8">
            <a:extLst>
              <a:ext uri="{FF2B5EF4-FFF2-40B4-BE49-F238E27FC236}">
                <a16:creationId xmlns:a16="http://schemas.microsoft.com/office/drawing/2014/main" id="{AED0221D-FD21-4B76-895E-CCCA543FDE3A}"/>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05207760"/>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4804"/>
                            </p:stCondLst>
                            <p:childTnLst>
                              <p:par>
                                <p:cTn id="9" presetID="8"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13000"/>
                                        <p:tgtEl>
                                          <p:spTgt spid="4"/>
                                        </p:tgtEl>
                                      </p:cBhvr>
                                    </p:animEffect>
                                  </p:childTnLst>
                                </p:cTn>
                              </p:par>
                              <p:par>
                                <p:cTn id="12" presetID="10" presetClass="entr" presetSubtype="0" fill="hold" grpId="0" nodeType="withEffect">
                                  <p:stCondLst>
                                    <p:cond delay="75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childTnLst>
                          </p:cTn>
                        </p:par>
                        <p:par>
                          <p:cTn id="15" fill="hold">
                            <p:stCondLst>
                              <p:cond delay="38658"/>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70"/>
                                        <p:tgtEl>
                                          <p:spTgt spid="7"/>
                                        </p:tgtEl>
                                      </p:cBhvr>
                                    </p:animEffect>
                                  </p:childTnLst>
                                </p:cTn>
                              </p:par>
                            </p:childTnLst>
                          </p:cTn>
                        </p:par>
                        <p:par>
                          <p:cTn id="19" fill="hold">
                            <p:stCondLst>
                              <p:cond delay="58713"/>
                            </p:stCondLst>
                            <p:childTnLst>
                              <p:par>
                                <p:cTn id="20" presetID="10" presetClass="entr" presetSubtype="0" fill="hold" grpId="0" nodeType="afterEffect">
                                  <p:stCondLst>
                                    <p:cond delay="75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70"/>
                                        <p:tgtEl>
                                          <p:spTgt spid="6"/>
                                        </p:tgtEl>
                                      </p:cBhvr>
                                    </p:animEffect>
                                  </p:childTnLst>
                                </p:cTn>
                              </p:par>
                            </p:childTnLst>
                          </p:cTn>
                        </p:par>
                        <p:par>
                          <p:cTn id="23" fill="hold">
                            <p:stCondLst>
                              <p:cond delay="81693"/>
                            </p:stCondLst>
                            <p:childTnLst>
                              <p:par>
                                <p:cTn id="24" presetID="10" presetClass="entr" presetSubtype="0" fill="hold" grpId="0" nodeType="afterEffect">
                                  <p:stCondLst>
                                    <p:cond delay="75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170"/>
                                        <p:tgtEl>
                                          <p:spTgt spid="8"/>
                                        </p:tgtEl>
                                      </p:cBhvr>
                                    </p:animEffect>
                                  </p:childTnLst>
                                </p:cTn>
                              </p:par>
                            </p:childTnLst>
                          </p:cTn>
                        </p:par>
                        <p:par>
                          <p:cTn id="27" fill="hold">
                            <p:stCondLst>
                              <p:cond delay="100344"/>
                            </p:stCondLst>
                            <p:childTnLst>
                              <p:par>
                                <p:cTn id="28" presetID="1" presetClass="entr" presetSubtype="0" fill="hold" grpId="0" nodeType="afterEffect" nodePh="1">
                                  <p:stCondLst>
                                    <p:cond delay="200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6" grpId="0"/>
      <p:bldP spid="7" grpId="0"/>
      <p:bldP spid="8"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5E3C850-A670-435C-9EE3-2240100E04BF}"/>
              </a:ext>
            </a:extLst>
          </p:cNvPr>
          <p:cNvSpPr/>
          <p:nvPr/>
        </p:nvSpPr>
        <p:spPr>
          <a:xfrm>
            <a:off x="0" y="88964"/>
            <a:ext cx="12192000" cy="682238"/>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Salmerón, quien hacia visitas regulares a Puebla, trajo al comenzar el año de 1533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la merced real que elevaba a Puebla a la categoría de ciudad.</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pic>
        <p:nvPicPr>
          <p:cNvPr id="4" name="Imagen 3" descr="Imagen que contiene texto, periódico&#10;&#10;Descripción generada con confianza muy alta">
            <a:extLst>
              <a:ext uri="{FF2B5EF4-FFF2-40B4-BE49-F238E27FC236}">
                <a16:creationId xmlns:a16="http://schemas.microsoft.com/office/drawing/2014/main" id="{463A15C9-8671-4AD1-87F7-93A80786BF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7491" y="1173052"/>
            <a:ext cx="4703618" cy="3292533"/>
          </a:xfrm>
          <a:prstGeom prst="rect">
            <a:avLst/>
          </a:prstGeom>
        </p:spPr>
      </p:pic>
      <p:sp>
        <p:nvSpPr>
          <p:cNvPr id="5" name="Rectángulo 4">
            <a:extLst>
              <a:ext uri="{FF2B5EF4-FFF2-40B4-BE49-F238E27FC236}">
                <a16:creationId xmlns:a16="http://schemas.microsoft.com/office/drawing/2014/main" id="{5C0E3990-594B-4AE5-A932-03A5E79451CD}"/>
              </a:ext>
            </a:extLst>
          </p:cNvPr>
          <p:cNvSpPr/>
          <p:nvPr/>
        </p:nvSpPr>
        <p:spPr>
          <a:xfrm>
            <a:off x="0" y="898337"/>
            <a:ext cx="7287491" cy="1880643"/>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Con esta nueva cualidad se permitía el aumento en el número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sus representantes municipales lo que provocó que muchos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los vecinos comenzaran a solicitar la compra de cargos municipales dando pasos hacia una oligarquía municipal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y al mismo tiempo un revés para los propósitos originales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la fundación.</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350DC24-F65F-4DC5-BD3A-569FA98C4337}"/>
              </a:ext>
            </a:extLst>
          </p:cNvPr>
          <p:cNvSpPr/>
          <p:nvPr/>
        </p:nvSpPr>
        <p:spPr>
          <a:xfrm>
            <a:off x="0" y="2857209"/>
            <a:ext cx="7287491" cy="1862048"/>
          </a:xfrm>
          <a:prstGeom prst="rect">
            <a:avLst/>
          </a:prstGeom>
        </p:spPr>
        <p:txBody>
          <a:bodyPr wrap="square">
            <a:spAutoFit/>
          </a:bodyPr>
          <a:lstStyle/>
          <a:p>
            <a:pPr>
              <a:lnSpc>
                <a:spcPts val="2300"/>
              </a:lnSpc>
            </a:pPr>
            <a:r>
              <a:rPr lang="es-ES" sz="2400" dirty="0">
                <a:solidFill>
                  <a:srgbClr val="222222"/>
                </a:solidFill>
                <a:latin typeface="CommercialScrD" panose="03000000000000000000" pitchFamily="66" charset="0"/>
                <a:cs typeface="Arial" panose="020B0604020202020204" pitchFamily="34" charset="0"/>
              </a:rPr>
              <a:t>Con esta nueva cualidad se permitía el aumento en el número </a:t>
            </a:r>
          </a:p>
          <a:p>
            <a:pPr algn="ctr">
              <a:lnSpc>
                <a:spcPts val="2300"/>
              </a:lnSpc>
            </a:pPr>
            <a:r>
              <a:rPr lang="es-ES" sz="2400" dirty="0">
                <a:solidFill>
                  <a:srgbClr val="222222"/>
                </a:solidFill>
                <a:latin typeface="CommercialScrD" panose="03000000000000000000" pitchFamily="66" charset="0"/>
                <a:cs typeface="Arial" panose="020B0604020202020204" pitchFamily="34" charset="0"/>
              </a:rPr>
              <a:t>de sus representantes municipales lo que provocó que muchos </a:t>
            </a:r>
          </a:p>
          <a:p>
            <a:pPr algn="ctr">
              <a:lnSpc>
                <a:spcPts val="2300"/>
              </a:lnSpc>
            </a:pPr>
            <a:r>
              <a:rPr lang="es-ES" sz="2400" dirty="0">
                <a:solidFill>
                  <a:srgbClr val="222222"/>
                </a:solidFill>
                <a:latin typeface="CommercialScrD" panose="03000000000000000000" pitchFamily="66" charset="0"/>
                <a:cs typeface="Arial" panose="020B0604020202020204" pitchFamily="34" charset="0"/>
              </a:rPr>
              <a:t>de los vecinos comenzaran a solicitar la compra </a:t>
            </a:r>
          </a:p>
          <a:p>
            <a:pPr algn="ctr">
              <a:lnSpc>
                <a:spcPts val="2300"/>
              </a:lnSpc>
            </a:pPr>
            <a:r>
              <a:rPr lang="es-ES" sz="2400" dirty="0">
                <a:solidFill>
                  <a:srgbClr val="222222"/>
                </a:solidFill>
                <a:latin typeface="CommercialScrD" panose="03000000000000000000" pitchFamily="66" charset="0"/>
                <a:cs typeface="Arial" panose="020B0604020202020204" pitchFamily="34" charset="0"/>
              </a:rPr>
              <a:t>de cargos municipales dando pasos hacia una oligarquía municipal y al mismo tiempo un revés para los propósitos originales de la fundación.</a:t>
            </a:r>
            <a:endParaRPr lang="es-MX" sz="2400" dirty="0">
              <a:solidFill>
                <a:srgbClr val="222222"/>
              </a:solidFill>
              <a:latin typeface="CommercialScrD" panose="03000000000000000000" pitchFamily="66" charset="0"/>
              <a:cs typeface="Arial" panose="020B0604020202020204" pitchFamily="34" charset="0"/>
            </a:endParaRPr>
          </a:p>
        </p:txBody>
      </p:sp>
      <p:sp>
        <p:nvSpPr>
          <p:cNvPr id="7" name="Rectángulo 6">
            <a:extLst>
              <a:ext uri="{FF2B5EF4-FFF2-40B4-BE49-F238E27FC236}">
                <a16:creationId xmlns:a16="http://schemas.microsoft.com/office/drawing/2014/main" id="{AE3AB5CF-2CA3-40E2-88B7-F2E0AB404C7E}"/>
              </a:ext>
            </a:extLst>
          </p:cNvPr>
          <p:cNvSpPr/>
          <p:nvPr/>
        </p:nvSpPr>
        <p:spPr>
          <a:xfrm>
            <a:off x="4920" y="4853147"/>
            <a:ext cx="12192000" cy="700833"/>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cs typeface="Arial" panose="020B0604020202020204" pitchFamily="34" charset="0"/>
              </a:rPr>
              <a:t>Es significativo que Salmerón ya no condenara estas iniciativas de los poblanos adversas a aquellos planes </a:t>
            </a:r>
          </a:p>
          <a:p>
            <a:pPr algn="ctr">
              <a:lnSpc>
                <a:spcPts val="2300"/>
              </a:lnSpc>
            </a:pPr>
            <a:r>
              <a:rPr lang="es-ES" sz="2400" dirty="0">
                <a:solidFill>
                  <a:srgbClr val="222222"/>
                </a:solidFill>
                <a:latin typeface="CommercialScrD" panose="03000000000000000000" pitchFamily="66" charset="0"/>
                <a:cs typeface="Arial" panose="020B0604020202020204" pitchFamily="34" charset="0"/>
              </a:rPr>
              <a:t>y solo recomendó que la audiencia y no la corona nombrara a lo nuevos miembros del cabildo.</a:t>
            </a:r>
            <a:endParaRPr lang="es-MX" sz="2400" dirty="0">
              <a:solidFill>
                <a:srgbClr val="222222"/>
              </a:solidFill>
              <a:latin typeface="CommercialScrD" panose="03000000000000000000" pitchFamily="66" charset="0"/>
              <a:cs typeface="Arial" panose="020B0604020202020204" pitchFamily="34" charset="0"/>
            </a:endParaRPr>
          </a:p>
        </p:txBody>
      </p:sp>
      <p:sp>
        <p:nvSpPr>
          <p:cNvPr id="8" name="Rectángulo 7">
            <a:extLst>
              <a:ext uri="{FF2B5EF4-FFF2-40B4-BE49-F238E27FC236}">
                <a16:creationId xmlns:a16="http://schemas.microsoft.com/office/drawing/2014/main" id="{8B1EC56E-BF80-4CB0-9EC8-864D6F04AA90}"/>
              </a:ext>
            </a:extLst>
          </p:cNvPr>
          <p:cNvSpPr/>
          <p:nvPr/>
        </p:nvSpPr>
        <p:spPr>
          <a:xfrm>
            <a:off x="0" y="5789899"/>
            <a:ext cx="12192000" cy="977191"/>
          </a:xfrm>
          <a:prstGeom prst="rect">
            <a:avLst/>
          </a:prstGeom>
        </p:spPr>
        <p:txBody>
          <a:bodyPr wrap="square">
            <a:spAutoFit/>
          </a:bodyPr>
          <a:lstStyle/>
          <a:p>
            <a:pPr algn="ctr">
              <a:lnSpc>
                <a:spcPts val="2300"/>
              </a:lnSpc>
            </a:pPr>
            <a:r>
              <a:rPr lang="es-ES" sz="2400" dirty="0">
                <a:latin typeface="CommercialScrD" panose="03000000000000000000" pitchFamily="66" charset="0"/>
                <a:ea typeface="Times New Roman" panose="02020603050405020304" pitchFamily="18" charset="0"/>
                <a:cs typeface="Arial" panose="020B0604020202020204" pitchFamily="34" charset="0"/>
              </a:rPr>
              <a:t>A pesar del </a:t>
            </a:r>
            <a:r>
              <a:rPr lang="es-ES" sz="2400" dirty="0" err="1">
                <a:latin typeface="CommercialScrD" panose="03000000000000000000" pitchFamily="66" charset="0"/>
                <a:ea typeface="Times New Roman" panose="02020603050405020304" pitchFamily="18" charset="0"/>
                <a:cs typeface="Arial" panose="020B0604020202020204" pitchFamily="34" charset="0"/>
              </a:rPr>
              <a:t>estatuo</a:t>
            </a:r>
            <a:r>
              <a:rPr lang="es-ES" sz="2400" dirty="0">
                <a:latin typeface="CommercialScrD" panose="03000000000000000000" pitchFamily="66" charset="0"/>
                <a:ea typeface="Times New Roman" panose="02020603050405020304" pitchFamily="18" charset="0"/>
                <a:cs typeface="Arial" panose="020B0604020202020204" pitchFamily="34" charset="0"/>
              </a:rPr>
              <a:t>, la Audiencia mantuvo el control de la colonia enviando el 17 de marzo de 1533 </a:t>
            </a:r>
          </a:p>
          <a:p>
            <a:pPr algn="ctr">
              <a:lnSpc>
                <a:spcPts val="2300"/>
              </a:lnSpc>
            </a:pPr>
            <a:r>
              <a:rPr lang="es-ES" sz="2400" dirty="0">
                <a:latin typeface="CommercialScrD" panose="03000000000000000000" pitchFamily="66" charset="0"/>
                <a:ea typeface="Times New Roman" panose="02020603050405020304" pitchFamily="18" charset="0"/>
                <a:cs typeface="Arial" panose="020B0604020202020204" pitchFamily="34" charset="0"/>
              </a:rPr>
              <a:t>a un corregidor para Puebla, Tlaxcala y Cholula: Hernando de Elgueta, </a:t>
            </a:r>
          </a:p>
          <a:p>
            <a:pPr algn="ctr">
              <a:lnSpc>
                <a:spcPts val="2300"/>
              </a:lnSpc>
            </a:pPr>
            <a:r>
              <a:rPr lang="es-ES" sz="2400" dirty="0">
                <a:latin typeface="CommercialScrD" panose="03000000000000000000" pitchFamily="66" charset="0"/>
                <a:ea typeface="Times New Roman" panose="02020603050405020304" pitchFamily="18" charset="0"/>
                <a:cs typeface="Arial" panose="020B0604020202020204" pitchFamily="34" charset="0"/>
              </a:rPr>
              <a:t>quien presidiría las reuniones de cabildo y vigilaría el servicio de los indios, en ausencia de Salmerón.</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1513B2D7-0E61-4F69-9CD9-7CCDFD879F3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562289831"/>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4976"/>
                            </p:stCondLst>
                            <p:childTnLst>
                              <p:par>
                                <p:cTn id="9" presetID="16" presetClass="entr" presetSubtype="37"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500"/>
                                        <p:tgtEl>
                                          <p:spTgt spid="4"/>
                                        </p:tgtEl>
                                      </p:cBhvr>
                                    </p:animEffect>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childTnLst>
                          </p:cTn>
                        </p:par>
                        <p:par>
                          <p:cTn id="15" fill="hold">
                            <p:stCondLst>
                              <p:cond delay="46215"/>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70"/>
                                        <p:tgtEl>
                                          <p:spTgt spid="6"/>
                                        </p:tgtEl>
                                      </p:cBhvr>
                                    </p:animEffect>
                                  </p:childTnLst>
                                </p:cTn>
                              </p:par>
                            </p:childTnLst>
                          </p:cTn>
                        </p:par>
                        <p:par>
                          <p:cTn id="19" fill="hold">
                            <p:stCondLst>
                              <p:cond delay="78204"/>
                            </p:stCondLst>
                            <p:childTnLst>
                              <p:par>
                                <p:cTn id="20" presetID="10" presetClass="entr" presetSubtype="0" fill="hold" grpId="0" nodeType="afterEffect">
                                  <p:stCondLst>
                                    <p:cond delay="75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170"/>
                                        <p:tgtEl>
                                          <p:spTgt spid="7"/>
                                        </p:tgtEl>
                                      </p:cBhvr>
                                    </p:animEffect>
                                  </p:childTnLst>
                                </p:cTn>
                              </p:par>
                            </p:childTnLst>
                          </p:cTn>
                        </p:par>
                        <p:par>
                          <p:cTn id="23" fill="hold">
                            <p:stCondLst>
                              <p:cond delay="99429"/>
                            </p:stCondLst>
                            <p:childTnLst>
                              <p:par>
                                <p:cTn id="24" presetID="10" presetClass="entr" presetSubtype="0" fill="hold" grpId="0" nodeType="afterEffect">
                                  <p:stCondLst>
                                    <p:cond delay="75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170"/>
                                        <p:tgtEl>
                                          <p:spTgt spid="8"/>
                                        </p:tgtEl>
                                      </p:cBhvr>
                                    </p:animEffect>
                                  </p:childTnLst>
                                </p:cTn>
                              </p:par>
                            </p:childTnLst>
                          </p:cTn>
                        </p:par>
                        <p:par>
                          <p:cTn id="27" fill="hold">
                            <p:stCondLst>
                              <p:cond delay="127908"/>
                            </p:stCondLst>
                            <p:childTnLst>
                              <p:par>
                                <p:cTn id="28" presetID="1" presetClass="entr" presetSubtype="0" fill="hold" grpId="0" nodeType="afterEffect" nodePh="1">
                                  <p:stCondLst>
                                    <p:cond delay="200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descr="Imagen que contiene texto&#10;&#10;Descripción generada con confianza muy alta">
            <a:extLst>
              <a:ext uri="{FF2B5EF4-FFF2-40B4-BE49-F238E27FC236}">
                <a16:creationId xmlns:a16="http://schemas.microsoft.com/office/drawing/2014/main" id="{705D0035-8D02-4BB3-8482-3551D5EB9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826" y="1294182"/>
            <a:ext cx="5400675" cy="2971800"/>
          </a:xfrm>
          <a:prstGeom prst="rect">
            <a:avLst/>
          </a:prstGeom>
        </p:spPr>
      </p:pic>
      <p:sp>
        <p:nvSpPr>
          <p:cNvPr id="5" name="Rectángulo 4">
            <a:extLst>
              <a:ext uri="{FF2B5EF4-FFF2-40B4-BE49-F238E27FC236}">
                <a16:creationId xmlns:a16="http://schemas.microsoft.com/office/drawing/2014/main" id="{C9D75FD9-08C3-48A1-8FB9-D7D92CCC55FE}"/>
              </a:ext>
            </a:extLst>
          </p:cNvPr>
          <p:cNvSpPr/>
          <p:nvPr/>
        </p:nvSpPr>
        <p:spPr>
          <a:xfrm>
            <a:off x="5637500" y="1510626"/>
            <a:ext cx="6554499" cy="1200329"/>
          </a:xfrm>
          <a:prstGeom prst="rect">
            <a:avLst/>
          </a:prstGeom>
        </p:spPr>
        <p:txBody>
          <a:bodyPr wrap="square">
            <a:spAutoFit/>
          </a:bodyPr>
          <a:lstStyle/>
          <a:p>
            <a:pPr algn="ctr"/>
            <a:r>
              <a:rPr lang="es-ES" sz="2400" dirty="0">
                <a:latin typeface="CommercialScrD" panose="03000000000000000000" pitchFamily="66" charset="0"/>
                <a:ea typeface="Times New Roman" panose="02020603050405020304" pitchFamily="18" charset="0"/>
                <a:cs typeface="Arial" panose="020B0604020202020204" pitchFamily="34" charset="0"/>
              </a:rPr>
              <a:t> Comparativamente con otras ciudades coloniales </a:t>
            </a:r>
          </a:p>
          <a:p>
            <a:pPr algn="ctr"/>
            <a:r>
              <a:rPr lang="es-ES" sz="2400" dirty="0">
                <a:latin typeface="CommercialScrD" panose="03000000000000000000" pitchFamily="66" charset="0"/>
                <a:ea typeface="Times New Roman" panose="02020603050405020304" pitchFamily="18" charset="0"/>
                <a:cs typeface="Arial" panose="020B0604020202020204" pitchFamily="34" charset="0"/>
              </a:rPr>
              <a:t>y peninsulares, Puebla aún carecía de la soberanía </a:t>
            </a:r>
          </a:p>
          <a:p>
            <a:pPr algn="ctr"/>
            <a:r>
              <a:rPr lang="es-ES" sz="2400" dirty="0">
                <a:latin typeface="CommercialScrD" panose="03000000000000000000" pitchFamily="66" charset="0"/>
                <a:ea typeface="Times New Roman" panose="02020603050405020304" pitchFamily="18" charset="0"/>
                <a:cs typeface="Arial" panose="020B0604020202020204" pitchFamily="34" charset="0"/>
              </a:rPr>
              <a:t>que le permitiera autogobernarse.</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2659316-398C-4AA8-B949-2115D7B47CCF}"/>
              </a:ext>
            </a:extLst>
          </p:cNvPr>
          <p:cNvSpPr/>
          <p:nvPr/>
        </p:nvSpPr>
        <p:spPr>
          <a:xfrm>
            <a:off x="0" y="4332944"/>
            <a:ext cx="12192000" cy="830997"/>
          </a:xfrm>
          <a:prstGeom prst="rect">
            <a:avLst/>
          </a:prstGeom>
        </p:spPr>
        <p:txBody>
          <a:bodyPr wrap="square">
            <a:spAutoFit/>
          </a:bodyPr>
          <a:lstStyle/>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El mismo Salmerón en febrero de 1533 calificaba de "</a:t>
            </a:r>
            <a:r>
              <a:rPr lang="es-ES" sz="2400" dirty="0" err="1">
                <a:solidFill>
                  <a:srgbClr val="1A2E52"/>
                </a:solidFill>
                <a:latin typeface="CommercialScrD" panose="03000000000000000000" pitchFamily="66" charset="0"/>
                <a:ea typeface="Times New Roman" panose="02020603050405020304" pitchFamily="18" charset="0"/>
                <a:cs typeface="Arial" panose="020B0604020202020204" pitchFamily="34" charset="0"/>
              </a:rPr>
              <a:t>atrosos</a:t>
            </a:r>
            <a:r>
              <a:rPr lang="es-ES" sz="2400" dirty="0">
                <a:solidFill>
                  <a:srgbClr val="1A2E52"/>
                </a:solidFill>
                <a:latin typeface="CommercialScrD" panose="03000000000000000000" pitchFamily="66" charset="0"/>
                <a:ea typeface="Times New Roman" panose="02020603050405020304" pitchFamily="18" charset="0"/>
                <a:cs typeface="Arial" panose="020B0604020202020204" pitchFamily="34" charset="0"/>
              </a:rPr>
              <a:t> españoles</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a quienes se negaban a aceptar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la importancia de Puebla como nuevo y próspero centro colonial.</a:t>
            </a:r>
          </a:p>
        </p:txBody>
      </p:sp>
      <p:sp>
        <p:nvSpPr>
          <p:cNvPr id="7" name="Rectángulo 6">
            <a:extLst>
              <a:ext uri="{FF2B5EF4-FFF2-40B4-BE49-F238E27FC236}">
                <a16:creationId xmlns:a16="http://schemas.microsoft.com/office/drawing/2014/main" id="{69C40F22-CA83-4DAB-A50A-62F3207A8CA7}"/>
              </a:ext>
            </a:extLst>
          </p:cNvPr>
          <p:cNvSpPr/>
          <p:nvPr/>
        </p:nvSpPr>
        <p:spPr>
          <a:xfrm>
            <a:off x="5637500" y="2942046"/>
            <a:ext cx="6554500" cy="1200329"/>
          </a:xfrm>
          <a:prstGeom prst="rect">
            <a:avLst/>
          </a:prstGeom>
        </p:spPr>
        <p:txBody>
          <a:bodyPr wrap="square">
            <a:spAutoFit/>
          </a:bodyPr>
          <a:lstStyle/>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El relativo éxito alcanzado por la colonia incentivó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 defenderla de sus críticos que no reconocían a Puebla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como nueva ciudad y bastión.</a:t>
            </a:r>
            <a:endParaRPr lang="es-MX" sz="2400" dirty="0">
              <a:latin typeface="CommercialScrD" panose="03000000000000000000" pitchFamily="66" charset="0"/>
            </a:endParaRPr>
          </a:p>
        </p:txBody>
      </p:sp>
      <p:sp>
        <p:nvSpPr>
          <p:cNvPr id="3" name="Rectángulo 2">
            <a:extLst>
              <a:ext uri="{FF2B5EF4-FFF2-40B4-BE49-F238E27FC236}">
                <a16:creationId xmlns:a16="http://schemas.microsoft.com/office/drawing/2014/main" id="{5273A57D-BAAE-4596-B4C7-DFE6F16EF506}"/>
              </a:ext>
            </a:extLst>
          </p:cNvPr>
          <p:cNvSpPr/>
          <p:nvPr/>
        </p:nvSpPr>
        <p:spPr>
          <a:xfrm>
            <a:off x="-1" y="336352"/>
            <a:ext cx="12191999" cy="830997"/>
          </a:xfrm>
          <a:prstGeom prst="rect">
            <a:avLst/>
          </a:prstGeom>
        </p:spPr>
        <p:txBody>
          <a:bodyPr wrap="square">
            <a:spAutoFit/>
          </a:bodyPr>
          <a:lstStyle/>
          <a:p>
            <a:pPr lvl="0" algn="ctr"/>
            <a:r>
              <a:rPr lang="es-ES" sz="2400" dirty="0">
                <a:solidFill>
                  <a:prstClr val="black"/>
                </a:solidFill>
                <a:latin typeface="CommercialScrD" panose="03000000000000000000" pitchFamily="66" charset="0"/>
                <a:ea typeface="Times New Roman" panose="02020603050405020304" pitchFamily="18" charset="0"/>
                <a:cs typeface="Arial" panose="020B0604020202020204" pitchFamily="34" charset="0"/>
              </a:rPr>
              <a:t>Además la Audiencia se reservaba el derecho de otorgar concesiones de tierras,</a:t>
            </a:r>
          </a:p>
          <a:p>
            <a:pPr lvl="0" algn="ctr"/>
            <a:r>
              <a:rPr lang="es-ES" sz="2400" dirty="0">
                <a:solidFill>
                  <a:prstClr val="black"/>
                </a:solidFill>
                <a:latin typeface="CommercialScrD" panose="03000000000000000000" pitchFamily="66" charset="0"/>
                <a:ea typeface="Times New Roman" panose="02020603050405020304" pitchFamily="18" charset="0"/>
                <a:cs typeface="Arial" panose="020B0604020202020204" pitchFamily="34" charset="0"/>
              </a:rPr>
              <a:t> y redactar las ordenanzas municipales. </a:t>
            </a:r>
            <a:endParaRPr lang="es-MX" sz="2400" dirty="0">
              <a:solidFill>
                <a:prstClr val="black"/>
              </a:solidFill>
              <a:latin typeface="CommercialScrD" panose="03000000000000000000"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CFFC33C-FAB7-4698-A322-983C856BA6EF}"/>
              </a:ext>
            </a:extLst>
          </p:cNvPr>
          <p:cNvSpPr/>
          <p:nvPr/>
        </p:nvSpPr>
        <p:spPr>
          <a:xfrm>
            <a:off x="4920" y="5326001"/>
            <a:ext cx="12192000" cy="1200329"/>
          </a:xfrm>
          <a:prstGeom prst="rect">
            <a:avLst/>
          </a:prstGeom>
        </p:spPr>
        <p:txBody>
          <a:bodyPr wrap="square">
            <a:spAutoFit/>
          </a:bodyPr>
          <a:lstStyle/>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Estos ataques provenían del cabildo de la ciudad de México y de respetados e influyentes hombres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la Nueva España, quienes criticaron abiertamente la posibilidad de </a:t>
            </a:r>
            <a:r>
              <a:rPr lang="es-ES" sz="2400" dirty="0" err="1">
                <a:solidFill>
                  <a:srgbClr val="222222"/>
                </a:solidFill>
                <a:latin typeface="CommercialScrD" panose="03000000000000000000" pitchFamily="66" charset="0"/>
                <a:ea typeface="Times New Roman" panose="02020603050405020304" pitchFamily="18" charset="0"/>
                <a:cs typeface="Arial" panose="020B0604020202020204" pitchFamily="34" charset="0"/>
              </a:rPr>
              <a:t>subsitencia</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un experimento colonial sin la ayuda indígena.</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pic>
        <p:nvPicPr>
          <p:cNvPr id="9" name="Imagen 8" descr="Imagen que contiene texto&#10;&#10;Descripción generada con confianza muy alta">
            <a:extLst>
              <a:ext uri="{FF2B5EF4-FFF2-40B4-BE49-F238E27FC236}">
                <a16:creationId xmlns:a16="http://schemas.microsoft.com/office/drawing/2014/main" id="{27F98A8E-A930-4424-8122-2A39B510EE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497" y="1313850"/>
            <a:ext cx="5400675" cy="2971800"/>
          </a:xfrm>
          <a:prstGeom prst="rect">
            <a:avLst/>
          </a:prstGeom>
        </p:spPr>
      </p:pic>
      <p:sp>
        <p:nvSpPr>
          <p:cNvPr id="10" name="CuadroTexto 9">
            <a:extLst>
              <a:ext uri="{FF2B5EF4-FFF2-40B4-BE49-F238E27FC236}">
                <a16:creationId xmlns:a16="http://schemas.microsoft.com/office/drawing/2014/main" id="{85B09F8D-C4AD-440C-93DF-73A559FEBBC7}"/>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61643840"/>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2870"/>
                            </p:stCondLst>
                            <p:childTnLst>
                              <p:par>
                                <p:cTn id="9" presetID="3" presetClass="entr" presetSubtype="1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29500"/>
                                        <p:tgtEl>
                                          <p:spTgt spid="4"/>
                                        </p:tgtEl>
                                      </p:cBhvr>
                                    </p:animEffect>
                                  </p:childTnLst>
                                </p:cTn>
                              </p:par>
                              <p:par>
                                <p:cTn id="12" presetID="3" presetClass="entr" presetSubtype="5"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linds(vertical)">
                                      <p:cBhvr>
                                        <p:cTn id="14" dur="29500"/>
                                        <p:tgtEl>
                                          <p:spTgt spid="9"/>
                                        </p:tgtEl>
                                      </p:cBhvr>
                                    </p:animEffect>
                                  </p:childTnLst>
                                </p:cTn>
                              </p:par>
                              <p:par>
                                <p:cTn id="15" presetID="10" presetClass="entr" presetSubtype="0" fill="hold" grpId="0" nodeType="withEffect">
                                  <p:stCondLst>
                                    <p:cond delay="75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70"/>
                                        <p:tgtEl>
                                          <p:spTgt spid="5"/>
                                        </p:tgtEl>
                                      </p:cBhvr>
                                    </p:animEffect>
                                  </p:childTnLst>
                                </p:cTn>
                              </p:par>
                              <p:par>
                                <p:cTn id="18" presetID="10" presetClass="entr" presetSubtype="0" fill="hold" grpId="0" nodeType="withEffect">
                                  <p:stCondLst>
                                    <p:cond delay="16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170"/>
                                        <p:tgtEl>
                                          <p:spTgt spid="7"/>
                                        </p:tgtEl>
                                      </p:cBhvr>
                                    </p:animEffect>
                                  </p:childTnLst>
                                </p:cTn>
                              </p:par>
                            </p:childTnLst>
                          </p:cTn>
                        </p:par>
                        <p:par>
                          <p:cTn id="21" fill="hold">
                            <p:stCondLst>
                              <p:cond delay="43378"/>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70"/>
                                        <p:tgtEl>
                                          <p:spTgt spid="6"/>
                                        </p:tgtEl>
                                      </p:cBhvr>
                                    </p:animEffect>
                                  </p:childTnLst>
                                </p:cTn>
                              </p:par>
                            </p:childTnLst>
                          </p:cTn>
                        </p:par>
                        <p:par>
                          <p:cTn id="25" fill="hold">
                            <p:stCondLst>
                              <p:cond delay="61444"/>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170"/>
                                        <p:tgtEl>
                                          <p:spTgt spid="8"/>
                                        </p:tgtEl>
                                      </p:cBhvr>
                                    </p:animEffect>
                                  </p:childTnLst>
                                </p:cTn>
                              </p:par>
                            </p:childTnLst>
                          </p:cTn>
                        </p:par>
                        <p:par>
                          <p:cTn id="29" fill="hold">
                            <p:stCondLst>
                              <p:cond delay="85945"/>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3" grpId="0"/>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5E3C850-A670-435C-9EE3-2240100E04BF}"/>
              </a:ext>
            </a:extLst>
          </p:cNvPr>
          <p:cNvSpPr/>
          <p:nvPr/>
        </p:nvSpPr>
        <p:spPr>
          <a:xfrm>
            <a:off x="0" y="88964"/>
            <a:ext cx="12192000" cy="830997"/>
          </a:xfrm>
          <a:prstGeom prst="rect">
            <a:avLst/>
          </a:prstGeom>
        </p:spPr>
        <p:txBody>
          <a:bodyPr wrap="square">
            <a:spAutoFit/>
          </a:bodyPr>
          <a:lstStyle/>
          <a:p>
            <a:pPr algn="ct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...dicen algunos frailes que los españoles pueden vivir en estas partes como viven en Castilla, e con poca ayuda de indios, diciendo ser esta tierra fértil, e </a:t>
            </a:r>
            <a:r>
              <a:rPr lang="es-ES" sz="2400" dirty="0" err="1">
                <a:solidFill>
                  <a:srgbClr val="7030A0"/>
                </a:solidFill>
                <a:latin typeface="CommercialScrD" panose="03000000000000000000" pitchFamily="66" charset="0"/>
                <a:ea typeface="Times New Roman" panose="02020603050405020304" pitchFamily="18" charset="0"/>
                <a:cs typeface="Arial" panose="020B0604020202020204" pitchFamily="34" charset="0"/>
              </a:rPr>
              <a:t>compáranlo</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 a los que se van a la Puebla de los Ángeles</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1EB66AF-E286-4628-A5F1-FC285DFE4C77}"/>
              </a:ext>
            </a:extLst>
          </p:cNvPr>
          <p:cNvSpPr/>
          <p:nvPr/>
        </p:nvSpPr>
        <p:spPr>
          <a:xfrm>
            <a:off x="0" y="2824127"/>
            <a:ext cx="8266971" cy="1569660"/>
          </a:xfrm>
          <a:prstGeom prst="rect">
            <a:avLst/>
          </a:prstGeom>
        </p:spPr>
        <p:txBody>
          <a:bodyPr wrap="square">
            <a:spAutoFit/>
          </a:bodyPr>
          <a:lstStyle/>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Era cierto que los españoles de Puebla se contentaban con una fracción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encomienda pues eran gente humilde y que por sus propios méritos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no merecían una, tal como los calificaba el cabildo de México:</a:t>
            </a:r>
            <a:endParaRPr lang="es-MX" sz="2400" dirty="0">
              <a:latin typeface="CommercialScrD" panose="03000000000000000000" pitchFamily="66" charset="0"/>
              <a:ea typeface="Calibri" panose="020F0502020204030204" pitchFamily="34" charset="0"/>
              <a:cs typeface="Times New Roman" panose="02020603050405020304" pitchFamily="18" charset="0"/>
            </a:endParaRPr>
          </a:p>
          <a:p>
            <a:pPr algn="ct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Por la desorden del poblar no ha </a:t>
            </a:r>
            <a:r>
              <a:rPr lang="es-ES" sz="2400" dirty="0" err="1">
                <a:solidFill>
                  <a:srgbClr val="7030A0"/>
                </a:solidFill>
                <a:latin typeface="CommercialScrD" panose="03000000000000000000" pitchFamily="66" charset="0"/>
                <a:ea typeface="Times New Roman" panose="02020603050405020304" pitchFamily="18" charset="0"/>
                <a:cs typeface="Arial" panose="020B0604020202020204" pitchFamily="34" charset="0"/>
              </a:rPr>
              <a:t>havido</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 nadie de calidad...</a:t>
            </a:r>
            <a:endParaRPr lang="es-MX" sz="2400" dirty="0">
              <a:solidFill>
                <a:srgbClr val="7030A0"/>
              </a:solidFill>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6AD8085-1458-4CF8-8B11-ECA94EE7EF9F}"/>
              </a:ext>
            </a:extLst>
          </p:cNvPr>
          <p:cNvSpPr/>
          <p:nvPr/>
        </p:nvSpPr>
        <p:spPr>
          <a:xfrm>
            <a:off x="4920" y="1524480"/>
            <a:ext cx="8271881" cy="1200329"/>
          </a:xfrm>
          <a:prstGeom prst="rect">
            <a:avLst/>
          </a:prstGeom>
        </p:spPr>
        <p:txBody>
          <a:bodyPr wrap="square">
            <a:spAutoFit/>
          </a:bodyPr>
          <a:lstStyle/>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Los que van a la Puebla de los Ángeles e se contentan con los indios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que se les da son tales que aún no (</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se</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les </a:t>
            </a:r>
            <a:r>
              <a:rPr lang="es-ES" sz="2400" dirty="0" err="1">
                <a:solidFill>
                  <a:srgbClr val="222222"/>
                </a:solidFill>
                <a:latin typeface="CommercialScrD" panose="03000000000000000000" pitchFamily="66" charset="0"/>
                <a:ea typeface="Times New Roman" panose="02020603050405020304" pitchFamily="18" charset="0"/>
                <a:cs typeface="Arial" panose="020B0604020202020204" pitchFamily="34" charset="0"/>
              </a:rPr>
              <a:t>havia</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de dar,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 de tal gente no se </a:t>
            </a:r>
            <a:r>
              <a:rPr lang="es-ES" sz="2400" dirty="0" err="1">
                <a:solidFill>
                  <a:srgbClr val="222222"/>
                </a:solidFill>
                <a:latin typeface="CommercialScrD" panose="03000000000000000000" pitchFamily="66" charset="0"/>
                <a:ea typeface="Times New Roman" panose="02020603050405020304" pitchFamily="18" charset="0"/>
                <a:cs typeface="Arial" panose="020B0604020202020204" pitchFamily="34" charset="0"/>
              </a:rPr>
              <a:t>deve</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hacer caso para poblar ni otra cosa.</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84D9FE4-B8A3-4488-813C-E801E016344B}"/>
              </a:ext>
            </a:extLst>
          </p:cNvPr>
          <p:cNvSpPr/>
          <p:nvPr/>
        </p:nvSpPr>
        <p:spPr>
          <a:xfrm>
            <a:off x="-44244" y="948733"/>
            <a:ext cx="8321045" cy="461665"/>
          </a:xfrm>
          <a:prstGeom prst="rect">
            <a:avLst/>
          </a:prstGeom>
        </p:spPr>
        <p:txBody>
          <a:bodyPr wrap="square">
            <a:spAutoFit/>
          </a:bodyPr>
          <a:lstStyle/>
          <a:p>
            <a:pPr lvl="0"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Están engañados, porque no quieren mirar el yerro </a:t>
            </a:r>
            <a:r>
              <a:rPr lang="es-ES" sz="2400" dirty="0" err="1">
                <a:solidFill>
                  <a:srgbClr val="222222"/>
                </a:solidFill>
                <a:latin typeface="CommercialScrD" panose="03000000000000000000" pitchFamily="66" charset="0"/>
                <a:ea typeface="Times New Roman" panose="02020603050405020304" pitchFamily="18" charset="0"/>
                <a:cs typeface="Arial" panose="020B0604020202020204" pitchFamily="34" charset="0"/>
              </a:rPr>
              <a:t>ques</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notorio.</a:t>
            </a:r>
            <a:endParaRPr lang="es-MX" sz="2400" dirty="0">
              <a:solidFill>
                <a:prstClr val="black"/>
              </a:solidFill>
              <a:latin typeface="CommercialScrD" panose="03000000000000000000"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6FFEEB6-AD01-4193-9108-5370AF55378F}"/>
              </a:ext>
            </a:extLst>
          </p:cNvPr>
          <p:cNvSpPr/>
          <p:nvPr/>
        </p:nvSpPr>
        <p:spPr>
          <a:xfrm>
            <a:off x="-4907" y="4537832"/>
            <a:ext cx="8271880" cy="1200329"/>
          </a:xfrm>
          <a:prstGeom prst="rect">
            <a:avLst/>
          </a:prstGeom>
        </p:spPr>
        <p:txBody>
          <a:bodyPr wrap="square">
            <a:spAutoFit/>
          </a:bodyPr>
          <a:lstStyle/>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Aunado a esto, el cabildo deploraba que los poblanos explotaran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y abusaran de los únicos indios que habían ayudado a Cortés </a:t>
            </a:r>
          </a:p>
          <a:p>
            <a:pPr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y a España durante la conquista: los nobles tlaxcaltecas.</a:t>
            </a:r>
            <a:endParaRPr lang="es-MX" sz="2400" dirty="0">
              <a:latin typeface="CommercialScrD" panose="03000000000000000000"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898FA2F-15E8-4116-86A5-4C9C494588AF}"/>
              </a:ext>
            </a:extLst>
          </p:cNvPr>
          <p:cNvSpPr/>
          <p:nvPr/>
        </p:nvSpPr>
        <p:spPr>
          <a:xfrm>
            <a:off x="-4908" y="5866381"/>
            <a:ext cx="12196908" cy="830997"/>
          </a:xfrm>
          <a:prstGeom prst="rect">
            <a:avLst/>
          </a:prstGeom>
        </p:spPr>
        <p:txBody>
          <a:bodyPr wrap="square">
            <a:spAutoFit/>
          </a:bodyPr>
          <a:lstStyle/>
          <a:p>
            <a:pPr lvl="0"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El buen éxito de la colonia era nocivo para la tranquilidad de la capital al ser aquella </a:t>
            </a:r>
          </a:p>
          <a:p>
            <a:pPr lvl="0" algn="ct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un polo de atracción de nuevos pobladores tanto españoles como indios.</a:t>
            </a:r>
            <a:endParaRPr lang="es-MX" sz="2400" dirty="0">
              <a:solidFill>
                <a:prstClr val="black"/>
              </a:solidFill>
              <a:latin typeface="CommercialScrD" panose="03000000000000000000" pitchFamily="66" charset="0"/>
              <a:ea typeface="Calibri" panose="020F0502020204030204" pitchFamily="34" charset="0"/>
              <a:cs typeface="Times New Roman" panose="02020603050405020304" pitchFamily="18" charset="0"/>
            </a:endParaRPr>
          </a:p>
        </p:txBody>
      </p:sp>
      <p:pic>
        <p:nvPicPr>
          <p:cNvPr id="11" name="Imagen 10" descr="Imagen que contiene interior&#10;&#10;Descripción generada con confianza muy alta">
            <a:extLst>
              <a:ext uri="{FF2B5EF4-FFF2-40B4-BE49-F238E27FC236}">
                <a16:creationId xmlns:a16="http://schemas.microsoft.com/office/drawing/2014/main" id="{C006B503-6224-4629-967A-BCD1E07FC3CD}"/>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266972" y="987156"/>
            <a:ext cx="3734373" cy="44992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CuadroTexto 11">
            <a:extLst>
              <a:ext uri="{FF2B5EF4-FFF2-40B4-BE49-F238E27FC236}">
                <a16:creationId xmlns:a16="http://schemas.microsoft.com/office/drawing/2014/main" id="{8114FA05-A2B4-4CA1-BC41-EC5921DA1101}"/>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97085177"/>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1645"/>
                            </p:stCondLst>
                            <p:childTnLst>
                              <p:par>
                                <p:cTn id="9" presetID="31"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26000" fill="hold"/>
                                        <p:tgtEl>
                                          <p:spTgt spid="11"/>
                                        </p:tgtEl>
                                        <p:attrNameLst>
                                          <p:attrName>ppt_w</p:attrName>
                                        </p:attrNameLst>
                                      </p:cBhvr>
                                      <p:tavLst>
                                        <p:tav tm="0">
                                          <p:val>
                                            <p:fltVal val="0"/>
                                          </p:val>
                                        </p:tav>
                                        <p:tav tm="100000">
                                          <p:val>
                                            <p:strVal val="#ppt_w"/>
                                          </p:val>
                                        </p:tav>
                                      </p:tavLst>
                                    </p:anim>
                                    <p:anim calcmode="lin" valueType="num">
                                      <p:cBhvr>
                                        <p:cTn id="12" dur="26000" fill="hold"/>
                                        <p:tgtEl>
                                          <p:spTgt spid="11"/>
                                        </p:tgtEl>
                                        <p:attrNameLst>
                                          <p:attrName>ppt_h</p:attrName>
                                        </p:attrNameLst>
                                      </p:cBhvr>
                                      <p:tavLst>
                                        <p:tav tm="0">
                                          <p:val>
                                            <p:fltVal val="0"/>
                                          </p:val>
                                        </p:tav>
                                        <p:tav tm="100000">
                                          <p:val>
                                            <p:strVal val="#ppt_h"/>
                                          </p:val>
                                        </p:tav>
                                      </p:tavLst>
                                    </p:anim>
                                    <p:anim calcmode="lin" valueType="num">
                                      <p:cBhvr>
                                        <p:cTn id="13" dur="26000" fill="hold"/>
                                        <p:tgtEl>
                                          <p:spTgt spid="11"/>
                                        </p:tgtEl>
                                        <p:attrNameLst>
                                          <p:attrName>style.rotation</p:attrName>
                                        </p:attrNameLst>
                                      </p:cBhvr>
                                      <p:tavLst>
                                        <p:tav tm="0">
                                          <p:val>
                                            <p:fltVal val="90"/>
                                          </p:val>
                                        </p:tav>
                                        <p:tav tm="100000">
                                          <p:val>
                                            <p:fltVal val="0"/>
                                          </p:val>
                                        </p:tav>
                                      </p:tavLst>
                                    </p:anim>
                                    <p:animEffect transition="in" filter="fade">
                                      <p:cBhvr>
                                        <p:cTn id="14" dur="26000"/>
                                        <p:tgtEl>
                                          <p:spTgt spid="11"/>
                                        </p:tgtEl>
                                      </p:cBhvr>
                                    </p:animEffect>
                                  </p:childTnLst>
                                </p:cTn>
                              </p:par>
                              <p:par>
                                <p:cTn id="15" presetID="10" presetClass="entr" presetSubtype="0" fill="hold" grpId="0" nodeType="withEffect">
                                  <p:stCondLst>
                                    <p:cond delay="75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170"/>
                                        <p:tgtEl>
                                          <p:spTgt spid="3"/>
                                        </p:tgtEl>
                                      </p:cBhvr>
                                    </p:animEffect>
                                  </p:childTnLst>
                                </p:cTn>
                              </p:par>
                              <p:par>
                                <p:cTn id="18" presetID="10" presetClass="entr" presetSubtype="0" fill="hold" grpId="0" nodeType="withEffect">
                                  <p:stCondLst>
                                    <p:cond delay="875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70"/>
                                        <p:tgtEl>
                                          <p:spTgt spid="6"/>
                                        </p:tgtEl>
                                      </p:cBhvr>
                                    </p:animEffect>
                                  </p:childTnLst>
                                </p:cTn>
                              </p:par>
                            </p:childTnLst>
                          </p:cTn>
                        </p:par>
                        <p:par>
                          <p:cTn id="21" fill="hold">
                            <p:stCondLst>
                              <p:cond delay="48647"/>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70"/>
                                        <p:tgtEl>
                                          <p:spTgt spid="5"/>
                                        </p:tgtEl>
                                      </p:cBhvr>
                                    </p:animEffect>
                                  </p:childTnLst>
                                </p:cTn>
                              </p:par>
                            </p:childTnLst>
                          </p:cTn>
                        </p:par>
                        <p:par>
                          <p:cTn id="25" fill="hold">
                            <p:stCondLst>
                              <p:cond delay="75722"/>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170"/>
                                        <p:tgtEl>
                                          <p:spTgt spid="8"/>
                                        </p:tgtEl>
                                      </p:cBhvr>
                                    </p:animEffect>
                                  </p:childTnLst>
                                </p:cTn>
                              </p:par>
                            </p:childTnLst>
                          </p:cTn>
                        </p:par>
                        <p:par>
                          <p:cTn id="29" fill="hold">
                            <p:stCondLst>
                              <p:cond delay="95309"/>
                            </p:stCondLst>
                            <p:childTnLst>
                              <p:par>
                                <p:cTn id="30" presetID="10" presetClass="entr" presetSubtype="0" fill="hold" grpId="0" nodeType="afterEffect">
                                  <p:stCondLst>
                                    <p:cond delay="75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170"/>
                                        <p:tgtEl>
                                          <p:spTgt spid="9"/>
                                        </p:tgtEl>
                                      </p:cBhvr>
                                    </p:animEffect>
                                  </p:childTnLst>
                                </p:cTn>
                              </p:par>
                            </p:childTnLst>
                          </p:cTn>
                        </p:par>
                        <p:par>
                          <p:cTn id="33" fill="hold">
                            <p:stCondLst>
                              <p:cond delay="112556"/>
                            </p:stCondLst>
                            <p:childTnLst>
                              <p:par>
                                <p:cTn id="34" presetID="1" presetClass="entr" presetSubtype="0" fill="hold" grpId="0" nodeType="afterEffect" nodePh="1">
                                  <p:stCondLst>
                                    <p:cond delay="2000"/>
                                  </p:stCondLst>
                                  <p:endCondLst>
                                    <p:cond evt="begin" delay="0">
                                      <p:tn val="34"/>
                                    </p:cond>
                                  </p:endCondLst>
                                  <p:childTnLst>
                                    <p:set>
                                      <p:cBhvr>
                                        <p:cTn id="35"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3" grpId="0"/>
      <p:bldP spid="8" grpId="0"/>
      <p:bldP spid="9"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5E3C850-A670-435C-9EE3-2240100E04BF}"/>
              </a:ext>
            </a:extLst>
          </p:cNvPr>
          <p:cNvSpPr/>
          <p:nvPr/>
        </p:nvSpPr>
        <p:spPr>
          <a:xfrm>
            <a:off x="0" y="88964"/>
            <a:ext cx="12192000" cy="682238"/>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El cabildo de México fue más claro en la petición de julio de 1533, al expresar su deseo de suprimir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el experimento colonial, así como el definitivo repartimiento de encomiendas a todos los españoles ilustres.</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pic>
        <p:nvPicPr>
          <p:cNvPr id="4" name="Imagen 3" descr="Imagen que contiene texto&#10;&#10;Descripción generada con confianza muy alta">
            <a:extLst>
              <a:ext uri="{FF2B5EF4-FFF2-40B4-BE49-F238E27FC236}">
                <a16:creationId xmlns:a16="http://schemas.microsoft.com/office/drawing/2014/main" id="{D9606CD7-1F56-414A-9E5C-C8CA9F5817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775" y="2092468"/>
            <a:ext cx="2762250" cy="4572000"/>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B5F53FAA-0BB2-48DE-9FC5-E97D3D9D605A}"/>
              </a:ext>
            </a:extLst>
          </p:cNvPr>
          <p:cNvSpPr/>
          <p:nvPr/>
        </p:nvSpPr>
        <p:spPr>
          <a:xfrm>
            <a:off x="2974024" y="2277987"/>
            <a:ext cx="9217975" cy="1862048"/>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La ciudad de México fue más allá al enviar al prominente encomendero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don Luis de Castilla ante el Consejo de Indias para desaconsejar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sobre el experimento social de Puebla, aduciendo que los indios de la colonia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estaban siendo abusados, además de que los mismos poblanos mostraban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estar insatisfechos con su situación, por lo cual recomendaba que se diera fin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 la fundación de colonias españolas y si al establecimiento de más monasterios.</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B4F72A7-BE4A-461A-9C66-6D6243BAE660}"/>
              </a:ext>
            </a:extLst>
          </p:cNvPr>
          <p:cNvSpPr/>
          <p:nvPr/>
        </p:nvSpPr>
        <p:spPr>
          <a:xfrm>
            <a:off x="2974022" y="4367435"/>
            <a:ext cx="9217977" cy="34881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ES" sz="4000" b="1" kern="0" dirty="0">
                <a:ln>
                  <a:solidFill>
                    <a:srgbClr val="996633"/>
                  </a:solidFill>
                </a:ln>
                <a:solidFill>
                  <a:srgbClr val="FFC000"/>
                </a:solidFill>
                <a:latin typeface="Old English Text MT" panose="03040902040508030806" pitchFamily="66" charset="0"/>
                <a:cs typeface="Arial"/>
              </a:rPr>
              <a:t>La utopía social llega a su fin</a:t>
            </a:r>
            <a:endParaRPr lang="es-MX" sz="4000" b="1" kern="0" dirty="0">
              <a:ln>
                <a:solidFill>
                  <a:srgbClr val="996633"/>
                </a:solidFill>
              </a:ln>
              <a:solidFill>
                <a:srgbClr val="FFC000"/>
              </a:solidFill>
              <a:latin typeface="Old English Text MT" panose="03040902040508030806" pitchFamily="66" charset="0"/>
              <a:cs typeface="Arial"/>
            </a:endParaRPr>
          </a:p>
        </p:txBody>
      </p:sp>
      <p:sp>
        <p:nvSpPr>
          <p:cNvPr id="7" name="Rectángulo 6">
            <a:extLst>
              <a:ext uri="{FF2B5EF4-FFF2-40B4-BE49-F238E27FC236}">
                <a16:creationId xmlns:a16="http://schemas.microsoft.com/office/drawing/2014/main" id="{1B96BF8D-6D98-4345-80E3-41DA77C5AC61}"/>
              </a:ext>
            </a:extLst>
          </p:cNvPr>
          <p:cNvSpPr/>
          <p:nvPr/>
        </p:nvSpPr>
        <p:spPr>
          <a:xfrm>
            <a:off x="4920" y="875548"/>
            <a:ext cx="12192000" cy="1272143"/>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Por su parte la Audiencia negaba tales afirmaciones diciendo que la raíz de la preocupación era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que Puebla ponía en riesgo la existencia de la encomienda, y que la emigración de la capital hacia Puebla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era más bien atribuible al hallazgo de minas de plata cerca de esta última,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por lo cual, los permisos para mudarse por este motivo debían ser rechazados.</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DEBAA30-5AB7-4E2E-A6E6-C395713BF4D6}"/>
              </a:ext>
            </a:extLst>
          </p:cNvPr>
          <p:cNvSpPr/>
          <p:nvPr/>
        </p:nvSpPr>
        <p:spPr>
          <a:xfrm>
            <a:off x="2978944" y="4967104"/>
            <a:ext cx="9217975" cy="682238"/>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La inclinación a favorecer a los encomenderos y conquistadores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por parte de la sociedad poblana ya eran muy marcados para 1534.</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58B98E0-C88D-4826-94EE-0D14743D9683}"/>
              </a:ext>
            </a:extLst>
          </p:cNvPr>
          <p:cNvSpPr/>
          <p:nvPr/>
        </p:nvSpPr>
        <p:spPr>
          <a:xfrm>
            <a:off x="2983864" y="5827421"/>
            <a:ext cx="9217975" cy="977191"/>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 medida que los sentimientos idealistas originales de los fundadores se disolvían para dar paso a una sociedad más parecida al patrón normal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las demás colonias, aumentaba la oposición colonial al experimento poblano. </a:t>
            </a:r>
            <a:endParaRPr lang="es-MX" sz="2400" dirty="0">
              <a:effectLst/>
              <a:latin typeface="CommercialScrD" panose="03000000000000000000"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BBE2FCFB-1310-4EAF-B906-07F81636E8D2}"/>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35495208"/>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1528"/>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57729"/>
                            </p:stCondLst>
                            <p:childTnLst>
                              <p:par>
                                <p:cTn id="13" presetID="31"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4000" fill="hold"/>
                                        <p:tgtEl>
                                          <p:spTgt spid="4"/>
                                        </p:tgtEl>
                                        <p:attrNameLst>
                                          <p:attrName>ppt_w</p:attrName>
                                        </p:attrNameLst>
                                      </p:cBhvr>
                                      <p:tavLst>
                                        <p:tav tm="0">
                                          <p:val>
                                            <p:fltVal val="0"/>
                                          </p:val>
                                        </p:tav>
                                        <p:tav tm="100000">
                                          <p:val>
                                            <p:strVal val="#ppt_w"/>
                                          </p:val>
                                        </p:tav>
                                      </p:tavLst>
                                    </p:anim>
                                    <p:anim calcmode="lin" valueType="num">
                                      <p:cBhvr>
                                        <p:cTn id="16" dur="44000" fill="hold"/>
                                        <p:tgtEl>
                                          <p:spTgt spid="4"/>
                                        </p:tgtEl>
                                        <p:attrNameLst>
                                          <p:attrName>ppt_h</p:attrName>
                                        </p:attrNameLst>
                                      </p:cBhvr>
                                      <p:tavLst>
                                        <p:tav tm="0">
                                          <p:val>
                                            <p:fltVal val="0"/>
                                          </p:val>
                                        </p:tav>
                                        <p:tav tm="100000">
                                          <p:val>
                                            <p:strVal val="#ppt_h"/>
                                          </p:val>
                                        </p:tav>
                                      </p:tavLst>
                                    </p:anim>
                                    <p:anim calcmode="lin" valueType="num">
                                      <p:cBhvr>
                                        <p:cTn id="17" dur="44000" fill="hold"/>
                                        <p:tgtEl>
                                          <p:spTgt spid="4"/>
                                        </p:tgtEl>
                                        <p:attrNameLst>
                                          <p:attrName>style.rotation</p:attrName>
                                        </p:attrNameLst>
                                      </p:cBhvr>
                                      <p:tavLst>
                                        <p:tav tm="0">
                                          <p:val>
                                            <p:fltVal val="90"/>
                                          </p:val>
                                        </p:tav>
                                        <p:tav tm="100000">
                                          <p:val>
                                            <p:fltVal val="0"/>
                                          </p:val>
                                        </p:tav>
                                      </p:tavLst>
                                    </p:anim>
                                    <p:animEffect transition="in" filter="fade">
                                      <p:cBhvr>
                                        <p:cTn id="18" dur="44000"/>
                                        <p:tgtEl>
                                          <p:spTgt spid="4"/>
                                        </p:tgtEl>
                                      </p:cBhvr>
                                    </p:animEffect>
                                  </p:childTnLst>
                                </p:cTn>
                              </p:par>
                              <p:par>
                                <p:cTn id="19" presetID="10" presetClass="entr" presetSubtype="0" fill="hold" grpId="0" nodeType="withEffect">
                                  <p:stCondLst>
                                    <p:cond delay="75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102705"/>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2500"/>
                                        <p:tgtEl>
                                          <p:spTgt spid="6"/>
                                        </p:tgtEl>
                                      </p:cBhvr>
                                    </p:animEffect>
                                  </p:childTnLst>
                                </p:cTn>
                              </p:par>
                            </p:childTnLst>
                          </p:cTn>
                        </p:par>
                        <p:par>
                          <p:cTn id="26" fill="hold">
                            <p:stCondLst>
                              <p:cond delay="112205"/>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170"/>
                                        <p:tgtEl>
                                          <p:spTgt spid="8"/>
                                        </p:tgtEl>
                                      </p:cBhvr>
                                    </p:animEffect>
                                  </p:childTnLst>
                                </p:cTn>
                              </p:par>
                            </p:childTnLst>
                          </p:cTn>
                        </p:par>
                        <p:par>
                          <p:cTn id="30" fill="hold">
                            <p:stCondLst>
                              <p:cond delay="126777"/>
                            </p:stCondLst>
                            <p:childTnLst>
                              <p:par>
                                <p:cTn id="31" presetID="10" presetClass="entr" presetSubtype="0" fill="hold" grpId="0" nodeType="afterEffect">
                                  <p:stCondLst>
                                    <p:cond delay="75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170"/>
                                        <p:tgtEl>
                                          <p:spTgt spid="9"/>
                                        </p:tgtEl>
                                      </p:cBhvr>
                                    </p:animEffect>
                                  </p:childTnLst>
                                </p:cTn>
                              </p:par>
                            </p:childTnLst>
                          </p:cTn>
                        </p:par>
                        <p:par>
                          <p:cTn id="34" fill="hold">
                            <p:stCondLst>
                              <p:cond delay="150459"/>
                            </p:stCondLst>
                            <p:childTnLst>
                              <p:par>
                                <p:cTn id="35" presetID="1" presetClass="entr" presetSubtype="0" fill="hold" grpId="0" nodeType="afterEffect" nodePh="1">
                                  <p:stCondLst>
                                    <p:cond delay="2000"/>
                                  </p:stCondLst>
                                  <p:endCondLst>
                                    <p:cond evt="begin" delay="0">
                                      <p:tn val="35"/>
                                    </p:cond>
                                  </p:end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31B9ADB-DE11-4E0E-A6F0-4328B92627C7}"/>
              </a:ext>
            </a:extLst>
          </p:cNvPr>
          <p:cNvSpPr/>
          <p:nvPr/>
        </p:nvSpPr>
        <p:spPr>
          <a:xfrm>
            <a:off x="0" y="654534"/>
            <a:ext cx="4364182" cy="1862048"/>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la Ciudad de México, reiterando que los poblanos eran buenos cristianos viviendo de sus "</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haciendas </a:t>
            </a:r>
          </a:p>
          <a:p>
            <a:pPr algn="ctr">
              <a:lnSpc>
                <a:spcPts val="2300"/>
              </a:lnSpc>
            </a:pP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e granjerías, lo cual es muy diferente de lo que en otros pueblos </a:t>
            </a:r>
          </a:p>
          <a:p>
            <a:pPr algn="ctr">
              <a:lnSpc>
                <a:spcPts val="2300"/>
              </a:lnSpc>
            </a:pP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de esta Nueva España se hace</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t>
            </a:r>
            <a:endParaRPr lang="es-MX" sz="2400" dirty="0">
              <a:latin typeface="CommercialScrD" panose="03000000000000000000" pitchFamily="66" charset="0"/>
            </a:endParaRPr>
          </a:p>
        </p:txBody>
      </p:sp>
      <p:pic>
        <p:nvPicPr>
          <p:cNvPr id="4" name="Imagen 3" descr="Imagen que contiene edificio, suelo, foto&#10;&#10;Descripción generada con confianza alta">
            <a:extLst>
              <a:ext uri="{FF2B5EF4-FFF2-40B4-BE49-F238E27FC236}">
                <a16:creationId xmlns:a16="http://schemas.microsoft.com/office/drawing/2014/main" id="{0A94A1FA-D2E7-4FD4-8727-D4D92A7C2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4182" y="850824"/>
            <a:ext cx="7620000" cy="571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ángulo 4">
            <a:extLst>
              <a:ext uri="{FF2B5EF4-FFF2-40B4-BE49-F238E27FC236}">
                <a16:creationId xmlns:a16="http://schemas.microsoft.com/office/drawing/2014/main" id="{AE8CBF2D-A383-4D9D-9B15-0659162F3B44}"/>
              </a:ext>
            </a:extLst>
          </p:cNvPr>
          <p:cNvSpPr/>
          <p:nvPr/>
        </p:nvSpPr>
        <p:spPr>
          <a:xfrm>
            <a:off x="4920" y="2517750"/>
            <a:ext cx="4364182" cy="2157001"/>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tal forma que solicitaban la ayuda de más mano de obra indígena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y rechazaban la idea de que representaran una amenaza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para el despoblamiento de las demás colonias ya que la Audiencia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había prohibido la emigración.</a:t>
            </a:r>
            <a:endParaRPr lang="es-MX" sz="2400" dirty="0">
              <a:latin typeface="CommercialScrD" panose="03000000000000000000" pitchFamily="66" charset="0"/>
            </a:endParaRPr>
          </a:p>
        </p:txBody>
      </p:sp>
      <p:sp>
        <p:nvSpPr>
          <p:cNvPr id="6" name="Rectángulo 5">
            <a:extLst>
              <a:ext uri="{FF2B5EF4-FFF2-40B4-BE49-F238E27FC236}">
                <a16:creationId xmlns:a16="http://schemas.microsoft.com/office/drawing/2014/main" id="{C4C112F6-89D2-477A-9131-02C45072F0A0}"/>
              </a:ext>
            </a:extLst>
          </p:cNvPr>
          <p:cNvSpPr/>
          <p:nvPr/>
        </p:nvSpPr>
        <p:spPr>
          <a:xfrm>
            <a:off x="4920" y="-4221"/>
            <a:ext cx="12187080" cy="700833"/>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En respuesta a los informes que prestó Luis de Castilla ante el Consejo de Indias, Puebla hizo lo propio enviando al licenciado Juan de Salmerón para rendir un informe en el que daba respuesta a los cargos</a:t>
            </a:r>
            <a:endParaRPr lang="es-MX" sz="2400" dirty="0">
              <a:latin typeface="CommercialScrD" panose="03000000000000000000" pitchFamily="66" charset="0"/>
            </a:endParaRPr>
          </a:p>
        </p:txBody>
      </p:sp>
      <p:sp>
        <p:nvSpPr>
          <p:cNvPr id="3" name="Rectángulo 2">
            <a:extLst>
              <a:ext uri="{FF2B5EF4-FFF2-40B4-BE49-F238E27FC236}">
                <a16:creationId xmlns:a16="http://schemas.microsoft.com/office/drawing/2014/main" id="{5C4D8D3B-1D42-44A7-8948-B06B62A0337A}"/>
              </a:ext>
            </a:extLst>
          </p:cNvPr>
          <p:cNvSpPr/>
          <p:nvPr/>
        </p:nvSpPr>
        <p:spPr>
          <a:xfrm>
            <a:off x="0" y="4722415"/>
            <a:ext cx="4483510" cy="2157001"/>
          </a:xfrm>
          <a:prstGeom prst="rect">
            <a:avLst/>
          </a:prstGeom>
        </p:spPr>
        <p:txBody>
          <a:bodyPr wrap="square">
            <a:spAutoFit/>
          </a:bodyPr>
          <a:lstStyle/>
          <a:p>
            <a:pPr lvl="0"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Al informe se añadía una lista </a:t>
            </a:r>
          </a:p>
          <a:p>
            <a:pPr lvl="0"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vecinos varones y su actuación </a:t>
            </a:r>
          </a:p>
          <a:p>
            <a:pPr lvl="0"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en la conquista, con especificación </a:t>
            </a:r>
          </a:p>
          <a:p>
            <a:pPr lvl="0"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posesiones fueran estas encomiendas </a:t>
            </a:r>
          </a:p>
          <a:p>
            <a:pPr lvl="0"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o corregimientos o aquellos que tuvieren tierras en Atlixco, así como la extensión general de estas.</a:t>
            </a:r>
            <a:endParaRPr lang="es-MX" dirty="0"/>
          </a:p>
        </p:txBody>
      </p:sp>
      <p:sp>
        <p:nvSpPr>
          <p:cNvPr id="7" name="CuadroTexto 6">
            <a:extLst>
              <a:ext uri="{FF2B5EF4-FFF2-40B4-BE49-F238E27FC236}">
                <a16:creationId xmlns:a16="http://schemas.microsoft.com/office/drawing/2014/main" id="{AC462773-25FF-4040-A3E9-8FC6EB193CE7}"/>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1121051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1500" fill="hold"/>
                                        <p:tgtEl>
                                          <p:spTgt spid="4"/>
                                        </p:tgtEl>
                                        <p:attrNameLst>
                                          <p:attrName>ppt_x</p:attrName>
                                        </p:attrNameLst>
                                      </p:cBhvr>
                                      <p:tavLst>
                                        <p:tav tm="0">
                                          <p:val>
                                            <p:strVal val="1+#ppt_w/2"/>
                                          </p:val>
                                        </p:tav>
                                        <p:tav tm="100000">
                                          <p:val>
                                            <p:strVal val="#ppt_x"/>
                                          </p:val>
                                        </p:tav>
                                      </p:tavLst>
                                    </p:anim>
                                    <p:anim calcmode="lin" valueType="num">
                                      <p:cBhvr additive="base">
                                        <p:cTn id="8" dur="415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par>
                                <p:cTn id="12" presetID="10" presetClass="entr" presetSubtype="0" fill="hold" grpId="0" nodeType="withEffect">
                                  <p:stCondLst>
                                    <p:cond delay="2200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1170"/>
                                        <p:tgtEl>
                                          <p:spTgt spid="2"/>
                                        </p:tgtEl>
                                      </p:cBhvr>
                                    </p:animEffect>
                                  </p:childTnLst>
                                </p:cTn>
                              </p:par>
                            </p:childTnLst>
                          </p:cTn>
                        </p:par>
                        <p:par>
                          <p:cTn id="15" fill="hold">
                            <p:stCondLst>
                              <p:cond delay="42241"/>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65104"/>
                            </p:stCondLst>
                            <p:childTnLst>
                              <p:par>
                                <p:cTn id="20" presetID="10" presetClass="entr" presetSubtype="0" fill="hold" grpId="0" nodeType="afterEffect">
                                  <p:stCondLst>
                                    <p:cond delay="75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170"/>
                                        <p:tgtEl>
                                          <p:spTgt spid="3"/>
                                        </p:tgtEl>
                                      </p:cBhvr>
                                    </p:animEffect>
                                  </p:childTnLst>
                                </p:cTn>
                              </p:par>
                            </p:childTnLst>
                          </p:cTn>
                        </p:par>
                        <p:par>
                          <p:cTn id="23" fill="hold">
                            <p:stCondLst>
                              <p:cond delay="90658"/>
                            </p:stCondLst>
                            <p:childTnLst>
                              <p:par>
                                <p:cTn id="24" presetID="1" presetClass="entr" presetSubtype="0" fill="hold" grpId="0" nodeType="afterEffect" nodePh="1">
                                  <p:stCondLst>
                                    <p:cond delay="2000"/>
                                  </p:stCondLst>
                                  <p:endCondLst>
                                    <p:cond evt="begin" delay="0">
                                      <p:tn val="24"/>
                                    </p:cond>
                                  </p:end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3"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31B9ADB-DE11-4E0E-A6F0-4328B92627C7}"/>
              </a:ext>
            </a:extLst>
          </p:cNvPr>
          <p:cNvSpPr/>
          <p:nvPr/>
        </p:nvSpPr>
        <p:spPr>
          <a:xfrm>
            <a:off x="0" y="249154"/>
            <a:ext cx="12192000" cy="861774"/>
          </a:xfrm>
          <a:prstGeom prst="rect">
            <a:avLst/>
          </a:prstGeom>
        </p:spPr>
        <p:txBody>
          <a:bodyPr wrap="square">
            <a:spAutoFit/>
          </a:bodyPr>
          <a:lstStyle/>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Al informe se añadía una lista de vecinos varones y su actuación en la conquista, </a:t>
            </a:r>
          </a:p>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con especificación de posesiones fueran estas encomiendas o corregimientos o aquellos </a:t>
            </a:r>
          </a:p>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que tuvieren tierras en Atlixco, así como la extensión general de estas.</a:t>
            </a:r>
            <a:endParaRPr lang="es-MX" sz="2400" dirty="0">
              <a:latin typeface="CommercialScrD" panose="03000000000000000000" pitchFamily="66" charset="0"/>
            </a:endParaRPr>
          </a:p>
        </p:txBody>
      </p:sp>
      <p:pic>
        <p:nvPicPr>
          <p:cNvPr id="4" name="Imagen 3" descr="Imagen que contiene edificio, foto, antiguo, exterior&#10;&#10;Descripción generada con confianza muy alta">
            <a:extLst>
              <a:ext uri="{FF2B5EF4-FFF2-40B4-BE49-F238E27FC236}">
                <a16:creationId xmlns:a16="http://schemas.microsoft.com/office/drawing/2014/main" id="{5A36B03E-9E8A-40CB-A378-AA1AFD180207}"/>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10000"/>
                    </a14:imgEffect>
                  </a14:imgLayer>
                </a14:imgProps>
              </a:ext>
              <a:ext uri="{28A0092B-C50C-407E-A947-70E740481C1C}">
                <a14:useLocalDpi xmlns:a14="http://schemas.microsoft.com/office/drawing/2010/main" val="0"/>
              </a:ext>
            </a:extLst>
          </a:blip>
          <a:srcRect b="6072"/>
          <a:stretch/>
        </p:blipFill>
        <p:spPr>
          <a:xfrm>
            <a:off x="194396" y="2453281"/>
            <a:ext cx="5511901" cy="4072211"/>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58A69656-700D-4570-A18B-5A3DB1D56F6E}"/>
              </a:ext>
            </a:extLst>
          </p:cNvPr>
          <p:cNvSpPr/>
          <p:nvPr/>
        </p:nvSpPr>
        <p:spPr>
          <a:xfrm>
            <a:off x="5706296" y="2525336"/>
            <a:ext cx="6485703" cy="861774"/>
          </a:xfrm>
          <a:prstGeom prst="rect">
            <a:avLst/>
          </a:prstGeom>
        </p:spPr>
        <p:txBody>
          <a:bodyPr wrap="square">
            <a:spAutoFit/>
          </a:bodyPr>
          <a:lstStyle/>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Se tienen algunos datos de sus pobladores que dan </a:t>
            </a:r>
          </a:p>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una idea de la situación del progreso del establecimiento del que sus planificadores estaban satisfechos:</a:t>
            </a:r>
            <a:endParaRPr lang="es-MX" sz="2400" dirty="0">
              <a:latin typeface="CommercialScrD" panose="03000000000000000000" pitchFamily="66" charset="0"/>
            </a:endParaRPr>
          </a:p>
        </p:txBody>
      </p:sp>
      <p:sp>
        <p:nvSpPr>
          <p:cNvPr id="6" name="Rectángulo 5">
            <a:extLst>
              <a:ext uri="{FF2B5EF4-FFF2-40B4-BE49-F238E27FC236}">
                <a16:creationId xmlns:a16="http://schemas.microsoft.com/office/drawing/2014/main" id="{1E705F78-24F1-4927-BB5C-DAC6C2125215}"/>
              </a:ext>
            </a:extLst>
          </p:cNvPr>
          <p:cNvSpPr/>
          <p:nvPr/>
        </p:nvSpPr>
        <p:spPr>
          <a:xfrm>
            <a:off x="5555673" y="5793711"/>
            <a:ext cx="6636325" cy="830997"/>
          </a:xfrm>
          <a:prstGeom prst="rect">
            <a:avLst/>
          </a:prstGeom>
        </p:spPr>
        <p:txBody>
          <a:bodyPr wrap="square">
            <a:spAutoFit/>
          </a:bodyPr>
          <a:lstStyle/>
          <a:p>
            <a:pPr marL="342900" indent="-342900">
              <a:buFont typeface="Arial" panose="020B0604020202020204" pitchFamily="34" charset="0"/>
              <a:buChar char="•"/>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17 habían importado de España vides, manzanos, olivos, naranjos e higueras para los campos de Atlixco.</a:t>
            </a:r>
            <a:endParaRPr lang="es-MX" dirty="0">
              <a:latin typeface="CommercialScrD" panose="03000000000000000000" pitchFamily="66" charset="0"/>
            </a:endParaRPr>
          </a:p>
        </p:txBody>
      </p:sp>
      <p:sp>
        <p:nvSpPr>
          <p:cNvPr id="7" name="Rectángulo 6">
            <a:extLst>
              <a:ext uri="{FF2B5EF4-FFF2-40B4-BE49-F238E27FC236}">
                <a16:creationId xmlns:a16="http://schemas.microsoft.com/office/drawing/2014/main" id="{5F6E03E5-90AC-48BB-908A-BDCC12451342}"/>
              </a:ext>
            </a:extLst>
          </p:cNvPr>
          <p:cNvSpPr/>
          <p:nvPr/>
        </p:nvSpPr>
        <p:spPr>
          <a:xfrm>
            <a:off x="4918" y="1256954"/>
            <a:ext cx="12192000" cy="377026"/>
          </a:xfrm>
          <a:prstGeom prst="rect">
            <a:avLst/>
          </a:prstGeom>
        </p:spPr>
        <p:txBody>
          <a:bodyPr wrap="square">
            <a:spAutoFit/>
          </a:bodyPr>
          <a:lstStyle/>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Una lista de sus esposas, sus razas y su residencia o no residencia.</a:t>
            </a:r>
            <a:endParaRPr lang="es-MX" sz="2400" dirty="0">
              <a:latin typeface="CommercialScrD" panose="03000000000000000000" pitchFamily="66" charset="0"/>
            </a:endParaRPr>
          </a:p>
        </p:txBody>
      </p:sp>
      <p:sp>
        <p:nvSpPr>
          <p:cNvPr id="8" name="Rectángulo 7">
            <a:extLst>
              <a:ext uri="{FF2B5EF4-FFF2-40B4-BE49-F238E27FC236}">
                <a16:creationId xmlns:a16="http://schemas.microsoft.com/office/drawing/2014/main" id="{2FF9F729-82C2-4539-81F1-B14665D72977}"/>
              </a:ext>
            </a:extLst>
          </p:cNvPr>
          <p:cNvSpPr/>
          <p:nvPr/>
        </p:nvSpPr>
        <p:spPr>
          <a:xfrm>
            <a:off x="9832" y="1748570"/>
            <a:ext cx="12192000" cy="605294"/>
          </a:xfrm>
          <a:prstGeom prst="rect">
            <a:avLst/>
          </a:prstGeom>
        </p:spPr>
        <p:txBody>
          <a:bodyPr wrap="square">
            <a:spAutoFit/>
          </a:bodyPr>
          <a:lstStyle/>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Puebla contaba el 20 de abril de 1534 con 50 cabezas de familia adicionales de las treinta que había </a:t>
            </a:r>
          </a:p>
          <a:p>
            <a:pPr algn="ctr">
              <a:lnSpc>
                <a:spcPts val="20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un año y medio antes al momento de la segunda fundación.</a:t>
            </a:r>
            <a:endParaRPr lang="es-MX" sz="2400" dirty="0">
              <a:latin typeface="CommercialScrD" panose="03000000000000000000" pitchFamily="66" charset="0"/>
            </a:endParaRPr>
          </a:p>
        </p:txBody>
      </p:sp>
      <p:sp>
        <p:nvSpPr>
          <p:cNvPr id="9" name="Rectángulo 8">
            <a:extLst>
              <a:ext uri="{FF2B5EF4-FFF2-40B4-BE49-F238E27FC236}">
                <a16:creationId xmlns:a16="http://schemas.microsoft.com/office/drawing/2014/main" id="{B6C6C12D-5151-4943-9B87-1AEDFF18BF52}"/>
              </a:ext>
            </a:extLst>
          </p:cNvPr>
          <p:cNvSpPr/>
          <p:nvPr/>
        </p:nvSpPr>
        <p:spPr>
          <a:xfrm>
            <a:off x="5711216" y="3533138"/>
            <a:ext cx="6485703" cy="377026"/>
          </a:xfrm>
          <a:prstGeom prst="rect">
            <a:avLst/>
          </a:prstGeom>
        </p:spPr>
        <p:txBody>
          <a:bodyPr wrap="square">
            <a:spAutoFit/>
          </a:bodyPr>
          <a:lstStyle/>
          <a:p>
            <a:pPr lvl="0" indent="-342900" algn="ctr">
              <a:lnSpc>
                <a:spcPts val="2000"/>
              </a:lnSpc>
              <a:buSzPts val="1000"/>
              <a:buFont typeface="Symbol" panose="05050102010706020507" pitchFamily="18" charset="2"/>
              <a:buChar char=""/>
              <a:tabLst>
                <a:tab pos="457200" algn="l"/>
              </a:tabLst>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13 cabezas de familia tenían calidad de residentes</a:t>
            </a:r>
            <a:endParaRPr lang="es-MX" sz="2400" dirty="0">
              <a:latin typeface="CommercialScrD" panose="03000000000000000000" pitchFamily="66" charset="0"/>
            </a:endParaRPr>
          </a:p>
        </p:txBody>
      </p:sp>
      <p:sp>
        <p:nvSpPr>
          <p:cNvPr id="10" name="Rectángulo 9">
            <a:extLst>
              <a:ext uri="{FF2B5EF4-FFF2-40B4-BE49-F238E27FC236}">
                <a16:creationId xmlns:a16="http://schemas.microsoft.com/office/drawing/2014/main" id="{08EB2DF7-A5D8-40D6-9140-433896AF181A}"/>
              </a:ext>
            </a:extLst>
          </p:cNvPr>
          <p:cNvSpPr/>
          <p:nvPr/>
        </p:nvSpPr>
        <p:spPr>
          <a:xfrm>
            <a:off x="5716136" y="4054242"/>
            <a:ext cx="6485703" cy="377026"/>
          </a:xfrm>
          <a:prstGeom prst="rect">
            <a:avLst/>
          </a:prstGeom>
        </p:spPr>
        <p:txBody>
          <a:bodyPr wrap="square">
            <a:spAutoFit/>
          </a:bodyPr>
          <a:lstStyle/>
          <a:p>
            <a:pPr lvl="0" indent="-342900" algn="ctr">
              <a:lnSpc>
                <a:spcPts val="2000"/>
              </a:lnSpc>
              <a:buSzPts val="1000"/>
              <a:buFont typeface="Symbol" panose="05050102010706020507" pitchFamily="18" charset="2"/>
              <a:buChar char=""/>
              <a:tabLst>
                <a:tab pos="457200" algn="l"/>
              </a:tabLst>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35 eran de conquistadores.</a:t>
            </a:r>
            <a:endParaRPr lang="es-MX" sz="2400" dirty="0">
              <a:latin typeface="CommercialScrD" panose="03000000000000000000" pitchFamily="66" charset="0"/>
            </a:endParaRPr>
          </a:p>
        </p:txBody>
      </p:sp>
      <p:sp>
        <p:nvSpPr>
          <p:cNvPr id="11" name="Rectángulo 10">
            <a:extLst>
              <a:ext uri="{FF2B5EF4-FFF2-40B4-BE49-F238E27FC236}">
                <a16:creationId xmlns:a16="http://schemas.microsoft.com/office/drawing/2014/main" id="{E994D30F-818D-468B-9367-43F22F5AB699}"/>
              </a:ext>
            </a:extLst>
          </p:cNvPr>
          <p:cNvSpPr/>
          <p:nvPr/>
        </p:nvSpPr>
        <p:spPr>
          <a:xfrm>
            <a:off x="5706307" y="4575342"/>
            <a:ext cx="6485703" cy="605294"/>
          </a:xfrm>
          <a:prstGeom prst="rect">
            <a:avLst/>
          </a:prstGeom>
        </p:spPr>
        <p:txBody>
          <a:bodyPr wrap="square">
            <a:spAutoFit/>
          </a:bodyPr>
          <a:lstStyle/>
          <a:p>
            <a:pPr lvl="0" indent="-342900" algn="ctr">
              <a:lnSpc>
                <a:spcPts val="2000"/>
              </a:lnSpc>
              <a:buSzPts val="1000"/>
              <a:buFont typeface="Symbol" panose="05050102010706020507" pitchFamily="18" charset="2"/>
              <a:buChar char=""/>
              <a:tabLst>
                <a:tab pos="457200" algn="l"/>
              </a:tabLst>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18 de los conquistadores, incluyendo siete </a:t>
            </a:r>
          </a:p>
          <a:p>
            <a:pPr lvl="0" algn="ctr">
              <a:lnSpc>
                <a:spcPts val="2000"/>
              </a:lnSpc>
              <a:buSzPts val="1000"/>
              <a:tabLst>
                <a:tab pos="457200" algn="l"/>
              </a:tabLst>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de los once miembros del cabildo eran encomenderos.</a:t>
            </a:r>
            <a:endParaRPr lang="es-MX" sz="2400" dirty="0">
              <a:latin typeface="CommercialScrD" panose="03000000000000000000" pitchFamily="66" charset="0"/>
            </a:endParaRPr>
          </a:p>
        </p:txBody>
      </p:sp>
      <p:sp>
        <p:nvSpPr>
          <p:cNvPr id="12" name="Rectángulo 11">
            <a:extLst>
              <a:ext uri="{FF2B5EF4-FFF2-40B4-BE49-F238E27FC236}">
                <a16:creationId xmlns:a16="http://schemas.microsoft.com/office/drawing/2014/main" id="{C3CAD4E7-E5A0-430C-9158-DFF5498C7C92}"/>
              </a:ext>
            </a:extLst>
          </p:cNvPr>
          <p:cNvSpPr/>
          <p:nvPr/>
        </p:nvSpPr>
        <p:spPr>
          <a:xfrm>
            <a:off x="5711227" y="5332414"/>
            <a:ext cx="6485703" cy="377026"/>
          </a:xfrm>
          <a:prstGeom prst="rect">
            <a:avLst/>
          </a:prstGeom>
        </p:spPr>
        <p:txBody>
          <a:bodyPr wrap="square">
            <a:spAutoFit/>
          </a:bodyPr>
          <a:lstStyle/>
          <a:p>
            <a:pPr lvl="0" indent="-342900" algn="ctr">
              <a:lnSpc>
                <a:spcPts val="2000"/>
              </a:lnSpc>
              <a:buSzPts val="1000"/>
              <a:buFont typeface="Symbol" panose="05050102010706020507" pitchFamily="18" charset="2"/>
              <a:buChar char=""/>
              <a:tabLst>
                <a:tab pos="457200" algn="l"/>
              </a:tabLst>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9 de los miembros del cabildo tenían corregimientos.</a:t>
            </a:r>
            <a:endParaRPr lang="es-MX" sz="2400" dirty="0">
              <a:latin typeface="CommercialScrD" panose="03000000000000000000" pitchFamily="66" charset="0"/>
            </a:endParaRPr>
          </a:p>
        </p:txBody>
      </p:sp>
      <p:sp>
        <p:nvSpPr>
          <p:cNvPr id="13" name="CuadroTexto 12">
            <a:extLst>
              <a:ext uri="{FF2B5EF4-FFF2-40B4-BE49-F238E27FC236}">
                <a16:creationId xmlns:a16="http://schemas.microsoft.com/office/drawing/2014/main" id="{B66A807B-8814-4947-B680-0596F7C80378}"/>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14370279"/>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4804"/>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33159"/>
                            </p:stCondLst>
                            <p:childTnLst>
                              <p:par>
                                <p:cTn id="13" presetID="42"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6000"/>
                                        <p:tgtEl>
                                          <p:spTgt spid="4"/>
                                        </p:tgtEl>
                                      </p:cBhvr>
                                    </p:animEffect>
                                    <p:anim calcmode="lin" valueType="num">
                                      <p:cBhvr>
                                        <p:cTn id="16" dur="16000" fill="hold"/>
                                        <p:tgtEl>
                                          <p:spTgt spid="4"/>
                                        </p:tgtEl>
                                        <p:attrNameLst>
                                          <p:attrName>ppt_x</p:attrName>
                                        </p:attrNameLst>
                                      </p:cBhvr>
                                      <p:tavLst>
                                        <p:tav tm="0">
                                          <p:val>
                                            <p:strVal val="#ppt_x"/>
                                          </p:val>
                                        </p:tav>
                                        <p:tav tm="100000">
                                          <p:val>
                                            <p:strVal val="#ppt_x"/>
                                          </p:val>
                                        </p:tav>
                                      </p:tavLst>
                                    </p:anim>
                                    <p:anim calcmode="lin" valueType="num">
                                      <p:cBhvr>
                                        <p:cTn id="17" dur="16000" fill="hold"/>
                                        <p:tgtEl>
                                          <p:spTgt spid="4"/>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75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170"/>
                                        <p:tgtEl>
                                          <p:spTgt spid="8"/>
                                        </p:tgtEl>
                                      </p:cBhvr>
                                    </p:animEffect>
                                  </p:childTnLst>
                                </p:cTn>
                              </p:par>
                            </p:childTnLst>
                          </p:cTn>
                        </p:par>
                        <p:par>
                          <p:cTn id="21" fill="hold">
                            <p:stCondLst>
                              <p:cond delay="49938"/>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70"/>
                                        <p:tgtEl>
                                          <p:spTgt spid="5"/>
                                        </p:tgtEl>
                                      </p:cBhvr>
                                    </p:animEffect>
                                  </p:childTnLst>
                                </p:cTn>
                              </p:par>
                            </p:childTnLst>
                          </p:cTn>
                        </p:par>
                        <p:par>
                          <p:cTn id="25" fill="hold">
                            <p:stCondLst>
                              <p:cond delay="67185"/>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170"/>
                                        <p:tgtEl>
                                          <p:spTgt spid="9"/>
                                        </p:tgtEl>
                                      </p:cBhvr>
                                    </p:animEffect>
                                  </p:childTnLst>
                                </p:cTn>
                              </p:par>
                            </p:childTnLst>
                          </p:cTn>
                        </p:par>
                        <p:par>
                          <p:cTn id="29" fill="hold">
                            <p:stCondLst>
                              <p:cond delay="74019"/>
                            </p:stCondLst>
                            <p:childTnLst>
                              <p:par>
                                <p:cTn id="30" presetID="10" presetClass="entr" presetSubtype="0" fill="hold" grpId="0" nodeType="afterEffect">
                                  <p:stCondLst>
                                    <p:cond delay="75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170"/>
                                        <p:tgtEl>
                                          <p:spTgt spid="10"/>
                                        </p:tgtEl>
                                      </p:cBhvr>
                                    </p:animEffect>
                                  </p:childTnLst>
                                </p:cTn>
                              </p:par>
                            </p:childTnLst>
                          </p:cTn>
                        </p:par>
                        <p:par>
                          <p:cTn id="33" fill="hold">
                            <p:stCondLst>
                              <p:cond delay="78513"/>
                            </p:stCondLst>
                            <p:childTnLst>
                              <p:par>
                                <p:cTn id="34" presetID="10" presetClass="entr" presetSubtype="0" fill="hold" grpId="0" nodeType="afterEffect">
                                  <p:stCondLst>
                                    <p:cond delay="75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170"/>
                                        <p:tgtEl>
                                          <p:spTgt spid="11"/>
                                        </p:tgtEl>
                                      </p:cBhvr>
                                    </p:animEffect>
                                  </p:childTnLst>
                                </p:cTn>
                              </p:par>
                            </p:childTnLst>
                          </p:cTn>
                        </p:par>
                        <p:par>
                          <p:cTn id="37" fill="hold">
                            <p:stCondLst>
                              <p:cond delay="89793"/>
                            </p:stCondLst>
                            <p:childTnLst>
                              <p:par>
                                <p:cTn id="38" presetID="10" presetClass="entr" presetSubtype="0" fill="hold" grpId="0" nodeType="afterEffect">
                                  <p:stCondLst>
                                    <p:cond delay="75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170"/>
                                        <p:tgtEl>
                                          <p:spTgt spid="12"/>
                                        </p:tgtEl>
                                      </p:cBhvr>
                                    </p:animEffect>
                                  </p:childTnLst>
                                </p:cTn>
                              </p:par>
                            </p:childTnLst>
                          </p:cTn>
                        </p:par>
                        <p:par>
                          <p:cTn id="41" fill="hold">
                            <p:stCondLst>
                              <p:cond delay="96861"/>
                            </p:stCondLst>
                            <p:childTnLst>
                              <p:par>
                                <p:cTn id="42" presetID="10" presetClass="entr" presetSubtype="0" fill="hold" grpId="0" nodeType="afterEffect">
                                  <p:stCondLst>
                                    <p:cond delay="75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170"/>
                                        <p:tgtEl>
                                          <p:spTgt spid="6"/>
                                        </p:tgtEl>
                                      </p:cBhvr>
                                    </p:animEffect>
                                  </p:childTnLst>
                                </p:cTn>
                              </p:par>
                            </p:childTnLst>
                          </p:cTn>
                        </p:par>
                        <p:par>
                          <p:cTn id="45" fill="hold">
                            <p:stCondLst>
                              <p:cond delay="108843"/>
                            </p:stCondLst>
                            <p:childTnLst>
                              <p:par>
                                <p:cTn id="46" presetID="1" presetClass="entr" presetSubtype="0" fill="hold" grpId="0" nodeType="afterEffect" nodePh="1">
                                  <p:stCondLst>
                                    <p:cond delay="2000"/>
                                  </p:stCondLst>
                                  <p:endCondLst>
                                    <p:cond evt="begin" delay="0">
                                      <p:tn val="46"/>
                                    </p:cond>
                                  </p:endCondLst>
                                  <p:childTnLst>
                                    <p:set>
                                      <p:cBhvr>
                                        <p:cTn id="47"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31B9ADB-DE11-4E0E-A6F0-4328B92627C7}"/>
              </a:ext>
            </a:extLst>
          </p:cNvPr>
          <p:cNvSpPr/>
          <p:nvPr/>
        </p:nvSpPr>
        <p:spPr>
          <a:xfrm>
            <a:off x="6928" y="793518"/>
            <a:ext cx="6961908" cy="348813"/>
          </a:xfrm>
          <a:prstGeom prst="rect">
            <a:avLst/>
          </a:prstGeom>
        </p:spPr>
        <p:txBody>
          <a:bodyPr wrap="square">
            <a:spAutoFit/>
          </a:bodyPr>
          <a:lstStyle/>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Había un hospital para los viajeros y los españoles de la zona.</a:t>
            </a:r>
            <a:endParaRPr lang="es-MX" sz="2400" dirty="0">
              <a:latin typeface="CommercialScrD" panose="03000000000000000000" pitchFamily="66" charset="0"/>
            </a:endParaRPr>
          </a:p>
        </p:txBody>
      </p:sp>
      <p:pic>
        <p:nvPicPr>
          <p:cNvPr id="4" name="Imagen 3" descr="Imagen que contiene comida, dónut, rosquilla, sándwich&#10;&#10;Descripción generada con confianza muy alta">
            <a:extLst>
              <a:ext uri="{FF2B5EF4-FFF2-40B4-BE49-F238E27FC236}">
                <a16:creationId xmlns:a16="http://schemas.microsoft.com/office/drawing/2014/main" id="{9F72F946-114E-454C-B15C-E63E9D43A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1387" y="497450"/>
            <a:ext cx="5936668" cy="4452501"/>
          </a:xfrm>
          <a:prstGeom prst="ellipse">
            <a:avLst/>
          </a:prstGeom>
          <a:ln w="190500" cap="rnd">
            <a:solidFill>
              <a:srgbClr val="FFC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ángulo 4">
            <a:extLst>
              <a:ext uri="{FF2B5EF4-FFF2-40B4-BE49-F238E27FC236}">
                <a16:creationId xmlns:a16="http://schemas.microsoft.com/office/drawing/2014/main" id="{72A7F038-4A64-4A63-86DC-58D74502BA8E}"/>
              </a:ext>
            </a:extLst>
          </p:cNvPr>
          <p:cNvSpPr/>
          <p:nvPr/>
        </p:nvSpPr>
        <p:spPr>
          <a:xfrm>
            <a:off x="0" y="206621"/>
            <a:ext cx="8421329" cy="348813"/>
          </a:xfrm>
          <a:prstGeom prst="rect">
            <a:avLst/>
          </a:prstGeom>
        </p:spPr>
        <p:txBody>
          <a:bodyPr wrap="square">
            <a:spAutoFit/>
          </a:bodyPr>
          <a:lstStyle/>
          <a:p>
            <a:pPr lvl="0" algn="ctr">
              <a:lnSpc>
                <a:spcPts val="2000"/>
              </a:lnSpc>
              <a:buSzPts val="1000"/>
              <a:tabLst>
                <a:tab pos="457200" algn="l"/>
              </a:tabLst>
            </a:pPr>
            <a:r>
              <a:rPr lang="es-ES" sz="2400" dirty="0">
                <a:latin typeface="CommercialScrD" panose="03000000000000000000" pitchFamily="66" charset="0"/>
                <a:ea typeface="Times New Roman" panose="02020603050405020304" pitchFamily="18" charset="0"/>
                <a:cs typeface="Arial" panose="020B0604020202020204" pitchFamily="34" charset="0"/>
              </a:rPr>
              <a:t>La población contaba con un "</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molino de moler pan </a:t>
            </a:r>
            <a:r>
              <a:rPr lang="es-ES" sz="2400" dirty="0">
                <a:latin typeface="CommercialScrD" panose="03000000000000000000" pitchFamily="66" charset="0"/>
                <a:ea typeface="Times New Roman" panose="02020603050405020304" pitchFamily="18" charset="0"/>
                <a:cs typeface="Arial" panose="020B0604020202020204" pitchFamily="34" charset="0"/>
              </a:rPr>
              <a:t>" y otro en construcción.</a:t>
            </a:r>
            <a:endParaRPr lang="es-MX" sz="2400" dirty="0">
              <a:latin typeface="CommercialScrD" panose="03000000000000000000"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C11B17C3-7464-4EC2-9890-2680FF1A1BFD}"/>
              </a:ext>
            </a:extLst>
          </p:cNvPr>
          <p:cNvSpPr/>
          <p:nvPr/>
        </p:nvSpPr>
        <p:spPr>
          <a:xfrm>
            <a:off x="0" y="1968034"/>
            <a:ext cx="6096000" cy="2144177"/>
          </a:xfrm>
          <a:prstGeom prst="rect">
            <a:avLst/>
          </a:prstGeom>
        </p:spPr>
        <p:txBody>
          <a:bodyPr wrap="square">
            <a:spAutoFit/>
          </a:bodyPr>
          <a:lstStyle/>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Con esta información Salmerón repitió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a la corona la importancia de eximir a la ciudad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de impuestos y solicitó nuevas mercedes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como a las que toda ciudad española tenía derecho: armas municipales,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jurisdicción sobre determinados asuntos,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derecho de nombrar a funcionarios municipales,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que ya tenía; un fiel ejecutor y un alguacil mayor.</a:t>
            </a:r>
            <a:endParaRPr lang="es-MX" sz="2400" dirty="0">
              <a:latin typeface="CommercialScrD" panose="03000000000000000000" pitchFamily="66" charset="0"/>
            </a:endParaRPr>
          </a:p>
        </p:txBody>
      </p:sp>
      <p:sp>
        <p:nvSpPr>
          <p:cNvPr id="3" name="Rectángulo 2">
            <a:extLst>
              <a:ext uri="{FF2B5EF4-FFF2-40B4-BE49-F238E27FC236}">
                <a16:creationId xmlns:a16="http://schemas.microsoft.com/office/drawing/2014/main" id="{DCBBEA84-1F06-4EF7-A8E9-730D172F2436}"/>
              </a:ext>
            </a:extLst>
          </p:cNvPr>
          <p:cNvSpPr/>
          <p:nvPr/>
        </p:nvSpPr>
        <p:spPr>
          <a:xfrm>
            <a:off x="6096000" y="5105537"/>
            <a:ext cx="6096000" cy="605294"/>
          </a:xfrm>
          <a:prstGeom prst="rect">
            <a:avLst/>
          </a:prstGeom>
        </p:spPr>
        <p:txBody>
          <a:bodyPr wrap="square">
            <a:spAutoFit/>
          </a:bodyPr>
          <a:lstStyle/>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Salmerón además pedía que la audiencia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residiera en Puebla temporalmente. </a:t>
            </a:r>
            <a:endParaRPr lang="es-MX" dirty="0">
              <a:latin typeface="CommercialScrD" panose="03000000000000000000" pitchFamily="66" charset="0"/>
            </a:endParaRPr>
          </a:p>
        </p:txBody>
      </p:sp>
      <p:sp>
        <p:nvSpPr>
          <p:cNvPr id="7" name="Rectángulo 6">
            <a:extLst>
              <a:ext uri="{FF2B5EF4-FFF2-40B4-BE49-F238E27FC236}">
                <a16:creationId xmlns:a16="http://schemas.microsoft.com/office/drawing/2014/main" id="{A8761E6E-D6AB-47E2-9D75-330DA647F397}"/>
              </a:ext>
            </a:extLst>
          </p:cNvPr>
          <p:cNvSpPr/>
          <p:nvPr/>
        </p:nvSpPr>
        <p:spPr>
          <a:xfrm>
            <a:off x="6096000" y="5824437"/>
            <a:ext cx="6096000" cy="889987"/>
          </a:xfrm>
          <a:prstGeom prst="rect">
            <a:avLst/>
          </a:prstGeom>
        </p:spPr>
        <p:txBody>
          <a:bodyPr wrap="square">
            <a:spAutoFit/>
          </a:bodyPr>
          <a:lstStyle/>
          <a:p>
            <a:pPr lvl="0"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En respuesta a todas estas concesiones Salmerón prometía que la ciudad se convertiría en "</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la mejor</a:t>
            </a:r>
          </a:p>
          <a:p>
            <a:pPr lvl="0" algn="ctr">
              <a:lnSpc>
                <a:spcPts val="2000"/>
              </a:lnSpc>
            </a:pP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 y más principal ciudad </a:t>
            </a:r>
            <a:r>
              <a:rPr lang="es-ES" sz="2400" dirty="0" err="1">
                <a:solidFill>
                  <a:srgbClr val="7030A0"/>
                </a:solidFill>
                <a:latin typeface="CommercialScrD" panose="03000000000000000000" pitchFamily="66" charset="0"/>
                <a:ea typeface="Times New Roman" panose="02020603050405020304" pitchFamily="18" charset="0"/>
                <a:cs typeface="Arial" panose="020B0604020202020204" pitchFamily="34" charset="0"/>
              </a:rPr>
              <a:t>desta</a:t>
            </a:r>
            <a:r>
              <a:rPr lang="es-ES" sz="2400" dirty="0">
                <a:solidFill>
                  <a:srgbClr val="7030A0"/>
                </a:solidFill>
                <a:latin typeface="CommercialScrD" panose="03000000000000000000" pitchFamily="66" charset="0"/>
                <a:ea typeface="Times New Roman" panose="02020603050405020304" pitchFamily="18" charset="0"/>
                <a:cs typeface="Arial" panose="020B0604020202020204" pitchFamily="34" charset="0"/>
              </a:rPr>
              <a:t> Nueva España</a:t>
            </a:r>
            <a:r>
              <a:rPr lang="es-ES" sz="2400" dirty="0">
                <a:latin typeface="CommercialScrD" panose="03000000000000000000" pitchFamily="66" charset="0"/>
                <a:ea typeface="Times New Roman" panose="02020603050405020304" pitchFamily="18" charset="0"/>
                <a:cs typeface="Arial" panose="020B0604020202020204" pitchFamily="34" charset="0"/>
              </a:rPr>
              <a:t>".</a:t>
            </a:r>
            <a:endParaRPr lang="es-MX" sz="2400" dirty="0">
              <a:latin typeface="CommercialScrD" panose="03000000000000000000"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E1D48F36-19F4-4228-AFE8-704947D6B7CE}"/>
              </a:ext>
            </a:extLst>
          </p:cNvPr>
          <p:cNvSpPr/>
          <p:nvPr/>
        </p:nvSpPr>
        <p:spPr>
          <a:xfrm>
            <a:off x="-17648" y="1373620"/>
            <a:ext cx="6961908" cy="377026"/>
          </a:xfrm>
          <a:prstGeom prst="rect">
            <a:avLst/>
          </a:prstGeom>
        </p:spPr>
        <p:txBody>
          <a:bodyPr wrap="square">
            <a:spAutoFit/>
          </a:bodyPr>
          <a:lstStyle/>
          <a:p>
            <a:pPr lvl="0" indent="-342900" algn="ctr">
              <a:lnSpc>
                <a:spcPts val="2000"/>
              </a:lnSpc>
              <a:buSzPts val="1000"/>
              <a:buFont typeface="Symbol" panose="05050102010706020507" pitchFamily="18" charset="2"/>
              <a:buChar char=""/>
              <a:tabLst>
                <a:tab pos="457200" algn="l"/>
              </a:tabLst>
            </a:pPr>
            <a:r>
              <a:rPr lang="es-ES" sz="2400" dirty="0">
                <a:latin typeface="CommercialScrD" panose="03000000000000000000" pitchFamily="66" charset="0"/>
                <a:ea typeface="Times New Roman" panose="02020603050405020304" pitchFamily="18" charset="0"/>
                <a:cs typeface="Arial" panose="020B0604020202020204" pitchFamily="34" charset="0"/>
              </a:rPr>
              <a:t>Puebla comenzaba a ser un centro comercial.</a:t>
            </a:r>
            <a:endParaRPr lang="es-MX" sz="2400" dirty="0">
              <a:latin typeface="CommercialScrD" panose="03000000000000000000" pitchFamily="66" charset="0"/>
            </a:endParaRPr>
          </a:p>
        </p:txBody>
      </p:sp>
      <p:sp>
        <p:nvSpPr>
          <p:cNvPr id="9" name="Rectángulo 8">
            <a:extLst>
              <a:ext uri="{FF2B5EF4-FFF2-40B4-BE49-F238E27FC236}">
                <a16:creationId xmlns:a16="http://schemas.microsoft.com/office/drawing/2014/main" id="{778E06A3-7EF2-4210-B26E-B3950255E8A0}"/>
              </a:ext>
            </a:extLst>
          </p:cNvPr>
          <p:cNvSpPr/>
          <p:nvPr/>
        </p:nvSpPr>
        <p:spPr>
          <a:xfrm>
            <a:off x="4920" y="4406427"/>
            <a:ext cx="6096000" cy="2144177"/>
          </a:xfrm>
          <a:prstGeom prst="rect">
            <a:avLst/>
          </a:prstGeom>
        </p:spPr>
        <p:txBody>
          <a:bodyPr wrap="square">
            <a:spAutoFit/>
          </a:bodyPr>
          <a:lstStyle/>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Además de estas prerrogativas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con las que toda ciudad española contaba,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Puebla pedía se le otorgara en concesión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más tierras en Atlixco, mano de obra indígena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para la construcción del hospital, cuatro ventas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con el fin de aumentar su ingreso municipal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y menos intromisión del corregidor </a:t>
            </a:r>
          </a:p>
          <a:p>
            <a:pPr algn="ctr">
              <a:lnSpc>
                <a:spcPts val="2000"/>
              </a:lnSpc>
            </a:pPr>
            <a:r>
              <a:rPr lang="es-ES" sz="2400" dirty="0">
                <a:latin typeface="CommercialScrD" panose="03000000000000000000" pitchFamily="66" charset="0"/>
                <a:ea typeface="Times New Roman" panose="02020603050405020304" pitchFamily="18" charset="0"/>
                <a:cs typeface="Arial" panose="020B0604020202020204" pitchFamily="34" charset="0"/>
              </a:rPr>
              <a:t>o de la audiencia sobre los asuntos del cabildo.</a:t>
            </a:r>
            <a:endParaRPr lang="es-MX" sz="2400" dirty="0">
              <a:latin typeface="CommercialScrD" panose="03000000000000000000" pitchFamily="66" charset="0"/>
            </a:endParaRPr>
          </a:p>
        </p:txBody>
      </p:sp>
      <p:sp>
        <p:nvSpPr>
          <p:cNvPr id="10" name="CuadroTexto 9">
            <a:extLst>
              <a:ext uri="{FF2B5EF4-FFF2-40B4-BE49-F238E27FC236}">
                <a16:creationId xmlns:a16="http://schemas.microsoft.com/office/drawing/2014/main" id="{F2BE7C10-9DA2-4A08-85E2-E411EA68A654}"/>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2961840"/>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0" fill="hold"/>
                                        <p:tgtEl>
                                          <p:spTgt spid="4"/>
                                        </p:tgtEl>
                                        <p:attrNameLst>
                                          <p:attrName>ppt_x</p:attrName>
                                        </p:attrNameLst>
                                      </p:cBhvr>
                                      <p:tavLst>
                                        <p:tav tm="0">
                                          <p:val>
                                            <p:strVal val="1+#ppt_w/2"/>
                                          </p:val>
                                        </p:tav>
                                        <p:tav tm="100000">
                                          <p:val>
                                            <p:strVal val="#ppt_x"/>
                                          </p:val>
                                        </p:tav>
                                      </p:tavLst>
                                    </p:anim>
                                    <p:anim calcmode="lin" valueType="num">
                                      <p:cBhvr additive="base">
                                        <p:cTn id="8" dur="8000" fill="hold"/>
                                        <p:tgtEl>
                                          <p:spTgt spid="4"/>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8000" fill="hold"/>
                                        <p:tgtEl>
                                          <p:spTgt spid="4"/>
                                        </p:tgtEl>
                                        <p:attrNameLst>
                                          <p:attrName>ppt_w</p:attrName>
                                        </p:attrNameLst>
                                      </p:cBhvr>
                                      <p:tavLst>
                                        <p:tav tm="0">
                                          <p:val>
                                            <p:fltVal val="0"/>
                                          </p:val>
                                        </p:tav>
                                        <p:tav tm="100000">
                                          <p:val>
                                            <p:strVal val="#ppt_w"/>
                                          </p:val>
                                        </p:tav>
                                      </p:tavLst>
                                    </p:anim>
                                    <p:anim calcmode="lin" valueType="num">
                                      <p:cBhvr>
                                        <p:cTn id="12" dur="8000" fill="hold"/>
                                        <p:tgtEl>
                                          <p:spTgt spid="4"/>
                                        </p:tgtEl>
                                        <p:attrNameLst>
                                          <p:attrName>ppt_h</p:attrName>
                                        </p:attrNameLst>
                                      </p:cBhvr>
                                      <p:tavLst>
                                        <p:tav tm="0">
                                          <p:val>
                                            <p:fltVal val="0"/>
                                          </p:val>
                                        </p:tav>
                                        <p:tav tm="100000">
                                          <p:val>
                                            <p:strVal val="#ppt_h"/>
                                          </p:val>
                                        </p:tav>
                                      </p:tavLst>
                                    </p:anim>
                                    <p:animEffect transition="in" filter="fade">
                                      <p:cBhvr>
                                        <p:cTn id="13" dur="8000"/>
                                        <p:tgtEl>
                                          <p:spTgt spid="4"/>
                                        </p:tgtEl>
                                      </p:cBhvr>
                                    </p:animEffect>
                                  </p:childTnLst>
                                </p:cTn>
                              </p:par>
                              <p:par>
                                <p:cTn id="14" presetID="8" presetClass="emph" presetSubtype="0" fill="hold" nodeType="withEffect">
                                  <p:stCondLst>
                                    <p:cond delay="0"/>
                                  </p:stCondLst>
                                  <p:childTnLst>
                                    <p:animRot by="-43200000">
                                      <p:cBhvr>
                                        <p:cTn id="15" dur="8000" fill="hold"/>
                                        <p:tgtEl>
                                          <p:spTgt spid="4"/>
                                        </p:tgtEl>
                                        <p:attrNameLst>
                                          <p:attrName>r</p:attrName>
                                        </p:attrNameLst>
                                      </p:cBhvr>
                                    </p:animRot>
                                  </p:childTnLst>
                                </p:cTn>
                              </p:par>
                              <p:par>
                                <p:cTn id="16" presetID="10" presetClass="entr" presetSubtype="0" fill="hold" grpId="0" nodeType="with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8690"/>
                            </p:stCondLst>
                            <p:childTnLst>
                              <p:par>
                                <p:cTn id="20" presetID="10" presetClass="entr" presetSubtype="0" fill="hold" grpId="0" nodeType="afterEffect">
                                  <p:stCondLst>
                                    <p:cond delay="750"/>
                                  </p:stCondLst>
                                  <p:iterate type="lt">
                                    <p:tmPct val="10000"/>
                                  </p:iterate>
                                  <p:childTnLst>
                                    <p:set>
                                      <p:cBhvr>
                                        <p:cTn id="21" dur="1" fill="hold">
                                          <p:stCondLst>
                                            <p:cond delay="0"/>
                                          </p:stCondLst>
                                        </p:cTn>
                                        <p:tgtEl>
                                          <p:spTgt spid="2"/>
                                        </p:tgtEl>
                                        <p:attrNameLst>
                                          <p:attrName>style.visibility</p:attrName>
                                        </p:attrNameLst>
                                      </p:cBhvr>
                                      <p:to>
                                        <p:strVal val="visible"/>
                                      </p:to>
                                    </p:set>
                                    <p:animEffect transition="in" filter="fade">
                                      <p:cBhvr>
                                        <p:cTn id="22" dur="1170"/>
                                        <p:tgtEl>
                                          <p:spTgt spid="2"/>
                                        </p:tgtEl>
                                      </p:cBhvr>
                                    </p:animEffect>
                                  </p:childTnLst>
                                </p:cTn>
                              </p:par>
                            </p:childTnLst>
                          </p:cTn>
                        </p:par>
                        <p:par>
                          <p:cTn id="23" fill="hold">
                            <p:stCondLst>
                              <p:cond delay="16577"/>
                            </p:stCondLst>
                            <p:childTnLst>
                              <p:par>
                                <p:cTn id="24" presetID="10" presetClass="entr" presetSubtype="0" fill="hold" grpId="0" nodeType="afterEffect">
                                  <p:stCondLst>
                                    <p:cond delay="75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170"/>
                                        <p:tgtEl>
                                          <p:spTgt spid="8"/>
                                        </p:tgtEl>
                                      </p:cBhvr>
                                    </p:animEffect>
                                  </p:childTnLst>
                                </p:cTn>
                              </p:par>
                            </p:childTnLst>
                          </p:cTn>
                        </p:par>
                        <p:par>
                          <p:cTn id="27" fill="hold">
                            <p:stCondLst>
                              <p:cond delay="22709"/>
                            </p:stCondLst>
                            <p:childTnLst>
                              <p:par>
                                <p:cTn id="28" presetID="10" presetClass="entr" presetSubtype="0" fill="hold" grpId="0" nodeType="afterEffect">
                                  <p:stCondLst>
                                    <p:cond delay="75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170"/>
                                        <p:tgtEl>
                                          <p:spTgt spid="6"/>
                                        </p:tgtEl>
                                      </p:cBhvr>
                                    </p:animEffect>
                                  </p:childTnLst>
                                </p:cTn>
                              </p:par>
                            </p:childTnLst>
                          </p:cTn>
                        </p:par>
                        <p:par>
                          <p:cTn id="31" fill="hold">
                            <p:stCondLst>
                              <p:cond delay="57857"/>
                            </p:stCondLst>
                            <p:childTnLst>
                              <p:par>
                                <p:cTn id="32" presetID="10" presetClass="entr" presetSubtype="0" fill="hold" grpId="0" nodeType="afterEffect">
                                  <p:stCondLst>
                                    <p:cond delay="75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170"/>
                                        <p:tgtEl>
                                          <p:spTgt spid="9"/>
                                        </p:tgtEl>
                                      </p:cBhvr>
                                    </p:animEffect>
                                  </p:childTnLst>
                                </p:cTn>
                              </p:par>
                            </p:childTnLst>
                          </p:cTn>
                        </p:par>
                        <p:par>
                          <p:cTn id="35" fill="hold">
                            <p:stCondLst>
                              <p:cond delay="92537"/>
                            </p:stCondLst>
                            <p:childTnLst>
                              <p:par>
                                <p:cTn id="36" presetID="10" presetClass="entr" presetSubtype="0" fill="hold" grpId="0" nodeType="afterEffect">
                                  <p:stCondLst>
                                    <p:cond delay="750"/>
                                  </p:stCondLst>
                                  <p:iterate type="lt">
                                    <p:tmPct val="10000"/>
                                  </p:iterate>
                                  <p:childTnLst>
                                    <p:set>
                                      <p:cBhvr>
                                        <p:cTn id="37" dur="1" fill="hold">
                                          <p:stCondLst>
                                            <p:cond delay="0"/>
                                          </p:stCondLst>
                                        </p:cTn>
                                        <p:tgtEl>
                                          <p:spTgt spid="3"/>
                                        </p:tgtEl>
                                        <p:attrNameLst>
                                          <p:attrName>style.visibility</p:attrName>
                                        </p:attrNameLst>
                                      </p:cBhvr>
                                      <p:to>
                                        <p:strVal val="visible"/>
                                      </p:to>
                                    </p:set>
                                    <p:animEffect transition="in" filter="fade">
                                      <p:cBhvr>
                                        <p:cTn id="38" dur="1170"/>
                                        <p:tgtEl>
                                          <p:spTgt spid="3"/>
                                        </p:tgtEl>
                                      </p:cBhvr>
                                    </p:animEffect>
                                  </p:childTnLst>
                                </p:cTn>
                              </p:par>
                            </p:childTnLst>
                          </p:cTn>
                        </p:par>
                        <p:par>
                          <p:cTn id="39" fill="hold">
                            <p:stCondLst>
                              <p:cond delay="101828"/>
                            </p:stCondLst>
                            <p:childTnLst>
                              <p:par>
                                <p:cTn id="40" presetID="10" presetClass="entr" presetSubtype="0" fill="hold" grpId="0" nodeType="afterEffect">
                                  <p:stCondLst>
                                    <p:cond delay="75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170"/>
                                        <p:tgtEl>
                                          <p:spTgt spid="7"/>
                                        </p:tgtEl>
                                      </p:cBhvr>
                                    </p:animEffect>
                                  </p:childTnLst>
                                </p:cTn>
                              </p:par>
                            </p:childTnLst>
                          </p:cTn>
                        </p:par>
                        <p:par>
                          <p:cTn id="43" fill="hold">
                            <p:stCondLst>
                              <p:cond delay="117671"/>
                            </p:stCondLst>
                            <p:childTnLst>
                              <p:par>
                                <p:cTn id="44" presetID="1" presetClass="entr" presetSubtype="0" fill="hold" grpId="0" nodeType="afterEffect" nodePh="1">
                                  <p:stCondLst>
                                    <p:cond delay="2000"/>
                                  </p:stCondLst>
                                  <p:endCondLst>
                                    <p:cond evt="begin" delay="0">
                                      <p:tn val="44"/>
                                    </p:cond>
                                  </p:endCondLst>
                                  <p:childTnLst>
                                    <p:set>
                                      <p:cBhvr>
                                        <p:cTn id="4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3" grpId="0"/>
      <p:bldP spid="7" grpId="0"/>
      <p:bldP spid="8" grpId="0"/>
      <p:bldP spid="9"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31B9ADB-DE11-4E0E-A6F0-4328B92627C7}"/>
              </a:ext>
            </a:extLst>
          </p:cNvPr>
          <p:cNvSpPr/>
          <p:nvPr/>
        </p:nvSpPr>
        <p:spPr>
          <a:xfrm>
            <a:off x="0" y="86926"/>
            <a:ext cx="12192000" cy="977191"/>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Con estas pretensiones Puebla no solo reclamaba privilegios de ciudad sino de capital virreinal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y abandonaba su </a:t>
            </a:r>
            <a:r>
              <a:rPr lang="es-ES" sz="2400" dirty="0" err="1">
                <a:solidFill>
                  <a:srgbClr val="222222"/>
                </a:solidFill>
                <a:latin typeface="CommercialScrD" panose="03000000000000000000" pitchFamily="66" charset="0"/>
                <a:ea typeface="Times New Roman" panose="02020603050405020304" pitchFamily="18" charset="0"/>
                <a:cs typeface="Arial" panose="020B0604020202020204" pitchFamily="34" charset="0"/>
              </a:rPr>
              <a:t>pretención</a:t>
            </a: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de servir de equilibrio en medio de una colonia de conquistadores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y encomenderos, adquiriendo sus propios defectos.</a:t>
            </a:r>
            <a:endParaRPr lang="es-MX" sz="2400" dirty="0">
              <a:latin typeface="CommercialScrD" panose="03000000000000000000" pitchFamily="66" charset="0"/>
            </a:endParaRPr>
          </a:p>
        </p:txBody>
      </p:sp>
      <p:pic>
        <p:nvPicPr>
          <p:cNvPr id="4" name="Imagen 3" descr="Imagen que contiene edificio&#10;&#10;Descripción generada con confianza alta">
            <a:extLst>
              <a:ext uri="{FF2B5EF4-FFF2-40B4-BE49-F238E27FC236}">
                <a16:creationId xmlns:a16="http://schemas.microsoft.com/office/drawing/2014/main" id="{DC7A966F-E9BC-424B-9978-991961782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635" y="1836126"/>
            <a:ext cx="3675279" cy="4900372"/>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DC9F2479-F2BB-4CC9-B8AC-26B2B5229D8A}"/>
              </a:ext>
            </a:extLst>
          </p:cNvPr>
          <p:cNvSpPr/>
          <p:nvPr/>
        </p:nvSpPr>
        <p:spPr>
          <a:xfrm>
            <a:off x="3889914" y="2457013"/>
            <a:ext cx="8302086" cy="3041858"/>
          </a:xfrm>
          <a:prstGeom prst="rect">
            <a:avLst/>
          </a:prstGeom>
        </p:spPr>
        <p:txBody>
          <a:bodyPr wrap="square">
            <a:spAutoFit/>
          </a:bodyPr>
          <a:lstStyle/>
          <a:p>
            <a:pPr algn="ctr">
              <a:lnSpc>
                <a:spcPts val="2300"/>
              </a:lnSpc>
            </a:pPr>
            <a:endParaRPr lang="es-MX" sz="2400" dirty="0">
              <a:latin typeface="CommercialScrD" panose="03000000000000000000" pitchFamily="66" charset="0"/>
            </a:endParaRPr>
          </a:p>
          <a:p>
            <a:pPr algn="ctr">
              <a:lnSpc>
                <a:spcPts val="2300"/>
              </a:lnSpc>
            </a:pPr>
            <a:r>
              <a:rPr lang="es-MX" sz="2400" dirty="0">
                <a:latin typeface="CommercialScrD" panose="03000000000000000000" pitchFamily="66" charset="0"/>
              </a:rPr>
              <a:t>Existen dos informaciones contradictorias, </a:t>
            </a:r>
          </a:p>
          <a:p>
            <a:pPr algn="ctr">
              <a:lnSpc>
                <a:spcPts val="2300"/>
              </a:lnSpc>
            </a:pPr>
            <a:r>
              <a:rPr lang="es-MX" sz="2400" dirty="0">
                <a:latin typeface="CommercialScrD" panose="03000000000000000000" pitchFamily="66" charset="0"/>
              </a:rPr>
              <a:t>una de Diego Bermúdez de Castro que dice que Puebla se estableció </a:t>
            </a:r>
          </a:p>
          <a:p>
            <a:pPr algn="ctr">
              <a:lnSpc>
                <a:spcPts val="2300"/>
              </a:lnSpc>
            </a:pPr>
            <a:r>
              <a:rPr lang="es-MX" sz="2400" dirty="0">
                <a:latin typeface="CommercialScrD" panose="03000000000000000000" pitchFamily="66" charset="0"/>
              </a:rPr>
              <a:t>en un lugar donde ya existía una venta regenteada por dos españoles, Esteban de Zamora y su pariente Pedro </a:t>
            </a:r>
            <a:r>
              <a:rPr lang="es-MX" sz="2400" dirty="0" err="1">
                <a:latin typeface="CommercialScrD" panose="03000000000000000000" pitchFamily="66" charset="0"/>
              </a:rPr>
              <a:t>Jaimes</a:t>
            </a:r>
            <a:r>
              <a:rPr lang="es-MX" sz="2400" dirty="0">
                <a:latin typeface="CommercialScrD" panose="03000000000000000000" pitchFamily="66" charset="0"/>
              </a:rPr>
              <a:t>, en el camino </a:t>
            </a:r>
          </a:p>
          <a:p>
            <a:pPr algn="ctr">
              <a:lnSpc>
                <a:spcPts val="2300"/>
              </a:lnSpc>
            </a:pPr>
            <a:r>
              <a:rPr lang="es-MX" sz="2400" dirty="0">
                <a:latin typeface="CommercialScrD" panose="03000000000000000000" pitchFamily="66" charset="0"/>
              </a:rPr>
              <a:t>de México a Veracruz, sin embargo, en un informe de la Audiencia señala que el lugar elegido estaba apartado del camino principal, </a:t>
            </a:r>
          </a:p>
          <a:p>
            <a:pPr algn="ctr">
              <a:lnSpc>
                <a:spcPts val="2300"/>
              </a:lnSpc>
            </a:pPr>
            <a:r>
              <a:rPr lang="es-MX" sz="2400" dirty="0">
                <a:latin typeface="CommercialScrD" panose="03000000000000000000" pitchFamily="66" charset="0"/>
              </a:rPr>
              <a:t>unas cinco o seis leguas, que después fue desviado para que pasara </a:t>
            </a:r>
          </a:p>
          <a:p>
            <a:pPr algn="ctr">
              <a:lnSpc>
                <a:spcPts val="2300"/>
              </a:lnSpc>
            </a:pPr>
            <a:r>
              <a:rPr lang="es-MX" sz="2400" dirty="0">
                <a:latin typeface="CommercialScrD" panose="03000000000000000000" pitchFamily="66" charset="0"/>
              </a:rPr>
              <a:t>por Puebla, fuera de Bermúdez de Castro ninguna documentación menciona ni a los españoles ni a su venta.</a:t>
            </a:r>
          </a:p>
        </p:txBody>
      </p:sp>
      <p:sp>
        <p:nvSpPr>
          <p:cNvPr id="6" name="Rectángulo 5">
            <a:extLst>
              <a:ext uri="{FF2B5EF4-FFF2-40B4-BE49-F238E27FC236}">
                <a16:creationId xmlns:a16="http://schemas.microsoft.com/office/drawing/2014/main" id="{BE8DB221-5A18-4B02-945D-01BA3A6F7A43}"/>
              </a:ext>
            </a:extLst>
          </p:cNvPr>
          <p:cNvSpPr/>
          <p:nvPr/>
        </p:nvSpPr>
        <p:spPr>
          <a:xfrm>
            <a:off x="3889912" y="5547908"/>
            <a:ext cx="8302087" cy="1272143"/>
          </a:xfrm>
          <a:prstGeom prst="rect">
            <a:avLst/>
          </a:prstGeom>
        </p:spPr>
        <p:txBody>
          <a:bodyPr wrap="square">
            <a:spAutoFit/>
          </a:bodyPr>
          <a:lstStyle/>
          <a:p>
            <a:pPr algn="ctr">
              <a:lnSpc>
                <a:spcPts val="2300"/>
              </a:lnSpc>
            </a:pPr>
            <a:r>
              <a:rPr lang="es-MX" sz="2400" dirty="0">
                <a:latin typeface="CommercialScrD" panose="03000000000000000000" pitchFamily="66" charset="0"/>
              </a:rPr>
              <a:t>Según documentos de Torquemada, Herrera y recogidos </a:t>
            </a:r>
          </a:p>
          <a:p>
            <a:pPr algn="ctr">
              <a:lnSpc>
                <a:spcPts val="2300"/>
              </a:lnSpc>
            </a:pPr>
            <a:r>
              <a:rPr lang="es-MX" sz="2400" dirty="0">
                <a:latin typeface="CommercialScrD" panose="03000000000000000000" pitchFamily="66" charset="0"/>
              </a:rPr>
              <a:t>por investigadores posteriores, Puebla se fundó en un paraje solitario, antiguamente ocupado por un establecimiento indígena, llamado </a:t>
            </a:r>
            <a:r>
              <a:rPr lang="es-MX" sz="2400" dirty="0" err="1">
                <a:latin typeface="CommercialScrD" panose="03000000000000000000" pitchFamily="66" charset="0"/>
              </a:rPr>
              <a:t>Cuetlaxcohuapan</a:t>
            </a:r>
            <a:r>
              <a:rPr lang="es-MX" sz="2400" dirty="0">
                <a:latin typeface="CommercialScrD" panose="03000000000000000000" pitchFamily="66" charset="0"/>
              </a:rPr>
              <a:t> "</a:t>
            </a:r>
            <a:r>
              <a:rPr lang="es-MX" sz="2400" dirty="0">
                <a:solidFill>
                  <a:srgbClr val="7030A0"/>
                </a:solidFill>
                <a:latin typeface="CommercialScrD" panose="03000000000000000000" pitchFamily="66" charset="0"/>
              </a:rPr>
              <a:t>lugar donde se lavan entrañas</a:t>
            </a:r>
            <a:r>
              <a:rPr lang="es-MX" sz="2400" dirty="0">
                <a:latin typeface="CommercialScrD" panose="03000000000000000000" pitchFamily="66" charset="0"/>
              </a:rPr>
              <a:t>" o "</a:t>
            </a:r>
            <a:r>
              <a:rPr lang="es-MX" sz="2400" dirty="0">
                <a:solidFill>
                  <a:srgbClr val="7030A0"/>
                </a:solidFill>
                <a:latin typeface="CommercialScrD" panose="03000000000000000000" pitchFamily="66" charset="0"/>
              </a:rPr>
              <a:t>tierra de serpientes</a:t>
            </a:r>
            <a:r>
              <a:rPr lang="es-MX" sz="2400" dirty="0">
                <a:latin typeface="CommercialScrD" panose="03000000000000000000" pitchFamily="66" charset="0"/>
              </a:rPr>
              <a:t>".</a:t>
            </a:r>
          </a:p>
        </p:txBody>
      </p:sp>
      <p:sp>
        <p:nvSpPr>
          <p:cNvPr id="7" name="Rectángulo 6">
            <a:extLst>
              <a:ext uri="{FF2B5EF4-FFF2-40B4-BE49-F238E27FC236}">
                <a16:creationId xmlns:a16="http://schemas.microsoft.com/office/drawing/2014/main" id="{8D49A325-E14C-429A-BDC6-C81359ACC6A4}"/>
              </a:ext>
            </a:extLst>
          </p:cNvPr>
          <p:cNvSpPr/>
          <p:nvPr/>
        </p:nvSpPr>
        <p:spPr>
          <a:xfrm>
            <a:off x="19668" y="1124226"/>
            <a:ext cx="12192000" cy="995785"/>
          </a:xfrm>
          <a:prstGeom prst="rect">
            <a:avLst/>
          </a:prstGeom>
        </p:spPr>
        <p:txBody>
          <a:bodyPr wrap="square">
            <a:spAutoFit/>
          </a:bodyPr>
          <a:lstStyle/>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Con estas pretensiones Puebla La misma situación especial con que inició el experimento social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volvió propensa a la colonia a pedir favores especiales a una corona deseosa por que el experimento </a:t>
            </a:r>
          </a:p>
          <a:p>
            <a:pPr algn="ctr">
              <a:lnSpc>
                <a:spcPts val="2300"/>
              </a:lnSpc>
            </a:pPr>
            <a:r>
              <a:rPr lang="es-ES" sz="2400" dirty="0">
                <a:solidFill>
                  <a:srgbClr val="222222"/>
                </a:solidFill>
                <a:latin typeface="CommercialScrD" panose="03000000000000000000" pitchFamily="66" charset="0"/>
                <a:ea typeface="Times New Roman" panose="02020603050405020304" pitchFamily="18" charset="0"/>
                <a:cs typeface="Arial" panose="020B0604020202020204" pitchFamily="34" charset="0"/>
              </a:rPr>
              <a:t>                                                         sobreviviera aún acosta de los principios que la crearon. </a:t>
            </a:r>
            <a:endParaRPr lang="es-MX" sz="2400" dirty="0">
              <a:latin typeface="CommercialScrD" panose="03000000000000000000" pitchFamily="66" charset="0"/>
            </a:endParaRPr>
          </a:p>
        </p:txBody>
      </p:sp>
      <p:sp>
        <p:nvSpPr>
          <p:cNvPr id="8" name="Rectángulo 7">
            <a:extLst>
              <a:ext uri="{FF2B5EF4-FFF2-40B4-BE49-F238E27FC236}">
                <a16:creationId xmlns:a16="http://schemas.microsoft.com/office/drawing/2014/main" id="{51759EA6-9450-44B6-A7B8-7E722AB0E60F}"/>
              </a:ext>
            </a:extLst>
          </p:cNvPr>
          <p:cNvSpPr/>
          <p:nvPr/>
        </p:nvSpPr>
        <p:spPr>
          <a:xfrm>
            <a:off x="4784992" y="2247213"/>
            <a:ext cx="6338594"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Sobre el lugar de la fundación</a:t>
            </a:r>
          </a:p>
        </p:txBody>
      </p:sp>
      <p:sp>
        <p:nvSpPr>
          <p:cNvPr id="9" name="CuadroTexto 8">
            <a:extLst>
              <a:ext uri="{FF2B5EF4-FFF2-40B4-BE49-F238E27FC236}">
                <a16:creationId xmlns:a16="http://schemas.microsoft.com/office/drawing/2014/main" id="{4699A2EC-239E-4565-A41E-38A8923C834D}"/>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60073438"/>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4500" fill="hold"/>
                                        <p:tgtEl>
                                          <p:spTgt spid="4"/>
                                        </p:tgtEl>
                                        <p:attrNameLst>
                                          <p:attrName>ppt_x</p:attrName>
                                        </p:attrNameLst>
                                      </p:cBhvr>
                                      <p:tavLst>
                                        <p:tav tm="0">
                                          <p:val>
                                            <p:strVal val="#ppt_x"/>
                                          </p:val>
                                        </p:tav>
                                        <p:tav tm="100000">
                                          <p:val>
                                            <p:strVal val="#ppt_x"/>
                                          </p:val>
                                        </p:tav>
                                      </p:tavLst>
                                    </p:anim>
                                    <p:anim calcmode="lin" valueType="num">
                                      <p:cBhvr>
                                        <p:cTn id="8" dur="24500" fill="hold"/>
                                        <p:tgtEl>
                                          <p:spTgt spid="4"/>
                                        </p:tgtEl>
                                        <p:attrNameLst>
                                          <p:attrName>ppt_y</p:attrName>
                                        </p:attrNameLst>
                                      </p:cBhvr>
                                      <p:tavLst>
                                        <p:tav tm="0">
                                          <p:val>
                                            <p:strVal val="#ppt_y+#ppt_h/2"/>
                                          </p:val>
                                        </p:tav>
                                        <p:tav tm="100000">
                                          <p:val>
                                            <p:strVal val="#ppt_y"/>
                                          </p:val>
                                        </p:tav>
                                      </p:tavLst>
                                    </p:anim>
                                    <p:anim calcmode="lin" valueType="num">
                                      <p:cBhvr>
                                        <p:cTn id="9" dur="24500" fill="hold"/>
                                        <p:tgtEl>
                                          <p:spTgt spid="4"/>
                                        </p:tgtEl>
                                        <p:attrNameLst>
                                          <p:attrName>ppt_w</p:attrName>
                                        </p:attrNameLst>
                                      </p:cBhvr>
                                      <p:tavLst>
                                        <p:tav tm="0">
                                          <p:val>
                                            <p:strVal val="#ppt_w"/>
                                          </p:val>
                                        </p:tav>
                                        <p:tav tm="100000">
                                          <p:val>
                                            <p:strVal val="#ppt_w"/>
                                          </p:val>
                                        </p:tav>
                                      </p:tavLst>
                                    </p:anim>
                                    <p:anim calcmode="lin" valueType="num">
                                      <p:cBhvr>
                                        <p:cTn id="10" dur="24500" fill="hold"/>
                                        <p:tgtEl>
                                          <p:spTgt spid="4"/>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170"/>
                                        <p:tgtEl>
                                          <p:spTgt spid="2"/>
                                        </p:tgtEl>
                                      </p:cBhvr>
                                    </p:animEffect>
                                  </p:childTnLst>
                                </p:cTn>
                              </p:par>
                            </p:childTnLst>
                          </p:cTn>
                        </p:par>
                        <p:par>
                          <p:cTn id="14" fill="hold">
                            <p:stCondLst>
                              <p:cond delay="25421"/>
                            </p:stCondLst>
                            <p:childTnLst>
                              <p:par>
                                <p:cTn id="15" presetID="10" presetClass="entr" presetSubtype="0" fill="hold" grpId="0" nodeType="afterEffect">
                                  <p:stCondLst>
                                    <p:cond delay="75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52145"/>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2500"/>
                                        <p:tgtEl>
                                          <p:spTgt spid="8"/>
                                        </p:tgtEl>
                                      </p:cBhvr>
                                    </p:animEffect>
                                  </p:childTnLst>
                                </p:cTn>
                              </p:par>
                            </p:childTnLst>
                          </p:cTn>
                        </p:par>
                        <p:par>
                          <p:cTn id="22" fill="hold">
                            <p:stCondLst>
                              <p:cond delay="61645"/>
                            </p:stCondLst>
                            <p:childTnLst>
                              <p:par>
                                <p:cTn id="23" presetID="10" presetClass="entr" presetSubtype="0" fill="hold" grpId="0" nodeType="afterEffect">
                                  <p:stCondLst>
                                    <p:cond delay="75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170"/>
                                        <p:tgtEl>
                                          <p:spTgt spid="5"/>
                                        </p:tgtEl>
                                      </p:cBhvr>
                                    </p:animEffect>
                                  </p:childTnLst>
                                </p:cTn>
                              </p:par>
                            </p:childTnLst>
                          </p:cTn>
                        </p:par>
                        <p:par>
                          <p:cTn id="26" fill="hold">
                            <p:stCondLst>
                              <p:cond delay="115981"/>
                            </p:stCondLst>
                            <p:childTnLst>
                              <p:par>
                                <p:cTn id="27" presetID="10" presetClass="entr" presetSubtype="0" fill="hold" grpId="0" nodeType="afterEffect">
                                  <p:stCondLst>
                                    <p:cond delay="75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170"/>
                                        <p:tgtEl>
                                          <p:spTgt spid="6"/>
                                        </p:tgtEl>
                                      </p:cBhvr>
                                    </p:animEffect>
                                  </p:childTnLst>
                                </p:cTn>
                              </p:par>
                            </p:childTnLst>
                          </p:cTn>
                        </p:par>
                        <p:par>
                          <p:cTn id="30" fill="hold">
                            <p:stCondLst>
                              <p:cond delay="144226"/>
                            </p:stCondLst>
                            <p:childTnLst>
                              <p:par>
                                <p:cTn id="31" presetID="1" presetClass="entr" presetSubtype="0" fill="hold" grpId="0" nodeType="afterEffect" nodePh="1">
                                  <p:stCondLst>
                                    <p:cond delay="2000"/>
                                  </p:stCondLst>
                                  <p:endCondLst>
                                    <p:cond evt="begin" delay="0">
                                      <p:tn val="31"/>
                                    </p:cond>
                                  </p:end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596B017F-FB3D-4049-85ED-2F079CBA2BCA}"/>
              </a:ext>
            </a:extLst>
          </p:cNvPr>
          <p:cNvSpPr/>
          <p:nvPr/>
        </p:nvSpPr>
        <p:spPr>
          <a:xfrm>
            <a:off x="-1" y="284532"/>
            <a:ext cx="7592291" cy="889987"/>
          </a:xfrm>
          <a:prstGeom prst="rect">
            <a:avLst/>
          </a:prstGeom>
        </p:spPr>
        <p:txBody>
          <a:bodyPr wrap="square">
            <a:spAutoFit/>
          </a:bodyPr>
          <a:lstStyle/>
          <a:p>
            <a:pPr algn="ctr">
              <a:lnSpc>
                <a:spcPts val="2000"/>
              </a:lnSpc>
            </a:pPr>
            <a:r>
              <a:rPr lang="es-MX" sz="2400" dirty="0">
                <a:latin typeface="CommercialScrD" panose="03000000000000000000" pitchFamily="66" charset="0"/>
              </a:rPr>
              <a:t>Sin embargo, aunque se confirma el nombre con anales mexicanos, en ningún otro documento es posible confirmar que hubiese existido una población con ese título.</a:t>
            </a:r>
          </a:p>
        </p:txBody>
      </p:sp>
      <p:pic>
        <p:nvPicPr>
          <p:cNvPr id="4" name="Imagen 3" descr="Imagen que contiene texto&#10;&#10;Descripción generada con confianza muy alta">
            <a:extLst>
              <a:ext uri="{FF2B5EF4-FFF2-40B4-BE49-F238E27FC236}">
                <a16:creationId xmlns:a16="http://schemas.microsoft.com/office/drawing/2014/main" id="{0A57C6CC-6AA7-4113-8645-838BE5E530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4526" y="277085"/>
            <a:ext cx="4485440" cy="5791201"/>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BA921E21-420B-4858-AA41-A05B5D4DBB41}"/>
              </a:ext>
            </a:extLst>
          </p:cNvPr>
          <p:cNvSpPr/>
          <p:nvPr/>
        </p:nvSpPr>
        <p:spPr>
          <a:xfrm>
            <a:off x="0" y="2071763"/>
            <a:ext cx="7494526" cy="1631216"/>
          </a:xfrm>
          <a:prstGeom prst="rect">
            <a:avLst/>
          </a:prstGeom>
        </p:spPr>
        <p:txBody>
          <a:bodyPr wrap="square">
            <a:spAutoFit/>
          </a:bodyPr>
          <a:lstStyle/>
          <a:p>
            <a:pPr algn="ctr">
              <a:lnSpc>
                <a:spcPts val="2000"/>
              </a:lnSpc>
            </a:pPr>
            <a:r>
              <a:rPr lang="es-MX" sz="2400" dirty="0">
                <a:latin typeface="CommercialScrD" panose="03000000000000000000" pitchFamily="66" charset="0"/>
              </a:rPr>
              <a:t>Juan Salmerón quien era oidor, presidente de la Segunda Audiencia y encargado de la fundación de Puebla menciona </a:t>
            </a:r>
          </a:p>
          <a:p>
            <a:pPr algn="ctr">
              <a:lnSpc>
                <a:spcPts val="2000"/>
              </a:lnSpc>
            </a:pPr>
            <a:r>
              <a:rPr lang="es-MX" sz="2400" dirty="0">
                <a:latin typeface="CommercialScrD" panose="03000000000000000000" pitchFamily="66" charset="0"/>
              </a:rPr>
              <a:t>que había escogido un lugar a una legua al norte </a:t>
            </a:r>
          </a:p>
          <a:p>
            <a:pPr algn="ctr">
              <a:lnSpc>
                <a:spcPts val="2000"/>
              </a:lnSpc>
            </a:pPr>
            <a:r>
              <a:rPr lang="es-MX" sz="2400" dirty="0">
                <a:latin typeface="CommercialScrD" panose="03000000000000000000" pitchFamily="66" charset="0"/>
              </a:rPr>
              <a:t>de </a:t>
            </a:r>
            <a:r>
              <a:rPr lang="es-MX" sz="2400" dirty="0" err="1">
                <a:latin typeface="CommercialScrD" panose="03000000000000000000" pitchFamily="66" charset="0"/>
              </a:rPr>
              <a:t>Totumiacan</a:t>
            </a:r>
            <a:r>
              <a:rPr lang="es-MX" sz="2400" dirty="0">
                <a:latin typeface="CommercialScrD" panose="03000000000000000000" pitchFamily="66" charset="0"/>
              </a:rPr>
              <a:t> (</a:t>
            </a:r>
            <a:r>
              <a:rPr lang="es-MX" sz="2400" dirty="0" err="1">
                <a:solidFill>
                  <a:srgbClr val="7030A0"/>
                </a:solidFill>
                <a:latin typeface="CommercialScrD" panose="03000000000000000000" pitchFamily="66" charset="0"/>
              </a:rPr>
              <a:t>Totimehuacan</a:t>
            </a:r>
            <a:r>
              <a:rPr lang="es-MX" sz="2400" dirty="0">
                <a:latin typeface="CommercialScrD" panose="03000000000000000000" pitchFamily="66" charset="0"/>
              </a:rPr>
              <a:t>), lugar donde había existido </a:t>
            </a:r>
          </a:p>
          <a:p>
            <a:pPr algn="ctr">
              <a:lnSpc>
                <a:spcPts val="2000"/>
              </a:lnSpc>
            </a:pPr>
            <a:r>
              <a:rPr lang="es-MX" sz="2400" dirty="0">
                <a:latin typeface="CommercialScrD" panose="03000000000000000000" pitchFamily="66" charset="0"/>
              </a:rPr>
              <a:t>una importante población indígena destruida 60 años atrás </a:t>
            </a:r>
          </a:p>
          <a:p>
            <a:pPr algn="ctr">
              <a:lnSpc>
                <a:spcPts val="2000"/>
              </a:lnSpc>
            </a:pPr>
            <a:r>
              <a:rPr lang="es-MX" sz="2400" dirty="0">
                <a:latin typeface="CommercialScrD" panose="03000000000000000000" pitchFamily="66" charset="0"/>
              </a:rPr>
              <a:t>por los Tepeaca.</a:t>
            </a:r>
          </a:p>
        </p:txBody>
      </p:sp>
      <p:sp>
        <p:nvSpPr>
          <p:cNvPr id="6" name="Rectángulo 5">
            <a:extLst>
              <a:ext uri="{FF2B5EF4-FFF2-40B4-BE49-F238E27FC236}">
                <a16:creationId xmlns:a16="http://schemas.microsoft.com/office/drawing/2014/main" id="{A7D2AE3B-1515-4701-8A39-C8A208075708}"/>
              </a:ext>
            </a:extLst>
          </p:cNvPr>
          <p:cNvSpPr/>
          <p:nvPr/>
        </p:nvSpPr>
        <p:spPr>
          <a:xfrm>
            <a:off x="13854" y="6153926"/>
            <a:ext cx="12192001" cy="633507"/>
          </a:xfrm>
          <a:prstGeom prst="rect">
            <a:avLst/>
          </a:prstGeom>
        </p:spPr>
        <p:txBody>
          <a:bodyPr wrap="square">
            <a:spAutoFit/>
          </a:bodyPr>
          <a:lstStyle/>
          <a:p>
            <a:pPr algn="ctr">
              <a:lnSpc>
                <a:spcPts val="2000"/>
              </a:lnSpc>
            </a:pPr>
            <a:r>
              <a:rPr lang="es-MX" sz="2400" dirty="0">
                <a:solidFill>
                  <a:prstClr val="black"/>
                </a:solidFill>
                <a:latin typeface="CommercialScrD" panose="03000000000000000000" pitchFamily="66" charset="0"/>
              </a:rPr>
              <a:t>quien fuera encomendero de  aquellas familias y que posteriormente se convirtió en vecino de Puebla </a:t>
            </a:r>
          </a:p>
          <a:p>
            <a:pPr algn="ctr">
              <a:lnSpc>
                <a:spcPts val="2000"/>
              </a:lnSpc>
            </a:pPr>
            <a:r>
              <a:rPr lang="es-MX" sz="2400" dirty="0">
                <a:solidFill>
                  <a:prstClr val="black"/>
                </a:solidFill>
                <a:latin typeface="CommercialScrD" panose="03000000000000000000" pitchFamily="66" charset="0"/>
              </a:rPr>
              <a:t>y miembro de su cabildo en 1533, hecho que se corrobora en otros documentos.</a:t>
            </a:r>
            <a:endParaRPr lang="es-MX" dirty="0"/>
          </a:p>
        </p:txBody>
      </p:sp>
      <p:sp>
        <p:nvSpPr>
          <p:cNvPr id="7" name="Rectángulo 6">
            <a:extLst>
              <a:ext uri="{FF2B5EF4-FFF2-40B4-BE49-F238E27FC236}">
                <a16:creationId xmlns:a16="http://schemas.microsoft.com/office/drawing/2014/main" id="{35009ECF-207B-4EFD-B241-4A6CB91102C0}"/>
              </a:ext>
            </a:extLst>
          </p:cNvPr>
          <p:cNvSpPr/>
          <p:nvPr/>
        </p:nvSpPr>
        <p:spPr>
          <a:xfrm>
            <a:off x="4919" y="1277584"/>
            <a:ext cx="7592291" cy="605294"/>
          </a:xfrm>
          <a:prstGeom prst="rect">
            <a:avLst/>
          </a:prstGeom>
        </p:spPr>
        <p:txBody>
          <a:bodyPr wrap="square">
            <a:spAutoFit/>
          </a:bodyPr>
          <a:lstStyle/>
          <a:p>
            <a:pPr algn="ctr">
              <a:lnSpc>
                <a:spcPts val="2000"/>
              </a:lnSpc>
            </a:pPr>
            <a:r>
              <a:rPr lang="es-MX" sz="2400" dirty="0">
                <a:latin typeface="CommercialScrD" panose="03000000000000000000" pitchFamily="66" charset="0"/>
              </a:rPr>
              <a:t> Otro documento lo constituye un informe que fue enviado </a:t>
            </a:r>
          </a:p>
          <a:p>
            <a:pPr algn="ctr">
              <a:lnSpc>
                <a:spcPts val="2000"/>
              </a:lnSpc>
            </a:pPr>
            <a:r>
              <a:rPr lang="es-MX" sz="2400" dirty="0">
                <a:latin typeface="CommercialScrD" panose="03000000000000000000" pitchFamily="66" charset="0"/>
              </a:rPr>
              <a:t>el 13 de agosto de 1531 por el licenciado Juan Salmerón a la corona.</a:t>
            </a:r>
          </a:p>
        </p:txBody>
      </p:sp>
      <p:sp>
        <p:nvSpPr>
          <p:cNvPr id="8" name="Rectángulo 7">
            <a:extLst>
              <a:ext uri="{FF2B5EF4-FFF2-40B4-BE49-F238E27FC236}">
                <a16:creationId xmlns:a16="http://schemas.microsoft.com/office/drawing/2014/main" id="{922DB644-EC2F-49DF-8DDE-B14E05819FBE}"/>
              </a:ext>
            </a:extLst>
          </p:cNvPr>
          <p:cNvSpPr/>
          <p:nvPr/>
        </p:nvSpPr>
        <p:spPr>
          <a:xfrm>
            <a:off x="4920" y="3875981"/>
            <a:ext cx="7494526" cy="1631216"/>
          </a:xfrm>
          <a:prstGeom prst="rect">
            <a:avLst/>
          </a:prstGeom>
        </p:spPr>
        <p:txBody>
          <a:bodyPr wrap="square">
            <a:spAutoFit/>
          </a:bodyPr>
          <a:lstStyle/>
          <a:p>
            <a:pPr algn="ctr">
              <a:lnSpc>
                <a:spcPts val="2000"/>
              </a:lnSpc>
            </a:pPr>
            <a:r>
              <a:rPr lang="es-MX" sz="2400" dirty="0">
                <a:latin typeface="CommercialScrD" panose="03000000000000000000" pitchFamily="66" charset="0"/>
              </a:rPr>
              <a:t>Unos habían huido a Tlaxcala y un reducido grupo permaneció </a:t>
            </a:r>
          </a:p>
          <a:p>
            <a:pPr algn="ctr">
              <a:lnSpc>
                <a:spcPts val="2000"/>
              </a:lnSpc>
            </a:pPr>
            <a:r>
              <a:rPr lang="es-MX" sz="2400" dirty="0">
                <a:latin typeface="CommercialScrD" panose="03000000000000000000" pitchFamily="66" charset="0"/>
              </a:rPr>
              <a:t>en el área que en 1531 contaba solo con unas cincuenta </a:t>
            </a:r>
          </a:p>
          <a:p>
            <a:pPr algn="ctr">
              <a:lnSpc>
                <a:spcPts val="2000"/>
              </a:lnSpc>
            </a:pPr>
            <a:r>
              <a:rPr lang="es-MX" sz="2400" dirty="0">
                <a:latin typeface="CommercialScrD" panose="03000000000000000000" pitchFamily="66" charset="0"/>
              </a:rPr>
              <a:t>o sesenta familias, al llegar los fundadores españoles </a:t>
            </a:r>
          </a:p>
          <a:p>
            <a:pPr algn="ctr">
              <a:lnSpc>
                <a:spcPts val="2000"/>
              </a:lnSpc>
            </a:pPr>
            <a:r>
              <a:rPr lang="es-MX" sz="2400" dirty="0">
                <a:latin typeface="CommercialScrD" panose="03000000000000000000" pitchFamily="66" charset="0"/>
              </a:rPr>
              <a:t>aquellos protestaron por la cercanía a su pueblo reclamando </a:t>
            </a:r>
          </a:p>
          <a:p>
            <a:pPr algn="ctr">
              <a:lnSpc>
                <a:spcPts val="2000"/>
              </a:lnSpc>
            </a:pPr>
            <a:r>
              <a:rPr lang="es-MX" sz="2400" dirty="0">
                <a:latin typeface="CommercialScrD" panose="03000000000000000000" pitchFamily="66" charset="0"/>
              </a:rPr>
              <a:t>sus antiguos derechos de tres o cuatro leguas, </a:t>
            </a:r>
          </a:p>
          <a:p>
            <a:pPr algn="ctr">
              <a:lnSpc>
                <a:spcPts val="2000"/>
              </a:lnSpc>
            </a:pPr>
            <a:r>
              <a:rPr lang="es-MX" sz="2400" dirty="0">
                <a:latin typeface="CommercialScrD" panose="03000000000000000000" pitchFamily="66" charset="0"/>
              </a:rPr>
              <a:t>antes de la derrota ante los Tepeaca.</a:t>
            </a:r>
          </a:p>
        </p:txBody>
      </p:sp>
      <p:sp>
        <p:nvSpPr>
          <p:cNvPr id="9" name="Rectángulo 8">
            <a:extLst>
              <a:ext uri="{FF2B5EF4-FFF2-40B4-BE49-F238E27FC236}">
                <a16:creationId xmlns:a16="http://schemas.microsoft.com/office/drawing/2014/main" id="{666D858F-DE50-442E-81B4-1771B2168098}"/>
              </a:ext>
            </a:extLst>
          </p:cNvPr>
          <p:cNvSpPr/>
          <p:nvPr/>
        </p:nvSpPr>
        <p:spPr>
          <a:xfrm>
            <a:off x="-4908" y="5650699"/>
            <a:ext cx="7494526" cy="605294"/>
          </a:xfrm>
          <a:prstGeom prst="rect">
            <a:avLst/>
          </a:prstGeom>
        </p:spPr>
        <p:txBody>
          <a:bodyPr wrap="square">
            <a:spAutoFit/>
          </a:bodyPr>
          <a:lstStyle/>
          <a:p>
            <a:pPr algn="ctr">
              <a:lnSpc>
                <a:spcPts val="2000"/>
              </a:lnSpc>
            </a:pPr>
            <a:r>
              <a:rPr lang="es-MX" sz="2400" dirty="0">
                <a:latin typeface="CommercialScrD" panose="03000000000000000000" pitchFamily="66" charset="0"/>
              </a:rPr>
              <a:t>Sin embargo, aunque Salmerón no explicó como se resolvió </a:t>
            </a:r>
          </a:p>
          <a:p>
            <a:pPr algn="ctr">
              <a:lnSpc>
                <a:spcPts val="2000"/>
              </a:lnSpc>
            </a:pPr>
            <a:r>
              <a:rPr lang="es-MX" sz="2400" dirty="0">
                <a:latin typeface="CommercialScrD" panose="03000000000000000000" pitchFamily="66" charset="0"/>
              </a:rPr>
              <a:t>ese conflicto, menciona a Alonso Galeote, </a:t>
            </a:r>
          </a:p>
        </p:txBody>
      </p:sp>
      <p:sp>
        <p:nvSpPr>
          <p:cNvPr id="10" name="CuadroTexto 9">
            <a:extLst>
              <a:ext uri="{FF2B5EF4-FFF2-40B4-BE49-F238E27FC236}">
                <a16:creationId xmlns:a16="http://schemas.microsoft.com/office/drawing/2014/main" id="{4FCF1B48-8637-4E0E-8133-B58616EE552D}"/>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31329508"/>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2850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1170"/>
                                        <p:tgtEl>
                                          <p:spTgt spid="2"/>
                                        </p:tgtEl>
                                      </p:cBhvr>
                                    </p:animEffect>
                                  </p:childTnLst>
                                </p:cTn>
                              </p:par>
                            </p:childTnLst>
                          </p:cTn>
                        </p:par>
                        <p:par>
                          <p:cTn id="11" fill="hold">
                            <p:stCondLst>
                              <p:cond delay="28500"/>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170"/>
                                        <p:tgtEl>
                                          <p:spTgt spid="7"/>
                                        </p:tgtEl>
                                      </p:cBhvr>
                                    </p:animEffect>
                                  </p:childTnLst>
                                </p:cTn>
                              </p:par>
                            </p:childTnLst>
                          </p:cTn>
                        </p:par>
                        <p:par>
                          <p:cTn id="15" fill="hold">
                            <p:stCondLst>
                              <p:cond delay="42237"/>
                            </p:stCondLst>
                            <p:childTnLst>
                              <p:par>
                                <p:cTn id="16" presetID="10" presetClass="entr" presetSubtype="0" fill="hold" grpId="0" nodeType="afterEffect">
                                  <p:stCondLst>
                                    <p:cond delay="75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73056"/>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104763"/>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115644"/>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170"/>
                                        <p:tgtEl>
                                          <p:spTgt spid="6"/>
                                        </p:tgtEl>
                                      </p:cBhvr>
                                    </p:animEffect>
                                  </p:childTnLst>
                                </p:cTn>
                              </p:par>
                            </p:childTnLst>
                          </p:cTn>
                        </p:par>
                        <p:par>
                          <p:cTn id="31" fill="hold">
                            <p:stCondLst>
                              <p:cond delay="133896"/>
                            </p:stCondLst>
                            <p:childTnLst>
                              <p:par>
                                <p:cTn id="32" presetID="1" presetClass="entr" presetSubtype="0" fill="hold" grpId="0" nodeType="afterEffect" nodePh="1">
                                  <p:stCondLst>
                                    <p:cond delay="200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descr="Imagen que contiene cielo, montaña, exterior, naturaleza&#10;&#10;Descripción generada con confianza muy alta">
            <a:extLst>
              <a:ext uri="{FF2B5EF4-FFF2-40B4-BE49-F238E27FC236}">
                <a16:creationId xmlns:a16="http://schemas.microsoft.com/office/drawing/2014/main" id="{A0975436-91AD-4CA3-99D0-5FE6407140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2" name="Rectángulo 1">
            <a:extLst>
              <a:ext uri="{FF2B5EF4-FFF2-40B4-BE49-F238E27FC236}">
                <a16:creationId xmlns:a16="http://schemas.microsoft.com/office/drawing/2014/main" id="{596B017F-FB3D-4049-85ED-2F079CBA2BCA}"/>
              </a:ext>
            </a:extLst>
          </p:cNvPr>
          <p:cNvSpPr/>
          <p:nvPr/>
        </p:nvSpPr>
        <p:spPr>
          <a:xfrm>
            <a:off x="0" y="118271"/>
            <a:ext cx="12192000" cy="861774"/>
          </a:xfrm>
          <a:prstGeom prst="rect">
            <a:avLst/>
          </a:prstGeom>
        </p:spPr>
        <p:txBody>
          <a:bodyPr wrap="square">
            <a:spAutoFit/>
          </a:bodyPr>
          <a:lstStyle/>
          <a:p>
            <a:pPr algn="ctr">
              <a:lnSpc>
                <a:spcPts val="2000"/>
              </a:lnSpc>
            </a:pPr>
            <a:r>
              <a:rPr lang="es-MX" sz="2400" dirty="0">
                <a:solidFill>
                  <a:schemeClr val="bg1"/>
                </a:solidFill>
                <a:latin typeface="CommercialScrD" panose="03000000000000000000" pitchFamily="66" charset="0"/>
              </a:rPr>
              <a:t>Basándose en los testimonios de Fray Juan de </a:t>
            </a:r>
            <a:r>
              <a:rPr lang="es-MX" sz="2400" dirty="0" err="1">
                <a:solidFill>
                  <a:schemeClr val="bg1"/>
                </a:solidFill>
                <a:latin typeface="CommercialScrD" panose="03000000000000000000" pitchFamily="66" charset="0"/>
              </a:rPr>
              <a:t>Zumarraga</a:t>
            </a:r>
            <a:r>
              <a:rPr lang="es-MX" sz="2400" dirty="0">
                <a:solidFill>
                  <a:schemeClr val="bg1"/>
                </a:solidFill>
                <a:latin typeface="CommercialScrD" panose="03000000000000000000" pitchFamily="66" charset="0"/>
              </a:rPr>
              <a:t> y del licenciado Juan de Salmerón, </a:t>
            </a:r>
          </a:p>
          <a:p>
            <a:pPr algn="ctr">
              <a:lnSpc>
                <a:spcPts val="2000"/>
              </a:lnSpc>
            </a:pPr>
            <a:r>
              <a:rPr lang="es-MX" sz="2400" dirty="0">
                <a:solidFill>
                  <a:schemeClr val="bg1"/>
                </a:solidFill>
                <a:latin typeface="CommercialScrD" panose="03000000000000000000" pitchFamily="66" charset="0"/>
              </a:rPr>
              <a:t>la fundación de la primera ciudad se ubicaría entre el cerro de Guadalupe, llamado entonces cerro de Belén, zona actual de los fuertes de Loreto y Guadalupe, y la población de San Francisco </a:t>
            </a:r>
            <a:r>
              <a:rPr lang="es-MX" sz="2400" dirty="0" err="1">
                <a:solidFill>
                  <a:schemeClr val="bg1"/>
                </a:solidFill>
                <a:latin typeface="CommercialScrD" panose="03000000000000000000" pitchFamily="66" charset="0"/>
              </a:rPr>
              <a:t>Totimehuacán</a:t>
            </a:r>
            <a:r>
              <a:rPr lang="es-MX" sz="2400" dirty="0">
                <a:solidFill>
                  <a:schemeClr val="bg1"/>
                </a:solidFill>
                <a:latin typeface="CommercialScrD" panose="03000000000000000000" pitchFamily="66" charset="0"/>
              </a:rPr>
              <a:t>.</a:t>
            </a:r>
          </a:p>
        </p:txBody>
      </p:sp>
      <p:sp>
        <p:nvSpPr>
          <p:cNvPr id="5" name="Rectángulo 4">
            <a:extLst>
              <a:ext uri="{FF2B5EF4-FFF2-40B4-BE49-F238E27FC236}">
                <a16:creationId xmlns:a16="http://schemas.microsoft.com/office/drawing/2014/main" id="{53636945-1353-4EE4-A982-B3C23ABC5294}"/>
              </a:ext>
            </a:extLst>
          </p:cNvPr>
          <p:cNvSpPr/>
          <p:nvPr/>
        </p:nvSpPr>
        <p:spPr>
          <a:xfrm>
            <a:off x="0" y="2485152"/>
            <a:ext cx="12192000" cy="861774"/>
          </a:xfrm>
          <a:prstGeom prst="rect">
            <a:avLst/>
          </a:prstGeom>
        </p:spPr>
        <p:txBody>
          <a:bodyPr wrap="square">
            <a:spAutoFit/>
          </a:bodyPr>
          <a:lstStyle/>
          <a:p>
            <a:pPr lvl="0" algn="ctr">
              <a:lnSpc>
                <a:spcPts val="2000"/>
              </a:lnSpc>
            </a:pPr>
            <a:r>
              <a:rPr lang="es-MX" sz="2400" dirty="0">
                <a:solidFill>
                  <a:schemeClr val="bg1"/>
                </a:solidFill>
                <a:latin typeface="CommercialScrD" panose="03000000000000000000" pitchFamily="66" charset="0"/>
              </a:rPr>
              <a:t>Veytia por su parte la ubica un poco más al norte, en las faldas del cerro de Guadalupe, es decir, en la margen oriental del río San Francisco, al norte de la iglesia y monasterio del mismo nombre. </a:t>
            </a:r>
          </a:p>
          <a:p>
            <a:pPr lvl="0" algn="ctr">
              <a:lnSpc>
                <a:spcPts val="2000"/>
              </a:lnSpc>
            </a:pPr>
            <a:endParaRPr lang="es-MX" sz="2400" dirty="0">
              <a:solidFill>
                <a:schemeClr val="bg1"/>
              </a:solidFill>
              <a:latin typeface="CommercialScrD" panose="03000000000000000000" pitchFamily="66" charset="0"/>
            </a:endParaRPr>
          </a:p>
        </p:txBody>
      </p:sp>
      <p:sp>
        <p:nvSpPr>
          <p:cNvPr id="6" name="Rectángulo 5">
            <a:extLst>
              <a:ext uri="{FF2B5EF4-FFF2-40B4-BE49-F238E27FC236}">
                <a16:creationId xmlns:a16="http://schemas.microsoft.com/office/drawing/2014/main" id="{90652F41-A56F-43DB-B618-9842535A9970}"/>
              </a:ext>
            </a:extLst>
          </p:cNvPr>
          <p:cNvSpPr/>
          <p:nvPr/>
        </p:nvSpPr>
        <p:spPr>
          <a:xfrm>
            <a:off x="7123470" y="3320756"/>
            <a:ext cx="5068529" cy="889987"/>
          </a:xfrm>
          <a:prstGeom prst="rect">
            <a:avLst/>
          </a:prstGeom>
        </p:spPr>
        <p:txBody>
          <a:bodyPr wrap="square">
            <a:spAutoFit/>
          </a:bodyPr>
          <a:lstStyle/>
          <a:p>
            <a:pPr lvl="0" algn="ctr">
              <a:lnSpc>
                <a:spcPts val="2000"/>
              </a:lnSpc>
            </a:pPr>
            <a:r>
              <a:rPr lang="es-MX" sz="2400" dirty="0">
                <a:solidFill>
                  <a:prstClr val="white"/>
                </a:solidFill>
                <a:latin typeface="CommercialScrD" panose="03000000000000000000" pitchFamily="66" charset="0"/>
              </a:rPr>
              <a:t>Veytia se basa en que los primeros pobladores </a:t>
            </a:r>
            <a:r>
              <a:rPr lang="es-MX" sz="2400" dirty="0">
                <a:solidFill>
                  <a:srgbClr val="1A2E52"/>
                </a:solidFill>
                <a:latin typeface="CommercialScrD" panose="03000000000000000000" pitchFamily="66" charset="0"/>
              </a:rPr>
              <a:t>construyeron sus casa </a:t>
            </a:r>
          </a:p>
          <a:p>
            <a:pPr lvl="0" algn="ctr">
              <a:lnSpc>
                <a:spcPts val="2000"/>
              </a:lnSpc>
            </a:pPr>
            <a:r>
              <a:rPr lang="es-MX" sz="2400" dirty="0">
                <a:solidFill>
                  <a:srgbClr val="1A2E52"/>
                </a:solidFill>
                <a:latin typeface="CommercialScrD" panose="03000000000000000000" pitchFamily="66" charset="0"/>
              </a:rPr>
              <a:t>                                      alrededor de este edificio.</a:t>
            </a:r>
          </a:p>
        </p:txBody>
      </p:sp>
      <p:sp>
        <p:nvSpPr>
          <p:cNvPr id="7" name="Rectángulo 6">
            <a:extLst>
              <a:ext uri="{FF2B5EF4-FFF2-40B4-BE49-F238E27FC236}">
                <a16:creationId xmlns:a16="http://schemas.microsoft.com/office/drawing/2014/main" id="{1646BCB8-214C-46DC-A2F9-4B0F491EC4F0}"/>
              </a:ext>
            </a:extLst>
          </p:cNvPr>
          <p:cNvSpPr/>
          <p:nvPr/>
        </p:nvSpPr>
        <p:spPr>
          <a:xfrm>
            <a:off x="4920" y="1126075"/>
            <a:ext cx="12192000" cy="605294"/>
          </a:xfrm>
          <a:prstGeom prst="rect">
            <a:avLst/>
          </a:prstGeom>
        </p:spPr>
        <p:txBody>
          <a:bodyPr wrap="square">
            <a:spAutoFit/>
          </a:bodyPr>
          <a:lstStyle/>
          <a:p>
            <a:pPr algn="ctr">
              <a:lnSpc>
                <a:spcPts val="2000"/>
              </a:lnSpc>
            </a:pPr>
            <a:r>
              <a:rPr lang="es-MX" sz="2400" dirty="0">
                <a:solidFill>
                  <a:schemeClr val="bg1"/>
                </a:solidFill>
                <a:latin typeface="CommercialScrD" panose="03000000000000000000" pitchFamily="66" charset="0"/>
              </a:rPr>
              <a:t>Salmerón la ubica a 4 km al norte de aquella población, con lo cual resulta que la fundación</a:t>
            </a:r>
          </a:p>
          <a:p>
            <a:pPr algn="ctr">
              <a:lnSpc>
                <a:spcPts val="2000"/>
              </a:lnSpc>
            </a:pPr>
            <a:r>
              <a:rPr lang="es-MX" sz="2400" dirty="0">
                <a:solidFill>
                  <a:schemeClr val="bg1"/>
                </a:solidFill>
                <a:latin typeface="CommercialScrD" panose="03000000000000000000" pitchFamily="66" charset="0"/>
              </a:rPr>
              <a:t> de la primera ciudad ocurrió al sudeste de la actual Plaza mayor o zócalo, pero se desconoce el sitio exacto.</a:t>
            </a:r>
          </a:p>
        </p:txBody>
      </p:sp>
      <p:sp>
        <p:nvSpPr>
          <p:cNvPr id="8" name="Rectángulo 7">
            <a:extLst>
              <a:ext uri="{FF2B5EF4-FFF2-40B4-BE49-F238E27FC236}">
                <a16:creationId xmlns:a16="http://schemas.microsoft.com/office/drawing/2014/main" id="{1E2CDC11-3E18-4C77-A2FB-4A3738C3E324}"/>
              </a:ext>
            </a:extLst>
          </p:cNvPr>
          <p:cNvSpPr/>
          <p:nvPr/>
        </p:nvSpPr>
        <p:spPr>
          <a:xfrm>
            <a:off x="9840" y="1883157"/>
            <a:ext cx="12192000" cy="377026"/>
          </a:xfrm>
          <a:prstGeom prst="rect">
            <a:avLst/>
          </a:prstGeom>
        </p:spPr>
        <p:txBody>
          <a:bodyPr wrap="square">
            <a:spAutoFit/>
          </a:bodyPr>
          <a:lstStyle/>
          <a:p>
            <a:pPr algn="ctr">
              <a:lnSpc>
                <a:spcPts val="2000"/>
              </a:lnSpc>
            </a:pPr>
            <a:r>
              <a:rPr lang="es-MX" sz="2400" dirty="0">
                <a:solidFill>
                  <a:schemeClr val="bg1"/>
                </a:solidFill>
                <a:latin typeface="CommercialScrD" panose="03000000000000000000" pitchFamily="66" charset="0"/>
              </a:rPr>
              <a:t>El autor contemporáneo Hugo </a:t>
            </a:r>
            <a:r>
              <a:rPr lang="es-MX" sz="2400" dirty="0" err="1">
                <a:solidFill>
                  <a:schemeClr val="bg1"/>
                </a:solidFill>
                <a:latin typeface="CommercialScrD" panose="03000000000000000000" pitchFamily="66" charset="0"/>
              </a:rPr>
              <a:t>Leicht</a:t>
            </a:r>
            <a:r>
              <a:rPr lang="es-MX" sz="2400" dirty="0">
                <a:solidFill>
                  <a:schemeClr val="bg1"/>
                </a:solidFill>
                <a:latin typeface="CommercialScrD" panose="03000000000000000000" pitchFamily="66" charset="0"/>
              </a:rPr>
              <a:t> llega a la misma conclusión de </a:t>
            </a:r>
            <a:r>
              <a:rPr lang="es-MX" sz="2400" dirty="0" err="1">
                <a:solidFill>
                  <a:schemeClr val="bg1"/>
                </a:solidFill>
                <a:latin typeface="CommercialScrD" panose="03000000000000000000" pitchFamily="66" charset="0"/>
              </a:rPr>
              <a:t>Zumarraga</a:t>
            </a:r>
            <a:r>
              <a:rPr lang="es-MX" sz="2400" dirty="0">
                <a:solidFill>
                  <a:schemeClr val="bg1"/>
                </a:solidFill>
                <a:latin typeface="CommercialScrD" panose="03000000000000000000" pitchFamily="66" charset="0"/>
              </a:rPr>
              <a:t> y Salmerón.</a:t>
            </a:r>
          </a:p>
        </p:txBody>
      </p:sp>
      <p:sp>
        <p:nvSpPr>
          <p:cNvPr id="9" name="CuadroTexto 8">
            <a:extLst>
              <a:ext uri="{FF2B5EF4-FFF2-40B4-BE49-F238E27FC236}">
                <a16:creationId xmlns:a16="http://schemas.microsoft.com/office/drawing/2014/main" id="{BDF7188F-0FBF-4F5D-89A0-54DCF8F380EB}"/>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22508425"/>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9718"/>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50826"/>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61287"/>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1810"/>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93090"/>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596B017F-FB3D-4049-85ED-2F079CBA2BCA}"/>
              </a:ext>
            </a:extLst>
          </p:cNvPr>
          <p:cNvSpPr/>
          <p:nvPr/>
        </p:nvSpPr>
        <p:spPr>
          <a:xfrm>
            <a:off x="3186545" y="1046533"/>
            <a:ext cx="9005455" cy="1862048"/>
          </a:xfrm>
          <a:prstGeom prst="rect">
            <a:avLst/>
          </a:prstGeom>
        </p:spPr>
        <p:txBody>
          <a:bodyPr wrap="square">
            <a:spAutoFit/>
          </a:bodyPr>
          <a:lstStyle/>
          <a:p>
            <a:pPr algn="ctr">
              <a:lnSpc>
                <a:spcPts val="2300"/>
              </a:lnSpc>
            </a:pPr>
            <a:r>
              <a:rPr lang="es-MX" sz="2400" dirty="0">
                <a:latin typeface="CommercialScrD" panose="03000000000000000000" pitchFamily="66" charset="0"/>
              </a:rPr>
              <a:t>De acuerdo a Cerón Zapata, la Puebla (</a:t>
            </a:r>
            <a:r>
              <a:rPr lang="es-MX" sz="2400" dirty="0">
                <a:solidFill>
                  <a:srgbClr val="002060"/>
                </a:solidFill>
                <a:latin typeface="CommercialScrD" panose="03000000000000000000" pitchFamily="66" charset="0"/>
              </a:rPr>
              <a:t>lugar donde se puebla o acto de poblar</a:t>
            </a:r>
            <a:r>
              <a:rPr lang="es-MX" sz="2400" dirty="0">
                <a:latin typeface="CommercialScrD" panose="03000000000000000000" pitchFamily="66" charset="0"/>
              </a:rPr>
              <a:t>), </a:t>
            </a:r>
          </a:p>
          <a:p>
            <a:pPr algn="ctr">
              <a:lnSpc>
                <a:spcPts val="2300"/>
              </a:lnSpc>
            </a:pPr>
            <a:r>
              <a:rPr lang="es-MX" sz="2400" dirty="0">
                <a:latin typeface="CommercialScrD" panose="03000000000000000000" pitchFamily="66" charset="0"/>
              </a:rPr>
              <a:t>fue llamada así por sus fundadores en un periodo </a:t>
            </a:r>
            <a:r>
              <a:rPr lang="es-MX" sz="2400" dirty="0" err="1">
                <a:latin typeface="CommercialScrD" panose="03000000000000000000" pitchFamily="66" charset="0"/>
              </a:rPr>
              <a:t>indefinitorio</a:t>
            </a:r>
            <a:r>
              <a:rPr lang="es-MX" sz="2400" dirty="0">
                <a:latin typeface="CommercialScrD" panose="03000000000000000000" pitchFamily="66" charset="0"/>
              </a:rPr>
              <a:t>, quizá derivaría </a:t>
            </a:r>
          </a:p>
          <a:p>
            <a:pPr algn="ctr">
              <a:lnSpc>
                <a:spcPts val="2300"/>
              </a:lnSpc>
            </a:pPr>
            <a:r>
              <a:rPr lang="es-MX" sz="2400" dirty="0">
                <a:latin typeface="CommercialScrD" panose="03000000000000000000" pitchFamily="66" charset="0"/>
              </a:rPr>
              <a:t>de las "</a:t>
            </a:r>
            <a:r>
              <a:rPr lang="es-MX" sz="2400" dirty="0">
                <a:solidFill>
                  <a:srgbClr val="002060"/>
                </a:solidFill>
                <a:latin typeface="CommercialScrD" panose="03000000000000000000" pitchFamily="66" charset="0"/>
              </a:rPr>
              <a:t>cartas de Puebla</a:t>
            </a:r>
            <a:r>
              <a:rPr lang="es-MX" sz="2400" dirty="0">
                <a:latin typeface="CommercialScrD" panose="03000000000000000000" pitchFamily="66" charset="0"/>
              </a:rPr>
              <a:t>" concedidas por la corona para la fundación </a:t>
            </a:r>
          </a:p>
          <a:p>
            <a:pPr algn="ctr">
              <a:lnSpc>
                <a:spcPts val="2300"/>
              </a:lnSpc>
            </a:pPr>
            <a:r>
              <a:rPr lang="es-MX" sz="2400" dirty="0">
                <a:latin typeface="CommercialScrD" panose="03000000000000000000" pitchFamily="66" charset="0"/>
              </a:rPr>
              <a:t>de las nuevas ciudades, Hugo </a:t>
            </a:r>
            <a:r>
              <a:rPr lang="es-MX" sz="2400" dirty="0" err="1">
                <a:latin typeface="CommercialScrD" panose="03000000000000000000" pitchFamily="66" charset="0"/>
              </a:rPr>
              <a:t>Leicht</a:t>
            </a:r>
            <a:r>
              <a:rPr lang="es-MX" sz="2400" dirty="0">
                <a:latin typeface="CommercialScrD" panose="03000000000000000000" pitchFamily="66" charset="0"/>
              </a:rPr>
              <a:t> sugirió que Puebla provendría </a:t>
            </a:r>
          </a:p>
          <a:p>
            <a:pPr algn="ctr">
              <a:lnSpc>
                <a:spcPts val="2300"/>
              </a:lnSpc>
            </a:pPr>
            <a:r>
              <a:rPr lang="es-MX" sz="2400" dirty="0">
                <a:latin typeface="CommercialScrD" panose="03000000000000000000" pitchFamily="66" charset="0"/>
              </a:rPr>
              <a:t>de Juan de la Puebla, el franciscano español fundador de los minoritas, </a:t>
            </a:r>
          </a:p>
          <a:p>
            <a:pPr algn="ctr">
              <a:lnSpc>
                <a:spcPts val="2300"/>
              </a:lnSpc>
            </a:pPr>
            <a:r>
              <a:rPr lang="es-MX" sz="2400" dirty="0">
                <a:latin typeface="CommercialScrD" panose="03000000000000000000" pitchFamily="66" charset="0"/>
              </a:rPr>
              <a:t>primeros misioneros de la Nueva España.</a:t>
            </a:r>
          </a:p>
        </p:txBody>
      </p:sp>
      <p:sp>
        <p:nvSpPr>
          <p:cNvPr id="3" name="Rectángulo 2">
            <a:extLst>
              <a:ext uri="{FF2B5EF4-FFF2-40B4-BE49-F238E27FC236}">
                <a16:creationId xmlns:a16="http://schemas.microsoft.com/office/drawing/2014/main" id="{2003A9BA-A40C-4F39-B99F-547CB8889390}"/>
              </a:ext>
            </a:extLst>
          </p:cNvPr>
          <p:cNvSpPr/>
          <p:nvPr/>
        </p:nvSpPr>
        <p:spPr>
          <a:xfrm>
            <a:off x="4028553" y="210167"/>
            <a:ext cx="4171558"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Sobre el nombre</a:t>
            </a:r>
          </a:p>
        </p:txBody>
      </p:sp>
      <p:sp>
        <p:nvSpPr>
          <p:cNvPr id="6" name="Rectángulo 5">
            <a:extLst>
              <a:ext uri="{FF2B5EF4-FFF2-40B4-BE49-F238E27FC236}">
                <a16:creationId xmlns:a16="http://schemas.microsoft.com/office/drawing/2014/main" id="{58713DC4-1B1B-45BB-9FAA-AC467ED0E06E}"/>
              </a:ext>
            </a:extLst>
          </p:cNvPr>
          <p:cNvSpPr/>
          <p:nvPr/>
        </p:nvSpPr>
        <p:spPr>
          <a:xfrm>
            <a:off x="3283527" y="3073308"/>
            <a:ext cx="8908473" cy="682238"/>
          </a:xfrm>
          <a:prstGeom prst="rect">
            <a:avLst/>
          </a:prstGeom>
        </p:spPr>
        <p:txBody>
          <a:bodyPr wrap="square">
            <a:spAutoFit/>
          </a:bodyPr>
          <a:lstStyle/>
          <a:p>
            <a:pPr lvl="0" algn="ctr">
              <a:lnSpc>
                <a:spcPts val="2300"/>
              </a:lnSpc>
            </a:pPr>
            <a:r>
              <a:rPr lang="es-MX" sz="2400" dirty="0">
                <a:solidFill>
                  <a:prstClr val="black"/>
                </a:solidFill>
                <a:latin typeface="CommercialScrD" panose="03000000000000000000" pitchFamily="66" charset="0"/>
              </a:rPr>
              <a:t>Por otra parte, algunos historiadores vieron en el sueño de Garcés </a:t>
            </a:r>
          </a:p>
          <a:p>
            <a:pPr lvl="0" algn="ctr">
              <a:lnSpc>
                <a:spcPts val="2300"/>
              </a:lnSpc>
            </a:pPr>
            <a:r>
              <a:rPr lang="es-MX" sz="2400" dirty="0">
                <a:solidFill>
                  <a:prstClr val="black"/>
                </a:solidFill>
                <a:latin typeface="CommercialScrD" panose="03000000000000000000" pitchFamily="66" charset="0"/>
              </a:rPr>
              <a:t>el origen del nombre de "</a:t>
            </a:r>
            <a:r>
              <a:rPr lang="es-MX" sz="2400" dirty="0">
                <a:solidFill>
                  <a:srgbClr val="002060"/>
                </a:solidFill>
                <a:latin typeface="CommercialScrD" panose="03000000000000000000" pitchFamily="66" charset="0"/>
              </a:rPr>
              <a:t>Los Ángeles</a:t>
            </a:r>
            <a:r>
              <a:rPr lang="es-MX" sz="2400" dirty="0">
                <a:solidFill>
                  <a:prstClr val="black"/>
                </a:solidFill>
                <a:latin typeface="CommercialScrD" panose="03000000000000000000" pitchFamily="66" charset="0"/>
              </a:rPr>
              <a:t>”. </a:t>
            </a:r>
          </a:p>
        </p:txBody>
      </p:sp>
      <p:sp>
        <p:nvSpPr>
          <p:cNvPr id="7" name="Rectángulo 6">
            <a:extLst>
              <a:ext uri="{FF2B5EF4-FFF2-40B4-BE49-F238E27FC236}">
                <a16:creationId xmlns:a16="http://schemas.microsoft.com/office/drawing/2014/main" id="{174F0B10-F43B-42BD-8D5F-4EB9AF54E791}"/>
              </a:ext>
            </a:extLst>
          </p:cNvPr>
          <p:cNvSpPr/>
          <p:nvPr/>
        </p:nvSpPr>
        <p:spPr>
          <a:xfrm>
            <a:off x="3283526" y="3941773"/>
            <a:ext cx="8908473" cy="1567096"/>
          </a:xfrm>
          <a:prstGeom prst="rect">
            <a:avLst/>
          </a:prstGeom>
        </p:spPr>
        <p:txBody>
          <a:bodyPr wrap="square">
            <a:spAutoFit/>
          </a:bodyPr>
          <a:lstStyle/>
          <a:p>
            <a:pPr algn="ctr">
              <a:lnSpc>
                <a:spcPts val="2300"/>
              </a:lnSpc>
            </a:pPr>
            <a:r>
              <a:rPr lang="es-MX" sz="2400" dirty="0">
                <a:solidFill>
                  <a:prstClr val="black"/>
                </a:solidFill>
                <a:latin typeface="CommercialScrD" panose="03000000000000000000" pitchFamily="66" charset="0"/>
              </a:rPr>
              <a:t>Sin embargo, el nombre que fue dado muy pronto a la ciudad, probablemente </a:t>
            </a:r>
          </a:p>
          <a:p>
            <a:pPr algn="ctr">
              <a:lnSpc>
                <a:spcPts val="2300"/>
              </a:lnSpc>
            </a:pPr>
            <a:r>
              <a:rPr lang="es-MX" sz="2400" dirty="0">
                <a:solidFill>
                  <a:prstClr val="black"/>
                </a:solidFill>
                <a:latin typeface="CommercialScrD" panose="03000000000000000000" pitchFamily="66" charset="0"/>
              </a:rPr>
              <a:t>se atribuya a los misioneros franciscanos quienes tenían gran devoción </a:t>
            </a:r>
          </a:p>
          <a:p>
            <a:pPr algn="ctr">
              <a:lnSpc>
                <a:spcPts val="2300"/>
              </a:lnSpc>
            </a:pPr>
            <a:r>
              <a:rPr lang="es-MX" sz="2400" dirty="0">
                <a:solidFill>
                  <a:prstClr val="black"/>
                </a:solidFill>
                <a:latin typeface="CommercialScrD" panose="03000000000000000000" pitchFamily="66" charset="0"/>
              </a:rPr>
              <a:t>a los santos Ángeles, como lo demuestra la porciúncula del primer convento </a:t>
            </a:r>
          </a:p>
          <a:p>
            <a:pPr algn="ctr">
              <a:lnSpc>
                <a:spcPts val="2300"/>
              </a:lnSpc>
            </a:pPr>
            <a:r>
              <a:rPr lang="es-MX" sz="2400" dirty="0">
                <a:solidFill>
                  <a:prstClr val="black"/>
                </a:solidFill>
                <a:latin typeface="CommercialScrD" panose="03000000000000000000" pitchFamily="66" charset="0"/>
              </a:rPr>
              <a:t>que fundó San Francisco de Asís, la cual estaba consagrada </a:t>
            </a:r>
          </a:p>
          <a:p>
            <a:pPr algn="ctr">
              <a:lnSpc>
                <a:spcPts val="2300"/>
              </a:lnSpc>
            </a:pPr>
            <a:r>
              <a:rPr lang="es-MX" sz="2400" dirty="0">
                <a:solidFill>
                  <a:prstClr val="black"/>
                </a:solidFill>
                <a:latin typeface="CommercialScrD" panose="03000000000000000000" pitchFamily="66" charset="0"/>
              </a:rPr>
              <a:t>a Nuestra Señora de los Ángeles.</a:t>
            </a:r>
            <a:endParaRPr lang="es-MX" dirty="0">
              <a:latin typeface="CommercialScrD" panose="03000000000000000000" pitchFamily="66" charset="0"/>
            </a:endParaRPr>
          </a:p>
        </p:txBody>
      </p:sp>
      <p:sp>
        <p:nvSpPr>
          <p:cNvPr id="10" name="Rectángulo 9">
            <a:extLst>
              <a:ext uri="{FF2B5EF4-FFF2-40B4-BE49-F238E27FC236}">
                <a16:creationId xmlns:a16="http://schemas.microsoft.com/office/drawing/2014/main" id="{3F8FFA59-3D35-4BEC-9AEC-7EE1181C2FCD}"/>
              </a:ext>
            </a:extLst>
          </p:cNvPr>
          <p:cNvSpPr/>
          <p:nvPr/>
        </p:nvSpPr>
        <p:spPr>
          <a:xfrm>
            <a:off x="0" y="5632374"/>
            <a:ext cx="12192000" cy="977191"/>
          </a:xfrm>
          <a:prstGeom prst="rect">
            <a:avLst/>
          </a:prstGeom>
        </p:spPr>
        <p:txBody>
          <a:bodyPr wrap="square">
            <a:spAutoFit/>
          </a:bodyPr>
          <a:lstStyle/>
          <a:p>
            <a:pPr algn="ctr">
              <a:lnSpc>
                <a:spcPts val="2300"/>
              </a:lnSpc>
            </a:pPr>
            <a:r>
              <a:rPr lang="es-MX" sz="2400" dirty="0">
                <a:latin typeface="CommercialScrD" panose="03000000000000000000" pitchFamily="66" charset="0"/>
              </a:rPr>
              <a:t>Así también el ministro general de la orden franciscana que envió a los doce misioneros a la Nueva España </a:t>
            </a:r>
          </a:p>
          <a:p>
            <a:pPr algn="ctr">
              <a:lnSpc>
                <a:spcPts val="2300"/>
              </a:lnSpc>
            </a:pPr>
            <a:r>
              <a:rPr lang="es-MX" sz="2400" dirty="0">
                <a:latin typeface="CommercialScrD" panose="03000000000000000000" pitchFamily="66" charset="0"/>
              </a:rPr>
              <a:t>se llamaba fray Francisco de los Ángeles o el convento en que los reunió en 1523, </a:t>
            </a:r>
          </a:p>
          <a:p>
            <a:pPr algn="ctr">
              <a:lnSpc>
                <a:spcPts val="2300"/>
              </a:lnSpc>
            </a:pPr>
            <a:r>
              <a:rPr lang="es-MX" sz="2400" dirty="0">
                <a:latin typeface="CommercialScrD" panose="03000000000000000000" pitchFamily="66" charset="0"/>
              </a:rPr>
              <a:t>antes de su salida se llamaba Santa María de los Ángeles.</a:t>
            </a:r>
          </a:p>
        </p:txBody>
      </p:sp>
      <p:pic>
        <p:nvPicPr>
          <p:cNvPr id="5" name="Imagen 4">
            <a:extLst>
              <a:ext uri="{FF2B5EF4-FFF2-40B4-BE49-F238E27FC236}">
                <a16:creationId xmlns:a16="http://schemas.microsoft.com/office/drawing/2014/main" id="{7E99DD23-E7F7-438A-8D65-B16853ECEC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452" y="851719"/>
            <a:ext cx="3106342" cy="4501945"/>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1" name="CuadroTexto 10">
            <a:extLst>
              <a:ext uri="{FF2B5EF4-FFF2-40B4-BE49-F238E27FC236}">
                <a16:creationId xmlns:a16="http://schemas.microsoft.com/office/drawing/2014/main" id="{0DEA381C-F8AF-4D45-B282-E343203B4794}"/>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73866979"/>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5500"/>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40500" fill="hold"/>
                                        <p:tgtEl>
                                          <p:spTgt spid="5"/>
                                        </p:tgtEl>
                                        <p:attrNameLst>
                                          <p:attrName>ppt_x</p:attrName>
                                        </p:attrNameLst>
                                      </p:cBhvr>
                                      <p:tavLst>
                                        <p:tav tm="0">
                                          <p:val>
                                            <p:strVal val="0-#ppt_w/2"/>
                                          </p:val>
                                        </p:tav>
                                        <p:tav tm="100000">
                                          <p:val>
                                            <p:strVal val="#ppt_x"/>
                                          </p:val>
                                        </p:tav>
                                      </p:tavLst>
                                    </p:anim>
                                    <p:anim calcmode="lin" valueType="num">
                                      <p:cBhvr additive="base">
                                        <p:cTn id="12" dur="40500" fill="hold"/>
                                        <p:tgtEl>
                                          <p:spTgt spid="5"/>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47216"/>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59315"/>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91655"/>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116858"/>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10" grpId="0"/>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77C407C6-39FA-48C6-8838-F49B1AA03E19}"/>
              </a:ext>
            </a:extLst>
          </p:cNvPr>
          <p:cNvSpPr/>
          <p:nvPr/>
        </p:nvSpPr>
        <p:spPr>
          <a:xfrm>
            <a:off x="0" y="589329"/>
            <a:ext cx="6096000" cy="1887696"/>
          </a:xfrm>
          <a:prstGeom prst="rect">
            <a:avLst/>
          </a:prstGeom>
        </p:spPr>
        <p:txBody>
          <a:bodyPr wrap="square">
            <a:spAutoFit/>
          </a:bodyPr>
          <a:lstStyle/>
          <a:p>
            <a:pPr algn="ctr">
              <a:lnSpc>
                <a:spcPts val="2000"/>
              </a:lnSpc>
            </a:pPr>
            <a:r>
              <a:rPr lang="es-MX" sz="2400" dirty="0">
                <a:latin typeface="CommercialScrD" panose="03000000000000000000" pitchFamily="66" charset="0"/>
              </a:rPr>
              <a:t>De tal forma que los mismos franciscanos </a:t>
            </a:r>
          </a:p>
          <a:p>
            <a:pPr algn="ctr">
              <a:lnSpc>
                <a:spcPts val="2000"/>
              </a:lnSpc>
            </a:pPr>
            <a:r>
              <a:rPr lang="es-MX" sz="2400" dirty="0">
                <a:latin typeface="CommercialScrD" panose="03000000000000000000" pitchFamily="66" charset="0"/>
              </a:rPr>
              <a:t>pidieron a la reina le concediera al establecimiento </a:t>
            </a:r>
          </a:p>
          <a:p>
            <a:pPr algn="ctr">
              <a:lnSpc>
                <a:spcPts val="2000"/>
              </a:lnSpc>
            </a:pPr>
            <a:r>
              <a:rPr lang="es-MX" sz="2400" dirty="0">
                <a:latin typeface="CommercialScrD" panose="03000000000000000000" pitchFamily="66" charset="0"/>
              </a:rPr>
              <a:t>el título formal de Ciudad de los Ángeles, </a:t>
            </a:r>
          </a:p>
          <a:p>
            <a:pPr algn="ctr">
              <a:lnSpc>
                <a:spcPts val="2000"/>
              </a:lnSpc>
            </a:pPr>
            <a:r>
              <a:rPr lang="es-MX" sz="2400" dirty="0">
                <a:latin typeface="CommercialScrD" panose="03000000000000000000" pitchFamily="66" charset="0"/>
              </a:rPr>
              <a:t>sin embargo, sus habitantes siguieron llamándola afectuosamente Puebla, no obstante </a:t>
            </a:r>
          </a:p>
          <a:p>
            <a:pPr algn="ctr">
              <a:lnSpc>
                <a:spcPts val="2000"/>
              </a:lnSpc>
            </a:pPr>
            <a:r>
              <a:rPr lang="es-MX" sz="2400" dirty="0">
                <a:latin typeface="CommercialScrD" panose="03000000000000000000" pitchFamily="66" charset="0"/>
              </a:rPr>
              <a:t>las prohibiciones y amonestaciones del ayuntamiento que llegó a multar a quienes insistieran en tal nombre.</a:t>
            </a:r>
          </a:p>
        </p:txBody>
      </p:sp>
      <p:pic>
        <p:nvPicPr>
          <p:cNvPr id="4" name="Imagen 3" descr="Imagen que contiene texto, periódico&#10;&#10;Descripción generada con confianza muy alta">
            <a:extLst>
              <a:ext uri="{FF2B5EF4-FFF2-40B4-BE49-F238E27FC236}">
                <a16:creationId xmlns:a16="http://schemas.microsoft.com/office/drawing/2014/main" id="{2F8201A7-1962-4F9B-9BFF-496A5400DA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57551"/>
            <a:ext cx="5874338" cy="4381809"/>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8F1B8EE8-96B1-4F11-8FE0-235CC1909407}"/>
              </a:ext>
            </a:extLst>
          </p:cNvPr>
          <p:cNvSpPr/>
          <p:nvPr/>
        </p:nvSpPr>
        <p:spPr>
          <a:xfrm>
            <a:off x="0" y="4864918"/>
            <a:ext cx="12192000" cy="605294"/>
          </a:xfrm>
          <a:prstGeom prst="rect">
            <a:avLst/>
          </a:prstGeom>
        </p:spPr>
        <p:txBody>
          <a:bodyPr wrap="square">
            <a:spAutoFit/>
          </a:bodyPr>
          <a:lstStyle/>
          <a:p>
            <a:pPr lvl="0" algn="ctr">
              <a:lnSpc>
                <a:spcPts val="2000"/>
              </a:lnSpc>
            </a:pPr>
            <a:r>
              <a:rPr lang="es-MX" sz="2400" dirty="0">
                <a:solidFill>
                  <a:prstClr val="black"/>
                </a:solidFill>
                <a:latin typeface="CommercialScrD" panose="03000000000000000000" pitchFamily="66" charset="0"/>
              </a:rPr>
              <a:t>En la década de 1930, al cumplirse los 400 años de la fundación de Puebla, </a:t>
            </a:r>
          </a:p>
          <a:p>
            <a:pPr lvl="0" algn="ctr">
              <a:lnSpc>
                <a:spcPts val="2000"/>
              </a:lnSpc>
            </a:pPr>
            <a:r>
              <a:rPr lang="es-MX" sz="2400" dirty="0">
                <a:solidFill>
                  <a:prstClr val="black"/>
                </a:solidFill>
                <a:latin typeface="CommercialScrD" panose="03000000000000000000" pitchFamily="66" charset="0"/>
              </a:rPr>
              <a:t>los historiadores y estudiosos se trenzaron en un agrio debate sobre la fecha exacta de la fundación. </a:t>
            </a:r>
          </a:p>
        </p:txBody>
      </p:sp>
      <p:sp>
        <p:nvSpPr>
          <p:cNvPr id="6" name="Rectángulo 5">
            <a:extLst>
              <a:ext uri="{FF2B5EF4-FFF2-40B4-BE49-F238E27FC236}">
                <a16:creationId xmlns:a16="http://schemas.microsoft.com/office/drawing/2014/main" id="{73F12D4D-5442-497C-BC45-58847D448303}"/>
              </a:ext>
            </a:extLst>
          </p:cNvPr>
          <p:cNvSpPr/>
          <p:nvPr/>
        </p:nvSpPr>
        <p:spPr>
          <a:xfrm>
            <a:off x="0" y="5727637"/>
            <a:ext cx="12192000" cy="1118255"/>
          </a:xfrm>
          <a:prstGeom prst="rect">
            <a:avLst/>
          </a:prstGeom>
        </p:spPr>
        <p:txBody>
          <a:bodyPr wrap="square">
            <a:spAutoFit/>
          </a:bodyPr>
          <a:lstStyle/>
          <a:p>
            <a:pPr algn="ctr">
              <a:lnSpc>
                <a:spcPts val="2000"/>
              </a:lnSpc>
            </a:pPr>
            <a:r>
              <a:rPr lang="es-MX" sz="2400" dirty="0">
                <a:latin typeface="CommercialScrD" panose="03000000000000000000" pitchFamily="66" charset="0"/>
              </a:rPr>
              <a:t>La polémica se centró en dos fechas: el 16 de abril, día de Santo Toribio de Astorga, </a:t>
            </a:r>
          </a:p>
          <a:p>
            <a:pPr algn="ctr">
              <a:lnSpc>
                <a:spcPts val="2000"/>
              </a:lnSpc>
            </a:pPr>
            <a:r>
              <a:rPr lang="es-MX" sz="2400" dirty="0">
                <a:latin typeface="CommercialScrD" panose="03000000000000000000" pitchFamily="66" charset="0"/>
              </a:rPr>
              <a:t>domingo de Pascua de resurrección, cuando Fray Toribio de Benavente (</a:t>
            </a:r>
            <a:r>
              <a:rPr lang="es-MX" sz="2400" dirty="0">
                <a:solidFill>
                  <a:srgbClr val="002060"/>
                </a:solidFill>
                <a:latin typeface="CommercialScrD" panose="03000000000000000000" pitchFamily="66" charset="0"/>
              </a:rPr>
              <a:t>Motolinia</a:t>
            </a:r>
            <a:r>
              <a:rPr lang="es-MX" sz="2400" dirty="0">
                <a:latin typeface="CommercialScrD" panose="03000000000000000000" pitchFamily="66" charset="0"/>
              </a:rPr>
              <a:t>), </a:t>
            </a:r>
          </a:p>
          <a:p>
            <a:pPr algn="ctr">
              <a:lnSpc>
                <a:spcPts val="2000"/>
              </a:lnSpc>
            </a:pPr>
            <a:r>
              <a:rPr lang="es-MX" sz="2400" dirty="0">
                <a:latin typeface="CommercialScrD" panose="03000000000000000000" pitchFamily="66" charset="0"/>
              </a:rPr>
              <a:t>celebró o estuvo presente en la primera misa, y el 29 de septiembre, día consagrado a San Miguel Arcángel, cuando fue comunicado a los oidores, de la cédula que legalizaba la fundación de la ciudad, ambos de 1531.</a:t>
            </a:r>
          </a:p>
        </p:txBody>
      </p:sp>
      <p:sp>
        <p:nvSpPr>
          <p:cNvPr id="7" name="Rectángulo 6">
            <a:extLst>
              <a:ext uri="{FF2B5EF4-FFF2-40B4-BE49-F238E27FC236}">
                <a16:creationId xmlns:a16="http://schemas.microsoft.com/office/drawing/2014/main" id="{3BE749DC-4256-421E-9329-8379937A7F5C}"/>
              </a:ext>
            </a:extLst>
          </p:cNvPr>
          <p:cNvSpPr/>
          <p:nvPr/>
        </p:nvSpPr>
        <p:spPr>
          <a:xfrm>
            <a:off x="4918" y="2600021"/>
            <a:ext cx="6096000" cy="1631216"/>
          </a:xfrm>
          <a:prstGeom prst="rect">
            <a:avLst/>
          </a:prstGeom>
        </p:spPr>
        <p:txBody>
          <a:bodyPr wrap="square">
            <a:spAutoFit/>
          </a:bodyPr>
          <a:lstStyle/>
          <a:p>
            <a:pPr algn="ctr">
              <a:lnSpc>
                <a:spcPts val="2000"/>
              </a:lnSpc>
            </a:pPr>
            <a:r>
              <a:rPr lang="es-MX" sz="2400" dirty="0">
                <a:latin typeface="CommercialScrD" panose="03000000000000000000" pitchFamily="66" charset="0"/>
              </a:rPr>
              <a:t>La ciudad de Puebla también contó con el título </a:t>
            </a:r>
          </a:p>
          <a:p>
            <a:pPr algn="ctr">
              <a:lnSpc>
                <a:spcPts val="2000"/>
              </a:lnSpc>
            </a:pPr>
            <a:r>
              <a:rPr lang="es-MX" sz="2400" dirty="0">
                <a:latin typeface="CommercialScrD" panose="03000000000000000000" pitchFamily="66" charset="0"/>
              </a:rPr>
              <a:t>"muy noble y muy leal" gracias a una Cédula emitida por la Casa Real española en febrero de 1561, marcando su importancia </a:t>
            </a:r>
          </a:p>
          <a:p>
            <a:pPr algn="ctr">
              <a:lnSpc>
                <a:spcPts val="2000"/>
              </a:lnSpc>
            </a:pPr>
            <a:r>
              <a:rPr lang="es-MX" sz="2400" dirty="0">
                <a:latin typeface="CommercialScrD" panose="03000000000000000000" pitchFamily="66" charset="0"/>
              </a:rPr>
              <a:t>frente a otras ciudades virreinales.</a:t>
            </a:r>
          </a:p>
          <a:p>
            <a:pPr algn="ctr">
              <a:lnSpc>
                <a:spcPts val="2000"/>
              </a:lnSpc>
            </a:pPr>
            <a:endParaRPr lang="es-MX" sz="2400" dirty="0">
              <a:latin typeface="CommercialScrD" panose="03000000000000000000" pitchFamily="66" charset="0"/>
            </a:endParaRPr>
          </a:p>
        </p:txBody>
      </p:sp>
      <p:sp>
        <p:nvSpPr>
          <p:cNvPr id="2" name="Rectángulo 1">
            <a:extLst>
              <a:ext uri="{FF2B5EF4-FFF2-40B4-BE49-F238E27FC236}">
                <a16:creationId xmlns:a16="http://schemas.microsoft.com/office/drawing/2014/main" id="{B75CCDAE-8FF5-499B-8E9B-D07C51A96448}"/>
              </a:ext>
            </a:extLst>
          </p:cNvPr>
          <p:cNvSpPr/>
          <p:nvPr/>
        </p:nvSpPr>
        <p:spPr>
          <a:xfrm>
            <a:off x="1725561" y="4183740"/>
            <a:ext cx="3156155"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Sobre la fecha</a:t>
            </a:r>
          </a:p>
        </p:txBody>
      </p:sp>
      <p:sp>
        <p:nvSpPr>
          <p:cNvPr id="8" name="CuadroTexto 7">
            <a:extLst>
              <a:ext uri="{FF2B5EF4-FFF2-40B4-BE49-F238E27FC236}">
                <a16:creationId xmlns:a16="http://schemas.microsoft.com/office/drawing/2014/main" id="{32D93E79-3C52-4EC3-B142-9EA2010424A2}"/>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3920041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350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childTnLst>
                          </p:cTn>
                        </p:par>
                        <p:par>
                          <p:cTn id="11" fill="hold">
                            <p:stCondLst>
                              <p:cond delay="34313"/>
                            </p:stCondLst>
                            <p:childTnLst>
                              <p:par>
                                <p:cTn id="12" presetID="10" presetClass="entr" presetSubtype="0" fill="hold" grpId="0" nodeType="afterEffect">
                                  <p:stCondLst>
                                    <p:cond delay="75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170"/>
                                        <p:tgtEl>
                                          <p:spTgt spid="7"/>
                                        </p:tgtEl>
                                      </p:cBhvr>
                                    </p:animEffect>
                                  </p:childTnLst>
                                </p:cTn>
                              </p:par>
                            </p:childTnLst>
                          </p:cTn>
                        </p:par>
                        <p:par>
                          <p:cTn id="15" fill="hold">
                            <p:stCondLst>
                              <p:cond delay="56123"/>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2"/>
                                        </p:tgtEl>
                                        <p:attrNameLst>
                                          <p:attrName>style.visibility</p:attrName>
                                        </p:attrNameLst>
                                      </p:cBhvr>
                                      <p:to>
                                        <p:strVal val="visible"/>
                                      </p:to>
                                    </p:set>
                                    <p:animEffect transition="in" filter="fade">
                                      <p:cBhvr>
                                        <p:cTn id="18" dur="2500"/>
                                        <p:tgtEl>
                                          <p:spTgt spid="2"/>
                                        </p:tgtEl>
                                      </p:cBhvr>
                                    </p:animEffect>
                                  </p:childTnLst>
                                </p:cTn>
                              </p:par>
                            </p:childTnLst>
                          </p:cTn>
                        </p:par>
                        <p:par>
                          <p:cTn id="19" fill="hold">
                            <p:stCondLst>
                              <p:cond delay="62373"/>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170"/>
                                        <p:tgtEl>
                                          <p:spTgt spid="5"/>
                                        </p:tgtEl>
                                      </p:cBhvr>
                                    </p:animEffect>
                                  </p:childTnLst>
                                </p:cTn>
                              </p:par>
                            </p:childTnLst>
                          </p:cTn>
                        </p:par>
                        <p:par>
                          <p:cTn id="23" fill="hold">
                            <p:stCondLst>
                              <p:cond delay="81391"/>
                            </p:stCondLst>
                            <p:childTnLst>
                              <p:par>
                                <p:cTn id="24" presetID="10" presetClass="entr" presetSubtype="0" fill="hold" grpId="0" nodeType="afterEffect">
                                  <p:stCondLst>
                                    <p:cond delay="75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170"/>
                                        <p:tgtEl>
                                          <p:spTgt spid="6"/>
                                        </p:tgtEl>
                                      </p:cBhvr>
                                    </p:animEffect>
                                  </p:childTnLst>
                                </p:cTn>
                              </p:par>
                            </p:childTnLst>
                          </p:cTn>
                        </p:par>
                        <p:par>
                          <p:cTn id="27" fill="hold">
                            <p:stCondLst>
                              <p:cond delay="120049"/>
                            </p:stCondLst>
                            <p:childTnLst>
                              <p:par>
                                <p:cTn id="28" presetID="1" presetClass="entr" presetSubtype="0" fill="hold" grpId="0" nodeType="afterEffect" nodePh="1">
                                  <p:stCondLst>
                                    <p:cond delay="2000"/>
                                  </p:stCondLst>
                                  <p:endCondLst>
                                    <p:cond evt="begin" delay="0">
                                      <p:tn val="28"/>
                                    </p:cond>
                                  </p:endCondLst>
                                  <p:childTnLst>
                                    <p:set>
                                      <p:cBhvr>
                                        <p:cTn id="2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2"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BF2F07A-385A-45B5-8437-73E9F599E3E2}"/>
              </a:ext>
            </a:extLst>
          </p:cNvPr>
          <p:cNvSpPr/>
          <p:nvPr/>
        </p:nvSpPr>
        <p:spPr>
          <a:xfrm>
            <a:off x="4613562" y="158112"/>
            <a:ext cx="7578437" cy="348813"/>
          </a:xfrm>
          <a:prstGeom prst="rect">
            <a:avLst/>
          </a:prstGeom>
        </p:spPr>
        <p:txBody>
          <a:bodyPr wrap="square">
            <a:spAutoFit/>
          </a:bodyPr>
          <a:lstStyle/>
          <a:p>
            <a:pPr algn="ctr">
              <a:lnSpc>
                <a:spcPts val="2000"/>
              </a:lnSpc>
            </a:pPr>
            <a:r>
              <a:rPr lang="es-MX" sz="2400" dirty="0">
                <a:latin typeface="CommercialScrD" panose="03000000000000000000" pitchFamily="66" charset="0"/>
              </a:rPr>
              <a:t>El fondo de la discusión era en realidad, la de una definición.</a:t>
            </a:r>
          </a:p>
        </p:txBody>
      </p:sp>
      <p:sp>
        <p:nvSpPr>
          <p:cNvPr id="3" name="Rectángulo 2">
            <a:extLst>
              <a:ext uri="{FF2B5EF4-FFF2-40B4-BE49-F238E27FC236}">
                <a16:creationId xmlns:a16="http://schemas.microsoft.com/office/drawing/2014/main" id="{4B8FBC8A-B94D-44F5-8B47-5C0EB2006A00}"/>
              </a:ext>
            </a:extLst>
          </p:cNvPr>
          <p:cNvSpPr/>
          <p:nvPr/>
        </p:nvSpPr>
        <p:spPr>
          <a:xfrm>
            <a:off x="4613564" y="624695"/>
            <a:ext cx="7578436" cy="977191"/>
          </a:xfrm>
          <a:prstGeom prst="rect">
            <a:avLst/>
          </a:prstGeom>
        </p:spPr>
        <p:txBody>
          <a:bodyPr wrap="square">
            <a:spAutoFit/>
          </a:bodyPr>
          <a:lstStyle/>
          <a:p>
            <a:pPr algn="ctr">
              <a:lnSpc>
                <a:spcPts val="2300"/>
              </a:lnSpc>
            </a:pPr>
            <a:r>
              <a:rPr lang="es-MX" sz="2400" dirty="0">
                <a:latin typeface="CommercialScrD" panose="03000000000000000000" pitchFamily="66" charset="0"/>
              </a:rPr>
              <a:t>El comité organizador se decidió por la fecha del 16 de abril </a:t>
            </a:r>
          </a:p>
          <a:p>
            <a:pPr algn="ctr">
              <a:lnSpc>
                <a:spcPts val="2300"/>
              </a:lnSpc>
            </a:pPr>
            <a:r>
              <a:rPr lang="es-MX" sz="2400" dirty="0">
                <a:latin typeface="CommercialScrD" panose="03000000000000000000" pitchFamily="66" charset="0"/>
              </a:rPr>
              <a:t>y destacó la importancia del licenciado Juan Salmerón </a:t>
            </a:r>
          </a:p>
          <a:p>
            <a:pPr algn="ctr">
              <a:lnSpc>
                <a:spcPts val="2300"/>
              </a:lnSpc>
            </a:pPr>
            <a:r>
              <a:rPr lang="es-MX" sz="2400" dirty="0">
                <a:latin typeface="CommercialScrD" panose="03000000000000000000" pitchFamily="66" charset="0"/>
              </a:rPr>
              <a:t>como el gran promotor y realizador de la obra fundacional.</a:t>
            </a:r>
          </a:p>
        </p:txBody>
      </p:sp>
      <p:sp>
        <p:nvSpPr>
          <p:cNvPr id="4" name="Rectángulo 3">
            <a:extLst>
              <a:ext uri="{FF2B5EF4-FFF2-40B4-BE49-F238E27FC236}">
                <a16:creationId xmlns:a16="http://schemas.microsoft.com/office/drawing/2014/main" id="{5D3A61B6-B084-417A-B566-C5AB96424229}"/>
              </a:ext>
            </a:extLst>
          </p:cNvPr>
          <p:cNvSpPr/>
          <p:nvPr/>
        </p:nvSpPr>
        <p:spPr>
          <a:xfrm>
            <a:off x="4613562" y="5012572"/>
            <a:ext cx="7578438" cy="1862048"/>
          </a:xfrm>
          <a:prstGeom prst="rect">
            <a:avLst/>
          </a:prstGeom>
        </p:spPr>
        <p:txBody>
          <a:bodyPr wrap="square">
            <a:spAutoFit/>
          </a:bodyPr>
          <a:lstStyle/>
          <a:p>
            <a:pPr algn="ctr">
              <a:lnSpc>
                <a:spcPts val="2300"/>
              </a:lnSpc>
            </a:pPr>
            <a:r>
              <a:rPr lang="es-MX" sz="2400" dirty="0">
                <a:latin typeface="CommercialScrD" panose="03000000000000000000" pitchFamily="66" charset="0"/>
              </a:rPr>
              <a:t>La leyenda sobre la fundación de Puebla, que por muchos años </a:t>
            </a:r>
          </a:p>
          <a:p>
            <a:pPr algn="ctr">
              <a:lnSpc>
                <a:spcPts val="2300"/>
              </a:lnSpc>
            </a:pPr>
            <a:r>
              <a:rPr lang="es-MX" sz="2400" dirty="0">
                <a:latin typeface="CommercialScrD" panose="03000000000000000000" pitchFamily="66" charset="0"/>
              </a:rPr>
              <a:t>se tomó por cierta, es del padre Francisco de Florencia, </a:t>
            </a:r>
          </a:p>
          <a:p>
            <a:pPr algn="ctr">
              <a:lnSpc>
                <a:spcPts val="2300"/>
              </a:lnSpc>
            </a:pPr>
            <a:r>
              <a:rPr lang="es-MX" sz="2400" dirty="0">
                <a:latin typeface="CommercialScrD" panose="03000000000000000000" pitchFamily="66" charset="0"/>
              </a:rPr>
              <a:t>quien la difundió en 1647, más de cien años después,</a:t>
            </a:r>
          </a:p>
          <a:p>
            <a:pPr algn="ctr">
              <a:lnSpc>
                <a:spcPts val="2300"/>
              </a:lnSpc>
            </a:pPr>
            <a:r>
              <a:rPr lang="es-MX" sz="2400" dirty="0">
                <a:latin typeface="CommercialScrD" panose="03000000000000000000" pitchFamily="66" charset="0"/>
              </a:rPr>
              <a:t> a través de su obra "</a:t>
            </a:r>
            <a:r>
              <a:rPr lang="es-MX" sz="2400" dirty="0">
                <a:solidFill>
                  <a:srgbClr val="002060"/>
                </a:solidFill>
                <a:latin typeface="CommercialScrD" panose="03000000000000000000" pitchFamily="66" charset="0"/>
              </a:rPr>
              <a:t>Narración de la maravillosa aparición que hizo el arcángel San Miguel a Diego Lázaro de San Francisco...</a:t>
            </a:r>
            <a:r>
              <a:rPr lang="es-MX" sz="2400" dirty="0">
                <a:latin typeface="CommercialScrD" panose="03000000000000000000" pitchFamily="66" charset="0"/>
              </a:rPr>
              <a:t>" </a:t>
            </a:r>
          </a:p>
          <a:p>
            <a:pPr algn="ctr">
              <a:lnSpc>
                <a:spcPts val="2300"/>
              </a:lnSpc>
            </a:pPr>
            <a:r>
              <a:rPr lang="es-MX" sz="2400" dirty="0">
                <a:latin typeface="CommercialScrD" panose="03000000000000000000" pitchFamily="66" charset="0"/>
              </a:rPr>
              <a:t>en la que se lee:</a:t>
            </a:r>
          </a:p>
        </p:txBody>
      </p:sp>
      <p:pic>
        <p:nvPicPr>
          <p:cNvPr id="6" name="Imagen 5" descr="Imagen que contiene interior, foto&#10;&#10;Descripción generada con confianza alta">
            <a:extLst>
              <a:ext uri="{FF2B5EF4-FFF2-40B4-BE49-F238E27FC236}">
                <a16:creationId xmlns:a16="http://schemas.microsoft.com/office/drawing/2014/main" id="{084C0F8E-0EC5-44EC-9B0A-CF7F23B8CD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270" y="282677"/>
            <a:ext cx="4389294" cy="6340091"/>
          </a:xfrm>
          <a:prstGeom prst="rect">
            <a:avLst/>
          </a:prstGeom>
          <a:ln>
            <a:noFill/>
          </a:ln>
          <a:effectLst>
            <a:outerShdw blurRad="292100" dist="139700" dir="2700000" algn="tl" rotWithShape="0">
              <a:srgbClr val="333333">
                <a:alpha val="65000"/>
              </a:srgbClr>
            </a:outerShdw>
          </a:effectLst>
        </p:spPr>
      </p:pic>
      <p:sp>
        <p:nvSpPr>
          <p:cNvPr id="7" name="Rectángulo 6">
            <a:extLst>
              <a:ext uri="{FF2B5EF4-FFF2-40B4-BE49-F238E27FC236}">
                <a16:creationId xmlns:a16="http://schemas.microsoft.com/office/drawing/2014/main" id="{3805A50E-E6FA-4CBC-AEE4-6A7BB28ADA94}"/>
              </a:ext>
            </a:extLst>
          </p:cNvPr>
          <p:cNvSpPr/>
          <p:nvPr/>
        </p:nvSpPr>
        <p:spPr>
          <a:xfrm>
            <a:off x="4618484" y="1720992"/>
            <a:ext cx="7578436" cy="2157001"/>
          </a:xfrm>
          <a:prstGeom prst="rect">
            <a:avLst/>
          </a:prstGeom>
        </p:spPr>
        <p:txBody>
          <a:bodyPr wrap="square">
            <a:spAutoFit/>
          </a:bodyPr>
          <a:lstStyle/>
          <a:p>
            <a:pPr algn="ctr">
              <a:lnSpc>
                <a:spcPts val="2300"/>
              </a:lnSpc>
            </a:pPr>
            <a:r>
              <a:rPr lang="es-MX" sz="2400" dirty="0">
                <a:latin typeface="CommercialScrD" panose="03000000000000000000" pitchFamily="66" charset="0"/>
              </a:rPr>
              <a:t>Sin embargo, la fundación abarcó un largo periodo </a:t>
            </a:r>
          </a:p>
          <a:p>
            <a:pPr algn="ctr">
              <a:lnSpc>
                <a:spcPts val="2300"/>
              </a:lnSpc>
            </a:pPr>
            <a:r>
              <a:rPr lang="es-MX" sz="2400" dirty="0">
                <a:latin typeface="CommercialScrD" panose="03000000000000000000" pitchFamily="66" charset="0"/>
              </a:rPr>
              <a:t>de planificación, intentos fallidos y esfuerzos renovados, </a:t>
            </a:r>
          </a:p>
          <a:p>
            <a:pPr algn="ctr">
              <a:lnSpc>
                <a:spcPts val="2300"/>
              </a:lnSpc>
            </a:pPr>
            <a:r>
              <a:rPr lang="es-MX" sz="2400" dirty="0">
                <a:latin typeface="CommercialScrD" panose="03000000000000000000" pitchFamily="66" charset="0"/>
              </a:rPr>
              <a:t>entre 1530 y 1534, periodo en el que Puebla fue proyectada, discutida, establecida, destruida y restablecida </a:t>
            </a:r>
          </a:p>
          <a:p>
            <a:pPr algn="ctr">
              <a:lnSpc>
                <a:spcPts val="2300"/>
              </a:lnSpc>
            </a:pPr>
            <a:r>
              <a:rPr lang="es-MX" sz="2400" dirty="0">
                <a:latin typeface="CommercialScrD" panose="03000000000000000000" pitchFamily="66" charset="0"/>
              </a:rPr>
              <a:t>hasta que finalmente alcanzó la plena condición municipal, </a:t>
            </a:r>
          </a:p>
          <a:p>
            <a:pPr algn="ctr">
              <a:lnSpc>
                <a:spcPts val="2300"/>
              </a:lnSpc>
            </a:pPr>
            <a:r>
              <a:rPr lang="es-MX" sz="2400" dirty="0">
                <a:latin typeface="CommercialScrD" panose="03000000000000000000" pitchFamily="66" charset="0"/>
              </a:rPr>
              <a:t>no sin el acuerdo pleno de sus fundadores y colonos </a:t>
            </a:r>
          </a:p>
          <a:p>
            <a:pPr algn="ctr">
              <a:lnSpc>
                <a:spcPts val="2300"/>
              </a:lnSpc>
            </a:pPr>
            <a:r>
              <a:rPr lang="es-MX" sz="2400" dirty="0">
                <a:latin typeface="CommercialScrD" panose="03000000000000000000" pitchFamily="66" charset="0"/>
              </a:rPr>
              <a:t>y la continua amenaza de los desastres naturales.</a:t>
            </a:r>
          </a:p>
        </p:txBody>
      </p:sp>
      <p:sp>
        <p:nvSpPr>
          <p:cNvPr id="5" name="Rectángulo 4">
            <a:extLst>
              <a:ext uri="{FF2B5EF4-FFF2-40B4-BE49-F238E27FC236}">
                <a16:creationId xmlns:a16="http://schemas.microsoft.com/office/drawing/2014/main" id="{3D04D273-99F4-4B91-B088-8B654411227B}"/>
              </a:ext>
            </a:extLst>
          </p:cNvPr>
          <p:cNvSpPr/>
          <p:nvPr/>
        </p:nvSpPr>
        <p:spPr>
          <a:xfrm>
            <a:off x="6789077" y="3943279"/>
            <a:ext cx="3166083"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La Leyenda</a:t>
            </a:r>
          </a:p>
        </p:txBody>
      </p:sp>
      <p:sp>
        <p:nvSpPr>
          <p:cNvPr id="8" name="Rectángulo 7">
            <a:extLst>
              <a:ext uri="{FF2B5EF4-FFF2-40B4-BE49-F238E27FC236}">
                <a16:creationId xmlns:a16="http://schemas.microsoft.com/office/drawing/2014/main" id="{676C7795-5A24-4CCA-B707-623891EB3A45}"/>
              </a:ext>
            </a:extLst>
          </p:cNvPr>
          <p:cNvSpPr/>
          <p:nvPr/>
        </p:nvSpPr>
        <p:spPr>
          <a:xfrm>
            <a:off x="4613562" y="4533211"/>
            <a:ext cx="7578438"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pPr>
            <a:r>
              <a:rPr lang="es-MX" sz="4000" b="1" kern="0" dirty="0">
                <a:ln>
                  <a:solidFill>
                    <a:srgbClr val="996633"/>
                  </a:solidFill>
                </a:ln>
                <a:solidFill>
                  <a:srgbClr val="FFC000"/>
                </a:solidFill>
                <a:latin typeface="Old English Text MT" panose="03040902040508030806" pitchFamily="66" charset="0"/>
                <a:cs typeface="Arial"/>
              </a:rPr>
              <a:t>El sueño de fray Julián Garcés</a:t>
            </a:r>
          </a:p>
        </p:txBody>
      </p:sp>
      <p:sp>
        <p:nvSpPr>
          <p:cNvPr id="9" name="CuadroTexto 8">
            <a:extLst>
              <a:ext uri="{FF2B5EF4-FFF2-40B4-BE49-F238E27FC236}">
                <a16:creationId xmlns:a16="http://schemas.microsoft.com/office/drawing/2014/main" id="{45FE9F36-6A8B-40C2-A4F4-D4E336FCBEC4}"/>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14889444"/>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137"/>
                            </p:stCondLst>
                            <p:childTnLst>
                              <p:par>
                                <p:cTn id="9" presetID="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8000" fill="hold"/>
                                        <p:tgtEl>
                                          <p:spTgt spid="6"/>
                                        </p:tgtEl>
                                        <p:attrNameLst>
                                          <p:attrName>ppt_x</p:attrName>
                                        </p:attrNameLst>
                                      </p:cBhvr>
                                      <p:tavLst>
                                        <p:tav tm="0">
                                          <p:val>
                                            <p:strVal val="0-#ppt_w/2"/>
                                          </p:val>
                                        </p:tav>
                                        <p:tav tm="100000">
                                          <p:val>
                                            <p:strVal val="#ppt_x"/>
                                          </p:val>
                                        </p:tav>
                                      </p:tavLst>
                                    </p:anim>
                                    <p:anim calcmode="lin" valueType="num">
                                      <p:cBhvr additive="base">
                                        <p:cTn id="12" dur="18000" fill="hold"/>
                                        <p:tgtEl>
                                          <p:spTgt spid="6"/>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0" fill="hold"/>
                                        <p:tgtEl>
                                          <p:spTgt spid="6"/>
                                        </p:tgtEl>
                                        <p:attrNameLst>
                                          <p:attrName>ppt_w</p:attrName>
                                        </p:attrNameLst>
                                      </p:cBhvr>
                                      <p:tavLst>
                                        <p:tav tm="0">
                                          <p:val>
                                            <p:fltVal val="0"/>
                                          </p:val>
                                        </p:tav>
                                        <p:tav tm="100000">
                                          <p:val>
                                            <p:strVal val="#ppt_w"/>
                                          </p:val>
                                        </p:tav>
                                      </p:tavLst>
                                    </p:anim>
                                    <p:anim calcmode="lin" valueType="num">
                                      <p:cBhvr>
                                        <p:cTn id="16" dur="18000" fill="hold"/>
                                        <p:tgtEl>
                                          <p:spTgt spid="6"/>
                                        </p:tgtEl>
                                        <p:attrNameLst>
                                          <p:attrName>ppt_h</p:attrName>
                                        </p:attrNameLst>
                                      </p:cBhvr>
                                      <p:tavLst>
                                        <p:tav tm="0">
                                          <p:val>
                                            <p:fltVal val="0"/>
                                          </p:val>
                                        </p:tav>
                                        <p:tav tm="100000">
                                          <p:val>
                                            <p:strVal val="#ppt_h"/>
                                          </p:val>
                                        </p:tav>
                                      </p:tavLst>
                                    </p:anim>
                                    <p:animEffect transition="in" filter="fade">
                                      <p:cBhvr>
                                        <p:cTn id="17" dur="18000"/>
                                        <p:tgtEl>
                                          <p:spTgt spid="6"/>
                                        </p:tgtEl>
                                      </p:cBhvr>
                                    </p:animEffect>
                                  </p:childTnLst>
                                </p:cTn>
                              </p:par>
                              <p:par>
                                <p:cTn id="18" presetID="10" presetClass="entr" presetSubtype="0" fill="hold" grpId="0" nodeType="withEffect">
                                  <p:stCondLst>
                                    <p:cond delay="75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170"/>
                                        <p:tgtEl>
                                          <p:spTgt spid="3"/>
                                        </p:tgtEl>
                                      </p:cBhvr>
                                    </p:animEffect>
                                  </p:childTnLst>
                                </p:cTn>
                              </p:par>
                            </p:childTnLst>
                          </p:cTn>
                        </p:par>
                        <p:par>
                          <p:cTn id="21" fill="hold">
                            <p:stCondLst>
                              <p:cond delay="25905"/>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170"/>
                                        <p:tgtEl>
                                          <p:spTgt spid="7"/>
                                        </p:tgtEl>
                                      </p:cBhvr>
                                    </p:animEffect>
                                  </p:childTnLst>
                                </p:cTn>
                              </p:par>
                            </p:childTnLst>
                          </p:cTn>
                        </p:par>
                        <p:par>
                          <p:cTn id="25" fill="hold">
                            <p:stCondLst>
                              <p:cond delay="65382"/>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170"/>
                                        <p:tgtEl>
                                          <p:spTgt spid="5"/>
                                        </p:tgtEl>
                                      </p:cBhvr>
                                    </p:animEffect>
                                  </p:childTnLst>
                                </p:cTn>
                              </p:par>
                            </p:childTnLst>
                          </p:cTn>
                        </p:par>
                        <p:par>
                          <p:cTn id="29" fill="hold">
                            <p:stCondLst>
                              <p:cond delay="68488"/>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170"/>
                                        <p:tgtEl>
                                          <p:spTgt spid="8"/>
                                        </p:tgtEl>
                                      </p:cBhvr>
                                    </p:animEffect>
                                  </p:childTnLst>
                                </p:cTn>
                              </p:par>
                            </p:childTnLst>
                          </p:cTn>
                        </p:par>
                        <p:par>
                          <p:cTn id="33" fill="hold">
                            <p:stCondLst>
                              <p:cond delay="73466"/>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4"/>
                                        </p:tgtEl>
                                        <p:attrNameLst>
                                          <p:attrName>style.visibility</p:attrName>
                                        </p:attrNameLst>
                                      </p:cBhvr>
                                      <p:to>
                                        <p:strVal val="visible"/>
                                      </p:to>
                                    </p:set>
                                    <p:animEffect transition="in" filter="fade">
                                      <p:cBhvr>
                                        <p:cTn id="36" dur="1170"/>
                                        <p:tgtEl>
                                          <p:spTgt spid="4"/>
                                        </p:tgtEl>
                                      </p:cBhvr>
                                    </p:animEffect>
                                  </p:childTnLst>
                                </p:cTn>
                              </p:par>
                            </p:childTnLst>
                          </p:cTn>
                        </p:par>
                        <p:par>
                          <p:cTn id="37" fill="hold">
                            <p:stCondLst>
                              <p:cond delay="105705"/>
                            </p:stCondLst>
                            <p:childTnLst>
                              <p:par>
                                <p:cTn id="38" presetID="1" presetClass="entr" presetSubtype="0" fill="hold" grpId="0" nodeType="afterEffect" nodePh="1">
                                  <p:stCondLst>
                                    <p:cond delay="2000"/>
                                  </p:stCondLst>
                                  <p:endCondLst>
                                    <p:cond evt="begin" delay="0">
                                      <p:tn val="38"/>
                                    </p:cond>
                                  </p:end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7" grpId="0"/>
      <p:bldP spid="5" grpId="0"/>
      <p:bldP spid="8"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BF2F07A-385A-45B5-8437-73E9F599E3E2}"/>
              </a:ext>
            </a:extLst>
          </p:cNvPr>
          <p:cNvSpPr/>
          <p:nvPr/>
        </p:nvSpPr>
        <p:spPr>
          <a:xfrm>
            <a:off x="0" y="629171"/>
            <a:ext cx="6968836" cy="5632311"/>
          </a:xfrm>
          <a:prstGeom prst="rect">
            <a:avLst/>
          </a:prstGeom>
        </p:spPr>
        <p:txBody>
          <a:bodyPr wrap="square">
            <a:spAutoFit/>
          </a:bodyPr>
          <a:lstStyle/>
          <a:p>
            <a:pPr algn="ctr"/>
            <a:r>
              <a:rPr lang="es-MX" sz="2400" dirty="0">
                <a:latin typeface="CommercialScrD" panose="03000000000000000000" pitchFamily="66" charset="0"/>
              </a:rPr>
              <a:t>"Dicen, pues, que entregado a la quietud del sueño </a:t>
            </a:r>
          </a:p>
          <a:p>
            <a:pPr algn="ctr"/>
            <a:r>
              <a:rPr lang="es-MX" sz="2400" dirty="0">
                <a:latin typeface="CommercialScrD" panose="03000000000000000000" pitchFamily="66" charset="0"/>
              </a:rPr>
              <a:t>del señor Obispo don Julián Garcés, una noche que asientan haber sido vísperas del Arcángel San Miguel, </a:t>
            </a:r>
          </a:p>
          <a:p>
            <a:pPr algn="ctr"/>
            <a:r>
              <a:rPr lang="es-MX" sz="2400" dirty="0">
                <a:latin typeface="CommercialScrD" panose="03000000000000000000" pitchFamily="66" charset="0"/>
              </a:rPr>
              <a:t>en su festividad, que celebra la iglesia el 29 de septiembre </a:t>
            </a:r>
          </a:p>
          <a:p>
            <a:pPr algn="ctr"/>
            <a:r>
              <a:rPr lang="es-MX" sz="2400" dirty="0">
                <a:latin typeface="CommercialScrD" panose="03000000000000000000" pitchFamily="66" charset="0"/>
              </a:rPr>
              <a:t>con el título de la Dedicación, le fue mostrado un hermoso, dilatado campo, por medio del cual corría un cristalino río, </a:t>
            </a:r>
          </a:p>
          <a:p>
            <a:pPr algn="ctr"/>
            <a:r>
              <a:rPr lang="es-MX" sz="2400" dirty="0">
                <a:latin typeface="CommercialScrD" panose="03000000000000000000" pitchFamily="66" charset="0"/>
              </a:rPr>
              <a:t>y estaba rodeado de otros dos que le ceñían y circunvalan, poblado de variedad de yerbas y flores cuya amenidad fomentaban y entretenían diferentes ojos o manantiales </a:t>
            </a:r>
          </a:p>
          <a:p>
            <a:pPr algn="ctr"/>
            <a:r>
              <a:rPr lang="es-MX" sz="2400" dirty="0">
                <a:latin typeface="CommercialScrD" panose="03000000000000000000" pitchFamily="66" charset="0"/>
              </a:rPr>
              <a:t>de agua que brotaban esparcidos en todo su terreno </a:t>
            </a:r>
          </a:p>
          <a:p>
            <a:pPr algn="ctr"/>
            <a:r>
              <a:rPr lang="es-MX" sz="2400" dirty="0">
                <a:latin typeface="CommercialScrD" panose="03000000000000000000" pitchFamily="66" charset="0"/>
              </a:rPr>
              <a:t>haciendo entender al venerable Prelado que aquel era </a:t>
            </a:r>
          </a:p>
          <a:p>
            <a:pPr algn="ctr"/>
            <a:r>
              <a:rPr lang="es-MX" sz="2400" dirty="0">
                <a:latin typeface="CommercialScrD" panose="03000000000000000000" pitchFamily="66" charset="0"/>
              </a:rPr>
              <a:t>el lugar que tenía el Señor preparado para la fundación </a:t>
            </a:r>
          </a:p>
          <a:p>
            <a:pPr algn="ctr"/>
            <a:r>
              <a:rPr lang="es-MX" sz="2400" dirty="0">
                <a:latin typeface="CommercialScrD" panose="03000000000000000000" pitchFamily="66" charset="0"/>
              </a:rPr>
              <a:t>que se pretendía a cuyo tiempo vio descender de los cielos </a:t>
            </a:r>
          </a:p>
          <a:p>
            <a:pPr algn="ctr"/>
            <a:r>
              <a:rPr lang="es-MX" sz="2400" dirty="0">
                <a:latin typeface="CommercialScrD" panose="03000000000000000000" pitchFamily="66" charset="0"/>
              </a:rPr>
              <a:t>a él algunos ángeles, que echando los cordeles, </a:t>
            </a:r>
          </a:p>
          <a:p>
            <a:pPr algn="ctr"/>
            <a:r>
              <a:rPr lang="es-MX" sz="2400" dirty="0">
                <a:latin typeface="CommercialScrD" panose="03000000000000000000" pitchFamily="66" charset="0"/>
              </a:rPr>
              <a:t>planteaban y delineaban la nueva población.</a:t>
            </a:r>
          </a:p>
        </p:txBody>
      </p:sp>
      <p:pic>
        <p:nvPicPr>
          <p:cNvPr id="4" name="Imagen 3" descr="Imagen que contiene hombre, persona, sujetando, rojo&#10;&#10;Descripción generada con confianza muy alta">
            <a:extLst>
              <a:ext uri="{FF2B5EF4-FFF2-40B4-BE49-F238E27FC236}">
                <a16:creationId xmlns:a16="http://schemas.microsoft.com/office/drawing/2014/main" id="{59ADB8DD-D572-40D5-B165-60801F65BA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871851" y="280601"/>
            <a:ext cx="5039853" cy="6293790"/>
          </a:xfrm>
          <a:prstGeom prst="rect">
            <a:avLst/>
          </a:prstGeom>
          <a:ln w="127000" cap="rnd">
            <a:solidFill>
              <a:srgbClr val="00B0F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CuadroTexto 4">
            <a:extLst>
              <a:ext uri="{FF2B5EF4-FFF2-40B4-BE49-F238E27FC236}">
                <a16:creationId xmlns:a16="http://schemas.microsoft.com/office/drawing/2014/main" id="{707E31D4-669A-4608-AD78-BB3AC1C221FA}"/>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96181541"/>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9000" fill="hold"/>
                                        <p:tgtEl>
                                          <p:spTgt spid="4"/>
                                        </p:tgtEl>
                                        <p:attrNameLst>
                                          <p:attrName>ppt_x</p:attrName>
                                        </p:attrNameLst>
                                      </p:cBhvr>
                                      <p:tavLst>
                                        <p:tav tm="0">
                                          <p:val>
                                            <p:strVal val="1+#ppt_w/2"/>
                                          </p:val>
                                        </p:tav>
                                        <p:tav tm="100000">
                                          <p:val>
                                            <p:strVal val="#ppt_x"/>
                                          </p:val>
                                        </p:tav>
                                      </p:tavLst>
                                    </p:anim>
                                    <p:anim calcmode="lin" valueType="num">
                                      <p:cBhvr additive="base">
                                        <p:cTn id="8" dur="59000" fill="hold"/>
                                        <p:tgtEl>
                                          <p:spTgt spid="4"/>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9000" fill="hold"/>
                                        <p:tgtEl>
                                          <p:spTgt spid="4"/>
                                        </p:tgtEl>
                                        <p:attrNameLst>
                                          <p:attrName>ppt_w</p:attrName>
                                        </p:attrNameLst>
                                      </p:cBhvr>
                                      <p:tavLst>
                                        <p:tav tm="0">
                                          <p:val>
                                            <p:fltVal val="0"/>
                                          </p:val>
                                        </p:tav>
                                        <p:tav tm="100000">
                                          <p:val>
                                            <p:strVal val="#ppt_w"/>
                                          </p:val>
                                        </p:tav>
                                      </p:tavLst>
                                    </p:anim>
                                    <p:anim calcmode="lin" valueType="num">
                                      <p:cBhvr>
                                        <p:cTn id="12" dur="59000" fill="hold"/>
                                        <p:tgtEl>
                                          <p:spTgt spid="4"/>
                                        </p:tgtEl>
                                        <p:attrNameLst>
                                          <p:attrName>ppt_h</p:attrName>
                                        </p:attrNameLst>
                                      </p:cBhvr>
                                      <p:tavLst>
                                        <p:tav tm="0">
                                          <p:val>
                                            <p:fltVal val="0"/>
                                          </p:val>
                                        </p:tav>
                                        <p:tav tm="100000">
                                          <p:val>
                                            <p:strVal val="#ppt_h"/>
                                          </p:val>
                                        </p:tav>
                                      </p:tavLst>
                                    </p:anim>
                                    <p:animEffect transition="in" filter="fade">
                                      <p:cBhvr>
                                        <p:cTn id="13" dur="59000"/>
                                        <p:tgtEl>
                                          <p:spTgt spid="4"/>
                                        </p:tgtEl>
                                      </p:cBhvr>
                                    </p:animEffect>
                                  </p:childTnLst>
                                </p:cTn>
                              </p:par>
                              <p:par>
                                <p:cTn id="14" presetID="10" presetClass="entr" presetSubtype="0" fill="hold" grpId="0" nodeType="with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Effect transition="in" filter="fade">
                                      <p:cBhvr>
                                        <p:cTn id="16" dur="1170"/>
                                        <p:tgtEl>
                                          <p:spTgt spid="2"/>
                                        </p:tgtEl>
                                      </p:cBhvr>
                                    </p:animEffect>
                                  </p:childTnLst>
                                </p:cTn>
                              </p:par>
                            </p:childTnLst>
                          </p:cTn>
                        </p:par>
                        <p:par>
                          <p:cTn id="17" fill="hold">
                            <p:stCondLst>
                              <p:cond delay="80379"/>
                            </p:stCondLst>
                            <p:childTnLst>
                              <p:par>
                                <p:cTn id="18" presetID="1" presetClass="entr" presetSubtype="0" fill="hold" grpId="0" nodeType="afterEffect" nodePh="1">
                                  <p:stCondLst>
                                    <p:cond delay="2000"/>
                                  </p:stCondLst>
                                  <p:endCondLst>
                                    <p:cond evt="begin" delay="0">
                                      <p:tn val="18"/>
                                    </p:cond>
                                  </p:end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BF2F07A-385A-45B5-8437-73E9F599E3E2}"/>
              </a:ext>
            </a:extLst>
          </p:cNvPr>
          <p:cNvSpPr/>
          <p:nvPr/>
        </p:nvSpPr>
        <p:spPr>
          <a:xfrm>
            <a:off x="6096000" y="365927"/>
            <a:ext cx="6096000" cy="4260141"/>
          </a:xfrm>
          <a:prstGeom prst="rect">
            <a:avLst/>
          </a:prstGeom>
        </p:spPr>
        <p:txBody>
          <a:bodyPr wrap="square">
            <a:spAutoFit/>
          </a:bodyPr>
          <a:lstStyle/>
          <a:p>
            <a:pPr algn="ctr">
              <a:lnSpc>
                <a:spcPts val="2500"/>
              </a:lnSpc>
            </a:pPr>
            <a:r>
              <a:rPr lang="es-MX" sz="2400" dirty="0">
                <a:solidFill>
                  <a:srgbClr val="002060"/>
                </a:solidFill>
                <a:latin typeface="CommercialScrD" panose="03000000000000000000" pitchFamily="66" charset="0"/>
              </a:rPr>
              <a:t>Despertó muy de madrugada </a:t>
            </a:r>
          </a:p>
          <a:p>
            <a:pPr algn="ctr">
              <a:lnSpc>
                <a:spcPts val="2500"/>
              </a:lnSpc>
            </a:pPr>
            <a:r>
              <a:rPr lang="es-MX" sz="2400" dirty="0">
                <a:solidFill>
                  <a:srgbClr val="002060"/>
                </a:solidFill>
                <a:latin typeface="CommercialScrD" panose="03000000000000000000" pitchFamily="66" charset="0"/>
              </a:rPr>
              <a:t>y la primera diligencia que hizo fue celebrar </a:t>
            </a:r>
          </a:p>
          <a:p>
            <a:pPr algn="ctr">
              <a:lnSpc>
                <a:spcPts val="2500"/>
              </a:lnSpc>
            </a:pPr>
            <a:r>
              <a:rPr lang="es-MX" sz="2400" dirty="0">
                <a:solidFill>
                  <a:srgbClr val="002060"/>
                </a:solidFill>
                <a:latin typeface="CommercialScrD" panose="03000000000000000000" pitchFamily="66" charset="0"/>
              </a:rPr>
              <a:t>el Santo Sacrificio de la Misa, con mucha devoción </a:t>
            </a:r>
          </a:p>
          <a:p>
            <a:pPr algn="ctr">
              <a:lnSpc>
                <a:spcPts val="2500"/>
              </a:lnSpc>
            </a:pPr>
            <a:r>
              <a:rPr lang="es-MX" sz="2400" dirty="0">
                <a:solidFill>
                  <a:srgbClr val="002060"/>
                </a:solidFill>
                <a:latin typeface="CommercialScrD" panose="03000000000000000000" pitchFamily="66" charset="0"/>
              </a:rPr>
              <a:t>y recogimiento y haciendo llamar después </a:t>
            </a:r>
          </a:p>
          <a:p>
            <a:pPr algn="ctr">
              <a:lnSpc>
                <a:spcPts val="2500"/>
              </a:lnSpc>
            </a:pPr>
            <a:r>
              <a:rPr lang="es-MX" sz="2400" dirty="0">
                <a:solidFill>
                  <a:srgbClr val="002060"/>
                </a:solidFill>
                <a:latin typeface="CommercialScrD" panose="03000000000000000000" pitchFamily="66" charset="0"/>
              </a:rPr>
              <a:t>a los Religiosos Franciscanos que se hallaban </a:t>
            </a:r>
          </a:p>
          <a:p>
            <a:pPr algn="ctr">
              <a:lnSpc>
                <a:spcPts val="2500"/>
              </a:lnSpc>
            </a:pPr>
            <a:r>
              <a:rPr lang="es-MX" sz="2400" dirty="0">
                <a:solidFill>
                  <a:srgbClr val="002060"/>
                </a:solidFill>
                <a:latin typeface="CommercialScrD" panose="03000000000000000000" pitchFamily="66" charset="0"/>
              </a:rPr>
              <a:t>en Tlaxcala (</a:t>
            </a:r>
            <a:r>
              <a:rPr lang="es-MX" sz="2400" dirty="0">
                <a:solidFill>
                  <a:srgbClr val="0070C0"/>
                </a:solidFill>
                <a:latin typeface="CommercialScrD" panose="03000000000000000000" pitchFamily="66" charset="0"/>
              </a:rPr>
              <a:t>entre los cuales estaba </a:t>
            </a:r>
          </a:p>
          <a:p>
            <a:pPr algn="ctr">
              <a:lnSpc>
                <a:spcPts val="2500"/>
              </a:lnSpc>
            </a:pPr>
            <a:r>
              <a:rPr lang="es-MX" sz="2400" dirty="0">
                <a:solidFill>
                  <a:srgbClr val="0070C0"/>
                </a:solidFill>
                <a:latin typeface="CommercialScrD" panose="03000000000000000000" pitchFamily="66" charset="0"/>
              </a:rPr>
              <a:t>el padre Toribio Paredes de Benavente</a:t>
            </a:r>
            <a:r>
              <a:rPr lang="es-MX" sz="2400" dirty="0">
                <a:solidFill>
                  <a:srgbClr val="002060"/>
                </a:solidFill>
                <a:latin typeface="CommercialScrD" panose="03000000000000000000" pitchFamily="66" charset="0"/>
              </a:rPr>
              <a:t>) </a:t>
            </a:r>
          </a:p>
          <a:p>
            <a:pPr algn="ctr">
              <a:lnSpc>
                <a:spcPts val="2500"/>
              </a:lnSpc>
            </a:pPr>
            <a:r>
              <a:rPr lang="es-MX" sz="2400" dirty="0">
                <a:solidFill>
                  <a:srgbClr val="002060"/>
                </a:solidFill>
                <a:latin typeface="CommercialScrD" panose="03000000000000000000" pitchFamily="66" charset="0"/>
              </a:rPr>
              <a:t>y otras personas distinguidas y de sus confianza, </a:t>
            </a:r>
          </a:p>
          <a:p>
            <a:pPr algn="ctr">
              <a:lnSpc>
                <a:spcPts val="2500"/>
              </a:lnSpc>
            </a:pPr>
            <a:r>
              <a:rPr lang="es-MX" sz="2400" dirty="0">
                <a:solidFill>
                  <a:srgbClr val="002060"/>
                </a:solidFill>
                <a:latin typeface="CommercialScrD" panose="03000000000000000000" pitchFamily="66" charset="0"/>
              </a:rPr>
              <a:t>así españoles como indios, les refirió el sueño </a:t>
            </a:r>
          </a:p>
          <a:p>
            <a:pPr algn="ctr">
              <a:lnSpc>
                <a:spcPts val="2500"/>
              </a:lnSpc>
            </a:pPr>
            <a:r>
              <a:rPr lang="es-MX" sz="2400" dirty="0">
                <a:solidFill>
                  <a:srgbClr val="002060"/>
                </a:solidFill>
                <a:latin typeface="CommercialScrD" panose="03000000000000000000" pitchFamily="66" charset="0"/>
              </a:rPr>
              <a:t>y les dijo que estaba resuelto a salir en persona </a:t>
            </a:r>
          </a:p>
          <a:p>
            <a:pPr algn="ctr">
              <a:lnSpc>
                <a:spcPts val="2500"/>
              </a:lnSpc>
            </a:pPr>
            <a:r>
              <a:rPr lang="es-MX" sz="2400" dirty="0">
                <a:solidFill>
                  <a:srgbClr val="002060"/>
                </a:solidFill>
                <a:latin typeface="CommercialScrD" panose="03000000000000000000" pitchFamily="66" charset="0"/>
              </a:rPr>
              <a:t>a reconocer la tierra por si en ella hallaba el sitio </a:t>
            </a:r>
          </a:p>
          <a:p>
            <a:pPr algn="ctr">
              <a:lnSpc>
                <a:spcPts val="2500"/>
              </a:lnSpc>
            </a:pPr>
            <a:r>
              <a:rPr lang="es-MX" sz="2400" dirty="0">
                <a:solidFill>
                  <a:srgbClr val="002060"/>
                </a:solidFill>
                <a:latin typeface="CommercialScrD" panose="03000000000000000000" pitchFamily="66" charset="0"/>
              </a:rPr>
              <a:t>que se le había mostrado, para cuyo efecto </a:t>
            </a:r>
          </a:p>
          <a:p>
            <a:pPr algn="ctr">
              <a:lnSpc>
                <a:spcPts val="2500"/>
              </a:lnSpc>
            </a:pPr>
            <a:r>
              <a:rPr lang="es-MX" sz="2400" dirty="0">
                <a:solidFill>
                  <a:srgbClr val="002060"/>
                </a:solidFill>
                <a:latin typeface="CommercialScrD" panose="03000000000000000000" pitchFamily="66" charset="0"/>
              </a:rPr>
              <a:t>quería que lo acompañaran.</a:t>
            </a:r>
          </a:p>
        </p:txBody>
      </p:sp>
      <p:pic>
        <p:nvPicPr>
          <p:cNvPr id="4" name="Imagen 3" descr="Imagen que contiene edificio&#10;&#10;Descripción generada con confianza muy alta">
            <a:extLst>
              <a:ext uri="{FF2B5EF4-FFF2-40B4-BE49-F238E27FC236}">
                <a16:creationId xmlns:a16="http://schemas.microsoft.com/office/drawing/2014/main" id="{C42D086F-191C-49E0-A8C4-6B429882A86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207816" y="280555"/>
            <a:ext cx="5888184" cy="441613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Rectángulo 4">
            <a:extLst>
              <a:ext uri="{FF2B5EF4-FFF2-40B4-BE49-F238E27FC236}">
                <a16:creationId xmlns:a16="http://schemas.microsoft.com/office/drawing/2014/main" id="{0B76A2CD-20A9-4F81-919D-E2DD9760C6AB}"/>
              </a:ext>
            </a:extLst>
          </p:cNvPr>
          <p:cNvSpPr/>
          <p:nvPr/>
        </p:nvSpPr>
        <p:spPr>
          <a:xfrm>
            <a:off x="0" y="4799379"/>
            <a:ext cx="12192000" cy="1374735"/>
          </a:xfrm>
          <a:prstGeom prst="rect">
            <a:avLst/>
          </a:prstGeom>
        </p:spPr>
        <p:txBody>
          <a:bodyPr wrap="square">
            <a:spAutoFit/>
          </a:bodyPr>
          <a:lstStyle/>
          <a:p>
            <a:pPr algn="ctr">
              <a:lnSpc>
                <a:spcPts val="2500"/>
              </a:lnSpc>
            </a:pPr>
            <a:r>
              <a:rPr lang="es-MX" sz="2400" dirty="0">
                <a:solidFill>
                  <a:srgbClr val="002060"/>
                </a:solidFill>
                <a:latin typeface="CommercialScrD" panose="03000000000000000000" pitchFamily="66" charset="0"/>
              </a:rPr>
              <a:t>Salió, pues, con esa comitiva, dirigiéndose, no sin superior impulso, hacia la parte sur y habiendo andado cinco leguas llegando al paraje que hoy es la ciudad, suspendió la marcha, haciendo alto en el </a:t>
            </a:r>
          </a:p>
          <a:p>
            <a:pPr algn="ctr">
              <a:lnSpc>
                <a:spcPts val="2500"/>
              </a:lnSpc>
            </a:pPr>
            <a:r>
              <a:rPr lang="es-MX" sz="2400" dirty="0">
                <a:solidFill>
                  <a:srgbClr val="002060"/>
                </a:solidFill>
                <a:latin typeface="CommercialScrD" panose="03000000000000000000" pitchFamily="66" charset="0"/>
              </a:rPr>
              <a:t>y teniendo la vista por un lado y por otro lado, conocía ser el mismo que se le había manifestado </a:t>
            </a:r>
          </a:p>
          <a:p>
            <a:pPr algn="ctr">
              <a:lnSpc>
                <a:spcPts val="2500"/>
              </a:lnSpc>
            </a:pPr>
            <a:r>
              <a:rPr lang="es-MX" sz="2400" dirty="0">
                <a:solidFill>
                  <a:srgbClr val="002060"/>
                </a:solidFill>
                <a:latin typeface="CommercialScrD" panose="03000000000000000000" pitchFamily="66" charset="0"/>
              </a:rPr>
              <a:t>en el sueño y volviendo a los que le acompañaban les dijo estas palabras:</a:t>
            </a:r>
          </a:p>
        </p:txBody>
      </p:sp>
      <p:sp>
        <p:nvSpPr>
          <p:cNvPr id="3" name="Rectángulo 2">
            <a:extLst>
              <a:ext uri="{FF2B5EF4-FFF2-40B4-BE49-F238E27FC236}">
                <a16:creationId xmlns:a16="http://schemas.microsoft.com/office/drawing/2014/main" id="{437DAA82-AA2C-4488-803A-0FE7FC9C5017}"/>
              </a:ext>
            </a:extLst>
          </p:cNvPr>
          <p:cNvSpPr/>
          <p:nvPr/>
        </p:nvSpPr>
        <p:spPr>
          <a:xfrm>
            <a:off x="-1" y="6243395"/>
            <a:ext cx="12191999" cy="461665"/>
          </a:xfrm>
          <a:prstGeom prst="rect">
            <a:avLst/>
          </a:prstGeom>
        </p:spPr>
        <p:txBody>
          <a:bodyPr wrap="square">
            <a:spAutoFit/>
          </a:bodyPr>
          <a:lstStyle/>
          <a:p>
            <a:pPr algn="ctr"/>
            <a:r>
              <a:rPr lang="es-MX" sz="2400" dirty="0">
                <a:solidFill>
                  <a:srgbClr val="007FAC"/>
                </a:solidFill>
                <a:latin typeface="CommercialScrD" panose="03000000000000000000" pitchFamily="66" charset="0"/>
              </a:rPr>
              <a:t>"Este es el lugar que me mostró el Señor y en donde quiere que se le funde la nueva ciudad".</a:t>
            </a:r>
            <a:endParaRPr lang="es-MX" dirty="0">
              <a:solidFill>
                <a:srgbClr val="007FAC"/>
              </a:solidFill>
            </a:endParaRPr>
          </a:p>
        </p:txBody>
      </p:sp>
      <p:sp>
        <p:nvSpPr>
          <p:cNvPr id="6" name="CuadroTexto 5">
            <a:extLst>
              <a:ext uri="{FF2B5EF4-FFF2-40B4-BE49-F238E27FC236}">
                <a16:creationId xmlns:a16="http://schemas.microsoft.com/office/drawing/2014/main" id="{B0C4F9C0-DB39-449B-A3A7-C92502064DA5}"/>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01490173"/>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4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14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14000" accel="50000" fill="hold">
                                          <p:stCondLst>
                                            <p:cond delay="14000"/>
                                          </p:stCondLst>
                                        </p:cTn>
                                        <p:tgtEl>
                                          <p:spTgt spid="4"/>
                                        </p:tgtEl>
                                        <p:attrNameLst>
                                          <p:attrName>ppt_w</p:attrName>
                                        </p:attrNameLst>
                                      </p:cBhvr>
                                      <p:tavLst>
                                        <p:tav tm="0">
                                          <p:val>
                                            <p:strVal val="#ppt_w*.05"/>
                                          </p:val>
                                        </p:tav>
                                        <p:tav tm="100000">
                                          <p:val>
                                            <p:strVal val="#ppt_w"/>
                                          </p:val>
                                        </p:tav>
                                      </p:tavLst>
                                    </p:anim>
                                    <p:anim calcmode="lin" valueType="num">
                                      <p:cBhvr>
                                        <p:cTn id="10" dur="28000" fill="hold"/>
                                        <p:tgtEl>
                                          <p:spTgt spid="4"/>
                                        </p:tgtEl>
                                        <p:attrNameLst>
                                          <p:attrName>ppt_h</p:attrName>
                                        </p:attrNameLst>
                                      </p:cBhvr>
                                      <p:tavLst>
                                        <p:tav tm="0">
                                          <p:val>
                                            <p:strVal val="#ppt_h"/>
                                          </p:val>
                                        </p:tav>
                                        <p:tav tm="100000">
                                          <p:val>
                                            <p:strVal val="#ppt_h"/>
                                          </p:val>
                                        </p:tav>
                                      </p:tavLst>
                                    </p:anim>
                                    <p:anim calcmode="lin" valueType="num">
                                      <p:cBhvr>
                                        <p:cTn id="11" dur="14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14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14000" accel="50000" fill="hold">
                                          <p:stCondLst>
                                            <p:cond delay="14000"/>
                                          </p:stCondLst>
                                        </p:cTn>
                                        <p:tgtEl>
                                          <p:spTgt spid="4"/>
                                        </p:tgtEl>
                                        <p:attrNameLst>
                                          <p:attrName>ppt_y</p:attrName>
                                        </p:attrNameLst>
                                      </p:cBhvr>
                                      <p:tavLst>
                                        <p:tav tm="0">
                                          <p:val>
                                            <p:strVal val="#ppt_y+.1"/>
                                          </p:val>
                                        </p:tav>
                                        <p:tav tm="100000">
                                          <p:val>
                                            <p:strVal val="#ppt_y"/>
                                          </p:val>
                                        </p:tav>
                                      </p:tavLst>
                                    </p:anim>
                                    <p:animEffect transition="in" filter="fade">
                                      <p:cBhvr>
                                        <p:cTn id="14" dur="28000" decel="50000">
                                          <p:stCondLst>
                                            <p:cond delay="0"/>
                                          </p:stCondLst>
                                        </p:cTn>
                                        <p:tgtEl>
                                          <p:spTgt spid="4"/>
                                        </p:tgtEl>
                                      </p:cBhvr>
                                    </p:animEffect>
                                  </p:childTnLst>
                                </p:cTn>
                              </p:par>
                              <p:par>
                                <p:cTn id="15" presetID="10" presetClass="entr" presetSubtype="0" fill="hold" grpId="0" nodeType="with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55224"/>
                            </p:stCondLst>
                            <p:childTnLst>
                              <p:par>
                                <p:cTn id="19" presetID="10" presetClass="entr" presetSubtype="0" fill="hold" grpId="0" nodeType="afterEffect">
                                  <p:stCondLst>
                                    <p:cond delay="75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92829"/>
                            </p:stCondLst>
                            <p:childTnLst>
                              <p:par>
                                <p:cTn id="23" presetID="10" presetClass="entr" presetSubtype="0" fill="hold" grpId="0" nodeType="afterEffect">
                                  <p:stCondLst>
                                    <p:cond delay="750"/>
                                  </p:stCondLst>
                                  <p:iterate type="lt">
                                    <p:tmPct val="10000"/>
                                  </p:iterate>
                                  <p:childTnLst>
                                    <p:set>
                                      <p:cBhvr>
                                        <p:cTn id="24" dur="1" fill="hold">
                                          <p:stCondLst>
                                            <p:cond delay="0"/>
                                          </p:stCondLst>
                                        </p:cTn>
                                        <p:tgtEl>
                                          <p:spTgt spid="3"/>
                                        </p:tgtEl>
                                        <p:attrNameLst>
                                          <p:attrName>style.visibility</p:attrName>
                                        </p:attrNameLst>
                                      </p:cBhvr>
                                      <p:to>
                                        <p:strVal val="visible"/>
                                      </p:to>
                                    </p:set>
                                    <p:animEffect transition="in" filter="fade">
                                      <p:cBhvr>
                                        <p:cTn id="25" dur="1170"/>
                                        <p:tgtEl>
                                          <p:spTgt spid="3"/>
                                        </p:tgtEl>
                                      </p:cBhvr>
                                    </p:animEffect>
                                  </p:childTnLst>
                                </p:cTn>
                              </p:par>
                            </p:childTnLst>
                          </p:cTn>
                        </p:par>
                        <p:par>
                          <p:cTn id="26" fill="hold">
                            <p:stCondLst>
                              <p:cond delay="103173"/>
                            </p:stCondLst>
                            <p:childTnLst>
                              <p:par>
                                <p:cTn id="27" presetID="1" presetClass="entr" presetSubtype="0" fill="hold" grpId="0" nodeType="afterEffect" nodePh="1">
                                  <p:stCondLst>
                                    <p:cond delay="2000"/>
                                  </p:stCondLst>
                                  <p:endCondLst>
                                    <p:cond evt="begin" delay="0">
                                      <p:tn val="27"/>
                                    </p:cond>
                                  </p:end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3"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BF2F07A-385A-45B5-8437-73E9F599E3E2}"/>
              </a:ext>
            </a:extLst>
          </p:cNvPr>
          <p:cNvSpPr/>
          <p:nvPr/>
        </p:nvSpPr>
        <p:spPr>
          <a:xfrm>
            <a:off x="0" y="131267"/>
            <a:ext cx="12192000" cy="605294"/>
          </a:xfrm>
          <a:prstGeom prst="rect">
            <a:avLst/>
          </a:prstGeom>
        </p:spPr>
        <p:txBody>
          <a:bodyPr wrap="square">
            <a:spAutoFit/>
          </a:bodyPr>
          <a:lstStyle/>
          <a:p>
            <a:pPr algn="ctr">
              <a:lnSpc>
                <a:spcPts val="2000"/>
              </a:lnSpc>
            </a:pPr>
            <a:r>
              <a:rPr lang="es-MX" sz="2400" dirty="0">
                <a:latin typeface="CommercialScrD" panose="03000000000000000000" pitchFamily="66" charset="0"/>
              </a:rPr>
              <a:t>A estos agrado mucho el sitio y reflejadas después todas las circunstancias creyeron desde luego </a:t>
            </a:r>
          </a:p>
          <a:p>
            <a:pPr algn="ctr">
              <a:lnSpc>
                <a:spcPts val="2000"/>
              </a:lnSpc>
            </a:pPr>
            <a:r>
              <a:rPr lang="es-MX" sz="2400" dirty="0">
                <a:latin typeface="CommercialScrD" panose="03000000000000000000" pitchFamily="66" charset="0"/>
              </a:rPr>
              <a:t>que de la asignación que de el hizo el señor Obispo fue por superior ilustración.</a:t>
            </a:r>
          </a:p>
        </p:txBody>
      </p:sp>
      <p:sp>
        <p:nvSpPr>
          <p:cNvPr id="3" name="Rectángulo 2">
            <a:extLst>
              <a:ext uri="{FF2B5EF4-FFF2-40B4-BE49-F238E27FC236}">
                <a16:creationId xmlns:a16="http://schemas.microsoft.com/office/drawing/2014/main" id="{3173B6A9-5B66-47BA-BFE1-B8F31064918B}"/>
              </a:ext>
            </a:extLst>
          </p:cNvPr>
          <p:cNvSpPr/>
          <p:nvPr/>
        </p:nvSpPr>
        <p:spPr>
          <a:xfrm>
            <a:off x="7883236" y="5288909"/>
            <a:ext cx="4308764" cy="733534"/>
          </a:xfrm>
          <a:prstGeom prst="rect">
            <a:avLst/>
          </a:prstGeom>
        </p:spPr>
        <p:txBody>
          <a:bodyPr wrap="square">
            <a:spAutoFit/>
          </a:bodyPr>
          <a:lstStyle/>
          <a:p>
            <a:pPr lvl="0" algn="ctr">
              <a:lnSpc>
                <a:spcPts val="2500"/>
              </a:lnSpc>
            </a:pPr>
            <a:r>
              <a:rPr lang="es-MX" sz="2400" dirty="0">
                <a:solidFill>
                  <a:srgbClr val="684F00"/>
                </a:solidFill>
                <a:latin typeface="CommercialScrD" panose="03000000000000000000" pitchFamily="66" charset="0"/>
              </a:rPr>
              <a:t>El Escudo de Armas </a:t>
            </a:r>
          </a:p>
          <a:p>
            <a:pPr lvl="0" algn="ctr">
              <a:lnSpc>
                <a:spcPts val="2500"/>
              </a:lnSpc>
            </a:pPr>
            <a:r>
              <a:rPr lang="es-MX" sz="2400" dirty="0">
                <a:solidFill>
                  <a:srgbClr val="684F00"/>
                </a:solidFill>
                <a:latin typeface="CommercialScrD" panose="03000000000000000000" pitchFamily="66" charset="0"/>
              </a:rPr>
              <a:t>de la ciudad de Puebla de los Ángeles</a:t>
            </a:r>
          </a:p>
        </p:txBody>
      </p:sp>
      <p:pic>
        <p:nvPicPr>
          <p:cNvPr id="7" name="Imagen 6" descr="Imagen que contiene árbol&#10;&#10;Descripción generada con confianza alta">
            <a:extLst>
              <a:ext uri="{FF2B5EF4-FFF2-40B4-BE49-F238E27FC236}">
                <a16:creationId xmlns:a16="http://schemas.microsoft.com/office/drawing/2014/main" id="{7DD5A17E-30FF-4C52-ABE3-EF5D5D303BD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100000"/>
                    </a14:imgEffect>
                  </a14:imgLayer>
                </a14:imgProps>
              </a:ext>
              <a:ext uri="{28A0092B-C50C-407E-A947-70E740481C1C}">
                <a14:useLocalDpi xmlns:a14="http://schemas.microsoft.com/office/drawing/2010/main" val="0"/>
              </a:ext>
            </a:extLst>
          </a:blip>
          <a:stretch>
            <a:fillRect/>
          </a:stretch>
        </p:blipFill>
        <p:spPr>
          <a:xfrm>
            <a:off x="8105615" y="766443"/>
            <a:ext cx="3810532" cy="4429743"/>
          </a:xfrm>
          <a:prstGeom prst="rect">
            <a:avLst/>
          </a:prstGeom>
        </p:spPr>
      </p:pic>
      <p:sp>
        <p:nvSpPr>
          <p:cNvPr id="8" name="Rectángulo 7">
            <a:extLst>
              <a:ext uri="{FF2B5EF4-FFF2-40B4-BE49-F238E27FC236}">
                <a16:creationId xmlns:a16="http://schemas.microsoft.com/office/drawing/2014/main" id="{ACEEEC25-26FC-484D-9EF1-8D3728A8B1CC}"/>
              </a:ext>
            </a:extLst>
          </p:cNvPr>
          <p:cNvSpPr/>
          <p:nvPr/>
        </p:nvSpPr>
        <p:spPr>
          <a:xfrm>
            <a:off x="0" y="805097"/>
            <a:ext cx="7883235" cy="861774"/>
          </a:xfrm>
          <a:prstGeom prst="rect">
            <a:avLst/>
          </a:prstGeom>
        </p:spPr>
        <p:txBody>
          <a:bodyPr wrap="square">
            <a:spAutoFit/>
          </a:bodyPr>
          <a:lstStyle/>
          <a:p>
            <a:pPr algn="ctr">
              <a:lnSpc>
                <a:spcPts val="2000"/>
              </a:lnSpc>
            </a:pPr>
            <a:r>
              <a:rPr lang="es-MX" sz="2400" dirty="0">
                <a:latin typeface="CommercialScrD" panose="03000000000000000000" pitchFamily="66" charset="0"/>
              </a:rPr>
              <a:t>Cédula Real que otorga escudo de armas a la ciudad de Puebla </a:t>
            </a:r>
          </a:p>
          <a:p>
            <a:pPr algn="ctr">
              <a:lnSpc>
                <a:spcPts val="2000"/>
              </a:lnSpc>
            </a:pPr>
            <a:r>
              <a:rPr lang="es-MX" sz="2400" dirty="0">
                <a:latin typeface="CommercialScrD" panose="03000000000000000000" pitchFamily="66" charset="0"/>
              </a:rPr>
              <a:t>y que fuera concedida por Carlos V en la villa de Valladolid </a:t>
            </a:r>
          </a:p>
          <a:p>
            <a:pPr algn="ctr">
              <a:lnSpc>
                <a:spcPts val="2000"/>
              </a:lnSpc>
            </a:pPr>
            <a:r>
              <a:rPr lang="es-MX" sz="2400" dirty="0">
                <a:latin typeface="CommercialScrD" panose="03000000000000000000" pitchFamily="66" charset="0"/>
              </a:rPr>
              <a:t>el 20 de julio de 1538.</a:t>
            </a:r>
          </a:p>
        </p:txBody>
      </p:sp>
      <p:sp>
        <p:nvSpPr>
          <p:cNvPr id="9" name="Rectángulo 8">
            <a:extLst>
              <a:ext uri="{FF2B5EF4-FFF2-40B4-BE49-F238E27FC236}">
                <a16:creationId xmlns:a16="http://schemas.microsoft.com/office/drawing/2014/main" id="{29E6B42B-E6F4-4F8A-BFA7-4434C9773EF7}"/>
              </a:ext>
            </a:extLst>
          </p:cNvPr>
          <p:cNvSpPr/>
          <p:nvPr/>
        </p:nvSpPr>
        <p:spPr>
          <a:xfrm>
            <a:off x="0" y="5242634"/>
            <a:ext cx="8105615" cy="889987"/>
          </a:xfrm>
          <a:prstGeom prst="rect">
            <a:avLst/>
          </a:prstGeom>
        </p:spPr>
        <p:txBody>
          <a:bodyPr wrap="square">
            <a:spAutoFit/>
          </a:bodyPr>
          <a:lstStyle/>
          <a:p>
            <a:pPr lvl="0" algn="ctr">
              <a:lnSpc>
                <a:spcPts val="2000"/>
              </a:lnSpc>
            </a:pPr>
            <a:r>
              <a:rPr lang="es-MX" sz="2400" dirty="0">
                <a:solidFill>
                  <a:srgbClr val="002060"/>
                </a:solidFill>
                <a:latin typeface="CommercialScrD" panose="03000000000000000000" pitchFamily="66" charset="0"/>
              </a:rPr>
              <a:t>En las dichas 2 letras han de ser de oro, y en la parte baja de la dicha ciudad, un río de agua en campo celeste y una orla en torno de dicho escudo, unas letras en campo colorado que digan:</a:t>
            </a:r>
          </a:p>
        </p:txBody>
      </p:sp>
      <p:sp>
        <p:nvSpPr>
          <p:cNvPr id="10" name="Rectángulo 9">
            <a:extLst>
              <a:ext uri="{FF2B5EF4-FFF2-40B4-BE49-F238E27FC236}">
                <a16:creationId xmlns:a16="http://schemas.microsoft.com/office/drawing/2014/main" id="{4A8A0BEB-284D-4BBF-90C2-F2B6BC83E5F0}"/>
              </a:ext>
            </a:extLst>
          </p:cNvPr>
          <p:cNvSpPr/>
          <p:nvPr/>
        </p:nvSpPr>
        <p:spPr>
          <a:xfrm>
            <a:off x="0" y="6016033"/>
            <a:ext cx="12192000" cy="830997"/>
          </a:xfrm>
          <a:prstGeom prst="rect">
            <a:avLst/>
          </a:prstGeom>
        </p:spPr>
        <p:txBody>
          <a:bodyPr wrap="square">
            <a:spAutoFit/>
          </a:bodyPr>
          <a:lstStyle/>
          <a:p>
            <a:pPr algn="ctr"/>
            <a:r>
              <a:rPr lang="es-MX" sz="2400" dirty="0">
                <a:solidFill>
                  <a:srgbClr val="007FAC"/>
                </a:solidFill>
                <a:latin typeface="CommercialScrD" panose="03000000000000000000" pitchFamily="66" charset="0"/>
              </a:rPr>
              <a:t>Angelis </a:t>
            </a:r>
            <a:r>
              <a:rPr lang="es-MX" sz="2400" dirty="0" err="1">
                <a:solidFill>
                  <a:srgbClr val="007FAC"/>
                </a:solidFill>
                <a:latin typeface="CommercialScrD" panose="03000000000000000000" pitchFamily="66" charset="0"/>
              </a:rPr>
              <a:t>suis</a:t>
            </a:r>
            <a:r>
              <a:rPr lang="es-MX" sz="2400" dirty="0">
                <a:solidFill>
                  <a:srgbClr val="007FAC"/>
                </a:solidFill>
                <a:latin typeface="CommercialScrD" panose="03000000000000000000" pitchFamily="66" charset="0"/>
              </a:rPr>
              <a:t> Deus </a:t>
            </a:r>
            <a:r>
              <a:rPr lang="es-MX" sz="2400" dirty="0" err="1">
                <a:solidFill>
                  <a:srgbClr val="007FAC"/>
                </a:solidFill>
                <a:latin typeface="CommercialScrD" panose="03000000000000000000" pitchFamily="66" charset="0"/>
              </a:rPr>
              <a:t>mandavit</a:t>
            </a:r>
            <a:r>
              <a:rPr lang="es-MX" sz="2400" dirty="0">
                <a:solidFill>
                  <a:srgbClr val="007FAC"/>
                </a:solidFill>
                <a:latin typeface="CommercialScrD" panose="03000000000000000000" pitchFamily="66" charset="0"/>
              </a:rPr>
              <a:t> de te ut </a:t>
            </a:r>
            <a:r>
              <a:rPr lang="es-MX" sz="2400" dirty="0" err="1">
                <a:solidFill>
                  <a:srgbClr val="007FAC"/>
                </a:solidFill>
                <a:latin typeface="CommercialScrD" panose="03000000000000000000" pitchFamily="66" charset="0"/>
              </a:rPr>
              <a:t>custodiant</a:t>
            </a:r>
            <a:r>
              <a:rPr lang="es-MX" sz="2400" dirty="0">
                <a:solidFill>
                  <a:srgbClr val="007FAC"/>
                </a:solidFill>
                <a:latin typeface="CommercialScrD" panose="03000000000000000000" pitchFamily="66" charset="0"/>
              </a:rPr>
              <a:t> te in ómnibus </a:t>
            </a:r>
            <a:r>
              <a:rPr lang="es-MX" sz="2400" dirty="0" err="1">
                <a:solidFill>
                  <a:srgbClr val="007FAC"/>
                </a:solidFill>
                <a:latin typeface="CommercialScrD" panose="03000000000000000000" pitchFamily="66" charset="0"/>
              </a:rPr>
              <a:t>viis</a:t>
            </a:r>
            <a:r>
              <a:rPr lang="es-MX" sz="2400" dirty="0">
                <a:solidFill>
                  <a:srgbClr val="007FAC"/>
                </a:solidFill>
                <a:latin typeface="CommercialScrD" panose="03000000000000000000" pitchFamily="66" charset="0"/>
              </a:rPr>
              <a:t> tuis</a:t>
            </a:r>
            <a:r>
              <a:rPr lang="es-MX" sz="2400" dirty="0">
                <a:solidFill>
                  <a:srgbClr val="002060"/>
                </a:solidFill>
                <a:latin typeface="CommercialScrD" panose="03000000000000000000" pitchFamily="66" charset="0"/>
              </a:rPr>
              <a:t>" </a:t>
            </a:r>
          </a:p>
          <a:p>
            <a:pPr algn="ctr"/>
            <a:r>
              <a:rPr lang="es-MX" sz="2400" dirty="0">
                <a:solidFill>
                  <a:prstClr val="black"/>
                </a:solidFill>
                <a:latin typeface="CommercialScrD" panose="03000000000000000000" pitchFamily="66" charset="0"/>
              </a:rPr>
              <a:t>(Salmo 91, versículo 11; en castellano </a:t>
            </a:r>
            <a:r>
              <a:rPr lang="es-MX" sz="2400" dirty="0">
                <a:solidFill>
                  <a:srgbClr val="007FAC"/>
                </a:solidFill>
                <a:latin typeface="CommercialScrD" panose="03000000000000000000" pitchFamily="66" charset="0"/>
              </a:rPr>
              <a:t>Dios ordenó a sus ángeles, que te guarden en todos tus caminos</a:t>
            </a:r>
            <a:r>
              <a:rPr lang="es-MX" sz="2400" dirty="0">
                <a:solidFill>
                  <a:prstClr val="black"/>
                </a:solidFill>
                <a:latin typeface="CommercialScrD" panose="03000000000000000000" pitchFamily="66" charset="0"/>
              </a:rPr>
              <a:t>).</a:t>
            </a:r>
            <a:endParaRPr lang="es-MX" dirty="0"/>
          </a:p>
        </p:txBody>
      </p:sp>
      <p:sp>
        <p:nvSpPr>
          <p:cNvPr id="11" name="Rectángulo 10">
            <a:extLst>
              <a:ext uri="{FF2B5EF4-FFF2-40B4-BE49-F238E27FC236}">
                <a16:creationId xmlns:a16="http://schemas.microsoft.com/office/drawing/2014/main" id="{D62A144B-F709-4404-8D31-BAEB45EBDBC6}"/>
              </a:ext>
            </a:extLst>
          </p:cNvPr>
          <p:cNvSpPr/>
          <p:nvPr/>
        </p:nvSpPr>
        <p:spPr>
          <a:xfrm>
            <a:off x="19668" y="1827645"/>
            <a:ext cx="7883235" cy="1374735"/>
          </a:xfrm>
          <a:prstGeom prst="rect">
            <a:avLst/>
          </a:prstGeom>
        </p:spPr>
        <p:txBody>
          <a:bodyPr wrap="square">
            <a:spAutoFit/>
          </a:bodyPr>
          <a:lstStyle/>
          <a:p>
            <a:pPr algn="ctr">
              <a:lnSpc>
                <a:spcPts val="2000"/>
              </a:lnSpc>
            </a:pPr>
            <a:r>
              <a:rPr lang="es-MX" sz="2400" dirty="0">
                <a:latin typeface="CommercialScrD" panose="03000000000000000000" pitchFamily="66" charset="0"/>
              </a:rPr>
              <a:t>Por mediación y empeño del Procurador de Puebla en España, Gonzalo Díaz de Vargas, uno de los fundadores y su alguacil mayor, Carlos V y su madre, la reina Juana, concedieron </a:t>
            </a:r>
          </a:p>
          <a:p>
            <a:pPr algn="ctr">
              <a:lnSpc>
                <a:spcPts val="2000"/>
              </a:lnSpc>
            </a:pPr>
            <a:r>
              <a:rPr lang="es-MX" sz="2400" dirty="0">
                <a:latin typeface="CommercialScrD" panose="03000000000000000000" pitchFamily="66" charset="0"/>
              </a:rPr>
              <a:t>a la Ciudad un escudo de armas por cédula real </a:t>
            </a:r>
          </a:p>
          <a:p>
            <a:pPr algn="ctr">
              <a:lnSpc>
                <a:spcPts val="2000"/>
              </a:lnSpc>
            </a:pPr>
            <a:r>
              <a:rPr lang="es-MX" sz="2400" dirty="0">
                <a:latin typeface="CommercialScrD" panose="03000000000000000000" pitchFamily="66" charset="0"/>
              </a:rPr>
              <a:t>fechada en Valladolid el 20 de julio de 1538.</a:t>
            </a:r>
          </a:p>
        </p:txBody>
      </p:sp>
      <p:sp>
        <p:nvSpPr>
          <p:cNvPr id="12" name="Rectángulo 11">
            <a:extLst>
              <a:ext uri="{FF2B5EF4-FFF2-40B4-BE49-F238E27FC236}">
                <a16:creationId xmlns:a16="http://schemas.microsoft.com/office/drawing/2014/main" id="{109E29EC-B001-4E55-86E2-9DDAFB87DD91}"/>
              </a:ext>
            </a:extLst>
          </p:cNvPr>
          <p:cNvSpPr/>
          <p:nvPr/>
        </p:nvSpPr>
        <p:spPr>
          <a:xfrm>
            <a:off x="-4908" y="3336900"/>
            <a:ext cx="7883235" cy="1915909"/>
          </a:xfrm>
          <a:prstGeom prst="rect">
            <a:avLst/>
          </a:prstGeom>
        </p:spPr>
        <p:txBody>
          <a:bodyPr wrap="square">
            <a:spAutoFit/>
          </a:bodyPr>
          <a:lstStyle/>
          <a:p>
            <a:pPr algn="ctr">
              <a:lnSpc>
                <a:spcPts val="2000"/>
              </a:lnSpc>
            </a:pPr>
            <a:r>
              <a:rPr lang="es-MX" sz="2400" dirty="0">
                <a:latin typeface="CommercialScrD" panose="03000000000000000000" pitchFamily="66" charset="0"/>
              </a:rPr>
              <a:t>El escudo representa </a:t>
            </a:r>
            <a:r>
              <a:rPr lang="es-MX" sz="2400" dirty="0">
                <a:solidFill>
                  <a:srgbClr val="002060"/>
                </a:solidFill>
                <a:latin typeface="CommercialScrD" panose="03000000000000000000" pitchFamily="66" charset="0"/>
              </a:rPr>
              <a:t>"una ciudad con cinco torres de oro </a:t>
            </a:r>
          </a:p>
          <a:p>
            <a:pPr algn="ctr">
              <a:lnSpc>
                <a:spcPts val="2000"/>
              </a:lnSpc>
            </a:pPr>
            <a:r>
              <a:rPr lang="es-MX" sz="2400" dirty="0">
                <a:solidFill>
                  <a:srgbClr val="002060"/>
                </a:solidFill>
                <a:latin typeface="CommercialScrD" panose="03000000000000000000" pitchFamily="66" charset="0"/>
              </a:rPr>
              <a:t>asentada sobre un campo verde, y dos ángeles, </a:t>
            </a:r>
          </a:p>
          <a:p>
            <a:pPr algn="ctr">
              <a:lnSpc>
                <a:spcPts val="2000"/>
              </a:lnSpc>
            </a:pPr>
            <a:r>
              <a:rPr lang="es-MX" sz="2400" dirty="0">
                <a:solidFill>
                  <a:srgbClr val="002060"/>
                </a:solidFill>
                <a:latin typeface="CommercialScrD" panose="03000000000000000000" pitchFamily="66" charset="0"/>
              </a:rPr>
              <a:t>uno de cada parte, vestidos de blanco, realzados de púrpura y oro, asidos a la dicha ciudad, y encima de la dicha ciudad </a:t>
            </a:r>
          </a:p>
          <a:p>
            <a:pPr algn="ctr">
              <a:lnSpc>
                <a:spcPts val="2000"/>
              </a:lnSpc>
            </a:pPr>
            <a:r>
              <a:rPr lang="es-MX" sz="2400" dirty="0">
                <a:solidFill>
                  <a:srgbClr val="002060"/>
                </a:solidFill>
                <a:latin typeface="CommercialScrD" panose="03000000000000000000" pitchFamily="66" charset="0"/>
              </a:rPr>
              <a:t>a la mano derecha una letra como esta K </a:t>
            </a:r>
          </a:p>
          <a:p>
            <a:pPr algn="ctr">
              <a:lnSpc>
                <a:spcPts val="2000"/>
              </a:lnSpc>
            </a:pPr>
            <a:r>
              <a:rPr lang="es-MX" sz="2400" dirty="0">
                <a:solidFill>
                  <a:srgbClr val="002060"/>
                </a:solidFill>
                <a:latin typeface="CommercialScrD" panose="03000000000000000000" pitchFamily="66" charset="0"/>
              </a:rPr>
              <a:t>y a la parte izquierda otra letra como esta V, </a:t>
            </a:r>
          </a:p>
          <a:p>
            <a:pPr algn="ctr">
              <a:lnSpc>
                <a:spcPts val="2000"/>
              </a:lnSpc>
            </a:pPr>
            <a:r>
              <a:rPr lang="es-MX" sz="2400" dirty="0">
                <a:solidFill>
                  <a:srgbClr val="002060"/>
                </a:solidFill>
                <a:latin typeface="CommercialScrD" panose="03000000000000000000" pitchFamily="66" charset="0"/>
              </a:rPr>
              <a:t>y que quieren decir dichas letras </a:t>
            </a:r>
            <a:r>
              <a:rPr lang="es-MX" sz="2400" dirty="0" err="1">
                <a:solidFill>
                  <a:srgbClr val="002060"/>
                </a:solidFill>
                <a:latin typeface="CommercialScrD" panose="03000000000000000000" pitchFamily="66" charset="0"/>
              </a:rPr>
              <a:t>Karlos</a:t>
            </a:r>
            <a:r>
              <a:rPr lang="es-MX" sz="2400" dirty="0">
                <a:solidFill>
                  <a:srgbClr val="002060"/>
                </a:solidFill>
                <a:latin typeface="CommercialScrD" panose="03000000000000000000" pitchFamily="66" charset="0"/>
              </a:rPr>
              <a:t> Quinto.</a:t>
            </a:r>
          </a:p>
        </p:txBody>
      </p:sp>
      <p:sp>
        <p:nvSpPr>
          <p:cNvPr id="13" name="CuadroTexto 12">
            <a:extLst>
              <a:ext uri="{FF2B5EF4-FFF2-40B4-BE49-F238E27FC236}">
                <a16:creationId xmlns:a16="http://schemas.microsoft.com/office/drawing/2014/main" id="{335875DA-E8B6-4A6D-BA9C-144ED139D843}"/>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15804169"/>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8486"/>
                            </p:stCondLst>
                            <p:childTnLst>
                              <p:par>
                                <p:cTn id="9" presetID="8" presetClass="entr" presetSubtype="3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out)">
                                      <p:cBhvr>
                                        <p:cTn id="11" dur="41500"/>
                                        <p:tgtEl>
                                          <p:spTgt spid="7"/>
                                        </p:tgtEl>
                                      </p:cBhvr>
                                    </p:animEffect>
                                  </p:childTnLst>
                                </p:cTn>
                              </p:par>
                              <p:par>
                                <p:cTn id="12" presetID="10" presetClass="entr" presetSubtype="0" fill="hold" grpId="0" nodeType="withEffect">
                                  <p:stCondLst>
                                    <p:cond delay="75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170"/>
                                        <p:tgtEl>
                                          <p:spTgt spid="8"/>
                                        </p:tgtEl>
                                      </p:cBhvr>
                                    </p:animEffect>
                                  </p:childTnLst>
                                </p:cTn>
                              </p:par>
                              <p:par>
                                <p:cTn id="15" presetID="10" presetClass="entr" presetSubtype="0" fill="hold" grpId="0" nodeType="withEffect">
                                  <p:stCondLst>
                                    <p:cond delay="16000"/>
                                  </p:stCondLst>
                                  <p:iterate type="lt">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170"/>
                                        <p:tgtEl>
                                          <p:spTgt spid="11"/>
                                        </p:tgtEl>
                                      </p:cBhvr>
                                    </p:animEffect>
                                  </p:childTnLst>
                                </p:cTn>
                              </p:par>
                              <p:par>
                                <p:cTn id="18" presetID="10" presetClass="entr" presetSubtype="0" fill="hold" grpId="0" nodeType="withEffect">
                                  <p:stCondLst>
                                    <p:cond delay="4325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170"/>
                                        <p:tgtEl>
                                          <p:spTgt spid="3"/>
                                        </p:tgtEl>
                                      </p:cBhvr>
                                    </p:animEffect>
                                  </p:childTnLst>
                                </p:cTn>
                              </p:par>
                            </p:childTnLst>
                          </p:cTn>
                        </p:par>
                        <p:par>
                          <p:cTn id="21" fill="hold">
                            <p:stCondLst>
                              <p:cond delay="68054"/>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12"/>
                                        </p:tgtEl>
                                        <p:attrNameLst>
                                          <p:attrName>style.visibility</p:attrName>
                                        </p:attrNameLst>
                                      </p:cBhvr>
                                      <p:to>
                                        <p:strVal val="visible"/>
                                      </p:to>
                                    </p:set>
                                    <p:animEffect transition="in" filter="fade">
                                      <p:cBhvr>
                                        <p:cTn id="24" dur="1170"/>
                                        <p:tgtEl>
                                          <p:spTgt spid="12"/>
                                        </p:tgtEl>
                                      </p:cBhvr>
                                    </p:animEffect>
                                  </p:childTnLst>
                                </p:cTn>
                              </p:par>
                            </p:childTnLst>
                          </p:cTn>
                        </p:par>
                        <p:par>
                          <p:cTn id="25" fill="hold">
                            <p:stCondLst>
                              <p:cond delay="104021"/>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170"/>
                                        <p:tgtEl>
                                          <p:spTgt spid="9"/>
                                        </p:tgtEl>
                                      </p:cBhvr>
                                    </p:animEffect>
                                  </p:childTnLst>
                                </p:cTn>
                              </p:par>
                            </p:childTnLst>
                          </p:cTn>
                        </p:par>
                        <p:par>
                          <p:cTn id="29" fill="hold">
                            <p:stCondLst>
                              <p:cond delay="123374"/>
                            </p:stCondLst>
                            <p:childTnLst>
                              <p:par>
                                <p:cTn id="30" presetID="10" presetClass="entr" presetSubtype="0" fill="hold" grpId="0" nodeType="afterEffect">
                                  <p:stCondLst>
                                    <p:cond delay="75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170"/>
                                        <p:tgtEl>
                                          <p:spTgt spid="10"/>
                                        </p:tgtEl>
                                      </p:cBhvr>
                                    </p:animEffect>
                                  </p:childTnLst>
                                </p:cTn>
                              </p:par>
                            </p:childTnLst>
                          </p:cTn>
                        </p:par>
                        <p:par>
                          <p:cTn id="33" fill="hold">
                            <p:stCondLst>
                              <p:cond delay="142142"/>
                            </p:stCondLst>
                            <p:childTnLst>
                              <p:par>
                                <p:cTn id="34" presetID="1" presetClass="entr" presetSubtype="0" fill="hold" grpId="0" nodeType="afterEffect" nodePh="1">
                                  <p:stCondLst>
                                    <p:cond delay="5000"/>
                                  </p:stCondLst>
                                  <p:endCondLst>
                                    <p:cond evt="begin" delay="0">
                                      <p:tn val="34"/>
                                    </p:cond>
                                  </p:endCondLst>
                                  <p:childTnLst>
                                    <p:set>
                                      <p:cBhvr>
                                        <p:cTn id="35"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9" grpId="0"/>
      <p:bldP spid="10" grpId="0"/>
      <p:bldP spid="11" grpId="0"/>
      <p:bldP spid="12" grpId="0"/>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C2F6893C-BB8A-4CA8-9FD6-A6BB82E5F417}"/>
              </a:ext>
            </a:extLst>
          </p:cNvPr>
          <p:cNvSpPr/>
          <p:nvPr/>
        </p:nvSpPr>
        <p:spPr>
          <a:xfrm>
            <a:off x="3600449" y="799039"/>
            <a:ext cx="4991102" cy="4811574"/>
          </a:xfrm>
          <a:prstGeom prst="rect">
            <a:avLst/>
          </a:prstGeom>
        </p:spPr>
        <p:txBody>
          <a:bodyPr wrap="square">
            <a:spAutoFit/>
          </a:bodyPr>
          <a:lstStyle/>
          <a:p>
            <a:pPr algn="ctr">
              <a:lnSpc>
                <a:spcPts val="2300"/>
              </a:lnSpc>
            </a:pPr>
            <a:r>
              <a:rPr lang="es-MX" sz="2400" dirty="0">
                <a:latin typeface="CommercialScrD" panose="03000000000000000000" pitchFamily="66" charset="0"/>
              </a:rPr>
              <a:t>Transcrita a grafía moderna, se lee: </a:t>
            </a:r>
          </a:p>
          <a:p>
            <a:pPr algn="ctr">
              <a:lnSpc>
                <a:spcPts val="2300"/>
              </a:lnSpc>
            </a:pPr>
            <a:r>
              <a:rPr lang="es-MX" sz="2400" dirty="0">
                <a:latin typeface="CommercialScrD" panose="03000000000000000000" pitchFamily="66" charset="0"/>
              </a:rPr>
              <a:t>(</a:t>
            </a:r>
            <a:r>
              <a:rPr lang="es-MX" sz="2400" dirty="0" err="1">
                <a:solidFill>
                  <a:srgbClr val="002060"/>
                </a:solidFill>
                <a:latin typeface="CommercialScrD" panose="03000000000000000000" pitchFamily="66" charset="0"/>
              </a:rPr>
              <a:t>atras</a:t>
            </a:r>
            <a:r>
              <a:rPr lang="es-MX" sz="2400" dirty="0">
                <a:solidFill>
                  <a:srgbClr val="002060"/>
                </a:solidFill>
                <a:latin typeface="CommercialScrD" panose="03000000000000000000" pitchFamily="66" charset="0"/>
              </a:rPr>
              <a:t> Cédula Real</a:t>
            </a:r>
            <a:r>
              <a:rPr lang="es-MX" sz="2400" dirty="0">
                <a:latin typeface="CommercialScrD" panose="03000000000000000000" pitchFamily="66" charset="0"/>
              </a:rPr>
              <a:t>) “</a:t>
            </a:r>
            <a:r>
              <a:rPr lang="es-MX" sz="2400" dirty="0">
                <a:solidFill>
                  <a:srgbClr val="007FAC"/>
                </a:solidFill>
                <a:latin typeface="CommercialScrD" panose="03000000000000000000" pitchFamily="66" charset="0"/>
              </a:rPr>
              <a:t>La Reina</a:t>
            </a:r>
            <a:r>
              <a:rPr lang="es-MX" sz="2400" dirty="0">
                <a:latin typeface="CommercialScrD" panose="03000000000000000000" pitchFamily="66" charset="0"/>
              </a:rPr>
              <a:t>”. </a:t>
            </a:r>
          </a:p>
          <a:p>
            <a:pPr algn="ctr">
              <a:lnSpc>
                <a:spcPts val="2300"/>
              </a:lnSpc>
            </a:pPr>
            <a:endParaRPr lang="es-MX" sz="2400" dirty="0">
              <a:latin typeface="CommercialScrD" panose="03000000000000000000" pitchFamily="66" charset="0"/>
            </a:endParaRPr>
          </a:p>
          <a:p>
            <a:pPr algn="ctr">
              <a:lnSpc>
                <a:spcPts val="2300"/>
              </a:lnSpc>
            </a:pPr>
            <a:r>
              <a:rPr lang="es-MX" sz="2400" dirty="0">
                <a:solidFill>
                  <a:srgbClr val="002060"/>
                </a:solidFill>
                <a:latin typeface="CommercialScrD" panose="03000000000000000000" pitchFamily="66" charset="0"/>
              </a:rPr>
              <a:t>Por cuanto nuestros </a:t>
            </a:r>
            <a:r>
              <a:rPr lang="es-MX" sz="2400" dirty="0" err="1">
                <a:solidFill>
                  <a:srgbClr val="002060"/>
                </a:solidFill>
                <a:latin typeface="CommercialScrD" panose="03000000000000000000" pitchFamily="66" charset="0"/>
              </a:rPr>
              <a:t>oídores</a:t>
            </a:r>
            <a:r>
              <a:rPr lang="es-MX" sz="2400" dirty="0">
                <a:solidFill>
                  <a:srgbClr val="002060"/>
                </a:solidFill>
                <a:latin typeface="CommercialScrD" panose="03000000000000000000" pitchFamily="66" charset="0"/>
              </a:rPr>
              <a:t> de nuestra Audiencia y Cancillería Reales </a:t>
            </a:r>
          </a:p>
          <a:p>
            <a:pPr algn="ctr">
              <a:lnSpc>
                <a:spcPts val="2300"/>
              </a:lnSpc>
            </a:pPr>
            <a:r>
              <a:rPr lang="es-MX" sz="2400" dirty="0">
                <a:solidFill>
                  <a:srgbClr val="002060"/>
                </a:solidFill>
                <a:latin typeface="CommercialScrD" panose="03000000000000000000" pitchFamily="66" charset="0"/>
              </a:rPr>
              <a:t>de la Nueva España, ha poblado </a:t>
            </a:r>
          </a:p>
          <a:p>
            <a:pPr algn="ctr">
              <a:lnSpc>
                <a:spcPts val="2300"/>
              </a:lnSpc>
            </a:pPr>
            <a:r>
              <a:rPr lang="es-MX" sz="2400" dirty="0">
                <a:solidFill>
                  <a:srgbClr val="002060"/>
                </a:solidFill>
                <a:latin typeface="CommercialScrD" panose="03000000000000000000" pitchFamily="66" charset="0"/>
              </a:rPr>
              <a:t>de cristianos españoles un pueblo </a:t>
            </a:r>
          </a:p>
          <a:p>
            <a:pPr algn="ctr">
              <a:lnSpc>
                <a:spcPts val="2300"/>
              </a:lnSpc>
            </a:pPr>
            <a:r>
              <a:rPr lang="es-MX" sz="2400" dirty="0">
                <a:solidFill>
                  <a:srgbClr val="002060"/>
                </a:solidFill>
                <a:latin typeface="CommercialScrD" panose="03000000000000000000" pitchFamily="66" charset="0"/>
              </a:rPr>
              <a:t>que se dice La Puebla de los Ángeles, situado entre Cholula y Tlaxcala, </a:t>
            </a:r>
          </a:p>
          <a:p>
            <a:pPr algn="ctr">
              <a:lnSpc>
                <a:spcPts val="2300"/>
              </a:lnSpc>
            </a:pPr>
            <a:r>
              <a:rPr lang="es-MX" sz="2400" dirty="0">
                <a:solidFill>
                  <a:srgbClr val="002060"/>
                </a:solidFill>
                <a:latin typeface="CommercialScrD" panose="03000000000000000000" pitchFamily="66" charset="0"/>
              </a:rPr>
              <a:t>por tanto con la voluntad del Emperador, mi señor y Yo, tenemos que dicho pueblo </a:t>
            </a:r>
          </a:p>
          <a:p>
            <a:pPr algn="ctr">
              <a:lnSpc>
                <a:spcPts val="2300"/>
              </a:lnSpc>
            </a:pPr>
            <a:r>
              <a:rPr lang="es-MX" sz="2400" dirty="0">
                <a:solidFill>
                  <a:srgbClr val="002060"/>
                </a:solidFill>
                <a:latin typeface="CommercialScrD" panose="03000000000000000000" pitchFamily="66" charset="0"/>
              </a:rPr>
              <a:t>se ennoblezca y aumente </a:t>
            </a:r>
          </a:p>
          <a:p>
            <a:pPr algn="ctr">
              <a:lnSpc>
                <a:spcPts val="2300"/>
              </a:lnSpc>
            </a:pPr>
            <a:r>
              <a:rPr lang="es-MX" sz="2400" dirty="0">
                <a:solidFill>
                  <a:srgbClr val="002060"/>
                </a:solidFill>
                <a:latin typeface="CommercialScrD" panose="03000000000000000000" pitchFamily="66" charset="0"/>
              </a:rPr>
              <a:t>y otros se animen a vivir en el, </a:t>
            </a:r>
          </a:p>
          <a:p>
            <a:pPr algn="ctr">
              <a:lnSpc>
                <a:spcPts val="2300"/>
              </a:lnSpc>
            </a:pPr>
            <a:r>
              <a:rPr lang="es-MX" sz="2400" dirty="0">
                <a:solidFill>
                  <a:srgbClr val="002060"/>
                </a:solidFill>
                <a:latin typeface="CommercialScrD" panose="03000000000000000000" pitchFamily="66" charset="0"/>
              </a:rPr>
              <a:t>es nuestra merced y voluntad </a:t>
            </a:r>
          </a:p>
          <a:p>
            <a:pPr algn="ctr">
              <a:lnSpc>
                <a:spcPts val="2300"/>
              </a:lnSpc>
            </a:pPr>
            <a:r>
              <a:rPr lang="es-MX" sz="2400" dirty="0">
                <a:solidFill>
                  <a:srgbClr val="002060"/>
                </a:solidFill>
                <a:latin typeface="CommercialScrD" panose="03000000000000000000" pitchFamily="66" charset="0"/>
              </a:rPr>
              <a:t>que de aquí adelante se llame e intitule </a:t>
            </a:r>
          </a:p>
          <a:p>
            <a:pPr algn="ctr">
              <a:lnSpc>
                <a:spcPts val="2300"/>
              </a:lnSpc>
            </a:pPr>
            <a:r>
              <a:rPr lang="es-MX" sz="2400" dirty="0">
                <a:solidFill>
                  <a:srgbClr val="002060"/>
                </a:solidFill>
                <a:latin typeface="CommercialScrD" panose="03000000000000000000" pitchFamily="66" charset="0"/>
              </a:rPr>
              <a:t>Ciudad de los Ángeles,</a:t>
            </a:r>
          </a:p>
        </p:txBody>
      </p:sp>
      <p:pic>
        <p:nvPicPr>
          <p:cNvPr id="3" name="Imagen 2">
            <a:extLst>
              <a:ext uri="{FF2B5EF4-FFF2-40B4-BE49-F238E27FC236}">
                <a16:creationId xmlns:a16="http://schemas.microsoft.com/office/drawing/2014/main" id="{B11EA909-F138-4BD2-A6B6-AEC7F4E81AEE}"/>
              </a:ext>
            </a:extLst>
          </p:cNvPr>
          <p:cNvPicPr>
            <a:picLocks noChangeAspect="1"/>
          </p:cNvPicPr>
          <p:nvPr/>
        </p:nvPicPr>
        <p:blipFill>
          <a:blip r:embed="rId3"/>
          <a:stretch>
            <a:fillRect/>
          </a:stretch>
        </p:blipFill>
        <p:spPr>
          <a:xfrm>
            <a:off x="220460" y="746846"/>
            <a:ext cx="3451427" cy="4665692"/>
          </a:xfrm>
          <a:prstGeom prst="rect">
            <a:avLst/>
          </a:prstGeom>
        </p:spPr>
      </p:pic>
      <p:pic>
        <p:nvPicPr>
          <p:cNvPr id="4" name="Picture 2" descr="https://www.yosoypuebla.com/wp-content/uploads/2011/06/cedula-real-2.jpg">
            <a:extLst>
              <a:ext uri="{FF2B5EF4-FFF2-40B4-BE49-F238E27FC236}">
                <a16:creationId xmlns:a16="http://schemas.microsoft.com/office/drawing/2014/main" id="{E936AA57-4816-4FF6-AC3D-82EF1A0F2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1552" y="753349"/>
            <a:ext cx="3409963" cy="4644902"/>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a:extLst>
              <a:ext uri="{FF2B5EF4-FFF2-40B4-BE49-F238E27FC236}">
                <a16:creationId xmlns:a16="http://schemas.microsoft.com/office/drawing/2014/main" id="{E8CB6D97-8CE1-4C93-971D-BFD0E71E1B34}"/>
              </a:ext>
            </a:extLst>
          </p:cNvPr>
          <p:cNvSpPr/>
          <p:nvPr/>
        </p:nvSpPr>
        <p:spPr>
          <a:xfrm>
            <a:off x="0" y="5428210"/>
            <a:ext cx="12199298" cy="1567096"/>
          </a:xfrm>
          <a:prstGeom prst="rect">
            <a:avLst/>
          </a:prstGeom>
        </p:spPr>
        <p:txBody>
          <a:bodyPr wrap="square">
            <a:spAutoFit/>
          </a:bodyPr>
          <a:lstStyle/>
          <a:p>
            <a:pPr algn="ctr">
              <a:lnSpc>
                <a:spcPts val="2300"/>
              </a:lnSpc>
            </a:pPr>
            <a:r>
              <a:rPr lang="es-MX" sz="2400" dirty="0">
                <a:solidFill>
                  <a:srgbClr val="002060"/>
                </a:solidFill>
                <a:latin typeface="CommercialScrD" panose="03000000000000000000" pitchFamily="66" charset="0"/>
              </a:rPr>
              <a:t>y mandamos que los vecinos y persona que al presente viven en dicha ciudad, y los que de aquí en adelante fueren a vivir en ella, no paguen alcabalas ni pechos por termino de treinta años primeros siguientes </a:t>
            </a:r>
          </a:p>
          <a:p>
            <a:pPr algn="ctr">
              <a:lnSpc>
                <a:spcPts val="2300"/>
              </a:lnSpc>
            </a:pPr>
            <a:r>
              <a:rPr lang="es-MX" sz="2400" dirty="0">
                <a:solidFill>
                  <a:srgbClr val="002060"/>
                </a:solidFill>
                <a:latin typeface="CommercialScrD" panose="03000000000000000000" pitchFamily="66" charset="0"/>
              </a:rPr>
              <a:t>que corran y se cuenten, desde el día de la fecha ésta mi Cédula en adelante. </a:t>
            </a:r>
          </a:p>
          <a:p>
            <a:pPr algn="ctr">
              <a:lnSpc>
                <a:spcPts val="2300"/>
              </a:lnSpc>
            </a:pPr>
            <a:r>
              <a:rPr lang="es-MX" sz="2400" dirty="0">
                <a:solidFill>
                  <a:srgbClr val="002060"/>
                </a:solidFill>
                <a:latin typeface="CommercialScrD" panose="03000000000000000000" pitchFamily="66" charset="0"/>
              </a:rPr>
              <a:t>Yo la Reina. </a:t>
            </a:r>
          </a:p>
          <a:p>
            <a:pPr algn="ctr">
              <a:lnSpc>
                <a:spcPts val="2300"/>
              </a:lnSpc>
            </a:pPr>
            <a:r>
              <a:rPr lang="es-MX" sz="2400" dirty="0">
                <a:latin typeface="CommercialScrD" panose="03000000000000000000" pitchFamily="66" charset="0"/>
              </a:rPr>
              <a:t>(</a:t>
            </a:r>
            <a:r>
              <a:rPr lang="es-MX" sz="2400" dirty="0">
                <a:solidFill>
                  <a:srgbClr val="007FAC"/>
                </a:solidFill>
                <a:latin typeface="CommercialScrD" panose="03000000000000000000" pitchFamily="66" charset="0"/>
              </a:rPr>
              <a:t>Rubrica</a:t>
            </a:r>
            <a:r>
              <a:rPr lang="es-MX" sz="2400" dirty="0">
                <a:latin typeface="CommercialScrD" panose="03000000000000000000" pitchFamily="66" charset="0"/>
              </a:rPr>
              <a:t>)</a:t>
            </a:r>
          </a:p>
        </p:txBody>
      </p:sp>
      <p:sp>
        <p:nvSpPr>
          <p:cNvPr id="7" name="Rectángulo 6">
            <a:extLst>
              <a:ext uri="{FF2B5EF4-FFF2-40B4-BE49-F238E27FC236}">
                <a16:creationId xmlns:a16="http://schemas.microsoft.com/office/drawing/2014/main" id="{8DCD9EB4-BF1B-43B4-B47F-58D284A0CF9A}"/>
              </a:ext>
            </a:extLst>
          </p:cNvPr>
          <p:cNvSpPr/>
          <p:nvPr/>
        </p:nvSpPr>
        <p:spPr>
          <a:xfrm>
            <a:off x="0" y="45110"/>
            <a:ext cx="12192000" cy="682238"/>
          </a:xfrm>
          <a:prstGeom prst="rect">
            <a:avLst/>
          </a:prstGeom>
        </p:spPr>
        <p:txBody>
          <a:bodyPr wrap="square">
            <a:spAutoFit/>
          </a:bodyPr>
          <a:lstStyle/>
          <a:p>
            <a:pPr lvl="0" algn="ctr">
              <a:lnSpc>
                <a:spcPts val="2300"/>
              </a:lnSpc>
            </a:pPr>
            <a:r>
              <a:rPr lang="es-MX" sz="2400" dirty="0">
                <a:solidFill>
                  <a:prstClr val="black"/>
                </a:solidFill>
                <a:latin typeface="CommercialScrD" panose="03000000000000000000" pitchFamily="66" charset="0"/>
              </a:rPr>
              <a:t>Cédula Real de la Reina Gobernadora de España, Isabel de Portugal, expedida el 20 de marzo de 1532, </a:t>
            </a:r>
          </a:p>
          <a:p>
            <a:pPr lvl="0" algn="ctr">
              <a:lnSpc>
                <a:spcPts val="2300"/>
              </a:lnSpc>
            </a:pPr>
            <a:r>
              <a:rPr lang="es-MX" sz="2400" dirty="0">
                <a:solidFill>
                  <a:prstClr val="black"/>
                </a:solidFill>
                <a:latin typeface="CommercialScrD" panose="03000000000000000000" pitchFamily="66" charset="0"/>
              </a:rPr>
              <a:t>concediendo titulo de Ciudad a la Población de los </a:t>
            </a:r>
            <a:r>
              <a:rPr lang="es-MX" sz="2400" dirty="0" err="1">
                <a:solidFill>
                  <a:prstClr val="black"/>
                </a:solidFill>
                <a:latin typeface="CommercialScrD" panose="03000000000000000000" pitchFamily="66" charset="0"/>
              </a:rPr>
              <a:t>Angeles</a:t>
            </a:r>
            <a:r>
              <a:rPr lang="es-MX" sz="2400" dirty="0">
                <a:solidFill>
                  <a:prstClr val="black"/>
                </a:solidFill>
                <a:latin typeface="CommercialScrD" panose="03000000000000000000" pitchFamily="66" charset="0"/>
              </a:rPr>
              <a:t>.</a:t>
            </a:r>
            <a:endParaRPr lang="es-MX" dirty="0"/>
          </a:p>
        </p:txBody>
      </p:sp>
      <p:sp>
        <p:nvSpPr>
          <p:cNvPr id="8" name="CuadroTexto 7">
            <a:extLst>
              <a:ext uri="{FF2B5EF4-FFF2-40B4-BE49-F238E27FC236}">
                <a16:creationId xmlns:a16="http://schemas.microsoft.com/office/drawing/2014/main" id="{710196DB-ED9B-416B-B47D-38884202FA52}"/>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41331134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16000"/>
                                        <p:tgtEl>
                                          <p:spTgt spid="3"/>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16000"/>
                                        <p:tgtEl>
                                          <p:spTgt spid="4"/>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170"/>
                                        <p:tgtEl>
                                          <p:spTgt spid="7"/>
                                        </p:tgtEl>
                                      </p:cBhvr>
                                    </p:animEffect>
                                  </p:childTnLst>
                                </p:cTn>
                              </p:par>
                              <p:par>
                                <p:cTn id="14" presetID="10" presetClass="entr" presetSubtype="0" fill="hold" grpId="0" nodeType="withEffect">
                                  <p:stCondLst>
                                    <p:cond delay="1775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170"/>
                                        <p:tgtEl>
                                          <p:spTgt spid="5"/>
                                        </p:tgtEl>
                                      </p:cBhvr>
                                    </p:animEffect>
                                  </p:childTnLst>
                                </p:cTn>
                              </p:par>
                            </p:childTnLst>
                          </p:cTn>
                        </p:par>
                        <p:par>
                          <p:cTn id="17" fill="hold">
                            <p:stCondLst>
                              <p:cond delay="67709"/>
                            </p:stCondLst>
                            <p:childTnLst>
                              <p:par>
                                <p:cTn id="18" presetID="10" presetClass="entr" presetSubtype="0" fill="hold" grpId="0" nodeType="afterEffect">
                                  <p:stCondLst>
                                    <p:cond delay="75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70"/>
                                        <p:tgtEl>
                                          <p:spTgt spid="6"/>
                                        </p:tgtEl>
                                      </p:cBhvr>
                                    </p:animEffect>
                                  </p:childTnLst>
                                </p:cTn>
                              </p:par>
                            </p:childTnLst>
                          </p:cTn>
                        </p:par>
                        <p:par>
                          <p:cTn id="21" fill="hold">
                            <p:stCondLst>
                              <p:cond delay="98879"/>
                            </p:stCondLst>
                            <p:childTnLst>
                              <p:par>
                                <p:cTn id="22" presetID="1" presetClass="entr" presetSubtype="0" fill="hold" grpId="0" nodeType="afterEffect" nodePh="1">
                                  <p:stCondLst>
                                    <p:cond delay="2000"/>
                                  </p:stCondLst>
                                  <p:endCondLst>
                                    <p:cond evt="begin" delay="0">
                                      <p:tn val="22"/>
                                    </p:cond>
                                  </p:end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3A22561-9180-462B-B011-1517A763D5C1}"/>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100000"/>
                    </a14:imgEffect>
                  </a14:imgLayer>
                </a14:imgProps>
              </a:ext>
              <a:ext uri="{28A0092B-C50C-407E-A947-70E740481C1C}">
                <a14:useLocalDpi xmlns:a14="http://schemas.microsoft.com/office/drawing/2010/main" val="0"/>
              </a:ext>
            </a:extLst>
          </a:blip>
          <a:stretch>
            <a:fillRect/>
          </a:stretch>
        </p:blipFill>
        <p:spPr>
          <a:xfrm>
            <a:off x="1152939" y="121331"/>
            <a:ext cx="2233547" cy="25026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Imagen 6" descr="Imagen que contiene mobiliario&#10;&#10;Descripción generada con confianza alta">
            <a:extLst>
              <a:ext uri="{FF2B5EF4-FFF2-40B4-BE49-F238E27FC236}">
                <a16:creationId xmlns:a16="http://schemas.microsoft.com/office/drawing/2014/main" id="{6385EE9A-C8E2-4C2D-BD17-755C18AA8344}"/>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100000"/>
                    </a14:imgEffect>
                    <a14:imgEffect>
                      <a14:brightnessContrast bright="5000"/>
                    </a14:imgEffect>
                  </a14:imgLayer>
                </a14:imgProps>
              </a:ext>
              <a:ext uri="{28A0092B-C50C-407E-A947-70E740481C1C}">
                <a14:useLocalDpi xmlns:a14="http://schemas.microsoft.com/office/drawing/2010/main" val="0"/>
              </a:ext>
            </a:extLst>
          </a:blip>
          <a:stretch>
            <a:fillRect/>
          </a:stretch>
        </p:blipFill>
        <p:spPr>
          <a:xfrm>
            <a:off x="5140040" y="130771"/>
            <a:ext cx="1934887" cy="23046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n 8" descr="Imagen que contiene objeto, moneda&#10;&#10;Descripción generada con confianza muy alta">
            <a:extLst>
              <a:ext uri="{FF2B5EF4-FFF2-40B4-BE49-F238E27FC236}">
                <a16:creationId xmlns:a16="http://schemas.microsoft.com/office/drawing/2014/main" id="{85499B8D-7CDD-4CF9-9D71-976CC0A93A98}"/>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tretch>
            <a:fillRect/>
          </a:stretch>
        </p:blipFill>
        <p:spPr>
          <a:xfrm>
            <a:off x="9052158" y="129044"/>
            <a:ext cx="1934887" cy="24649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Imagen 10">
            <a:extLst>
              <a:ext uri="{FF2B5EF4-FFF2-40B4-BE49-F238E27FC236}">
                <a16:creationId xmlns:a16="http://schemas.microsoft.com/office/drawing/2014/main" id="{BAF535BA-8586-4A70-BB66-3ED7E4CFC1FD}"/>
              </a:ext>
            </a:extLst>
          </p:cNvPr>
          <p:cNvPicPr>
            <a:picLocks noChangeAspect="1"/>
          </p:cNvPicPr>
          <p:nvPr/>
        </p:nvPicPr>
        <p:blipFill>
          <a:blip r:embed="rId9">
            <a:extLst>
              <a:ext uri="{BEBA8EAE-BF5A-486C-A8C5-ECC9F3942E4B}">
                <a14:imgProps xmlns:a14="http://schemas.microsoft.com/office/drawing/2010/main">
                  <a14:imgLayer r:embed="rId10">
                    <a14:imgEffect>
                      <a14:sharpenSoften amount="100000"/>
                    </a14:imgEffect>
                    <a14:imgEffect>
                      <a14:brightnessContrast contrast="50000"/>
                    </a14:imgEffect>
                  </a14:imgLayer>
                </a14:imgProps>
              </a:ext>
              <a:ext uri="{28A0092B-C50C-407E-A947-70E740481C1C}">
                <a14:useLocalDpi xmlns:a14="http://schemas.microsoft.com/office/drawing/2010/main" val="0"/>
              </a:ext>
            </a:extLst>
          </a:blip>
          <a:stretch>
            <a:fillRect/>
          </a:stretch>
        </p:blipFill>
        <p:spPr>
          <a:xfrm>
            <a:off x="526778" y="3484120"/>
            <a:ext cx="3546459" cy="24654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 name="Imagen 12">
            <a:extLst>
              <a:ext uri="{FF2B5EF4-FFF2-40B4-BE49-F238E27FC236}">
                <a16:creationId xmlns:a16="http://schemas.microsoft.com/office/drawing/2014/main" id="{1D0C43AE-C8AF-4ED2-A480-0DC404970B52}"/>
              </a:ext>
            </a:extLst>
          </p:cNvPr>
          <p:cNvPicPr>
            <a:picLocks noChangeAspect="1"/>
          </p:cNvPicPr>
          <p:nvPr/>
        </p:nvPicPr>
        <p:blipFill>
          <a:blip r:embed="rId11">
            <a:extLst>
              <a:ext uri="{BEBA8EAE-BF5A-486C-A8C5-ECC9F3942E4B}">
                <a14:imgProps xmlns:a14="http://schemas.microsoft.com/office/drawing/2010/main">
                  <a14:imgLayer r:embed="rId12">
                    <a14:imgEffect>
                      <a14:sharpenSoften amount="100000"/>
                    </a14:imgEffect>
                    <a14:imgEffect>
                      <a14:brightnessContrast bright="27000"/>
                    </a14:imgEffect>
                  </a14:imgLayer>
                </a14:imgProps>
              </a:ext>
              <a:ext uri="{28A0092B-C50C-407E-A947-70E740481C1C}">
                <a14:useLocalDpi xmlns:a14="http://schemas.microsoft.com/office/drawing/2010/main" val="0"/>
              </a:ext>
            </a:extLst>
          </a:blip>
          <a:stretch>
            <a:fillRect/>
          </a:stretch>
        </p:blipFill>
        <p:spPr>
          <a:xfrm>
            <a:off x="5035589" y="3436295"/>
            <a:ext cx="2127210" cy="2472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Imagen 14" descr="Imagen que contiene foto, antiguo, edificio&#10;&#10;Descripción generada con confianza alta">
            <a:extLst>
              <a:ext uri="{FF2B5EF4-FFF2-40B4-BE49-F238E27FC236}">
                <a16:creationId xmlns:a16="http://schemas.microsoft.com/office/drawing/2014/main" id="{500E333F-F575-424B-9483-8E59FBA319D7}"/>
              </a:ext>
            </a:extLst>
          </p:cNvPr>
          <p:cNvPicPr>
            <a:picLocks noChangeAspect="1"/>
          </p:cNvPicPr>
          <p:nvPr/>
        </p:nvPicPr>
        <p:blipFill>
          <a:blip r:embed="rId13">
            <a:extLst>
              <a:ext uri="{BEBA8EAE-BF5A-486C-A8C5-ECC9F3942E4B}">
                <a14:imgProps xmlns:a14="http://schemas.microsoft.com/office/drawing/2010/main">
                  <a14:imgLayer r:embed="rId14">
                    <a14:imgEffect>
                      <a14:sharpenSoften amount="100000"/>
                    </a14:imgEffect>
                    <a14:imgEffect>
                      <a14:brightnessContrast bright="-10000" contrast="10000"/>
                    </a14:imgEffect>
                  </a14:imgLayer>
                </a14:imgProps>
              </a:ext>
              <a:ext uri="{28A0092B-C50C-407E-A947-70E740481C1C}">
                <a14:useLocalDpi xmlns:a14="http://schemas.microsoft.com/office/drawing/2010/main" val="0"/>
              </a:ext>
            </a:extLst>
          </a:blip>
          <a:stretch>
            <a:fillRect/>
          </a:stretch>
        </p:blipFill>
        <p:spPr>
          <a:xfrm>
            <a:off x="8956118" y="3422843"/>
            <a:ext cx="2127210" cy="25830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0" name="Rectángulo 29">
            <a:extLst>
              <a:ext uri="{FF2B5EF4-FFF2-40B4-BE49-F238E27FC236}">
                <a16:creationId xmlns:a16="http://schemas.microsoft.com/office/drawing/2014/main" id="{9F806B39-A9DB-4C7B-9400-07EB4868D7F0}"/>
              </a:ext>
            </a:extLst>
          </p:cNvPr>
          <p:cNvSpPr/>
          <p:nvPr/>
        </p:nvSpPr>
        <p:spPr>
          <a:xfrm>
            <a:off x="1094782" y="2755829"/>
            <a:ext cx="2382447"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la cédula de 1538</a:t>
            </a:r>
          </a:p>
        </p:txBody>
      </p:sp>
      <p:sp>
        <p:nvSpPr>
          <p:cNvPr id="31" name="Rectángulo 30">
            <a:extLst>
              <a:ext uri="{FF2B5EF4-FFF2-40B4-BE49-F238E27FC236}">
                <a16:creationId xmlns:a16="http://schemas.microsoft.com/office/drawing/2014/main" id="{AC6879DC-5291-44B3-B85D-9BDFE906C29F}"/>
              </a:ext>
            </a:extLst>
          </p:cNvPr>
          <p:cNvSpPr/>
          <p:nvPr/>
        </p:nvSpPr>
        <p:spPr>
          <a:xfrm>
            <a:off x="4419603" y="2544464"/>
            <a:ext cx="3325094" cy="889987"/>
          </a:xfrm>
          <a:prstGeom prst="rect">
            <a:avLst/>
          </a:prstGeom>
        </p:spPr>
        <p:txBody>
          <a:bodyPr wrap="squar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la fachada del costado </a:t>
            </a:r>
          </a:p>
          <a:p>
            <a:pPr lvl="0" algn="ctr">
              <a:lnSpc>
                <a:spcPts val="2000"/>
              </a:lnSpc>
            </a:pPr>
            <a:r>
              <a:rPr lang="es-MX" sz="2400" dirty="0">
                <a:solidFill>
                  <a:prstClr val="black"/>
                </a:solidFill>
                <a:latin typeface="CommercialScrD" panose="03000000000000000000" pitchFamily="66" charset="0"/>
              </a:rPr>
              <a:t>del templo de San Francisco</a:t>
            </a:r>
          </a:p>
        </p:txBody>
      </p:sp>
      <p:sp>
        <p:nvSpPr>
          <p:cNvPr id="1024" name="Rectángulo 1023">
            <a:extLst>
              <a:ext uri="{FF2B5EF4-FFF2-40B4-BE49-F238E27FC236}">
                <a16:creationId xmlns:a16="http://schemas.microsoft.com/office/drawing/2014/main" id="{E06DC9F9-55F5-4B84-B261-93571F8667B1}"/>
              </a:ext>
            </a:extLst>
          </p:cNvPr>
          <p:cNvSpPr/>
          <p:nvPr/>
        </p:nvSpPr>
        <p:spPr>
          <a:xfrm>
            <a:off x="8718372" y="2728124"/>
            <a:ext cx="2624628"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un impreso de 1645</a:t>
            </a:r>
          </a:p>
        </p:txBody>
      </p:sp>
      <p:sp>
        <p:nvSpPr>
          <p:cNvPr id="1025" name="Rectángulo 1024">
            <a:extLst>
              <a:ext uri="{FF2B5EF4-FFF2-40B4-BE49-F238E27FC236}">
                <a16:creationId xmlns:a16="http://schemas.microsoft.com/office/drawing/2014/main" id="{89455A66-6258-40B6-BB63-B358E27EB1C1}"/>
              </a:ext>
            </a:extLst>
          </p:cNvPr>
          <p:cNvSpPr/>
          <p:nvPr/>
        </p:nvSpPr>
        <p:spPr>
          <a:xfrm>
            <a:off x="928264" y="6005884"/>
            <a:ext cx="2541357" cy="889987"/>
          </a:xfrm>
          <a:prstGeom prst="rect">
            <a:avLst/>
          </a:prstGeom>
        </p:spPr>
        <p:txBody>
          <a:bodyPr wrap="squar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la fachada </a:t>
            </a:r>
          </a:p>
          <a:p>
            <a:pPr lvl="0" algn="ctr">
              <a:lnSpc>
                <a:spcPts val="2000"/>
              </a:lnSpc>
            </a:pPr>
            <a:r>
              <a:rPr lang="es-MX" sz="2400" dirty="0">
                <a:solidFill>
                  <a:prstClr val="black"/>
                </a:solidFill>
                <a:latin typeface="CommercialScrD" panose="03000000000000000000" pitchFamily="66" charset="0"/>
              </a:rPr>
              <a:t>del Teatro Principal</a:t>
            </a:r>
          </a:p>
        </p:txBody>
      </p:sp>
      <p:sp>
        <p:nvSpPr>
          <p:cNvPr id="1027" name="Rectángulo 1026">
            <a:extLst>
              <a:ext uri="{FF2B5EF4-FFF2-40B4-BE49-F238E27FC236}">
                <a16:creationId xmlns:a16="http://schemas.microsoft.com/office/drawing/2014/main" id="{CEC6A7A3-BDA7-4410-9F34-7471F3BD5263}"/>
              </a:ext>
            </a:extLst>
          </p:cNvPr>
          <p:cNvSpPr/>
          <p:nvPr/>
        </p:nvSpPr>
        <p:spPr>
          <a:xfrm>
            <a:off x="4752110" y="6021955"/>
            <a:ext cx="2701633" cy="861774"/>
          </a:xfrm>
          <a:prstGeom prst="rect">
            <a:avLst/>
          </a:prstGeom>
        </p:spPr>
        <p:txBody>
          <a:bodyPr wrap="squar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la antigua fachada </a:t>
            </a:r>
          </a:p>
          <a:p>
            <a:pPr lvl="0" algn="ctr">
              <a:lnSpc>
                <a:spcPts val="2000"/>
              </a:lnSpc>
            </a:pPr>
            <a:r>
              <a:rPr lang="es-MX" sz="2400" dirty="0">
                <a:solidFill>
                  <a:prstClr val="black"/>
                </a:solidFill>
                <a:latin typeface="CommercialScrD" panose="03000000000000000000" pitchFamily="66" charset="0"/>
              </a:rPr>
              <a:t>de la Alhóndiga</a:t>
            </a:r>
          </a:p>
        </p:txBody>
      </p:sp>
      <p:sp>
        <p:nvSpPr>
          <p:cNvPr id="1028" name="Rectángulo 1027">
            <a:extLst>
              <a:ext uri="{FF2B5EF4-FFF2-40B4-BE49-F238E27FC236}">
                <a16:creationId xmlns:a16="http://schemas.microsoft.com/office/drawing/2014/main" id="{5D7FF6DF-3F08-4609-BE1F-623F96F3E1DE}"/>
              </a:ext>
            </a:extLst>
          </p:cNvPr>
          <p:cNvSpPr/>
          <p:nvPr/>
        </p:nvSpPr>
        <p:spPr>
          <a:xfrm>
            <a:off x="8909391" y="6134123"/>
            <a:ext cx="2276584"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el arco de Loreto</a:t>
            </a:r>
          </a:p>
        </p:txBody>
      </p:sp>
      <p:sp>
        <p:nvSpPr>
          <p:cNvPr id="14" name="CuadroTexto 13">
            <a:extLst>
              <a:ext uri="{FF2B5EF4-FFF2-40B4-BE49-F238E27FC236}">
                <a16:creationId xmlns:a16="http://schemas.microsoft.com/office/drawing/2014/main" id="{9AC04F9E-8697-4A63-B2C9-C8DF7BB3AABF}"/>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79392533"/>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500"/>
                                        <p:tgtEl>
                                          <p:spTgt spid="5"/>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0"/>
                                        </p:tgtEl>
                                        <p:attrNameLst>
                                          <p:attrName>style.visibility</p:attrName>
                                        </p:attrNameLst>
                                      </p:cBhvr>
                                      <p:to>
                                        <p:strVal val="visible"/>
                                      </p:to>
                                    </p:set>
                                    <p:animEffect transition="in" filter="fade">
                                      <p:cBhvr>
                                        <p:cTn id="10" dur="1170"/>
                                        <p:tgtEl>
                                          <p:spTgt spid="30"/>
                                        </p:tgtEl>
                                      </p:cBhvr>
                                    </p:animEffect>
                                  </p:childTnLst>
                                </p:cTn>
                              </p:par>
                            </p:childTnLst>
                          </p:cTn>
                        </p:par>
                        <p:par>
                          <p:cTn id="11" fill="hold">
                            <p:stCondLst>
                              <p:cond delay="5063"/>
                            </p:stCondLst>
                            <p:childTnLst>
                              <p:par>
                                <p:cTn id="12" presetID="8" presetClass="entr" presetSubtype="32"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amond(out)">
                                      <p:cBhvr>
                                        <p:cTn id="14" dur="8500"/>
                                        <p:tgtEl>
                                          <p:spTgt spid="7"/>
                                        </p:tgtEl>
                                      </p:cBhvr>
                                    </p:animEffect>
                                  </p:childTnLst>
                                </p:cTn>
                              </p:par>
                              <p:par>
                                <p:cTn id="15" presetID="10" presetClass="entr" presetSubtype="0" fill="hold" grpId="0" nodeType="withEffect">
                                  <p:stCondLst>
                                    <p:cond delay="750"/>
                                  </p:stCondLst>
                                  <p:iterate type="lt">
                                    <p:tmPct val="10000"/>
                                  </p:iterate>
                                  <p:childTnLst>
                                    <p:set>
                                      <p:cBhvr>
                                        <p:cTn id="16" dur="1" fill="hold">
                                          <p:stCondLst>
                                            <p:cond delay="0"/>
                                          </p:stCondLst>
                                        </p:cTn>
                                        <p:tgtEl>
                                          <p:spTgt spid="31"/>
                                        </p:tgtEl>
                                        <p:attrNameLst>
                                          <p:attrName>style.visibility</p:attrName>
                                        </p:attrNameLst>
                                      </p:cBhvr>
                                      <p:to>
                                        <p:strVal val="visible"/>
                                      </p:to>
                                    </p:set>
                                    <p:animEffect transition="in" filter="fade">
                                      <p:cBhvr>
                                        <p:cTn id="17" dur="1170"/>
                                        <p:tgtEl>
                                          <p:spTgt spid="31"/>
                                        </p:tgtEl>
                                      </p:cBhvr>
                                    </p:animEffect>
                                  </p:childTnLst>
                                </p:cTn>
                              </p:par>
                            </p:childTnLst>
                          </p:cTn>
                        </p:par>
                        <p:par>
                          <p:cTn id="18" fill="hold">
                            <p:stCondLst>
                              <p:cond delay="13652"/>
                            </p:stCondLst>
                            <p:childTnLst>
                              <p:par>
                                <p:cTn id="19" presetID="8" presetClass="entr" presetSubtype="32"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amond(out)">
                                      <p:cBhvr>
                                        <p:cTn id="21" dur="5500"/>
                                        <p:tgtEl>
                                          <p:spTgt spid="9"/>
                                        </p:tgtEl>
                                      </p:cBhvr>
                                    </p:animEffect>
                                  </p:childTnLst>
                                </p:cTn>
                              </p:par>
                              <p:par>
                                <p:cTn id="22" presetID="10" presetClass="entr" presetSubtype="0" fill="hold" grpId="0" nodeType="withEffect">
                                  <p:stCondLst>
                                    <p:cond delay="750"/>
                                  </p:stCondLst>
                                  <p:iterate type="lt">
                                    <p:tmPct val="10000"/>
                                  </p:iterate>
                                  <p:childTnLst>
                                    <p:set>
                                      <p:cBhvr>
                                        <p:cTn id="23" dur="1" fill="hold">
                                          <p:stCondLst>
                                            <p:cond delay="0"/>
                                          </p:stCondLst>
                                        </p:cTn>
                                        <p:tgtEl>
                                          <p:spTgt spid="1024"/>
                                        </p:tgtEl>
                                        <p:attrNameLst>
                                          <p:attrName>style.visibility</p:attrName>
                                        </p:attrNameLst>
                                      </p:cBhvr>
                                      <p:to>
                                        <p:strVal val="visible"/>
                                      </p:to>
                                    </p:set>
                                    <p:animEffect transition="in" filter="fade">
                                      <p:cBhvr>
                                        <p:cTn id="24" dur="1170"/>
                                        <p:tgtEl>
                                          <p:spTgt spid="1024"/>
                                        </p:tgtEl>
                                      </p:cBhvr>
                                    </p:animEffect>
                                  </p:childTnLst>
                                </p:cTn>
                              </p:par>
                            </p:childTnLst>
                          </p:cTn>
                        </p:par>
                        <p:par>
                          <p:cTn id="25" fill="hold">
                            <p:stCondLst>
                              <p:cond delay="19152"/>
                            </p:stCondLst>
                            <p:childTnLst>
                              <p:par>
                                <p:cTn id="26" presetID="8" presetClass="entr" presetSubtype="32"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out)">
                                      <p:cBhvr>
                                        <p:cTn id="28" dur="6750"/>
                                        <p:tgtEl>
                                          <p:spTgt spid="11"/>
                                        </p:tgtEl>
                                      </p:cBhvr>
                                    </p:animEffect>
                                  </p:childTnLst>
                                </p:cTn>
                              </p:par>
                              <p:par>
                                <p:cTn id="29" presetID="10" presetClass="entr" presetSubtype="0" fill="hold" grpId="0" nodeType="withEffect">
                                  <p:stCondLst>
                                    <p:cond delay="750"/>
                                  </p:stCondLst>
                                  <p:iterate type="lt">
                                    <p:tmPct val="10000"/>
                                  </p:iterate>
                                  <p:childTnLst>
                                    <p:set>
                                      <p:cBhvr>
                                        <p:cTn id="30" dur="1" fill="hold">
                                          <p:stCondLst>
                                            <p:cond delay="0"/>
                                          </p:stCondLst>
                                        </p:cTn>
                                        <p:tgtEl>
                                          <p:spTgt spid="1025"/>
                                        </p:tgtEl>
                                        <p:attrNameLst>
                                          <p:attrName>style.visibility</p:attrName>
                                        </p:attrNameLst>
                                      </p:cBhvr>
                                      <p:to>
                                        <p:strVal val="visible"/>
                                      </p:to>
                                    </p:set>
                                    <p:animEffect transition="in" filter="fade">
                                      <p:cBhvr>
                                        <p:cTn id="31" dur="1170"/>
                                        <p:tgtEl>
                                          <p:spTgt spid="1025"/>
                                        </p:tgtEl>
                                      </p:cBhvr>
                                    </p:animEffect>
                                  </p:childTnLst>
                                </p:cTn>
                              </p:par>
                            </p:childTnLst>
                          </p:cTn>
                        </p:par>
                        <p:par>
                          <p:cTn id="32" fill="hold">
                            <p:stCondLst>
                              <p:cond delay="25986"/>
                            </p:stCondLst>
                            <p:childTnLst>
                              <p:par>
                                <p:cTn id="33" presetID="8" presetClass="entr" presetSubtype="32"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diamond(out)">
                                      <p:cBhvr>
                                        <p:cTn id="35" dur="7000"/>
                                        <p:tgtEl>
                                          <p:spTgt spid="13"/>
                                        </p:tgtEl>
                                      </p:cBhvr>
                                    </p:animEffect>
                                  </p:childTnLst>
                                </p:cTn>
                              </p:par>
                              <p:par>
                                <p:cTn id="36" presetID="10" presetClass="entr" presetSubtype="0" fill="hold" grpId="0" nodeType="withEffect">
                                  <p:stCondLst>
                                    <p:cond delay="750"/>
                                  </p:stCondLst>
                                  <p:iterate type="lt">
                                    <p:tmPct val="10000"/>
                                  </p:iterate>
                                  <p:childTnLst>
                                    <p:set>
                                      <p:cBhvr>
                                        <p:cTn id="37" dur="1" fill="hold">
                                          <p:stCondLst>
                                            <p:cond delay="0"/>
                                          </p:stCondLst>
                                        </p:cTn>
                                        <p:tgtEl>
                                          <p:spTgt spid="1027"/>
                                        </p:tgtEl>
                                        <p:attrNameLst>
                                          <p:attrName>style.visibility</p:attrName>
                                        </p:attrNameLst>
                                      </p:cBhvr>
                                      <p:to>
                                        <p:strVal val="visible"/>
                                      </p:to>
                                    </p:set>
                                    <p:animEffect transition="in" filter="fade">
                                      <p:cBhvr>
                                        <p:cTn id="38" dur="1170"/>
                                        <p:tgtEl>
                                          <p:spTgt spid="1027"/>
                                        </p:tgtEl>
                                      </p:cBhvr>
                                    </p:animEffect>
                                  </p:childTnLst>
                                </p:cTn>
                              </p:par>
                            </p:childTnLst>
                          </p:cTn>
                        </p:par>
                        <p:par>
                          <p:cTn id="39" fill="hold">
                            <p:stCondLst>
                              <p:cond delay="33054"/>
                            </p:stCondLst>
                            <p:childTnLst>
                              <p:par>
                                <p:cTn id="40" presetID="8" presetClass="entr" presetSubtype="32"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diamond(out)">
                                      <p:cBhvr>
                                        <p:cTn id="42" dur="5250"/>
                                        <p:tgtEl>
                                          <p:spTgt spid="15"/>
                                        </p:tgtEl>
                                      </p:cBhvr>
                                    </p:animEffect>
                                  </p:childTnLst>
                                </p:cTn>
                              </p:par>
                              <p:par>
                                <p:cTn id="43" presetID="10" presetClass="entr" presetSubtype="0" fill="hold" grpId="0" nodeType="withEffect">
                                  <p:stCondLst>
                                    <p:cond delay="750"/>
                                  </p:stCondLst>
                                  <p:iterate type="lt">
                                    <p:tmPct val="10000"/>
                                  </p:iterate>
                                  <p:childTnLst>
                                    <p:set>
                                      <p:cBhvr>
                                        <p:cTn id="44" dur="1" fill="hold">
                                          <p:stCondLst>
                                            <p:cond delay="0"/>
                                          </p:stCondLst>
                                        </p:cTn>
                                        <p:tgtEl>
                                          <p:spTgt spid="1028"/>
                                        </p:tgtEl>
                                        <p:attrNameLst>
                                          <p:attrName>style.visibility</p:attrName>
                                        </p:attrNameLst>
                                      </p:cBhvr>
                                      <p:to>
                                        <p:strVal val="visible"/>
                                      </p:to>
                                    </p:set>
                                    <p:animEffect transition="in" filter="fade">
                                      <p:cBhvr>
                                        <p:cTn id="45" dur="1170"/>
                                        <p:tgtEl>
                                          <p:spTgt spid="1028"/>
                                        </p:tgtEl>
                                      </p:cBhvr>
                                    </p:animEffect>
                                  </p:childTnLst>
                                </p:cTn>
                              </p:par>
                            </p:childTnLst>
                          </p:cTn>
                        </p:par>
                        <p:par>
                          <p:cTn id="46" fill="hold">
                            <p:stCondLst>
                              <p:cond delay="38367"/>
                            </p:stCondLst>
                            <p:childTnLst>
                              <p:par>
                                <p:cTn id="47" presetID="1" presetClass="entr" presetSubtype="0" fill="hold" grpId="0" nodeType="afterEffect" nodePh="1">
                                  <p:stCondLst>
                                    <p:cond delay="12000"/>
                                  </p:stCondLst>
                                  <p:endCondLst>
                                    <p:cond evt="begin" delay="0">
                                      <p:tn val="47"/>
                                    </p:cond>
                                  </p:end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1024" grpId="0"/>
      <p:bldP spid="1025" grpId="0"/>
      <p:bldP spid="1027" grpId="0"/>
      <p:bldP spid="1028" grpId="0"/>
      <p:bldP spid="14"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6" name="Imagen 25" descr="Imagen que contiene porcelana&#10;&#10;Descripción generada con confianza alta">
            <a:extLst>
              <a:ext uri="{FF2B5EF4-FFF2-40B4-BE49-F238E27FC236}">
                <a16:creationId xmlns:a16="http://schemas.microsoft.com/office/drawing/2014/main" id="{792CF687-3C8F-43E7-BDC3-B846A6D8E84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5195460" y="135444"/>
            <a:ext cx="1773378" cy="23029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n 16">
            <a:extLst>
              <a:ext uri="{FF2B5EF4-FFF2-40B4-BE49-F238E27FC236}">
                <a16:creationId xmlns:a16="http://schemas.microsoft.com/office/drawing/2014/main" id="{D0D4F65D-E719-48BF-8A19-5E005215A28D}"/>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100000"/>
                    </a14:imgEffect>
                  </a14:imgLayer>
                </a14:imgProps>
              </a:ext>
              <a:ext uri="{28A0092B-C50C-407E-A947-70E740481C1C}">
                <a14:useLocalDpi xmlns:a14="http://schemas.microsoft.com/office/drawing/2010/main" val="0"/>
              </a:ext>
            </a:extLst>
          </a:blip>
          <a:stretch>
            <a:fillRect/>
          </a:stretch>
        </p:blipFill>
        <p:spPr>
          <a:xfrm>
            <a:off x="1454732" y="139613"/>
            <a:ext cx="2030702" cy="23014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 name="Imagen 20" descr="Imagen que contiene moneda, objeto&#10;&#10;Descripción generada con confianza muy alta">
            <a:extLst>
              <a:ext uri="{FF2B5EF4-FFF2-40B4-BE49-F238E27FC236}">
                <a16:creationId xmlns:a16="http://schemas.microsoft.com/office/drawing/2014/main" id="{F60CC8A1-D6FD-4455-A9FA-76B677633E61}"/>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63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8672950" y="149970"/>
            <a:ext cx="2325917" cy="22884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 name="Imagen 17" descr="https://upload.wikimedia.org/wikipedia/commons/thumb/2/20/Escudo_de_Puebla_8.JPG/120px-Escudo_de_Puebla_8.JPG">
            <a:hlinkClick r:id="rId9"/>
            <a:extLst>
              <a:ext uri="{FF2B5EF4-FFF2-40B4-BE49-F238E27FC236}">
                <a16:creationId xmlns:a16="http://schemas.microsoft.com/office/drawing/2014/main" id="{E643C98F-28D8-4B80-830C-416D72AEAA45}"/>
              </a:ext>
            </a:extLst>
          </p:cNvPr>
          <p:cNvPicPr/>
          <p:nvPr/>
        </p:nvPicPr>
        <p:blipFill>
          <a:blip r:embed="rId10">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41074" y="3582801"/>
            <a:ext cx="2044360" cy="2288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ángulo 2">
            <a:extLst>
              <a:ext uri="{FF2B5EF4-FFF2-40B4-BE49-F238E27FC236}">
                <a16:creationId xmlns:a16="http://schemas.microsoft.com/office/drawing/2014/main" id="{E622A010-17CC-4BEE-8B24-89F2F7483F0E}"/>
              </a:ext>
            </a:extLst>
          </p:cNvPr>
          <p:cNvSpPr/>
          <p:nvPr/>
        </p:nvSpPr>
        <p:spPr>
          <a:xfrm>
            <a:off x="749495" y="2613733"/>
            <a:ext cx="3365306" cy="889987"/>
          </a:xfrm>
          <a:prstGeom prst="rect">
            <a:avLst/>
          </a:prstGeom>
        </p:spPr>
        <p:txBody>
          <a:bodyPr wrap="squar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el Libro de los Patronatos, </a:t>
            </a:r>
          </a:p>
          <a:p>
            <a:pPr lvl="0" algn="ctr">
              <a:lnSpc>
                <a:spcPts val="2000"/>
              </a:lnSpc>
            </a:pPr>
            <a:r>
              <a:rPr lang="es-MX" sz="2400" dirty="0">
                <a:solidFill>
                  <a:prstClr val="black"/>
                </a:solidFill>
                <a:latin typeface="CommercialScrD" panose="03000000000000000000" pitchFamily="66" charset="0"/>
              </a:rPr>
              <a:t>manuscrito de 1769</a:t>
            </a:r>
          </a:p>
        </p:txBody>
      </p:sp>
      <p:sp>
        <p:nvSpPr>
          <p:cNvPr id="4" name="Rectángulo 3">
            <a:extLst>
              <a:ext uri="{FF2B5EF4-FFF2-40B4-BE49-F238E27FC236}">
                <a16:creationId xmlns:a16="http://schemas.microsoft.com/office/drawing/2014/main" id="{C69F3CFF-D647-4D11-BA04-B0DF7639AD09}"/>
              </a:ext>
            </a:extLst>
          </p:cNvPr>
          <p:cNvSpPr/>
          <p:nvPr/>
        </p:nvSpPr>
        <p:spPr>
          <a:xfrm>
            <a:off x="4508994" y="2686560"/>
            <a:ext cx="3174010"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el plano de </a:t>
            </a:r>
            <a:r>
              <a:rPr lang="es-MX" sz="2400" dirty="0" err="1">
                <a:solidFill>
                  <a:prstClr val="black"/>
                </a:solidFill>
                <a:latin typeface="CommercialScrD" panose="03000000000000000000" pitchFamily="66" charset="0"/>
              </a:rPr>
              <a:t>Flon</a:t>
            </a:r>
            <a:r>
              <a:rPr lang="es-MX" sz="2400" dirty="0">
                <a:solidFill>
                  <a:prstClr val="black"/>
                </a:solidFill>
                <a:latin typeface="CommercialScrD" panose="03000000000000000000" pitchFamily="66" charset="0"/>
              </a:rPr>
              <a:t> de 1796</a:t>
            </a:r>
          </a:p>
        </p:txBody>
      </p:sp>
      <p:sp>
        <p:nvSpPr>
          <p:cNvPr id="6" name="Rectángulo 5">
            <a:extLst>
              <a:ext uri="{FF2B5EF4-FFF2-40B4-BE49-F238E27FC236}">
                <a16:creationId xmlns:a16="http://schemas.microsoft.com/office/drawing/2014/main" id="{1A6ABC45-85C7-4C01-832C-CEEC84E56B6C}"/>
              </a:ext>
            </a:extLst>
          </p:cNvPr>
          <p:cNvSpPr/>
          <p:nvPr/>
        </p:nvSpPr>
        <p:spPr>
          <a:xfrm>
            <a:off x="8418608" y="2672705"/>
            <a:ext cx="2808525" cy="605294"/>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una medalla de 1790</a:t>
            </a:r>
          </a:p>
        </p:txBody>
      </p:sp>
      <p:sp>
        <p:nvSpPr>
          <p:cNvPr id="8" name="Rectángulo 7">
            <a:extLst>
              <a:ext uri="{FF2B5EF4-FFF2-40B4-BE49-F238E27FC236}">
                <a16:creationId xmlns:a16="http://schemas.microsoft.com/office/drawing/2014/main" id="{F898B820-D5E8-42AE-95C2-A2A7CE480BC3}"/>
              </a:ext>
            </a:extLst>
          </p:cNvPr>
          <p:cNvSpPr/>
          <p:nvPr/>
        </p:nvSpPr>
        <p:spPr>
          <a:xfrm>
            <a:off x="826767" y="6053225"/>
            <a:ext cx="3167855"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en un sello original de 1813</a:t>
            </a:r>
          </a:p>
        </p:txBody>
      </p:sp>
      <p:sp>
        <p:nvSpPr>
          <p:cNvPr id="10" name="Rectángulo 9">
            <a:extLst>
              <a:ext uri="{FF2B5EF4-FFF2-40B4-BE49-F238E27FC236}">
                <a16:creationId xmlns:a16="http://schemas.microsoft.com/office/drawing/2014/main" id="{67C86DF0-1043-4DE1-9876-E84567D766B3}"/>
              </a:ext>
            </a:extLst>
          </p:cNvPr>
          <p:cNvSpPr/>
          <p:nvPr/>
        </p:nvSpPr>
        <p:spPr>
          <a:xfrm>
            <a:off x="4578597" y="6039363"/>
            <a:ext cx="3034805"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Escudo de Puebla </a:t>
            </a:r>
          </a:p>
          <a:p>
            <a:pPr lvl="0" algn="ctr">
              <a:lnSpc>
                <a:spcPts val="2000"/>
              </a:lnSpc>
            </a:pPr>
            <a:r>
              <a:rPr lang="es-MX" sz="2400" dirty="0">
                <a:solidFill>
                  <a:prstClr val="black"/>
                </a:solidFill>
                <a:latin typeface="CommercialScrD" panose="03000000000000000000" pitchFamily="66" charset="0"/>
              </a:rPr>
              <a:t>de principios del siglo XX</a:t>
            </a:r>
          </a:p>
        </p:txBody>
      </p:sp>
      <p:sp>
        <p:nvSpPr>
          <p:cNvPr id="12" name="Rectángulo 11">
            <a:extLst>
              <a:ext uri="{FF2B5EF4-FFF2-40B4-BE49-F238E27FC236}">
                <a16:creationId xmlns:a16="http://schemas.microsoft.com/office/drawing/2014/main" id="{D02BCCE2-0BC7-4F62-AA4B-2CE67CB05B2A}"/>
              </a:ext>
            </a:extLst>
          </p:cNvPr>
          <p:cNvSpPr/>
          <p:nvPr/>
        </p:nvSpPr>
        <p:spPr>
          <a:xfrm>
            <a:off x="8889526" y="6039365"/>
            <a:ext cx="2032929" cy="633507"/>
          </a:xfrm>
          <a:prstGeom prst="rect">
            <a:avLst/>
          </a:prstGeom>
        </p:spPr>
        <p:txBody>
          <a:bodyPr wrap="none">
            <a:spAutoFit/>
          </a:bodyPr>
          <a:lstStyle/>
          <a:p>
            <a:pPr lvl="0" algn="ctr">
              <a:lnSpc>
                <a:spcPts val="2000"/>
              </a:lnSpc>
            </a:pPr>
            <a:r>
              <a:rPr lang="es-MX" sz="2400" dirty="0">
                <a:solidFill>
                  <a:prstClr val="black"/>
                </a:solidFill>
                <a:latin typeface="CommercialScrD" panose="03000000000000000000" pitchFamily="66" charset="0"/>
              </a:rPr>
              <a:t>El moderno </a:t>
            </a:r>
          </a:p>
          <a:p>
            <a:pPr lvl="0" algn="ctr">
              <a:lnSpc>
                <a:spcPts val="2000"/>
              </a:lnSpc>
            </a:pPr>
            <a:r>
              <a:rPr lang="es-MX" sz="2400" dirty="0">
                <a:solidFill>
                  <a:prstClr val="black"/>
                </a:solidFill>
                <a:latin typeface="CommercialScrD" panose="03000000000000000000" pitchFamily="66" charset="0"/>
              </a:rPr>
              <a:t>escudo de Puebla</a:t>
            </a:r>
          </a:p>
        </p:txBody>
      </p:sp>
      <p:pic>
        <p:nvPicPr>
          <p:cNvPr id="23" name="Imagen 22">
            <a:extLst>
              <a:ext uri="{FF2B5EF4-FFF2-40B4-BE49-F238E27FC236}">
                <a16:creationId xmlns:a16="http://schemas.microsoft.com/office/drawing/2014/main" id="{7D66F7D0-6128-4DC6-B8F4-1BCB67B98ECF}"/>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087362" y="3582801"/>
            <a:ext cx="2027966" cy="22860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9" name="Imagen 28" descr="Imagen que contiene árbol&#10;&#10;Descripción generada con confianza alta">
            <a:extLst>
              <a:ext uri="{FF2B5EF4-FFF2-40B4-BE49-F238E27FC236}">
                <a16:creationId xmlns:a16="http://schemas.microsoft.com/office/drawing/2014/main" id="{8BAAD50E-9B9E-42CD-8FAD-1BB7F3822A16}"/>
              </a:ext>
            </a:extLst>
          </p:cNvPr>
          <p:cNvPicPr>
            <a:picLocks noChangeAspect="1"/>
          </p:cNvPicPr>
          <p:nvPr/>
        </p:nvPicPr>
        <p:blipFill>
          <a:blip r:embed="rId13">
            <a:extLst>
              <a:ext uri="{BEBA8EAE-BF5A-486C-A8C5-ECC9F3942E4B}">
                <a14:imgProps xmlns:a14="http://schemas.microsoft.com/office/drawing/2010/main">
                  <a14:imgLayer r:embed="rId14">
                    <a14:imgEffect>
                      <a14:sharpenSoften amount="90000"/>
                    </a14:imgEffect>
                  </a14:imgLayer>
                </a14:imgProps>
              </a:ext>
              <a:ext uri="{28A0092B-C50C-407E-A947-70E740481C1C}">
                <a14:useLocalDpi xmlns:a14="http://schemas.microsoft.com/office/drawing/2010/main" val="0"/>
              </a:ext>
            </a:extLst>
          </a:blip>
          <a:stretch>
            <a:fillRect/>
          </a:stretch>
        </p:blipFill>
        <p:spPr>
          <a:xfrm>
            <a:off x="8947822" y="3677041"/>
            <a:ext cx="1872578" cy="2176872"/>
          </a:xfrm>
          <a:prstGeom prst="rect">
            <a:avLst/>
          </a:prstGeom>
        </p:spPr>
      </p:pic>
      <p:sp>
        <p:nvSpPr>
          <p:cNvPr id="14" name="CuadroTexto 13">
            <a:extLst>
              <a:ext uri="{FF2B5EF4-FFF2-40B4-BE49-F238E27FC236}">
                <a16:creationId xmlns:a16="http://schemas.microsoft.com/office/drawing/2014/main" id="{4921B436-274F-4E52-8A4F-D9B5234EC765}"/>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16621706"/>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8000"/>
                                        <p:tgtEl>
                                          <p:spTgt spid="17"/>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70"/>
                                        <p:tgtEl>
                                          <p:spTgt spid="3"/>
                                        </p:tgtEl>
                                      </p:cBhvr>
                                    </p:animEffect>
                                  </p:childTnLst>
                                </p:cTn>
                              </p:par>
                            </p:childTnLst>
                          </p:cTn>
                        </p:par>
                        <p:par>
                          <p:cTn id="11" fill="hold">
                            <p:stCondLst>
                              <p:cond delay="8000"/>
                            </p:stCondLst>
                            <p:childTnLst>
                              <p:par>
                                <p:cTn id="12" presetID="8" presetClass="entr" presetSubtype="32"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diamond(out)">
                                      <p:cBhvr>
                                        <p:cTn id="14" dur="5750"/>
                                        <p:tgtEl>
                                          <p:spTgt spid="26"/>
                                        </p:tgtEl>
                                      </p:cBhvr>
                                    </p:animEffect>
                                  </p:childTnLst>
                                </p:cTn>
                              </p:par>
                              <p:par>
                                <p:cTn id="15" presetID="10" presetClass="entr" presetSubtype="0" fill="hold" grpId="0" nodeType="withEffect">
                                  <p:stCondLst>
                                    <p:cond delay="75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70"/>
                                        <p:tgtEl>
                                          <p:spTgt spid="4"/>
                                        </p:tgtEl>
                                      </p:cBhvr>
                                    </p:animEffect>
                                  </p:childTnLst>
                                </p:cTn>
                              </p:par>
                            </p:childTnLst>
                          </p:cTn>
                        </p:par>
                        <p:par>
                          <p:cTn id="18" fill="hold">
                            <p:stCondLst>
                              <p:cond delay="13898"/>
                            </p:stCondLst>
                            <p:childTnLst>
                              <p:par>
                                <p:cTn id="19" presetID="8" presetClass="entr" presetSubtype="32"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diamond(out)">
                                      <p:cBhvr>
                                        <p:cTn id="21" dur="5500"/>
                                        <p:tgtEl>
                                          <p:spTgt spid="21"/>
                                        </p:tgtEl>
                                      </p:cBhvr>
                                    </p:animEffect>
                                  </p:childTnLst>
                                </p:cTn>
                              </p:par>
                              <p:par>
                                <p:cTn id="22" presetID="10" presetClass="entr" presetSubtype="0" fill="hold" grpId="0" nodeType="withEffect">
                                  <p:stCondLst>
                                    <p:cond delay="75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170"/>
                                        <p:tgtEl>
                                          <p:spTgt spid="6"/>
                                        </p:tgtEl>
                                      </p:cBhvr>
                                    </p:animEffect>
                                  </p:childTnLst>
                                </p:cTn>
                              </p:par>
                            </p:childTnLst>
                          </p:cTn>
                        </p:par>
                        <p:par>
                          <p:cTn id="25" fill="hold">
                            <p:stCondLst>
                              <p:cond delay="19445"/>
                            </p:stCondLst>
                            <p:childTnLst>
                              <p:par>
                                <p:cTn id="26" presetID="8" presetClass="entr" presetSubtype="32"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out)">
                                      <p:cBhvr>
                                        <p:cTn id="28" dur="6000"/>
                                        <p:tgtEl>
                                          <p:spTgt spid="18"/>
                                        </p:tgtEl>
                                      </p:cBhvr>
                                    </p:animEffect>
                                  </p:childTnLst>
                                </p:cTn>
                              </p:par>
                              <p:par>
                                <p:cTn id="29" presetID="10" presetClass="entr" presetSubtype="0" fill="hold" grpId="0" nodeType="withEffect">
                                  <p:stCondLst>
                                    <p:cond delay="75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25577"/>
                            </p:stCondLst>
                            <p:childTnLst>
                              <p:par>
                                <p:cTn id="33" presetID="8" presetClass="entr" presetSubtype="32"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diamond(out)">
                                      <p:cBhvr>
                                        <p:cTn id="35" dur="6000"/>
                                        <p:tgtEl>
                                          <p:spTgt spid="23"/>
                                        </p:tgtEl>
                                      </p:cBhvr>
                                    </p:animEffect>
                                  </p:childTnLst>
                                </p:cTn>
                              </p:par>
                              <p:par>
                                <p:cTn id="36" presetID="10" presetClass="entr" presetSubtype="0" fill="hold" grpId="0" nodeType="withEffect">
                                  <p:stCondLst>
                                    <p:cond delay="750"/>
                                  </p:stCondLst>
                                  <p:iterate type="lt">
                                    <p:tmPct val="1000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170"/>
                                        <p:tgtEl>
                                          <p:spTgt spid="10"/>
                                        </p:tgtEl>
                                      </p:cBhvr>
                                    </p:animEffect>
                                  </p:childTnLst>
                                </p:cTn>
                              </p:par>
                            </p:childTnLst>
                          </p:cTn>
                        </p:par>
                        <p:par>
                          <p:cTn id="39" fill="hold">
                            <p:stCondLst>
                              <p:cond delay="31592"/>
                            </p:stCondLst>
                            <p:childTnLst>
                              <p:par>
                                <p:cTn id="40" presetID="8" presetClass="entr" presetSubtype="32" fill="hold"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diamond(out)">
                                      <p:cBhvr>
                                        <p:cTn id="42" dur="4500"/>
                                        <p:tgtEl>
                                          <p:spTgt spid="29"/>
                                        </p:tgtEl>
                                      </p:cBhvr>
                                    </p:animEffect>
                                  </p:childTnLst>
                                </p:cTn>
                              </p:par>
                              <p:par>
                                <p:cTn id="43" presetID="10" presetClass="entr" presetSubtype="0" fill="hold" grpId="0" nodeType="withEffect">
                                  <p:stCondLst>
                                    <p:cond delay="750"/>
                                  </p:stCondLst>
                                  <p:iterate type="lt">
                                    <p:tmPct val="10000"/>
                                  </p:iterate>
                                  <p:childTnLst>
                                    <p:set>
                                      <p:cBhvr>
                                        <p:cTn id="44" dur="1" fill="hold">
                                          <p:stCondLst>
                                            <p:cond delay="0"/>
                                          </p:stCondLst>
                                        </p:cTn>
                                        <p:tgtEl>
                                          <p:spTgt spid="12"/>
                                        </p:tgtEl>
                                        <p:attrNameLst>
                                          <p:attrName>style.visibility</p:attrName>
                                        </p:attrNameLst>
                                      </p:cBhvr>
                                      <p:to>
                                        <p:strVal val="visible"/>
                                      </p:to>
                                    </p:set>
                                    <p:animEffect transition="in" filter="fade">
                                      <p:cBhvr>
                                        <p:cTn id="45" dur="1170"/>
                                        <p:tgtEl>
                                          <p:spTgt spid="12"/>
                                        </p:tgtEl>
                                      </p:cBhvr>
                                    </p:animEffect>
                                  </p:childTnLst>
                                </p:cTn>
                              </p:par>
                            </p:childTnLst>
                          </p:cTn>
                        </p:par>
                        <p:par>
                          <p:cTn id="46" fill="hold">
                            <p:stCondLst>
                              <p:cond delay="36092"/>
                            </p:stCondLst>
                            <p:childTnLst>
                              <p:par>
                                <p:cTn id="47" presetID="1" presetClass="entr" presetSubtype="0" fill="hold" grpId="0" nodeType="afterEffect" nodePh="1">
                                  <p:stCondLst>
                                    <p:cond delay="12000"/>
                                  </p:stCondLst>
                                  <p:endCondLst>
                                    <p:cond evt="begin" delay="0">
                                      <p:tn val="47"/>
                                    </p:cond>
                                  </p:end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8" grpId="0"/>
      <p:bldP spid="10" grpId="0"/>
      <p:bldP spid="12" grpId="0"/>
      <p:bldP spid="14"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lumMod val="40000"/>
                <a:lumOff val="60000"/>
              </a:schemeClr>
            </a:gs>
            <a:gs pos="100000">
              <a:schemeClr val="accent1">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descr="Imagen que contiene exterior, edificio, cielo, árbol&#10;&#10;Descripción generada con confianza muy alta">
            <a:extLst>
              <a:ext uri="{FF2B5EF4-FFF2-40B4-BE49-F238E27FC236}">
                <a16:creationId xmlns:a16="http://schemas.microsoft.com/office/drawing/2014/main" id="{027E804C-AF39-4459-ACD4-F7B58D20A4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 name="Rectángulo 1">
            <a:extLst>
              <a:ext uri="{FF2B5EF4-FFF2-40B4-BE49-F238E27FC236}">
                <a16:creationId xmlns:a16="http://schemas.microsoft.com/office/drawing/2014/main" id="{D0E23063-7C12-4D32-96FE-5D574BF58A45}"/>
              </a:ext>
            </a:extLst>
          </p:cNvPr>
          <p:cNvSpPr/>
          <p:nvPr/>
        </p:nvSpPr>
        <p:spPr>
          <a:xfrm>
            <a:off x="6096000" y="778688"/>
            <a:ext cx="6095999" cy="1585690"/>
          </a:xfrm>
          <a:prstGeom prst="rect">
            <a:avLst/>
          </a:prstGeom>
        </p:spPr>
        <p:txBody>
          <a:bodyPr wrap="square">
            <a:spAutoFit/>
          </a:bodyPr>
          <a:lstStyle/>
          <a:p>
            <a:pPr algn="ctr">
              <a:lnSpc>
                <a:spcPts val="2300"/>
              </a:lnSpc>
            </a:pPr>
            <a:r>
              <a:rPr lang="es-MX" sz="2400" dirty="0">
                <a:latin typeface="CommercialScrD" panose="03000000000000000000" pitchFamily="66" charset="0"/>
              </a:rPr>
              <a:t>Este monumento </a:t>
            </a:r>
          </a:p>
          <a:p>
            <a:pPr algn="ctr">
              <a:lnSpc>
                <a:spcPts val="2300"/>
              </a:lnSpc>
            </a:pPr>
            <a:r>
              <a:rPr lang="es-MX" sz="2400" dirty="0">
                <a:latin typeface="CommercialScrD" panose="03000000000000000000" pitchFamily="66" charset="0"/>
              </a:rPr>
              <a:t>estaba en la Avenida de la Paz </a:t>
            </a:r>
          </a:p>
          <a:p>
            <a:pPr algn="ctr">
              <a:lnSpc>
                <a:spcPts val="2300"/>
              </a:lnSpc>
            </a:pPr>
            <a:r>
              <a:rPr lang="es-MX" sz="2400" dirty="0">
                <a:latin typeface="CommercialScrD" panose="03000000000000000000" pitchFamily="66" charset="0"/>
              </a:rPr>
              <a:t>y la calle 15 Sur </a:t>
            </a:r>
          </a:p>
          <a:p>
            <a:pPr algn="ctr">
              <a:lnSpc>
                <a:spcPts val="2300"/>
              </a:lnSpc>
            </a:pPr>
            <a:r>
              <a:rPr lang="es-MX" sz="2400" dirty="0">
                <a:latin typeface="CommercialScrD" panose="03000000000000000000" pitchFamily="66" charset="0"/>
              </a:rPr>
              <a:t>cuando se estrenó </a:t>
            </a:r>
          </a:p>
          <a:p>
            <a:pPr algn="ctr">
              <a:lnSpc>
                <a:spcPts val="2300"/>
              </a:lnSpc>
            </a:pPr>
            <a:r>
              <a:rPr lang="es-MX" sz="2400" dirty="0">
                <a:latin typeface="CommercialScrD" panose="03000000000000000000" pitchFamily="66" charset="0"/>
              </a:rPr>
              <a:t>el 8 de mayo de 1935.</a:t>
            </a:r>
          </a:p>
        </p:txBody>
      </p:sp>
      <p:sp>
        <p:nvSpPr>
          <p:cNvPr id="5" name="CuadroTexto 4">
            <a:extLst>
              <a:ext uri="{FF2B5EF4-FFF2-40B4-BE49-F238E27FC236}">
                <a16:creationId xmlns:a16="http://schemas.microsoft.com/office/drawing/2014/main" id="{F08D7C64-61C0-4D6F-A2B2-5F5AE16C6AED}"/>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57076642"/>
      </p:ext>
    </p:extLst>
  </p:cSld>
  <p:clrMapOvr>
    <a:masterClrMapping/>
  </p:clrMapOvr>
  <mc:AlternateContent xmlns:mc="http://schemas.openxmlformats.org/markup-compatibility/2006" xmlns:p14="http://schemas.microsoft.com/office/powerpoint/2010/main">
    <mc:Choice Requires="p14">
      <p:transition spd="slow" p14:dur="20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0530"/>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Fundación de Puebla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Varios Artistas</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77</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20</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sp>
        <p:nvSpPr>
          <p:cNvPr id="14" name="Marcador de número de diapositiva 13">
            <a:extLst>
              <a:ext uri="{FF2B5EF4-FFF2-40B4-BE49-F238E27FC236}">
                <a16:creationId xmlns:a16="http://schemas.microsoft.com/office/drawing/2014/main" id="{37371539-1E80-49A3-8EF5-6F9CC8C502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CB0698-9121-45D1-ACA1-C70C471D26E1}" type="slidenum">
              <a:rPr kumimoji="0" lang="es-MX"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s-MX"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6" name="Imagen 15" descr="Imagen que contiene cielo, exterior, edificio, árbol&#10;&#10;Descripción generada con confianza muy alta">
            <a:extLst>
              <a:ext uri="{FF2B5EF4-FFF2-40B4-BE49-F238E27FC236}">
                <a16:creationId xmlns:a16="http://schemas.microsoft.com/office/drawing/2014/main" id="{C32B86E3-2EC5-42B2-9F08-B12C9F530B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818"/>
            <a:ext cx="12189694" cy="6857036"/>
          </a:xfrm>
          <a:prstGeom prst="rect">
            <a:avLst/>
          </a:prstGeom>
        </p:spPr>
      </p:pic>
    </p:spTree>
    <p:extLst>
      <p:ext uri="{BB962C8B-B14F-4D97-AF65-F5344CB8AC3E}">
        <p14:creationId xmlns:p14="http://schemas.microsoft.com/office/powerpoint/2010/main" val="224916527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88148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6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03B225B1-347E-4E42-A205-467DC03D095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CB0698-9121-45D1-ACA1-C70C471D26E1}" type="slidenum">
              <a:rPr kumimoji="0" lang="es-MX"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s-MX"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4899095"/>
      </p:ext>
    </p:extLst>
  </p:cSld>
  <p:clrMapOvr>
    <a:masterClrMapping/>
  </p:clrMapOvr>
  <mc:AlternateContent xmlns:mc="http://schemas.openxmlformats.org/markup-compatibility/2006">
    <mc:Choice xmlns:p14="http://schemas.microsoft.com/office/powerpoint/2010/main" Requires="p14">
      <p:transition spd="slow" p14:dur="4000" advClick="0" advTm="1000">
        <p14:vortex dir="u"/>
      </p:transition>
    </mc:Choice>
    <mc:Fallback>
      <p:transition spd="slow" advClick="0" advTm="1000">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3504</TotalTime>
  <Words>7115</Words>
  <Application>Microsoft Office PowerPoint</Application>
  <PresentationFormat>Panorámica</PresentationFormat>
  <Paragraphs>742</Paragraphs>
  <Slides>57</Slides>
  <Notes>53</Notes>
  <HiddenSlides>0</HiddenSlides>
  <MMClips>2</MMClips>
  <ScaleCrop>false</ScaleCrop>
  <HeadingPairs>
    <vt:vector size="6" baseType="variant">
      <vt:variant>
        <vt:lpstr>Fuentes usadas</vt:lpstr>
      </vt:variant>
      <vt:variant>
        <vt:i4>15</vt:i4>
      </vt:variant>
      <vt:variant>
        <vt:lpstr>Tema</vt:lpstr>
      </vt:variant>
      <vt:variant>
        <vt:i4>2</vt:i4>
      </vt:variant>
      <vt:variant>
        <vt:lpstr>Títulos de diapositiva</vt:lpstr>
      </vt:variant>
      <vt:variant>
        <vt:i4>57</vt:i4>
      </vt:variant>
    </vt:vector>
  </HeadingPairs>
  <TitlesOfParts>
    <vt:vector size="74" baseType="lpstr">
      <vt:lpstr>Algerian</vt:lpstr>
      <vt:lpstr>Arial</vt:lpstr>
      <vt:lpstr>Arial Narrow</vt:lpstr>
      <vt:lpstr>Calibri</vt:lpstr>
      <vt:lpstr>Calibri Light</vt:lpstr>
      <vt:lpstr>CommercialScrD</vt:lpstr>
      <vt:lpstr>CommercialScript</vt:lpstr>
      <vt:lpstr>CommercialScript BT</vt:lpstr>
      <vt:lpstr>Cooper Black</vt:lpstr>
      <vt:lpstr>Edwardian Script ITC</vt:lpstr>
      <vt:lpstr>Kristen ITC</vt:lpstr>
      <vt:lpstr>Old English Text MT</vt:lpstr>
      <vt:lpstr>Symbol</vt:lpstr>
      <vt:lpstr>Times New Roman</vt:lpstr>
      <vt:lpstr>Verdana</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Fundación de Puebla</dc:title>
  <dc:creator>Eagle's nest</dc:creator>
  <cp:lastModifiedBy>Eagle's nest</cp:lastModifiedBy>
  <cp:revision>164</cp:revision>
  <dcterms:created xsi:type="dcterms:W3CDTF">2018-02-11T10:42:39Z</dcterms:created>
  <dcterms:modified xsi:type="dcterms:W3CDTF">2018-08-23T01:06:10Z</dcterms:modified>
</cp:coreProperties>
</file>