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6" r:id="rId1"/>
    <p:sldMasterId id="2147483778" r:id="rId2"/>
    <p:sldMasterId id="2147483796" r:id="rId3"/>
  </p:sldMasterIdLst>
  <p:notesMasterIdLst>
    <p:notesMasterId r:id="rId53"/>
  </p:notesMasterIdLst>
  <p:handoutMasterIdLst>
    <p:handoutMasterId r:id="rId54"/>
  </p:handoutMasterIdLst>
  <p:sldIdLst>
    <p:sldId id="4337" r:id="rId4"/>
    <p:sldId id="4083" r:id="rId5"/>
    <p:sldId id="4082" r:id="rId6"/>
    <p:sldId id="4134" r:id="rId7"/>
    <p:sldId id="4135" r:id="rId8"/>
    <p:sldId id="4136" r:id="rId9"/>
    <p:sldId id="4137" r:id="rId10"/>
    <p:sldId id="4138" r:id="rId11"/>
    <p:sldId id="4139" r:id="rId12"/>
    <p:sldId id="4140" r:id="rId13"/>
    <p:sldId id="4141" r:id="rId14"/>
    <p:sldId id="4142" r:id="rId15"/>
    <p:sldId id="4144" r:id="rId16"/>
    <p:sldId id="4143" r:id="rId17"/>
    <p:sldId id="4153" r:id="rId18"/>
    <p:sldId id="4166" r:id="rId19"/>
    <p:sldId id="4169" r:id="rId20"/>
    <p:sldId id="4175" r:id="rId21"/>
    <p:sldId id="4150" r:id="rId22"/>
    <p:sldId id="4185" r:id="rId23"/>
    <p:sldId id="4190" r:id="rId24"/>
    <p:sldId id="4192" r:id="rId25"/>
    <p:sldId id="4195" r:id="rId26"/>
    <p:sldId id="4199" r:id="rId27"/>
    <p:sldId id="4201" r:id="rId28"/>
    <p:sldId id="4203" r:id="rId29"/>
    <p:sldId id="4207" r:id="rId30"/>
    <p:sldId id="4212" r:id="rId31"/>
    <p:sldId id="4220" r:id="rId32"/>
    <p:sldId id="4224" r:id="rId33"/>
    <p:sldId id="4229" r:id="rId34"/>
    <p:sldId id="4235" r:id="rId35"/>
    <p:sldId id="4250" r:id="rId36"/>
    <p:sldId id="4244" r:id="rId37"/>
    <p:sldId id="4254" r:id="rId38"/>
    <p:sldId id="4260" r:id="rId39"/>
    <p:sldId id="4265" r:id="rId40"/>
    <p:sldId id="4270" r:id="rId41"/>
    <p:sldId id="4154" r:id="rId42"/>
    <p:sldId id="4279" r:id="rId43"/>
    <p:sldId id="4280" r:id="rId44"/>
    <p:sldId id="4285" r:id="rId45"/>
    <p:sldId id="4295" r:id="rId46"/>
    <p:sldId id="4304" r:id="rId47"/>
    <p:sldId id="4330" r:id="rId48"/>
    <p:sldId id="4334" r:id="rId49"/>
    <p:sldId id="4336" r:id="rId50"/>
    <p:sldId id="952" r:id="rId51"/>
    <p:sldId id="953" r:id="rId5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m+K5yK2wvGvyWZhiUXzVQ==" hashData="qHyO0/pSoolzBkNX1Czke/G3OMkx9oMOc1B9sEe7J3PR754qaHa1ZTOla1HQBKPhfS6Akuia2b/C3meNybdrG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FDA00"/>
    <a:srgbClr val="9CEAFA"/>
    <a:srgbClr val="6C5200"/>
    <a:srgbClr val="58267E"/>
    <a:srgbClr val="DAA600"/>
    <a:srgbClr val="FFFF99"/>
    <a:srgbClr val="FFD13F"/>
    <a:srgbClr val="7A5D00"/>
    <a:srgbClr val="644C00"/>
    <a:srgbClr val="684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344" autoAdjust="0"/>
    <p:restoredTop sz="94322" autoAdjust="0"/>
  </p:normalViewPr>
  <p:slideViewPr>
    <p:cSldViewPr snapToGrid="0" showGuides="1">
      <p:cViewPr varScale="1">
        <p:scale>
          <a:sx n="65" d="100"/>
          <a:sy n="65" d="100"/>
        </p:scale>
        <p:origin x="1152" y="6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3372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notesMaster" Target="notesMasters/notesMaster1.xml"/><Relationship Id="rId58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viewProps" Target="viewProp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A9FBF5BE-463C-4141-B011-EDAF9EC475D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D520ACA7-087F-4486-A17B-C774EBBB13A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7D72A0-368D-41F1-A855-2A484C7020B0}" type="datetimeFigureOut">
              <a:rPr lang="es-MX" smtClean="0"/>
              <a:t>26/02/2018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60811CA9-21BA-49CD-9025-F48E486C2CEB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AEDAEED-915E-44C8-9B59-0D43EF856CE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F4D910-4536-44BA-96B1-836A33FDF75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817035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890C72-7283-47E4-AB7B-E70F4CA349E1}" type="datetimeFigureOut">
              <a:rPr lang="es-MX" smtClean="0"/>
              <a:t>26/02/2018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87F657-8C5E-4E38-92AB-230687246DA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6082924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678335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363707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62038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0"/>
            <a:ext cx="5181600" cy="4351337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899765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0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0"/>
            <a:ext cx="5156200" cy="3680525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7550"/>
            <a:ext cx="5181601" cy="3680525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15852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35970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696127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172099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84444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937993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0362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0362"/>
            <a:ext cx="7734300" cy="5811837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73417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461127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889434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288164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25081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2218449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0248203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4320528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7137236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163468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7894615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5878066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s-ES"/>
              <a:t>Editar los estilos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9075058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4741670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3207014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6602869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4679641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7391517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  <a:prstGeom prst="rect">
            <a:avLst/>
          </a:prstGeom>
        </p:spPr>
        <p:txBody>
          <a:bodyPr anchor="b"/>
          <a:lstStyle>
            <a:lvl1pPr>
              <a:defRPr sz="7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  <a:prstGeom prst="rect">
            <a:avLst/>
          </a:prstGeo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5400000">
            <a:off x="10136955" y="1772373"/>
            <a:ext cx="1027611" cy="304444"/>
          </a:xfrm>
          <a:prstGeom prst="rect">
            <a:avLst/>
          </a:prstGeom>
        </p:spPr>
        <p:txBody>
          <a:bodyPr/>
          <a:lstStyle/>
          <a:p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377748" y="6087269"/>
            <a:ext cx="792705" cy="767687"/>
          </a:xfrm>
        </p:spPr>
        <p:txBody>
          <a:bodyPr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>
              <a:defRPr b="1" cap="none" spc="0">
                <a:ln/>
                <a:solidFill>
                  <a:schemeClr val="accent3"/>
                </a:solidFill>
                <a:effectLst/>
                <a:latin typeface="Algerian" panose="04020705040A02060702" pitchFamily="82" charset="0"/>
              </a:defRPr>
            </a:lvl1pPr>
          </a:lstStyle>
          <a:p>
            <a:fld id="{2BCB0698-9121-45D1-ACA1-C70C471D26E1}" type="slidenum">
              <a:rPr lang="es-MX" smtClean="0"/>
              <a:pPr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01223789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 rot="5400000">
            <a:off x="10136955" y="1772373"/>
            <a:ext cx="1027611" cy="304444"/>
          </a:xfrm>
          <a:prstGeom prst="rect">
            <a:avLst/>
          </a:prstGeom>
        </p:spPr>
        <p:txBody>
          <a:bodyPr/>
          <a:lstStyle/>
          <a:p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8955865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  <a:prstGeom prst="rect">
            <a:avLst/>
          </a:prstGeo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  <a:prstGeom prst="rect">
            <a:avLst/>
          </a:prstGeo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5400000">
            <a:off x="10136955" y="1772373"/>
            <a:ext cx="1027611" cy="304444"/>
          </a:xfrm>
          <a:prstGeom prst="rect">
            <a:avLst/>
          </a:prstGeom>
        </p:spPr>
        <p:txBody>
          <a:bodyPr/>
          <a:lstStyle/>
          <a:p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03639795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5400000">
            <a:off x="10136955" y="1772373"/>
            <a:ext cx="1027611" cy="304444"/>
          </a:xfrm>
          <a:prstGeom prst="rect">
            <a:avLst/>
          </a:prstGeom>
        </p:spPr>
        <p:txBody>
          <a:bodyPr/>
          <a:lstStyle/>
          <a:p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0752993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 rot="5400000">
            <a:off x="10136955" y="1772373"/>
            <a:ext cx="1027611" cy="304444"/>
          </a:xfrm>
          <a:prstGeom prst="rect">
            <a:avLst/>
          </a:prstGeom>
        </p:spPr>
        <p:txBody>
          <a:bodyPr/>
          <a:lstStyle/>
          <a:p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2043828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>
          <a:xfrm rot="5400000">
            <a:off x="10136955" y="1772373"/>
            <a:ext cx="1027611" cy="304444"/>
          </a:xfrm>
          <a:prstGeom prst="rect">
            <a:avLst/>
          </a:prstGeom>
        </p:spPr>
        <p:txBody>
          <a:bodyPr/>
          <a:lstStyle/>
          <a:p>
            <a:endParaRPr lang="es-MX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/>
          <a:lstStyle/>
          <a:p>
            <a:endParaRPr lang="es-MX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3578281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400">
                <a:latin typeface="Algerian" panose="04020705040A02060702" pitchFamily="82" charset="0"/>
              </a:defRPr>
            </a:lvl1pPr>
          </a:lstStyle>
          <a:p>
            <a:fld id="{2BCB0698-9121-45D1-ACA1-C70C471D26E1}" type="slidenum">
              <a:rPr lang="es-MX" smtClean="0"/>
              <a:pPr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71776930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  <a:prstGeom prst="rect">
            <a:avLst/>
          </a:prstGeo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>
          <a:xfrm rot="5400000">
            <a:off x="10136955" y="1772373"/>
            <a:ext cx="1027611" cy="304444"/>
          </a:xfrm>
          <a:prstGeom prst="rect">
            <a:avLst/>
          </a:prstGeom>
        </p:spPr>
        <p:txBody>
          <a:bodyPr/>
          <a:lstStyle/>
          <a:p>
            <a:endParaRPr lang="es-MX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/>
          <a:lstStyle/>
          <a:p>
            <a:endParaRPr lang="es-MX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4708229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5400000">
            <a:off x="10136955" y="1772373"/>
            <a:ext cx="1027611" cy="304444"/>
          </a:xfrm>
          <a:prstGeom prst="rect">
            <a:avLst/>
          </a:prstGeom>
        </p:spPr>
        <p:txBody>
          <a:bodyPr/>
          <a:lstStyle/>
          <a:p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6068687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5400000">
            <a:off x="10136955" y="1772373"/>
            <a:ext cx="1027611" cy="304444"/>
          </a:xfrm>
          <a:prstGeom prst="rect">
            <a:avLst/>
          </a:prstGeom>
        </p:spPr>
        <p:txBody>
          <a:bodyPr/>
          <a:lstStyle/>
          <a:p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2166388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  <a:prstGeom prst="rect">
            <a:avLst/>
          </a:prstGeom>
        </p:spPr>
        <p:txBody>
          <a:bodyPr/>
          <a:lstStyle>
            <a:lvl1pPr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5400000">
            <a:off x="10136955" y="1772373"/>
            <a:ext cx="1027611" cy="304444"/>
          </a:xfrm>
          <a:prstGeom prst="rect">
            <a:avLst/>
          </a:prstGeom>
        </p:spPr>
        <p:txBody>
          <a:bodyPr/>
          <a:lstStyle/>
          <a:p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2509329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  <a:prstGeom prst="rect">
            <a:avLst/>
          </a:prstGeom>
        </p:spPr>
        <p:txBody>
          <a:bodyPr/>
          <a:lstStyle>
            <a:lvl1pPr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s-ES"/>
              <a:t>Editar los estilos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5400000">
            <a:off x="10136955" y="1772373"/>
            <a:ext cx="1027611" cy="304444"/>
          </a:xfrm>
          <a:prstGeom prst="rect">
            <a:avLst/>
          </a:prstGeom>
        </p:spPr>
        <p:txBody>
          <a:bodyPr/>
          <a:lstStyle/>
          <a:p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8626494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  <a:prstGeom prst="rect">
            <a:avLst/>
          </a:prstGeo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  <a:prstGeom prst="rect">
            <a:avLst/>
          </a:prstGeo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5400000">
            <a:off x="10136955" y="1772373"/>
            <a:ext cx="1027611" cy="304444"/>
          </a:xfrm>
          <a:prstGeom prst="rect">
            <a:avLst/>
          </a:prstGeom>
        </p:spPr>
        <p:txBody>
          <a:bodyPr/>
          <a:lstStyle/>
          <a:p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3654442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/>
          <a:lstStyle>
            <a:lvl1pPr>
              <a:defRPr sz="4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 rot="5400000">
            <a:off x="10136955" y="1772373"/>
            <a:ext cx="1027611" cy="304444"/>
          </a:xfrm>
          <a:prstGeom prst="rect">
            <a:avLst/>
          </a:prstGeom>
        </p:spPr>
        <p:txBody>
          <a:bodyPr/>
          <a:lstStyle/>
          <a:p>
            <a:endParaRPr lang="es-MX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1642021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/>
          <a:lstStyle>
            <a:lvl1pPr>
              <a:defRPr sz="4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 rot="5400000">
            <a:off x="10136955" y="1772373"/>
            <a:ext cx="1027611" cy="304444"/>
          </a:xfrm>
          <a:prstGeom prst="rect">
            <a:avLst/>
          </a:prstGeom>
        </p:spPr>
        <p:txBody>
          <a:bodyPr/>
          <a:lstStyle/>
          <a:p>
            <a:endParaRPr lang="es-MX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2341012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eaVert" anchor="t" anchorCtr="0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5400000">
            <a:off x="10136955" y="1772373"/>
            <a:ext cx="1027611" cy="304444"/>
          </a:xfrm>
          <a:prstGeom prst="rect">
            <a:avLst/>
          </a:prstGeom>
        </p:spPr>
        <p:txBody>
          <a:bodyPr/>
          <a:lstStyle/>
          <a:p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4607848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  <a:prstGeom prst="rect">
            <a:avLst/>
          </a:prstGeom>
        </p:spPr>
        <p:txBody>
          <a:bodyPr vert="eaVert" anchor="b" anchorCtr="0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5400000">
            <a:off x="10136955" y="1772373"/>
            <a:ext cx="1027611" cy="304444"/>
          </a:xfrm>
          <a:prstGeom prst="rect">
            <a:avLst/>
          </a:prstGeom>
        </p:spPr>
        <p:txBody>
          <a:bodyPr/>
          <a:lstStyle/>
          <a:p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381140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Relationship Id="rId22" Type="http://schemas.openxmlformats.org/officeDocument/2006/relationships/image" Target="../media/image5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.xml"/><Relationship Id="rId13" Type="http://schemas.openxmlformats.org/officeDocument/2006/relationships/slideLayout" Target="../slideLayouts/slideLayout41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31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35.xml"/><Relationship Id="rId12" Type="http://schemas.openxmlformats.org/officeDocument/2006/relationships/slideLayout" Target="../slideLayouts/slideLayout40.xml"/><Relationship Id="rId17" Type="http://schemas.openxmlformats.org/officeDocument/2006/relationships/slideLayout" Target="../slideLayouts/slideLayout45.xml"/><Relationship Id="rId2" Type="http://schemas.openxmlformats.org/officeDocument/2006/relationships/slideLayout" Target="../slideLayouts/slideLayout30.xml"/><Relationship Id="rId16" Type="http://schemas.openxmlformats.org/officeDocument/2006/relationships/slideLayout" Target="../slideLayouts/slideLayout44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4.xml"/><Relationship Id="rId11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3.xml"/><Relationship Id="rId15" Type="http://schemas.openxmlformats.org/officeDocument/2006/relationships/slideLayout" Target="../slideLayouts/slideLayout43.xml"/><Relationship Id="rId10" Type="http://schemas.openxmlformats.org/officeDocument/2006/relationships/slideLayout" Target="../slideLayouts/slideLayout38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32.xml"/><Relationship Id="rId9" Type="http://schemas.openxmlformats.org/officeDocument/2006/relationships/slideLayout" Target="../slideLayouts/slideLayout37.xml"/><Relationship Id="rId14" Type="http://schemas.openxmlformats.org/officeDocument/2006/relationships/slideLayout" Target="../slideLayouts/slideLayout42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372726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  <p:sldLayoutId id="2147483768" r:id="rId2"/>
    <p:sldLayoutId id="2147483769" r:id="rId3"/>
    <p:sldLayoutId id="2147483770" r:id="rId4"/>
    <p:sldLayoutId id="2147483771" r:id="rId5"/>
    <p:sldLayoutId id="2147483772" r:id="rId6"/>
    <p:sldLayoutId id="2147483773" r:id="rId7"/>
    <p:sldLayoutId id="2147483774" r:id="rId8"/>
    <p:sldLayoutId id="2147483775" r:id="rId9"/>
    <p:sldLayoutId id="2147483776" r:id="rId10"/>
    <p:sldLayoutId id="2147483777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8798773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79" r:id="rId1"/>
    <p:sldLayoutId id="2147483780" r:id="rId2"/>
    <p:sldLayoutId id="2147483781" r:id="rId3"/>
    <p:sldLayoutId id="2147483782" r:id="rId4"/>
    <p:sldLayoutId id="2147483783" r:id="rId5"/>
    <p:sldLayoutId id="2147483784" r:id="rId6"/>
    <p:sldLayoutId id="2147483785" r:id="rId7"/>
    <p:sldLayoutId id="2147483786" r:id="rId8"/>
    <p:sldLayoutId id="2147483787" r:id="rId9"/>
    <p:sldLayoutId id="2147483788" r:id="rId10"/>
    <p:sldLayoutId id="2147483789" r:id="rId11"/>
    <p:sldLayoutId id="2147483790" r:id="rId12"/>
    <p:sldLayoutId id="2147483791" r:id="rId13"/>
    <p:sldLayoutId id="2147483792" r:id="rId14"/>
    <p:sldLayoutId id="2147483793" r:id="rId15"/>
    <p:sldLayoutId id="2147483794" r:id="rId16"/>
    <p:sldLayoutId id="2147483795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550405"/>
            <a:ext cx="2768736" cy="2945395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1377748" y="5978085"/>
            <a:ext cx="792705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80443909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97" r:id="rId1"/>
    <p:sldLayoutId id="2147483798" r:id="rId2"/>
    <p:sldLayoutId id="2147483799" r:id="rId3"/>
    <p:sldLayoutId id="2147483800" r:id="rId4"/>
    <p:sldLayoutId id="2147483801" r:id="rId5"/>
    <p:sldLayoutId id="2147483802" r:id="rId6"/>
    <p:sldLayoutId id="2147483803" r:id="rId7"/>
    <p:sldLayoutId id="2147483804" r:id="rId8"/>
    <p:sldLayoutId id="2147483805" r:id="rId9"/>
    <p:sldLayoutId id="2147483806" r:id="rId10"/>
    <p:sldLayoutId id="2147483807" r:id="rId11"/>
    <p:sldLayoutId id="2147483808" r:id="rId12"/>
    <p:sldLayoutId id="2147483809" r:id="rId13"/>
    <p:sldLayoutId id="2147483810" r:id="rId14"/>
    <p:sldLayoutId id="2147483811" r:id="rId15"/>
    <p:sldLayoutId id="2147483812" r:id="rId16"/>
    <p:sldLayoutId id="2147483813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29.xml"/><Relationship Id="rId7" Type="http://schemas.microsoft.com/office/2007/relationships/hdphoto" Target="../media/hdphoto1.wdp"/><Relationship Id="rId12" Type="http://schemas.openxmlformats.org/officeDocument/2006/relationships/audio" Target="../media/audio1.wav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7.png"/><Relationship Id="rId11" Type="http://schemas.microsoft.com/office/2007/relationships/hdphoto" Target="../media/hdphoto2.wdp"/><Relationship Id="rId5" Type="http://schemas.openxmlformats.org/officeDocument/2006/relationships/image" Target="../media/image6.jpg"/><Relationship Id="rId10" Type="http://schemas.openxmlformats.org/officeDocument/2006/relationships/image" Target="../media/image10.png"/><Relationship Id="rId4" Type="http://schemas.openxmlformats.org/officeDocument/2006/relationships/audio" Target="../media/audio1.wav"/><Relationship Id="rId9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12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11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jpg"/><Relationship Id="rId7" Type="http://schemas.openxmlformats.org/officeDocument/2006/relationships/image" Target="../media/image17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Relationship Id="rId9" Type="http://schemas.openxmlformats.org/officeDocument/2006/relationships/audio" Target="../media/audio2.wav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2.xml"/><Relationship Id="rId4" Type="http://schemas.openxmlformats.org/officeDocument/2006/relationships/audio" Target="../media/audio3.wav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12.xml"/><Relationship Id="rId4" Type="http://schemas.openxmlformats.org/officeDocument/2006/relationships/audio" Target="../media/audio5.wav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12.xml"/><Relationship Id="rId5" Type="http://schemas.openxmlformats.org/officeDocument/2006/relationships/audio" Target="../media/audio6.wav"/><Relationship Id="rId4" Type="http://schemas.openxmlformats.org/officeDocument/2006/relationships/image" Target="../media/image53.jp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1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1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g"/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1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2.xml"/><Relationship Id="rId4" Type="http://schemas.microsoft.com/office/2007/relationships/hdphoto" Target="../media/hdphoto3.wdp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9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12.png"/><Relationship Id="rId5" Type="http://schemas.openxmlformats.org/officeDocument/2006/relationships/image" Target="../media/image69.png"/><Relationship Id="rId10" Type="http://schemas.openxmlformats.org/officeDocument/2006/relationships/audio" Target="../media/audio8.wav"/><Relationship Id="rId4" Type="http://schemas.openxmlformats.org/officeDocument/2006/relationships/audio" Target="../media/audio8.wav"/><Relationship Id="rId9" Type="http://schemas.openxmlformats.org/officeDocument/2006/relationships/image" Target="../media/image70.jpg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2.png"/><Relationship Id="rId10" Type="http://schemas.openxmlformats.org/officeDocument/2006/relationships/image" Target="../media/image7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7.png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5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uadroTexto 16">
            <a:extLst>
              <a:ext uri="{FF2B5EF4-FFF2-40B4-BE49-F238E27FC236}">
                <a16:creationId xmlns:a16="http://schemas.microsoft.com/office/drawing/2014/main" id="{8AF29128-8616-400B-B605-995AF0839A7D}"/>
              </a:ext>
            </a:extLst>
          </p:cNvPr>
          <p:cNvSpPr txBox="1"/>
          <p:nvPr/>
        </p:nvSpPr>
        <p:spPr>
          <a:xfrm>
            <a:off x="857826" y="3650224"/>
            <a:ext cx="6400799" cy="342899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defPPr>
              <a:defRPr lang="en-US"/>
            </a:defPPr>
            <a:lvl1pPr algn="ctr" defTabSz="1219170">
              <a:defRPr sz="6000" b="1" kern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defRPr>
            </a:lvl1pPr>
          </a:lstStyle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33º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Campeón Mundial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de Formula Uno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2016</a:t>
            </a:r>
            <a:endParaRPr kumimoji="0" lang="es-MX" sz="5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sp>
        <p:nvSpPr>
          <p:cNvPr id="5" name="6 CuadroTexto"/>
          <p:cNvSpPr txBox="1"/>
          <p:nvPr/>
        </p:nvSpPr>
        <p:spPr>
          <a:xfrm>
            <a:off x="2774196" y="5657671"/>
            <a:ext cx="2584191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12" name="Imagen 11" descr="Imagen que contiene persona, cielo, hombre, exterior&#10;&#10;Descripción generada con confianza muy alta">
            <a:extLst>
              <a:ext uri="{FF2B5EF4-FFF2-40B4-BE49-F238E27FC236}">
                <a16:creationId xmlns:a16="http://schemas.microsoft.com/office/drawing/2014/main" id="{30ABF083-67F0-4610-862F-2A9B5C0F488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7578" b="97912" l="6548" r="95893">
                        <a14:foregroundMark x1="52024" y1="7578" x2="52024" y2="7578"/>
                        <a14:foregroundMark x1="44226" y1="7995" x2="44226" y2="7995"/>
                        <a14:foregroundMark x1="65536" y1="12470" x2="65536" y2="12470"/>
                        <a14:foregroundMark x1="66429" y1="17363" x2="66429" y2="17363"/>
                        <a14:foregroundMark x1="35357" y1="67363" x2="35357" y2="67363"/>
                        <a14:foregroundMark x1="28512" y1="70465" x2="28512" y2="70465"/>
                        <a14:foregroundMark x1="38452" y1="61993" x2="38452" y2="61993"/>
                        <a14:foregroundMark x1="40893" y1="64439" x2="40893" y2="64439"/>
                        <a14:foregroundMark x1="46429" y1="69988" x2="46429" y2="69988"/>
                        <a14:foregroundMark x1="43155" y1="73986" x2="43155" y2="73986"/>
                        <a14:foregroundMark x1="40238" y1="76432" x2="40238" y2="76432"/>
                        <a14:foregroundMark x1="43333" y1="69749" x2="43333" y2="69749"/>
                        <a14:foregroundMark x1="41548" y1="72434" x2="41548" y2="72434"/>
                        <a14:foregroundMark x1="65714" y1="67363" x2="65714" y2="67363"/>
                        <a14:foregroundMark x1="65298" y1="64439" x2="65298" y2="64439"/>
                        <a14:foregroundMark x1="64881" y1="62649" x2="64881" y2="62649"/>
                        <a14:foregroundMark x1="39345" y1="62470" x2="39345" y2="62470"/>
                        <a14:foregroundMark x1="31845" y1="69570" x2="31845" y2="69570"/>
                        <a14:foregroundMark x1="26726" y1="69332" x2="26726" y2="69332"/>
                        <a14:foregroundMark x1="24286" y1="70465" x2="24286" y2="70465"/>
                        <a14:foregroundMark x1="31607" y1="68019" x2="31607" y2="68019"/>
                        <a14:foregroundMark x1="32500" y1="69332" x2="32500" y2="69332"/>
                        <a14:foregroundMark x1="45595" y1="78878" x2="45595" y2="78878"/>
                        <a14:foregroundMark x1="50893" y1="82876" x2="50893" y2="82876"/>
                        <a14:foregroundMark x1="61310" y1="83115" x2="61310" y2="83115"/>
                        <a14:foregroundMark x1="63095" y1="77327" x2="63095" y2="77327"/>
                        <a14:foregroundMark x1="71488" y1="71122" x2="71488" y2="71122"/>
                        <a14:foregroundMark x1="71310" y1="72912" x2="71310" y2="72912"/>
                        <a14:foregroundMark x1="74405" y1="74224" x2="74405" y2="74224"/>
                        <a14:foregroundMark x1="81012" y1="79356" x2="81012" y2="79356"/>
                        <a14:foregroundMark x1="75476" y1="84905" x2="75476" y2="84905"/>
                        <a14:foregroundMark x1="88571" y1="87112" x2="88571" y2="87112"/>
                        <a14:foregroundMark x1="93452" y1="93974" x2="93452" y2="93974"/>
                        <a14:foregroundMark x1="14286" y1="78461" x2="14286" y2="78461"/>
                        <a14:foregroundMark x1="9881" y1="82458" x2="9881" y2="82458"/>
                        <a14:foregroundMark x1="9881" y1="88425" x2="9881" y2="88425"/>
                        <a14:foregroundMark x1="17857" y1="91110" x2="17857" y2="91110"/>
                        <a14:foregroundMark x1="38452" y1="93795" x2="38452" y2="93795"/>
                        <a14:foregroundMark x1="43988" y1="80668" x2="43988" y2="80668"/>
                        <a14:foregroundMark x1="43155" y1="73568" x2="43155" y2="73568"/>
                        <a14:foregroundMark x1="45774" y1="68019" x2="45774" y2="68019"/>
                        <a14:foregroundMark x1="66190" y1="77327" x2="66190" y2="77327"/>
                        <a14:foregroundMark x1="64167" y1="78640" x2="64167" y2="78640"/>
                        <a14:foregroundMark x1="61964" y1="81325" x2="61964" y2="81325"/>
                        <a14:foregroundMark x1="6548" y1="82220" x2="6548" y2="82220"/>
                        <a14:foregroundMark x1="8571" y1="93138" x2="8571" y2="93138"/>
                        <a14:foregroundMark x1="10298" y1="94451" x2="10298" y2="94451"/>
                        <a14:foregroundMark x1="15179" y1="96897" x2="15179" y2="96897"/>
                        <a14:foregroundMark x1="93452" y1="97971" x2="93452" y2="97971"/>
                        <a14:foregroundMark x1="95893" y1="97792" x2="95893" y2="97792"/>
                        <a14:backgroundMark x1="24286" y1="49344" x2="24286" y2="49344"/>
                        <a14:backgroundMark x1="78155" y1="60859" x2="78155" y2="60859"/>
                        <a14:backgroundMark x1="6548" y1="80012" x2="6548" y2="8001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4610" y="1550334"/>
            <a:ext cx="5320333" cy="5307665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276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9B882B0C-842F-41DA-9736-6A5D8EB86871}"/>
              </a:ext>
            </a:extLst>
          </p:cNvPr>
          <p:cNvSpPr txBox="1"/>
          <p:nvPr/>
        </p:nvSpPr>
        <p:spPr>
          <a:xfrm>
            <a:off x="0" y="371168"/>
            <a:ext cx="12192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Hoy te contaré la historia, del trigésimo tercer  Campeón de la máxima categoría…</a:t>
            </a:r>
          </a:p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un joven </a:t>
            </a:r>
            <a:r>
              <a:rPr kumimoji="0" lang="es-ES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Alemán,que</a:t>
            </a:r>
            <a:r>
              <a:rPr kumimoji="0" lang="es-ES" sz="28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 emulando a su padre (</a:t>
            </a:r>
            <a:r>
              <a:rPr kumimoji="0" lang="es-ES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Keke</a:t>
            </a:r>
            <a:r>
              <a:rPr kumimoji="0" lang="es-E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 </a:t>
            </a:r>
            <a:r>
              <a:rPr kumimoji="0" lang="es-ES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Rosberg</a:t>
            </a:r>
            <a:r>
              <a:rPr kumimoji="0" lang="es-E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, quien fuera Campeón de Formula uno en el año 1982</a:t>
            </a:r>
            <a:r>
              <a:rPr kumimoji="0" lang="es-ES" sz="28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) </a:t>
            </a:r>
          </a:p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y que a base de tenacidad y constancia, logró alcanzar el sueño de igualar la hazaña paterna </a:t>
            </a:r>
          </a:p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y ceñirse así los laureles del triunfo… 34 años después de que su Padre lo consiguiera.</a:t>
            </a: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20" name="12 CuadroTexto">
            <a:extLst>
              <a:ext uri="{FF2B5EF4-FFF2-40B4-BE49-F238E27FC236}">
                <a16:creationId xmlns:a16="http://schemas.microsoft.com/office/drawing/2014/main" id="{1E6FB962-BC8E-47B9-B244-A7B9E9FB006E}"/>
              </a:ext>
            </a:extLst>
          </p:cNvPr>
          <p:cNvSpPr txBox="1"/>
          <p:nvPr/>
        </p:nvSpPr>
        <p:spPr>
          <a:xfrm>
            <a:off x="1067271" y="128931"/>
            <a:ext cx="2300257" cy="480801"/>
          </a:xfrm>
          <a:prstGeom prst="rect">
            <a:avLst/>
          </a:prstGeom>
          <a:noFill/>
        </p:spPr>
        <p:txBody>
          <a:bodyPr wrap="square">
            <a:prstTxWarp prst="textDeflateBottom">
              <a:avLst/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/>
                <a:solidFill>
                  <a:srgbClr val="FFC000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sp>
        <p:nvSpPr>
          <p:cNvPr id="21" name="CuadroTexto 20">
            <a:extLst>
              <a:ext uri="{FF2B5EF4-FFF2-40B4-BE49-F238E27FC236}">
                <a16:creationId xmlns:a16="http://schemas.microsoft.com/office/drawing/2014/main" id="{C4BEBF20-C594-4705-A792-AFDC8DC14BE0}"/>
              </a:ext>
            </a:extLst>
          </p:cNvPr>
          <p:cNvSpPr txBox="1"/>
          <p:nvPr/>
        </p:nvSpPr>
        <p:spPr>
          <a:xfrm>
            <a:off x="553026" y="1910062"/>
            <a:ext cx="7208520" cy="172870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defPPr>
              <a:defRPr lang="en-US"/>
            </a:defPPr>
            <a:lvl1pPr algn="ctr" defTabSz="1219170">
              <a:defRPr sz="6000" b="1" kern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defRPr>
            </a:lvl1pPr>
          </a:lstStyle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6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Nico </a:t>
            </a:r>
            <a:r>
              <a:rPr kumimoji="0" lang="es-ES" sz="60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rosberg</a:t>
            </a:r>
            <a:endParaRPr kumimoji="0" lang="es-MX" sz="60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0C2C3F27-E145-4120-B6BB-D6C607D1571E}"/>
              </a:ext>
            </a:extLst>
          </p:cNvPr>
          <p:cNvSpPr txBox="1"/>
          <p:nvPr/>
        </p:nvSpPr>
        <p:spPr>
          <a:xfrm>
            <a:off x="12192000" y="0"/>
            <a:ext cx="208547" cy="3529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4" name="Imagen 13">
            <a:extLst>
              <a:ext uri="{FF2B5EF4-FFF2-40B4-BE49-F238E27FC236}">
                <a16:creationId xmlns:a16="http://schemas.microsoft.com/office/drawing/2014/main" id="{F03FC3CD-7C71-4DE3-9F74-5E522B49BA9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9953" b="89573" l="9034" r="93401">
                        <a14:foregroundMark x1="9034" y1="34834" x2="9034" y2="34834"/>
                        <a14:foregroundMark x1="34800" y1="29858" x2="34800" y2="29858"/>
                        <a14:foregroundMark x1="38727" y1="26066" x2="38727" y2="26066"/>
                        <a14:foregroundMark x1="42498" y1="24171" x2="42498" y2="24171"/>
                        <a14:foregroundMark x1="41477" y1="23460" x2="41477" y2="23460"/>
                        <a14:foregroundMark x1="43441" y1="22275" x2="43441" y2="22275"/>
                        <a14:foregroundMark x1="45090" y1="22038" x2="45090" y2="22038"/>
                        <a14:foregroundMark x1="45876" y1="20379" x2="45876" y2="20379"/>
                        <a14:foregroundMark x1="43441" y1="21564" x2="43441" y2="21564"/>
                        <a14:foregroundMark x1="41555" y1="22038" x2="41555" y2="22038"/>
                        <a14:foregroundMark x1="43126" y1="21564" x2="43126" y2="21564"/>
                        <a14:foregroundMark x1="45012" y1="21090" x2="45012" y2="21090"/>
                        <a14:foregroundMark x1="44619" y1="20379" x2="44619" y2="20379"/>
                        <a14:foregroundMark x1="45483" y1="19194" x2="45483" y2="19194"/>
                        <a14:foregroundMark x1="40613" y1="22038" x2="40613" y2="22038"/>
                        <a14:foregroundMark x1="39827" y1="22038" x2="39827" y2="22038"/>
                        <a14:foregroundMark x1="38570" y1="22038" x2="38570" y2="22038"/>
                        <a14:foregroundMark x1="39984" y1="20853" x2="39984" y2="20853"/>
                        <a14:foregroundMark x1="40927" y1="21090" x2="40927" y2="21090"/>
                        <a14:foregroundMark x1="41712" y1="21090" x2="41712" y2="21090"/>
                        <a14:foregroundMark x1="42812" y1="21090" x2="42812" y2="21090"/>
                        <a14:foregroundMark x1="43991" y1="19668" x2="43991" y2="19668"/>
                        <a14:foregroundMark x1="41948" y1="20379" x2="41948" y2="20379"/>
                        <a14:foregroundMark x1="43598" y1="19668" x2="43598" y2="19668"/>
                        <a14:foregroundMark x1="41555" y1="20142" x2="41555" y2="20142"/>
                        <a14:foregroundMark x1="39356" y1="21090" x2="39356" y2="21090"/>
                        <a14:foregroundMark x1="38806" y1="21564" x2="38806" y2="21564"/>
                        <a14:foregroundMark x1="44462" y1="19194" x2="44462" y2="19194"/>
                        <a14:foregroundMark x1="42812" y1="19668" x2="42812" y2="19668"/>
                        <a14:foregroundMark x1="57895" y1="32464" x2="57895" y2="32464"/>
                        <a14:foregroundMark x1="93401" y1="65166" x2="93401" y2="65166"/>
                        <a14:foregroundMark x1="64493" y1="38626" x2="64493" y2="38626"/>
                        <a14:foregroundMark x1="20581" y1="23934" x2="20581" y2="23934"/>
                        <a14:foregroundMark x1="20817" y1="22986" x2="20817" y2="22986"/>
                        <a14:foregroundMark x1="21131" y1="22749" x2="21131" y2="22749"/>
                        <a14:foregroundMark x1="26787" y1="76540" x2="26787" y2="7654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07014" y="2964436"/>
            <a:ext cx="2898317" cy="960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3109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0">
        <p:diamond/>
        <p:sndAc>
          <p:stSnd>
            <p:snd r:embed="rId4" name="(HimnoNacionalAlemán)Vettel-Eaglenest-1.wav"/>
          </p:stSnd>
        </p:sndAc>
      </p:transition>
    </mc:Choice>
    <mc:Fallback xmlns="">
      <p:transition spd="slow" advClick="0" advTm="0">
        <p:diamond/>
        <p:sndAc>
          <p:stSnd>
            <p:snd r:embed="rId12" name="(HimnoNacionalAlemán)Vettel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7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7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8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7816"/>
                            </p:stCondLst>
                            <p:childTnLst>
                              <p:par>
                                <p:cTn id="16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8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8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8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17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17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723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6230"/>
                            </p:stCondLst>
                            <p:childTnLst>
                              <p:par>
                                <p:cTn id="41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4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7" grpId="0"/>
      <p:bldP spid="5" grpId="0"/>
      <p:bldP spid="15" grpId="0"/>
      <p:bldP spid="20" grpId="0"/>
      <p:bldP spid="21" grpId="0"/>
      <p:bldP spid="2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 shadeToTitle="1">
        <a:blipFill dpi="0" rotWithShape="1">
          <a:blip r:embed="rId4">
            <a:alphaModFix amt="1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n 14" descr="Imagen que contiene suelo, pequeño, agua&#10;&#10;Descripción generada con confianza alta">
            <a:extLst>
              <a:ext uri="{FF2B5EF4-FFF2-40B4-BE49-F238E27FC236}">
                <a16:creationId xmlns:a16="http://schemas.microsoft.com/office/drawing/2014/main" id="{0F0B9563-92A6-4C8A-B97F-10B62B4D0D4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056" y="0"/>
            <a:ext cx="12200056" cy="6858000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250719"/>
            <a:ext cx="230025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>
                  <a:noFill/>
                </a:ln>
                <a:solidFill>
                  <a:srgbClr val="FFFF99"/>
                </a:solidFill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9037" y="88489"/>
            <a:ext cx="1330981" cy="468238"/>
          </a:xfrm>
          <a:prstGeom prst="rect">
            <a:avLst/>
          </a:prstGeom>
        </p:spPr>
      </p:pic>
      <p:sp>
        <p:nvSpPr>
          <p:cNvPr id="16" name="1 Rectángulo">
            <a:extLst>
              <a:ext uri="{FF2B5EF4-FFF2-40B4-BE49-F238E27FC236}">
                <a16:creationId xmlns:a16="http://schemas.microsoft.com/office/drawing/2014/main" id="{0AA4F836-C40A-47F7-9880-25857D9ABE48}"/>
              </a:ext>
            </a:extLst>
          </p:cNvPr>
          <p:cNvSpPr/>
          <p:nvPr/>
        </p:nvSpPr>
        <p:spPr>
          <a:xfrm>
            <a:off x="8588192" y="4590161"/>
            <a:ext cx="2161099" cy="66973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normalizeH="0" baseline="0" noProof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Versión Completa</a:t>
            </a:r>
            <a:endParaRPr kumimoji="0" lang="es-ES" sz="2400" b="1" i="0" u="none" strike="noStrike" kern="0" normalizeH="0" baseline="0" noProof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sp>
        <p:nvSpPr>
          <p:cNvPr id="14" name="1 Rectángulo">
            <a:extLst>
              <a:ext uri="{FF2B5EF4-FFF2-40B4-BE49-F238E27FC236}">
                <a16:creationId xmlns:a16="http://schemas.microsoft.com/office/drawing/2014/main" id="{93B93894-5A14-4B13-BCE0-5356613498F1}"/>
              </a:ext>
            </a:extLst>
          </p:cNvPr>
          <p:cNvSpPr/>
          <p:nvPr/>
        </p:nvSpPr>
        <p:spPr>
          <a:xfrm rot="20695314">
            <a:off x="843525" y="2120763"/>
            <a:ext cx="6662984" cy="1664371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lvl="0" algn="ctr" defTabSz="1219170"/>
            <a:r>
              <a:rPr lang="es-ES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 Nico </a:t>
            </a:r>
            <a:r>
              <a:rPr lang="es-ES" sz="3200" b="1" kern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Rosberg</a:t>
            </a:r>
            <a:r>
              <a:rPr lang="es-ES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 </a:t>
            </a:r>
            <a:endParaRPr kumimoji="0" lang="es-ES" sz="32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8" name="1 Rectángulo">
            <a:extLst>
              <a:ext uri="{FF2B5EF4-FFF2-40B4-BE49-F238E27FC236}">
                <a16:creationId xmlns:a16="http://schemas.microsoft.com/office/drawing/2014/main" id="{F6CFC3E2-9AB0-4737-9368-B9D715F15425}"/>
              </a:ext>
            </a:extLst>
          </p:cNvPr>
          <p:cNvSpPr/>
          <p:nvPr/>
        </p:nvSpPr>
        <p:spPr>
          <a:xfrm>
            <a:off x="7347695" y="657674"/>
            <a:ext cx="4680574" cy="342664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lvl="0" algn="ctr" defTabSz="1219170"/>
            <a:r>
              <a:rPr kumimoji="0" lang="es-ES" sz="4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Campeón Mundial </a:t>
            </a:r>
          </a:p>
          <a:p>
            <a:pPr marL="0" marR="0" lvl="0" indent="0" algn="ctr" defTabSz="121917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</a:t>
            </a:r>
            <a:r>
              <a:rPr kumimoji="0" lang="es-MX" sz="4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</a:p>
          <a:p>
            <a:pPr marL="0" marR="0" lvl="0" indent="0" algn="ctr" defTabSz="121917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2016</a:t>
            </a:r>
            <a:endParaRPr kumimoji="0" lang="es-ES" sz="40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8858443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Click="0" advTm="0">
        <p15:prstTrans prst="curtains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1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1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ntr" presetSubtype="4" fill="hold" grpId="0" nodeType="withEffect">
                                  <p:stCondLst>
                                    <p:cond delay="3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1" nodeType="withEffect">
                                  <p:stCondLst>
                                    <p:cond delay="3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5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6" presetID="36" presetClass="path" presetSubtype="0" accel="50000" decel="50000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47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5" presetClass="path" presetSubtype="0" accel="50000" decel="50000" fill="hold" nodeType="withEffect">
                                  <p:stCondLst>
                                    <p:cond delay="285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54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500"/>
                            </p:stCondLst>
                            <p:childTnLst>
                              <p:par>
                                <p:cTn id="56" presetID="1" presetClass="entr" presetSubtype="0" fill="hold" grpId="0" nodeType="after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5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5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6" grpId="0"/>
      <p:bldP spid="16" grpId="1"/>
      <p:bldP spid="14" grpId="0"/>
      <p:bldP spid="14" grpId="1"/>
      <p:bldP spid="18" grpId="0"/>
      <p:bldP spid="18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 shadeToTitle="1"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Imagen 14" descr="Imagen que contiene persona, hombre, ropa, corbata&#10;&#10;Descripción generada con confianza muy alta">
            <a:extLst>
              <a:ext uri="{FF2B5EF4-FFF2-40B4-BE49-F238E27FC236}">
                <a16:creationId xmlns:a16="http://schemas.microsoft.com/office/drawing/2014/main" id="{3B35941E-7051-4FD9-ABF9-EECA7F78C7C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7393" y="232609"/>
            <a:ext cx="5575981" cy="5575981"/>
          </a:xfrm>
          <a:prstGeom prst="rect">
            <a:avLst/>
          </a:prstGeom>
          <a:effectLst>
            <a:softEdge rad="0"/>
          </a:effectLst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id="{B5976517-4327-4895-887C-A3F5F61ABC32}"/>
              </a:ext>
            </a:extLst>
          </p:cNvPr>
          <p:cNvSpPr/>
          <p:nvPr/>
        </p:nvSpPr>
        <p:spPr>
          <a:xfrm>
            <a:off x="3064042" y="385009"/>
            <a:ext cx="6096000" cy="101566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ES" sz="6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Nico </a:t>
            </a:r>
            <a:r>
              <a:rPr lang="es-ES" sz="6000" b="1" kern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Rosberg</a:t>
            </a:r>
            <a:endParaRPr lang="es-MX" sz="60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Algerian" panose="04020705040A02060702" pitchFamily="82" charset="0"/>
              <a:cs typeface="Arial"/>
            </a:endParaRPr>
          </a:p>
        </p:txBody>
      </p:sp>
      <p:sp>
        <p:nvSpPr>
          <p:cNvPr id="19" name="Rectángulo 18">
            <a:extLst>
              <a:ext uri="{FF2B5EF4-FFF2-40B4-BE49-F238E27FC236}">
                <a16:creationId xmlns:a16="http://schemas.microsoft.com/office/drawing/2014/main" id="{07499C9C-6BD0-40B1-99BD-497DD136CE93}"/>
              </a:ext>
            </a:extLst>
          </p:cNvPr>
          <p:cNvSpPr/>
          <p:nvPr/>
        </p:nvSpPr>
        <p:spPr>
          <a:xfrm>
            <a:off x="3064042" y="5887452"/>
            <a:ext cx="6096000" cy="646331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ES" sz="3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Datos personales</a:t>
            </a:r>
            <a:endParaRPr lang="es-MX" sz="36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Algerian" panose="04020705040A02060702" pitchFamily="82" charset="0"/>
              <a:cs typeface="Arial"/>
            </a:endParaRPr>
          </a:p>
        </p:txBody>
      </p:sp>
      <p:pic>
        <p:nvPicPr>
          <p:cNvPr id="20" name="Imagen 19">
            <a:extLst>
              <a:ext uri="{FF2B5EF4-FFF2-40B4-BE49-F238E27FC236}">
                <a16:creationId xmlns:a16="http://schemas.microsoft.com/office/drawing/2014/main" id="{68961D38-5482-4A95-9761-BB0BE161B1D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0042" y="4029745"/>
            <a:ext cx="3131468" cy="2087645"/>
          </a:xfrm>
          <a:prstGeom prst="rect">
            <a:avLst/>
          </a:prstGeom>
        </p:spPr>
      </p:pic>
      <p:pic>
        <p:nvPicPr>
          <p:cNvPr id="21" name="Imagen 20" descr="Imagen que contiene silueta&#10;&#10;Descripción generada con confianza alta">
            <a:extLst>
              <a:ext uri="{FF2B5EF4-FFF2-40B4-BE49-F238E27FC236}">
                <a16:creationId xmlns:a16="http://schemas.microsoft.com/office/drawing/2014/main" id="{12DF3085-1685-413C-9F85-274AF364B0D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4289" y="128337"/>
            <a:ext cx="1976438" cy="3429000"/>
          </a:xfrm>
          <a:prstGeom prst="rect">
            <a:avLst/>
          </a:prstGeom>
        </p:spPr>
      </p:pic>
      <p:pic>
        <p:nvPicPr>
          <p:cNvPr id="22" name="Imagen 21">
            <a:extLst>
              <a:ext uri="{FF2B5EF4-FFF2-40B4-BE49-F238E27FC236}">
                <a16:creationId xmlns:a16="http://schemas.microsoft.com/office/drawing/2014/main" id="{F78C689E-83D9-44CE-BCC2-A1F876D6467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896" y="3557336"/>
            <a:ext cx="3306006" cy="2506414"/>
          </a:xfrm>
          <a:prstGeom prst="rect">
            <a:avLst/>
          </a:prstGeom>
        </p:spPr>
      </p:pic>
      <p:pic>
        <p:nvPicPr>
          <p:cNvPr id="23" name="Imagen 22">
            <a:extLst>
              <a:ext uri="{FF2B5EF4-FFF2-40B4-BE49-F238E27FC236}">
                <a16:creationId xmlns:a16="http://schemas.microsoft.com/office/drawing/2014/main" id="{3FACECA4-BBFD-4519-B7CB-E8EE55E4884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710" y="496329"/>
            <a:ext cx="1823160" cy="2150621"/>
          </a:xfrm>
          <a:prstGeom prst="rect">
            <a:avLst/>
          </a:prstGeom>
        </p:spPr>
      </p:pic>
      <p:sp>
        <p:nvSpPr>
          <p:cNvPr id="24" name="12 CuadroTexto">
            <a:extLst>
              <a:ext uri="{FF2B5EF4-FFF2-40B4-BE49-F238E27FC236}">
                <a16:creationId xmlns:a16="http://schemas.microsoft.com/office/drawing/2014/main" id="{8BF34156-0C7B-4412-B585-346C60B1F0CB}"/>
              </a:ext>
            </a:extLst>
          </p:cNvPr>
          <p:cNvSpPr txBox="1"/>
          <p:nvPr/>
        </p:nvSpPr>
        <p:spPr>
          <a:xfrm>
            <a:off x="486053" y="113562"/>
            <a:ext cx="2300257" cy="480801"/>
          </a:xfrm>
          <a:prstGeom prst="rect">
            <a:avLst/>
          </a:prstGeom>
          <a:noFill/>
        </p:spPr>
        <p:txBody>
          <a:bodyPr wrap="square">
            <a:prstTxWarp prst="textDeflateBottom">
              <a:avLst/>
            </a:prstTxWarp>
            <a:spAutoFit/>
          </a:bodyPr>
          <a:lstStyle/>
          <a:p>
            <a:pPr algn="ctr" defTabSz="914378">
              <a:defRPr/>
            </a:pPr>
            <a:r>
              <a:rPr lang="es-MX" sz="1400" b="1" kern="0" dirty="0">
                <a:solidFill>
                  <a:srgbClr val="C00000"/>
                </a:solidFill>
                <a:latin typeface="Arial Narrow" panose="020B0606020202030204" pitchFamily="34" charset="0"/>
                <a:cs typeface="Arial"/>
              </a:rPr>
              <a:t>eaglenest8@hotmail.com</a:t>
            </a:r>
          </a:p>
        </p:txBody>
      </p:sp>
    </p:spTree>
    <p:extLst>
      <p:ext uri="{BB962C8B-B14F-4D97-AF65-F5344CB8AC3E}">
        <p14:creationId xmlns:p14="http://schemas.microsoft.com/office/powerpoint/2010/main" val="15568478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peelOff"/>
        <p:sndAc>
          <p:stSnd>
            <p:snd r:embed="rId2" name="Nico 1 Medley-Eaglenest-1.wav"/>
          </p:stSnd>
        </p:sndAc>
      </p:transition>
    </mc:Choice>
    <mc:Fallback xmlns="">
      <p:transition spd="slow" advClick="0" advTm="0">
        <p:fade/>
        <p:sndAc>
          <p:stSnd>
            <p:snd r:embed="rId9" name="Nico 1 Medley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9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9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9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9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3000"/>
                            </p:stCondLst>
                            <p:childTnLst>
                              <p:par>
                                <p:cTn id="30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3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6500"/>
                            </p:stCondLst>
                            <p:childTnLst>
                              <p:par>
                                <p:cTn id="4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4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7" grpId="0"/>
      <p:bldP spid="1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 shadeToTitle="1"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C505FEBB-A3AF-4987-9E8D-90D062417455}"/>
              </a:ext>
            </a:extLst>
          </p:cNvPr>
          <p:cNvSpPr/>
          <p:nvPr/>
        </p:nvSpPr>
        <p:spPr>
          <a:xfrm>
            <a:off x="6828503" y="781658"/>
            <a:ext cx="5363497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0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Algerian" panose="04020705040A02060702" pitchFamily="82" charset="0"/>
                <a:cs typeface="Arial"/>
              </a:rPr>
              <a:t>Nombre</a:t>
            </a:r>
            <a:endParaRPr lang="es-ES" sz="2800" b="1" kern="1800" dirty="0">
              <a:solidFill>
                <a:srgbClr val="0000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Nico Erik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endParaRPr lang="es-ES" sz="2800" b="1" kern="1800" dirty="0">
              <a:solidFill>
                <a:srgbClr val="0000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</a:pP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</a:pPr>
            <a:r>
              <a:rPr lang="es-ES" sz="20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Algerian" panose="04020705040A02060702" pitchFamily="82" charset="0"/>
                <a:cs typeface="Arial"/>
              </a:rPr>
              <a:t>Nacionalidad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Alemana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Finlandesa</a:t>
            </a:r>
          </a:p>
          <a:p>
            <a:pPr algn="ctr">
              <a:lnSpc>
                <a:spcPts val="2400"/>
              </a:lnSpc>
            </a:pP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</a:pPr>
            <a:r>
              <a:rPr lang="es-ES" sz="20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Algerian" panose="04020705040A02060702" pitchFamily="82" charset="0"/>
                <a:cs typeface="Arial"/>
              </a:rPr>
              <a:t>Nacimiento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Wiesbaden, Alemania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27 de junio de 1985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(32 años)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</a:pP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</a:pPr>
            <a:r>
              <a:rPr lang="es-ES" sz="20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Algerian" panose="04020705040A02060702" pitchFamily="82" charset="0"/>
                <a:cs typeface="Arial"/>
              </a:rPr>
              <a:t>Carrera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0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Algerian" panose="04020705040A02060702" pitchFamily="82" charset="0"/>
                <a:cs typeface="Arial"/>
              </a:rPr>
              <a:t>deportiva</a:t>
            </a:r>
            <a:endParaRPr lang="es-MX" sz="2000" b="1" kern="0" dirty="0">
              <a:ln>
                <a:solidFill>
                  <a:srgbClr val="996633"/>
                </a:solidFill>
              </a:ln>
              <a:solidFill>
                <a:prstClr val="black"/>
              </a:solidFill>
              <a:latin typeface="Algerian" panose="04020705040A02060702" pitchFamily="82" charset="0"/>
              <a:cs typeface="Arial"/>
            </a:endParaRP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Palmarés general</a:t>
            </a:r>
          </a:p>
          <a:p>
            <a:pPr algn="ctr">
              <a:lnSpc>
                <a:spcPts val="2400"/>
              </a:lnSpc>
            </a:pP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</a:pPr>
            <a:r>
              <a:rPr lang="es-ES" sz="20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Algerian" panose="04020705040A02060702" pitchFamily="82" charset="0"/>
                <a:cs typeface="Arial"/>
              </a:rPr>
              <a:t>Años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0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Algerian" panose="04020705040A02060702" pitchFamily="82" charset="0"/>
                <a:cs typeface="Arial"/>
              </a:rPr>
              <a:t>en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0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Algerian" panose="04020705040A02060702" pitchFamily="82" charset="0"/>
                <a:cs typeface="Arial"/>
              </a:rPr>
              <a:t>activo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2006</a:t>
            </a:r>
            <a:r>
              <a:rPr lang="es-ES" sz="2800" b="1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−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2016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62294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200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87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87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3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87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925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2625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625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250"/>
                                        <p:tgtEl>
                                          <p:spTgt spid="1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775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50"/>
                                        <p:tgtEl>
                                          <p:spTgt spid="1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1875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250"/>
                                        <p:tgtEl>
                                          <p:spTgt spid="1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4875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250"/>
                                        <p:tgtEl>
                                          <p:spTgt spid="1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8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250"/>
                                        <p:tgtEl>
                                          <p:spTgt spid="1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750"/>
                            </p:stCondLst>
                            <p:childTnLst>
                              <p:par>
                                <p:cTn id="5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5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6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 shadeToTitle="1"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EFFAF1DA-4588-4BFC-8CB5-A2CB41ACE95C}"/>
              </a:ext>
            </a:extLst>
          </p:cNvPr>
          <p:cNvSpPr/>
          <p:nvPr/>
        </p:nvSpPr>
        <p:spPr>
          <a:xfrm>
            <a:off x="1" y="476869"/>
            <a:ext cx="6096000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0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Algerian" panose="04020705040A02060702" pitchFamily="82" charset="0"/>
                <a:cs typeface="Arial"/>
              </a:rPr>
              <a:t>Equipos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Williams,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Mercedes</a:t>
            </a:r>
          </a:p>
          <a:p>
            <a:pPr algn="ctr">
              <a:lnSpc>
                <a:spcPts val="2400"/>
              </a:lnSpc>
            </a:pP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</a:pPr>
            <a:r>
              <a:rPr lang="es-ES" sz="20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Algerian" panose="04020705040A02060702" pitchFamily="82" charset="0"/>
                <a:cs typeface="Arial"/>
              </a:rPr>
              <a:t>Carreras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0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Algerian" panose="04020705040A02060702" pitchFamily="82" charset="0"/>
                <a:cs typeface="Arial"/>
              </a:rPr>
              <a:t>comenzadas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206</a:t>
            </a:r>
          </a:p>
          <a:p>
            <a:pPr algn="ctr">
              <a:lnSpc>
                <a:spcPts val="2400"/>
              </a:lnSpc>
            </a:pP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</a:pPr>
            <a:r>
              <a:rPr lang="es-ES" sz="20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Algerian" panose="04020705040A02060702" pitchFamily="82" charset="0"/>
                <a:cs typeface="Arial"/>
              </a:rPr>
              <a:t>Campeonatos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0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Algerian" panose="04020705040A02060702" pitchFamily="82" charset="0"/>
                <a:cs typeface="Arial"/>
              </a:rPr>
              <a:t>mundiales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2016</a:t>
            </a:r>
          </a:p>
          <a:p>
            <a:pPr algn="ctr">
              <a:lnSpc>
                <a:spcPts val="2400"/>
              </a:lnSpc>
            </a:pP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</a:pPr>
            <a:r>
              <a:rPr lang="es-ES" sz="20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Algerian" panose="04020705040A02060702" pitchFamily="82" charset="0"/>
                <a:cs typeface="Arial"/>
              </a:rPr>
              <a:t>Victorias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23</a:t>
            </a:r>
          </a:p>
          <a:p>
            <a:pPr algn="ctr">
              <a:lnSpc>
                <a:spcPts val="2400"/>
              </a:lnSpc>
            </a:pP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</a:pPr>
            <a:r>
              <a:rPr lang="es-ES" sz="20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Algerian" panose="04020705040A02060702" pitchFamily="82" charset="0"/>
                <a:cs typeface="Arial"/>
              </a:rPr>
              <a:t>Podios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57</a:t>
            </a:r>
          </a:p>
          <a:p>
            <a:pPr algn="ctr">
              <a:lnSpc>
                <a:spcPts val="2400"/>
              </a:lnSpc>
            </a:pPr>
            <a:endParaRPr lang="es-ES" sz="2800" b="1" kern="1800" dirty="0">
              <a:solidFill>
                <a:srgbClr val="000000"/>
              </a:solidFill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</a:pPr>
            <a:r>
              <a:rPr lang="es-ES" sz="20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Algerian" panose="04020705040A02060702" pitchFamily="82" charset="0"/>
                <a:cs typeface="Arial"/>
              </a:rPr>
              <a:t>Poles</a:t>
            </a:r>
            <a:endParaRPr lang="es-MX" sz="2000" b="1" kern="0" dirty="0">
              <a:ln>
                <a:solidFill>
                  <a:srgbClr val="996633"/>
                </a:solidFill>
              </a:ln>
              <a:solidFill>
                <a:prstClr val="black"/>
              </a:solidFill>
              <a:latin typeface="Algerian" panose="04020705040A02060702" pitchFamily="82" charset="0"/>
              <a:cs typeface="Arial"/>
            </a:endParaRP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30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77302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200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2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37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37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2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9875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125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275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250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6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50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7375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250"/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25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250"/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1625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250"/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4375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250"/>
                                        <p:tgtEl>
                                          <p:spTgt spid="7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750"/>
                            </p:stCondLst>
                            <p:childTnLst>
                              <p:par>
                                <p:cTn id="61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6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7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 shadeToTitle="1"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264CE3D7-6E8D-4733-A17C-77BBE0ED640A}"/>
              </a:ext>
            </a:extLst>
          </p:cNvPr>
          <p:cNvSpPr/>
          <p:nvPr/>
        </p:nvSpPr>
        <p:spPr>
          <a:xfrm>
            <a:off x="6858000" y="314628"/>
            <a:ext cx="5334000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0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Algerian" panose="04020705040A02060702" pitchFamily="82" charset="0"/>
                <a:cs typeface="Arial"/>
              </a:rPr>
              <a:t>Última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0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Algerian" panose="04020705040A02060702" pitchFamily="82" charset="0"/>
                <a:cs typeface="Arial"/>
              </a:rPr>
              <a:t>carrera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Gran Premio de Abu Dabi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2016</a:t>
            </a:r>
          </a:p>
          <a:p>
            <a:pPr algn="ctr">
              <a:lnSpc>
                <a:spcPts val="2400"/>
              </a:lnSpc>
            </a:pP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</a:pPr>
            <a:r>
              <a:rPr lang="es-ES" sz="20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Algerian" panose="04020705040A02060702" pitchFamily="82" charset="0"/>
                <a:cs typeface="Arial"/>
              </a:rPr>
              <a:t>Última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0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Algerian" panose="04020705040A02060702" pitchFamily="82" charset="0"/>
                <a:cs typeface="Arial"/>
              </a:rPr>
              <a:t>competición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2016</a:t>
            </a:r>
          </a:p>
          <a:p>
            <a:pPr algn="ctr">
              <a:lnSpc>
                <a:spcPts val="2400"/>
              </a:lnSpc>
            </a:pP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</a:pPr>
            <a:r>
              <a:rPr lang="es-ES" sz="20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Algerian" panose="04020705040A02060702" pitchFamily="82" charset="0"/>
                <a:cs typeface="Arial"/>
              </a:rPr>
              <a:t>Fórmula1</a:t>
            </a:r>
            <a:endParaRPr lang="es-MX" sz="2000" b="1" kern="0" dirty="0">
              <a:ln>
                <a:solidFill>
                  <a:srgbClr val="996633"/>
                </a:solidFill>
              </a:ln>
              <a:solidFill>
                <a:prstClr val="black"/>
              </a:solidFill>
              <a:latin typeface="Algerian" panose="04020705040A02060702" pitchFamily="82" charset="0"/>
              <a:cs typeface="Arial"/>
            </a:endParaRP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N.º vehículo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6</a:t>
            </a:r>
          </a:p>
          <a:p>
            <a:pPr algn="ctr">
              <a:lnSpc>
                <a:spcPts val="2400"/>
              </a:lnSpc>
            </a:pP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</a:pPr>
            <a:r>
              <a:rPr lang="es-ES" sz="20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Algerian" panose="04020705040A02060702" pitchFamily="82" charset="0"/>
                <a:cs typeface="Arial"/>
              </a:rPr>
              <a:t>Competiciones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0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Algerian" panose="04020705040A02060702" pitchFamily="82" charset="0"/>
                <a:cs typeface="Arial"/>
              </a:rPr>
              <a:t>Anteriores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Fórmula BMW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Fórmula 3 Euro series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GP2 Series</a:t>
            </a:r>
          </a:p>
          <a:p>
            <a:pPr algn="ctr">
              <a:lnSpc>
                <a:spcPts val="2400"/>
              </a:lnSpc>
            </a:pP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</a:pPr>
            <a:r>
              <a:rPr lang="es-ES" sz="20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Algerian" panose="04020705040A02060702" pitchFamily="82" charset="0"/>
                <a:cs typeface="Arial"/>
              </a:rPr>
              <a:t>Años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2001-2002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2003-2004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2005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65995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200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2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87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12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7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9875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2375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3625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250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8625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50"/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1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250"/>
                                        <p:tgtEl>
                                          <p:spTgt spid="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4375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250"/>
                                        <p:tgtEl>
                                          <p:spTgt spid="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6625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250"/>
                                        <p:tgtEl>
                                          <p:spTgt spid="8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925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250"/>
                                        <p:tgtEl>
                                          <p:spTgt spid="8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1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250"/>
                                        <p:tgtEl>
                                          <p:spTgt spid="8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375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250"/>
                                        <p:tgtEl>
                                          <p:spTgt spid="8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375"/>
                            </p:stCondLst>
                            <p:childTnLst>
                              <p:par>
                                <p:cTn id="69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6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8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 shadeToTitle="1"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Imagen 6" descr="Imagen que contiene persona, interior, sujetando, hombre&#10;&#10;Descripción generada con confianza muy alta">
            <a:extLst>
              <a:ext uri="{FF2B5EF4-FFF2-40B4-BE49-F238E27FC236}">
                <a16:creationId xmlns:a16="http://schemas.microsoft.com/office/drawing/2014/main" id="{636262B1-99FB-466B-9005-4AEF5AB48B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9071" y="2689821"/>
            <a:ext cx="5727291" cy="3951831"/>
          </a:xfrm>
          <a:prstGeom prst="roundRect">
            <a:avLst>
              <a:gd name="adj" fmla="val 11111"/>
            </a:avLst>
          </a:prstGeom>
          <a:ln w="190500" cap="rnd">
            <a:solidFill>
              <a:sysClr val="window" lastClr="FFFFFF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4CD874F6-7E4D-4FF7-9CA4-B5CD91D9324B}"/>
              </a:ext>
            </a:extLst>
          </p:cNvPr>
          <p:cNvSpPr/>
          <p:nvPr/>
        </p:nvSpPr>
        <p:spPr>
          <a:xfrm>
            <a:off x="0" y="1617920"/>
            <a:ext cx="12192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prstClr val="white">
                    <a:lumMod val="85000"/>
                  </a:prst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Gracias a que su pad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 es finlandés y su madre alemana,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él goza de una doble nacionali</a:t>
            </a:r>
            <a:r>
              <a:rPr lang="es-ES" sz="2800" b="1" kern="1800" dirty="0">
                <a:solidFill>
                  <a:prstClr val="white">
                    <a:lumMod val="85000"/>
                  </a:prst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dad y durante sus pri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meros años en el automovilismo compitió bajo la bandera finlandesa.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A75C664A-BABF-4E45-85CA-D48DD8E79F55}"/>
              </a:ext>
            </a:extLst>
          </p:cNvPr>
          <p:cNvSpPr/>
          <p:nvPr/>
        </p:nvSpPr>
        <p:spPr>
          <a:xfrm>
            <a:off x="0" y="187329"/>
            <a:ext cx="1193144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Nico Erik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es un </a:t>
            </a:r>
            <a:r>
              <a:rPr lang="es-ES" sz="2800" b="1" kern="1800" dirty="0">
                <a:solidFill>
                  <a:prstClr val="white">
                    <a:lumMod val="85000"/>
                  </a:prst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expiloto germano-fin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és de automovilismo de velocidad que compitió en la Fórmula 1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los equipos </a:t>
            </a:r>
            <a:r>
              <a:rPr lang="es-ES" sz="2800" b="1" kern="1800" dirty="0">
                <a:solidFill>
                  <a:prstClr val="white">
                    <a:lumMod val="85000"/>
                  </a:prst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Williams F1 y M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ercedes </a:t>
            </a:r>
            <a:r>
              <a:rPr lang="es-ES" sz="2000" b="1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AMG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Petronas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bajo la bandera alemana.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6533364D-F115-4D51-94FE-F30DDCC90E67}"/>
              </a:ext>
            </a:extLst>
          </p:cNvPr>
          <p:cNvSpPr/>
          <p:nvPr/>
        </p:nvSpPr>
        <p:spPr>
          <a:xfrm>
            <a:off x="0" y="1057483"/>
            <a:ext cx="12192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Sus padres s</a:t>
            </a:r>
            <a:r>
              <a:rPr lang="es-ES" sz="2800" b="1" kern="1800" dirty="0">
                <a:solidFill>
                  <a:prstClr val="white">
                    <a:lumMod val="85000"/>
                  </a:prst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on el excampeón de 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Fórmula 1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Keke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y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Sina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6D1DCB7F-8AA3-4494-BBDE-4B7836D42BD8}"/>
              </a:ext>
            </a:extLst>
          </p:cNvPr>
          <p:cNvSpPr/>
          <p:nvPr/>
        </p:nvSpPr>
        <p:spPr>
          <a:xfrm>
            <a:off x="0" y="2473325"/>
            <a:ext cx="6096000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 err="1">
                <a:solidFill>
                  <a:prstClr val="white">
                    <a:lumMod val="85000"/>
                  </a:prst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prstClr val="white">
                    <a:lumMod val="85000"/>
                  </a:prst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es también un reconocido políglota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prstClr val="white">
                    <a:lumMod val="85000"/>
                  </a:prst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puede hablar cinco lenguajes distintos aunque no domina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prstClr val="white">
                    <a:lumMod val="85000"/>
                  </a:prst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lengua materna de su padre, el finlandés.</a:t>
            </a:r>
            <a:endParaRPr lang="es-MX" sz="2800" b="1" dirty="0">
              <a:solidFill>
                <a:prstClr val="white">
                  <a:lumMod val="85000"/>
                </a:prst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C32736EE-51D3-440D-902A-2A9282434DC8}"/>
              </a:ext>
            </a:extLst>
          </p:cNvPr>
          <p:cNvSpPr/>
          <p:nvPr/>
        </p:nvSpPr>
        <p:spPr>
          <a:xfrm>
            <a:off x="0" y="3697437"/>
            <a:ext cx="6096000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 err="1">
                <a:solidFill>
                  <a:prstClr val="white">
                    <a:lumMod val="85000"/>
                  </a:prst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prstClr val="white">
                    <a:lumMod val="85000"/>
                  </a:prst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ganó el campeonato inaugural de la </a:t>
            </a:r>
            <a:r>
              <a:rPr lang="es-ES" sz="1400" b="1" kern="1800" dirty="0">
                <a:solidFill>
                  <a:prstClr val="white">
                    <a:lumMod val="85000"/>
                  </a:prstClr>
                </a:solidFill>
                <a:latin typeface="Baskerville Old Face" panose="020206020805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GP2</a:t>
            </a:r>
            <a:r>
              <a:rPr lang="es-ES" sz="2800" b="1" kern="1800" dirty="0">
                <a:solidFill>
                  <a:prstClr val="white">
                    <a:lumMod val="85000"/>
                  </a:prst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prstClr val="white">
                    <a:lumMod val="85000"/>
                  </a:prst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el equipo </a:t>
            </a:r>
            <a:r>
              <a:rPr lang="es-ES" sz="1400" b="1" kern="1800" dirty="0">
                <a:solidFill>
                  <a:prstClr val="white">
                    <a:lumMod val="85000"/>
                  </a:prstClr>
                </a:solidFill>
                <a:latin typeface="Baskerville Old Face" panose="020206020805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ART</a:t>
            </a:r>
            <a:r>
              <a:rPr lang="es-ES" sz="2800" b="1" kern="1800" dirty="0">
                <a:solidFill>
                  <a:prstClr val="white">
                    <a:lumMod val="85000"/>
                  </a:prst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habiendo competido anteriormente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prstClr val="black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Fórmula 3  europea co</a:t>
            </a:r>
            <a:r>
              <a:rPr lang="es-ES" sz="2800" b="1" kern="1800" dirty="0">
                <a:solidFill>
                  <a:prstClr val="white">
                    <a:lumMod val="85000"/>
                  </a:prst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el equipo de su padre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prstClr val="black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llamado </a:t>
            </a:r>
            <a:r>
              <a:rPr lang="es-ES" sz="2800" b="1" kern="1800" dirty="0" err="1">
                <a:solidFill>
                  <a:prstClr val="black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Team</a:t>
            </a:r>
            <a:r>
              <a:rPr lang="es-ES" sz="2800" b="1" kern="1800" dirty="0">
                <a:solidFill>
                  <a:prstClr val="black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kern="1800" dirty="0" err="1">
                <a:solidFill>
                  <a:prstClr val="white">
                    <a:lumMod val="85000"/>
                  </a:prst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prstClr val="white">
                    <a:lumMod val="85000"/>
                  </a:prst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2800" b="1" dirty="0">
              <a:solidFill>
                <a:prstClr val="white">
                  <a:lumMod val="85000"/>
                </a:prst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EC2D2365-6674-4A3F-B36D-87716B3D1847}"/>
              </a:ext>
            </a:extLst>
          </p:cNvPr>
          <p:cNvSpPr/>
          <p:nvPr/>
        </p:nvSpPr>
        <p:spPr>
          <a:xfrm>
            <a:off x="117992" y="5319768"/>
            <a:ext cx="574203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Debutó en la Fórmula 1 en</a:t>
            </a: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la  </a:t>
            </a:r>
            <a:r>
              <a:rPr lang="es-ES" sz="2800" b="1" kern="1800" dirty="0">
                <a:solidFill>
                  <a:prstClr val="white">
                    <a:lumMod val="85000"/>
                  </a:prst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temporada 200</a:t>
            </a: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s-ES" sz="2800" b="1" kern="1800" dirty="0">
                <a:solidFill>
                  <a:prstClr val="white">
                    <a:lumMod val="85000"/>
                  </a:prst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prstClr val="black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on el equipo Williams, mismo </a:t>
            </a: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equipo </a:t>
            </a:r>
            <a:r>
              <a:rPr lang="es-ES" sz="2800" b="1" kern="1800" dirty="0">
                <a:solidFill>
                  <a:prstClr val="white">
                    <a:lumMod val="85000"/>
                  </a:prst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el que su </a:t>
            </a: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</a:t>
            </a: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dre</a:t>
            </a:r>
            <a:r>
              <a:rPr lang="es-ES" sz="2800" b="1" kern="1800" dirty="0">
                <a:solidFill>
                  <a:prstClr val="white">
                    <a:lumMod val="85000"/>
                  </a:prst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kern="1800" dirty="0">
                <a:solidFill>
                  <a:prstClr val="black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nó el campeonato m</a:t>
            </a: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</a:t>
            </a:r>
            <a:r>
              <a:rPr lang="es-ES" sz="2800" b="1" kern="1800" dirty="0">
                <a:solidFill>
                  <a:prstClr val="white">
                    <a:lumMod val="85000"/>
                  </a:prst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ial en 1982.</a:t>
            </a:r>
            <a:endParaRPr lang="es-MX" sz="2800" b="1" dirty="0">
              <a:solidFill>
                <a:prstClr val="white">
                  <a:lumMod val="85000"/>
                </a:prst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15433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87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125"/>
                            </p:stCondLst>
                            <p:childTnLst>
                              <p:par>
                                <p:cTn id="1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1375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7875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775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3750"/>
                            </p:stCondLst>
                            <p:childTnLst>
                              <p:par>
                                <p:cTn id="35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3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9" grpId="0"/>
      <p:bldP spid="10" grpId="0"/>
      <p:bldP spid="11" grpId="0"/>
      <p:bldP spid="12" grpId="0"/>
      <p:bldP spid="14" grpId="0"/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 shadeToTitle="1"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548996F1-1F58-4D3A-8BFE-32640BB12864}"/>
              </a:ext>
            </a:extLst>
          </p:cNvPr>
          <p:cNvSpPr/>
          <p:nvPr/>
        </p:nvSpPr>
        <p:spPr>
          <a:xfrm>
            <a:off x="0" y="69345"/>
            <a:ext cx="12192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Luego de competir cuatro años para el equipo Williams, en 2010  firmó un contrato para competir con el nuevo equipo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Mercedes Benz, luego de que los alemanes compraran al equipo campeón de la temporada 2009 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Brawn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GP.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Rectángulo 16">
            <a:extLst>
              <a:ext uri="{FF2B5EF4-FFF2-40B4-BE49-F238E27FC236}">
                <a16:creationId xmlns:a16="http://schemas.microsoft.com/office/drawing/2014/main" id="{48A7FED3-E84B-4F51-9DF7-F1AAD8A1BADF}"/>
              </a:ext>
            </a:extLst>
          </p:cNvPr>
          <p:cNvSpPr/>
          <p:nvPr/>
        </p:nvSpPr>
        <p:spPr>
          <a:xfrm>
            <a:off x="0" y="924748"/>
            <a:ext cx="12192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Mercedes Benz tuvo sus mejores actuaciones hasta su retiro logrando ganar 23 Grandes Premios,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alcanzando 30 Poles.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8" name="Rectángulo 17">
            <a:extLst>
              <a:ext uri="{FF2B5EF4-FFF2-40B4-BE49-F238E27FC236}">
                <a16:creationId xmlns:a16="http://schemas.microsoft.com/office/drawing/2014/main" id="{456386B3-CAB5-4A9C-B270-477FE9F60224}"/>
              </a:ext>
            </a:extLst>
          </p:cNvPr>
          <p:cNvSpPr/>
          <p:nvPr/>
        </p:nvSpPr>
        <p:spPr>
          <a:xfrm>
            <a:off x="0" y="1809654"/>
            <a:ext cx="12192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Durante ese periodo de dominio del Mercedes Benz,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tuvo una feroz rivalidad con su compañero de equipo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británico Lewis Hamilton, terminando segundo en el campeonato del mundo de pilotos en 2014  y 2015.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9" name="Rectángulo 18">
            <a:extLst>
              <a:ext uri="{FF2B5EF4-FFF2-40B4-BE49-F238E27FC236}">
                <a16:creationId xmlns:a16="http://schemas.microsoft.com/office/drawing/2014/main" id="{1E4D41B5-230B-4498-8AFD-469F39483ACC}"/>
              </a:ext>
            </a:extLst>
          </p:cNvPr>
          <p:cNvSpPr/>
          <p:nvPr/>
        </p:nvSpPr>
        <p:spPr>
          <a:xfrm>
            <a:off x="0" y="2650305"/>
            <a:ext cx="12192000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prstClr val="black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2016, durante un intenso </a:t>
            </a:r>
            <a:r>
              <a:rPr lang="es-ES" sz="2800" b="1" kern="1800" dirty="0">
                <a:solidFill>
                  <a:prstClr val="white">
                    <a:lumMod val="85000"/>
                  </a:prst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duelo contra su compañero de equipo el cual duró hasta la última carrera de la temporada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prstClr val="white">
                    <a:lumMod val="85000"/>
                  </a:prst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Abu Dabi, logró convertirse en campeón del mundo emulando a su padre </a:t>
            </a:r>
            <a:r>
              <a:rPr lang="es-ES" sz="2800" b="1" kern="1800" dirty="0" err="1">
                <a:solidFill>
                  <a:prstClr val="white">
                    <a:lumMod val="85000"/>
                  </a:prst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Keke</a:t>
            </a:r>
            <a:r>
              <a:rPr lang="es-ES" sz="2800" b="1" kern="1800" dirty="0">
                <a:solidFill>
                  <a:prstClr val="white">
                    <a:lumMod val="85000"/>
                  </a:prst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kern="1800" dirty="0" err="1">
                <a:solidFill>
                  <a:prstClr val="white">
                    <a:lumMod val="85000"/>
                  </a:prst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prstClr val="white">
                    <a:lumMod val="85000"/>
                  </a:prst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 de paso con</a:t>
            </a:r>
            <a:r>
              <a:rPr lang="es-ES" sz="2800" b="1" kern="1800" dirty="0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virtiéndose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prstClr val="black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ambos en apenas la segunda pareja de padre e hijo en lograr </a:t>
            </a:r>
            <a:r>
              <a:rPr lang="es-ES" sz="2800" b="1" kern="1800" dirty="0">
                <a:solidFill>
                  <a:prstClr val="white">
                    <a:lumMod val="85000"/>
                  </a:prst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convertirse en campeones del mundo.</a:t>
            </a:r>
            <a:endParaRPr lang="es-MX" sz="2800" b="1" dirty="0">
              <a:solidFill>
                <a:prstClr val="white">
                  <a:lumMod val="85000"/>
                </a:prst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Rectángulo 19">
            <a:extLst>
              <a:ext uri="{FF2B5EF4-FFF2-40B4-BE49-F238E27FC236}">
                <a16:creationId xmlns:a16="http://schemas.microsoft.com/office/drawing/2014/main" id="{3C257A9E-3C83-4514-9532-01F5D06884F3}"/>
              </a:ext>
            </a:extLst>
          </p:cNvPr>
          <p:cNvSpPr/>
          <p:nvPr/>
        </p:nvSpPr>
        <p:spPr>
          <a:xfrm>
            <a:off x="1" y="3682701"/>
            <a:ext cx="696123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prstClr val="white">
                    <a:lumMod val="85000"/>
                  </a:prst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2 de diciembre de 2016, solo cinco días después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prstClr val="white">
                    <a:lumMod val="85000"/>
                  </a:prst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convertirse en campeón del mundo,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prstClr val="white">
                    <a:lumMod val="85000"/>
                  </a:prst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Nico </a:t>
            </a:r>
            <a:r>
              <a:rPr lang="es-ES" sz="2800" b="1" kern="1800" dirty="0" err="1">
                <a:solidFill>
                  <a:prstClr val="white">
                    <a:lumMod val="85000"/>
                  </a:prst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prstClr val="white">
                    <a:lumMod val="85000"/>
                  </a:prst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anuncio su retirada </a:t>
            </a:r>
          </a:p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prstClr val="white">
                    <a:lumMod val="85000"/>
                  </a:prst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del deporte motor.</a:t>
            </a:r>
            <a:endParaRPr lang="es-MX" sz="2800" b="1" dirty="0">
              <a:solidFill>
                <a:prstClr val="white">
                  <a:lumMod val="85000"/>
                </a:prst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1" name="Rectángulo 20">
            <a:extLst>
              <a:ext uri="{FF2B5EF4-FFF2-40B4-BE49-F238E27FC236}">
                <a16:creationId xmlns:a16="http://schemas.microsoft.com/office/drawing/2014/main" id="{0D114EB9-C902-4668-AEFE-2FA79FB882AD}"/>
              </a:ext>
            </a:extLst>
          </p:cNvPr>
          <p:cNvSpPr/>
          <p:nvPr/>
        </p:nvSpPr>
        <p:spPr>
          <a:xfrm>
            <a:off x="0" y="6337412"/>
            <a:ext cx="1094330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prstClr val="white">
                    <a:lumMod val="85000"/>
                  </a:prst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actualidad </a:t>
            </a:r>
            <a:r>
              <a:rPr lang="es-ES" sz="2800" b="1" kern="1800" dirty="0" err="1">
                <a:solidFill>
                  <a:prstClr val="white">
                    <a:lumMod val="85000"/>
                  </a:prst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prstClr val="white">
                    <a:lumMod val="85000"/>
                  </a:prst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sigue relacionado con Mercedes Benz como embajador de la marca alemana.</a:t>
            </a:r>
            <a:endParaRPr lang="es-MX" sz="2800" b="1" dirty="0">
              <a:solidFill>
                <a:prstClr val="white">
                  <a:lumMod val="85000"/>
                </a:prst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87203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412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887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312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8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512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7500"/>
                            </p:stCondLst>
                            <p:childTnLst>
                              <p:par>
                                <p:cTn id="29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94427BAD-BF26-4F5D-83B0-F31AE8B45B1F}"/>
              </a:ext>
            </a:extLst>
          </p:cNvPr>
          <p:cNvSpPr/>
          <p:nvPr/>
        </p:nvSpPr>
        <p:spPr>
          <a:xfrm>
            <a:off x="0" y="128337"/>
            <a:ext cx="1219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0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Algerian" panose="04020705040A02060702" pitchFamily="82" charset="0"/>
                <a:cs typeface="Arial"/>
              </a:rPr>
              <a:t>Vida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0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Algerian" panose="04020705040A02060702" pitchFamily="82" charset="0"/>
                <a:cs typeface="Arial"/>
              </a:rPr>
              <a:t>Personal</a:t>
            </a:r>
            <a:endParaRPr lang="es-MX" sz="2000" b="1" kern="0" dirty="0">
              <a:ln>
                <a:solidFill>
                  <a:srgbClr val="996633"/>
                </a:solidFill>
              </a:ln>
              <a:solidFill>
                <a:prstClr val="black"/>
              </a:solidFill>
              <a:latin typeface="Algerian" panose="04020705040A02060702" pitchFamily="82" charset="0"/>
              <a:cs typeface="Arial"/>
            </a:endParaRP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C841A3F6-93A9-4ED3-A38A-931A837A16CD}"/>
              </a:ext>
            </a:extLst>
          </p:cNvPr>
          <p:cNvSpPr/>
          <p:nvPr/>
        </p:nvSpPr>
        <p:spPr>
          <a:xfrm>
            <a:off x="0" y="629777"/>
            <a:ext cx="12192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nació en Wiesbaden, capital del estado federado alemán de Hesse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 es hijo de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Keke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campeón del mundo de Fórmula 1 de 1982.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3E5BBE46-3232-403C-811B-AB2BBD8614C3}"/>
              </a:ext>
            </a:extLst>
          </p:cNvPr>
          <p:cNvSpPr/>
          <p:nvPr/>
        </p:nvSpPr>
        <p:spPr>
          <a:xfrm>
            <a:off x="7605252" y="1396701"/>
            <a:ext cx="458674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 madre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Sina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es alemana.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5" name="Imagen 14" descr="Imagen que contiene persona, interior, hombre, de pie&#10;&#10;Descripción generada con confianza muy alta">
            <a:extLst>
              <a:ext uri="{FF2B5EF4-FFF2-40B4-BE49-F238E27FC236}">
                <a16:creationId xmlns:a16="http://schemas.microsoft.com/office/drawing/2014/main" id="{06049D95-4638-4768-8658-81785DA764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747" y="1368443"/>
            <a:ext cx="7064477" cy="397376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2" name="Rectángulo 21">
            <a:extLst>
              <a:ext uri="{FF2B5EF4-FFF2-40B4-BE49-F238E27FC236}">
                <a16:creationId xmlns:a16="http://schemas.microsoft.com/office/drawing/2014/main" id="{D738D598-8265-4547-AB0E-130DEE768A59}"/>
              </a:ext>
            </a:extLst>
          </p:cNvPr>
          <p:cNvSpPr/>
          <p:nvPr/>
        </p:nvSpPr>
        <p:spPr>
          <a:xfrm>
            <a:off x="7605252" y="1898145"/>
            <a:ext cx="458674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nació cuatro días después de que su padre ganara el Gran Premio de Detroit de 1985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conduciendo un McLaren-Honda.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3" name="Rectángulo 22">
            <a:extLst>
              <a:ext uri="{FF2B5EF4-FFF2-40B4-BE49-F238E27FC236}">
                <a16:creationId xmlns:a16="http://schemas.microsoft.com/office/drawing/2014/main" id="{66D65BCC-2500-4066-AED6-C24DFE0A8CEC}"/>
              </a:ext>
            </a:extLst>
          </p:cNvPr>
          <p:cNvSpPr/>
          <p:nvPr/>
        </p:nvSpPr>
        <p:spPr>
          <a:xfrm>
            <a:off x="7049730" y="3313992"/>
            <a:ext cx="514227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Durante su infancia pasó la mayor parte del tiempo viviendo en Mónaco con su familia en donde aún es residente, también es poliglota pues aparte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su lengua nativa, la cual es la alemana, también fue puede hablar otros lenguajes de forma muy fluida como el inglés, francés, italiano y español.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4" name="Rectángulo 23">
            <a:extLst>
              <a:ext uri="{FF2B5EF4-FFF2-40B4-BE49-F238E27FC236}">
                <a16:creationId xmlns:a16="http://schemas.microsoft.com/office/drawing/2014/main" id="{F89A0FEF-80BD-4C79-AD06-BA3E1CB6A146}"/>
              </a:ext>
            </a:extLst>
          </p:cNvPr>
          <p:cNvSpPr/>
          <p:nvPr/>
        </p:nvSpPr>
        <p:spPr>
          <a:xfrm>
            <a:off x="0" y="5319769"/>
            <a:ext cx="12192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 padre decidió no enseñarle finlandés,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prefiriendo que se concentrara en otras lenguas que serían más importantes para su vida y su carrera como piloto profesional.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5" name="Rectángulo 24">
            <a:extLst>
              <a:ext uri="{FF2B5EF4-FFF2-40B4-BE49-F238E27FC236}">
                <a16:creationId xmlns:a16="http://schemas.microsoft.com/office/drawing/2014/main" id="{4A89E620-884B-4ED3-BC1E-BCD5701A73A8}"/>
              </a:ext>
            </a:extLst>
          </p:cNvPr>
          <p:cNvSpPr/>
          <p:nvPr/>
        </p:nvSpPr>
        <p:spPr>
          <a:xfrm>
            <a:off x="0" y="6116188"/>
            <a:ext cx="12192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Poseedor de doble nacionalidad, la alemana y la finlandesa,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 competido bajo ambas banderas en distintos puntos en su carrera.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91209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75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17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3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7625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2375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5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475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10375"/>
                            </p:stCondLst>
                            <p:childTnLst>
                              <p:par>
                                <p:cTn id="36" presetID="1" presetClass="entr" presetSubtype="0" fill="hold" grpId="0" nodeType="afterEffect" nodePh="1">
                                  <p:stCondLst>
                                    <p:cond delay="2250"/>
                                  </p:stCondLst>
                                  <p:endCondLst>
                                    <p:cond evt="begin" delay="0">
                                      <p:tn val="3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1" grpId="0"/>
      <p:bldP spid="12" grpId="0"/>
      <p:bldP spid="14" grpId="0"/>
      <p:bldP spid="22" grpId="0"/>
      <p:bldP spid="23" grpId="0"/>
      <p:bldP spid="24" grpId="0"/>
      <p:bldP spid="2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10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n 15" descr="Imagen que contiene persona, mujer, pared, interior&#10;&#10;Descripción generada con confianza muy alta">
            <a:extLst>
              <a:ext uri="{FF2B5EF4-FFF2-40B4-BE49-F238E27FC236}">
                <a16:creationId xmlns:a16="http://schemas.microsoft.com/office/drawing/2014/main" id="{FB980132-DCED-464B-A3AA-814E35043F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1898" y="601630"/>
            <a:ext cx="4344969" cy="5371467"/>
          </a:xfrm>
          <a:prstGeom prst="rect">
            <a:avLst/>
          </a:prstGeom>
          <a:ln w="127000" cap="rnd">
            <a:solidFill>
              <a:srgbClr val="5B9BD5">
                <a:lumMod val="40000"/>
                <a:lumOff val="60000"/>
              </a:srgb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ángulo 16">
            <a:extLst>
              <a:ext uri="{FF2B5EF4-FFF2-40B4-BE49-F238E27FC236}">
                <a16:creationId xmlns:a16="http://schemas.microsoft.com/office/drawing/2014/main" id="{9677F19F-CC47-408D-8BA0-431C079DD7AA}"/>
              </a:ext>
            </a:extLst>
          </p:cNvPr>
          <p:cNvSpPr/>
          <p:nvPr/>
        </p:nvSpPr>
        <p:spPr>
          <a:xfrm>
            <a:off x="0" y="128337"/>
            <a:ext cx="11533239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prstClr val="black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</a:t>
            </a:r>
            <a:r>
              <a:rPr lang="es-ES" sz="1400" b="1" kern="1800" dirty="0">
                <a:solidFill>
                  <a:prstClr val="black"/>
                </a:solidFill>
                <a:latin typeface="Baskerville Old Face" panose="020206020805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FIA</a:t>
            </a:r>
            <a:r>
              <a:rPr lang="es-ES" sz="2800" b="1" kern="1800" dirty="0">
                <a:solidFill>
                  <a:prstClr val="black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no permite competir bajo dos banderas diferentes de forma simultánea en ninguno de sus campeonatos mundiales </a:t>
            </a:r>
          </a:p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prstClr val="black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por lo que </a:t>
            </a:r>
            <a:r>
              <a:rPr lang="es-ES" sz="2800" b="1" kern="1800" dirty="0" err="1">
                <a:solidFill>
                  <a:prstClr val="black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prstClr val="black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se vio en la obligación de elegir bajo que bandera </a:t>
            </a:r>
          </a:p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prstClr val="black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iba a competir al llegar a la Formula 1, eligiendo la bandera alemana.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8" name="Rectángulo 17">
            <a:extLst>
              <a:ext uri="{FF2B5EF4-FFF2-40B4-BE49-F238E27FC236}">
                <a16:creationId xmlns:a16="http://schemas.microsoft.com/office/drawing/2014/main" id="{A79CD520-855F-4DBE-A774-100579874938}"/>
              </a:ext>
            </a:extLst>
          </p:cNvPr>
          <p:cNvSpPr/>
          <p:nvPr/>
        </p:nvSpPr>
        <p:spPr>
          <a:xfrm>
            <a:off x="-1" y="1204974"/>
            <a:ext cx="749218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prstClr val="black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11 de junio de 2014, </a:t>
            </a:r>
            <a:r>
              <a:rPr lang="es-ES" sz="2800" b="1" kern="1800" dirty="0" err="1">
                <a:solidFill>
                  <a:prstClr val="black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prstClr val="black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contrajo matrimonio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prstClr val="black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quien fuese su amiga de infancia y prometida Vivian </a:t>
            </a:r>
            <a:r>
              <a:rPr lang="es-ES" sz="2800" b="1" kern="1800" dirty="0" err="1">
                <a:solidFill>
                  <a:prstClr val="black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Silbold</a:t>
            </a:r>
            <a:r>
              <a:rPr lang="es-ES" sz="2800" b="1" kern="1800" dirty="0">
                <a:solidFill>
                  <a:prstClr val="black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9" name="Rectángulo 18">
            <a:extLst>
              <a:ext uri="{FF2B5EF4-FFF2-40B4-BE49-F238E27FC236}">
                <a16:creationId xmlns:a16="http://schemas.microsoft.com/office/drawing/2014/main" id="{E9214292-CACA-41DA-ABD0-6905A234F9F2}"/>
              </a:ext>
            </a:extLst>
          </p:cNvPr>
          <p:cNvSpPr/>
          <p:nvPr/>
        </p:nvSpPr>
        <p:spPr>
          <a:xfrm>
            <a:off x="0" y="2089876"/>
            <a:ext cx="753642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Ambos tienen una hija de nombre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Alaïa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quien nació el 30 de agosto de 2015.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Rectángulo 19">
            <a:extLst>
              <a:ext uri="{FF2B5EF4-FFF2-40B4-BE49-F238E27FC236}">
                <a16:creationId xmlns:a16="http://schemas.microsoft.com/office/drawing/2014/main" id="{1CCB5055-8394-496E-BF57-96F143545199}"/>
              </a:ext>
            </a:extLst>
          </p:cNvPr>
          <p:cNvSpPr/>
          <p:nvPr/>
        </p:nvSpPr>
        <p:spPr>
          <a:xfrm>
            <a:off x="0" y="3166496"/>
            <a:ext cx="753642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32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Algerian" panose="04020705040A02060702" pitchFamily="82" charset="0"/>
                <a:cs typeface="Arial"/>
              </a:rPr>
              <a:t>Carrera</a:t>
            </a:r>
            <a:endParaRPr lang="es-MX" sz="3200" b="1" kern="0" dirty="0">
              <a:ln>
                <a:solidFill>
                  <a:srgbClr val="996633"/>
                </a:solidFill>
              </a:ln>
              <a:solidFill>
                <a:prstClr val="black"/>
              </a:solidFill>
              <a:latin typeface="Algerian" panose="04020705040A02060702" pitchFamily="82" charset="0"/>
              <a:cs typeface="Arial"/>
            </a:endParaRPr>
          </a:p>
        </p:txBody>
      </p:sp>
      <p:sp>
        <p:nvSpPr>
          <p:cNvPr id="21" name="Rectángulo 20">
            <a:extLst>
              <a:ext uri="{FF2B5EF4-FFF2-40B4-BE49-F238E27FC236}">
                <a16:creationId xmlns:a16="http://schemas.microsoft.com/office/drawing/2014/main" id="{0D8C6A85-525A-4C4F-982B-EE1EDA359DB8}"/>
              </a:ext>
            </a:extLst>
          </p:cNvPr>
          <p:cNvSpPr/>
          <p:nvPr/>
        </p:nvSpPr>
        <p:spPr>
          <a:xfrm>
            <a:off x="0" y="3815425"/>
            <a:ext cx="755117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0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Algerian" panose="04020705040A02060702" pitchFamily="82" charset="0"/>
                <a:cs typeface="Arial"/>
              </a:rPr>
              <a:t>Inicios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0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Algerian" panose="04020705040A02060702" pitchFamily="82" charset="0"/>
                <a:cs typeface="Arial"/>
              </a:rPr>
              <a:t>en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0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Algerian" panose="04020705040A02060702" pitchFamily="82" charset="0"/>
                <a:cs typeface="Arial"/>
              </a:rPr>
              <a:t>el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0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Algerian" panose="04020705040A02060702" pitchFamily="82" charset="0"/>
                <a:cs typeface="Arial"/>
              </a:rPr>
              <a:t>Karting</a:t>
            </a:r>
            <a:endParaRPr lang="es-MX" sz="2000" b="1" kern="0" dirty="0">
              <a:ln>
                <a:solidFill>
                  <a:srgbClr val="996633"/>
                </a:solidFill>
              </a:ln>
              <a:solidFill>
                <a:prstClr val="black"/>
              </a:solidFill>
              <a:latin typeface="Algerian" panose="04020705040A02060702" pitchFamily="82" charset="0"/>
              <a:cs typeface="Arial"/>
            </a:endParaRPr>
          </a:p>
        </p:txBody>
      </p:sp>
      <p:sp>
        <p:nvSpPr>
          <p:cNvPr id="26" name="Rectángulo 25">
            <a:extLst>
              <a:ext uri="{FF2B5EF4-FFF2-40B4-BE49-F238E27FC236}">
                <a16:creationId xmlns:a16="http://schemas.microsoft.com/office/drawing/2014/main" id="{55F4D2C1-D277-44EB-8732-4D0B4970BA94}"/>
              </a:ext>
            </a:extLst>
          </p:cNvPr>
          <p:cNvSpPr/>
          <p:nvPr/>
        </p:nvSpPr>
        <p:spPr>
          <a:xfrm>
            <a:off x="0" y="4523351"/>
            <a:ext cx="7551174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prstClr val="black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1992  </a:t>
            </a:r>
            <a:r>
              <a:rPr lang="es-ES" sz="2800" b="1" kern="1800" dirty="0" err="1">
                <a:solidFill>
                  <a:prstClr val="black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prstClr val="black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se subió a un kart por primera vez a los seis años.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7" name="Rectángulo 26">
            <a:extLst>
              <a:ext uri="{FF2B5EF4-FFF2-40B4-BE49-F238E27FC236}">
                <a16:creationId xmlns:a16="http://schemas.microsoft.com/office/drawing/2014/main" id="{43C575A6-69C8-45A9-BF12-7EC6CB574332}"/>
              </a:ext>
            </a:extLst>
          </p:cNvPr>
          <p:cNvSpPr/>
          <p:nvPr/>
        </p:nvSpPr>
        <p:spPr>
          <a:xfrm>
            <a:off x="0" y="5054294"/>
            <a:ext cx="7536426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Pese a ser naturales de Alemania,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familia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estaba afincada en Mónaco,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por lo que Nico daría sus primeros pasos como piloto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las competiciones del sur de Francia.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8" name="Rectángulo 27">
            <a:extLst>
              <a:ext uri="{FF2B5EF4-FFF2-40B4-BE49-F238E27FC236}">
                <a16:creationId xmlns:a16="http://schemas.microsoft.com/office/drawing/2014/main" id="{24996C30-7B0C-40F5-8C99-991057B33ABB}"/>
              </a:ext>
            </a:extLst>
          </p:cNvPr>
          <p:cNvSpPr/>
          <p:nvPr/>
        </p:nvSpPr>
        <p:spPr>
          <a:xfrm>
            <a:off x="0" y="6381647"/>
            <a:ext cx="12192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1996 se proclamó campeón de la liga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Côte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d'Azur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en la categoría de diez a doce años.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06189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862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2875"/>
                            </p:stCondLst>
                            <p:childTnLst>
                              <p:par>
                                <p:cTn id="13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1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4875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8875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7125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6375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96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7375"/>
                            </p:stCondLst>
                            <p:childTnLst>
                              <p:par>
                                <p:cTn id="40" presetID="1" presetClass="entr" presetSubtype="0" fill="hold" grpId="0" nodeType="afterEffect" nodePh="1">
                                  <p:stCondLst>
                                    <p:cond delay="2250"/>
                                  </p:stCondLst>
                                  <p:endCondLst>
                                    <p:cond evt="begin" delay="0">
                                      <p:tn val="4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7" grpId="0"/>
      <p:bldP spid="18" grpId="0"/>
      <p:bldP spid="19" grpId="0"/>
      <p:bldP spid="20" grpId="0"/>
      <p:bldP spid="21" grpId="0"/>
      <p:bldP spid="26" grpId="0"/>
      <p:bldP spid="27" grpId="0"/>
      <p:bldP spid="2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5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462E1AE1-DEFB-446A-998C-3AF6547F19B8}"/>
              </a:ext>
            </a:extLst>
          </p:cNvPr>
          <p:cNvSpPr/>
          <p:nvPr/>
        </p:nvSpPr>
        <p:spPr>
          <a:xfrm>
            <a:off x="8023130" y="2134110"/>
            <a:ext cx="325939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Nico </a:t>
            </a:r>
            <a:r>
              <a:rPr lang="es-ES" sz="2800" b="1" kern="1800" dirty="0" err="1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en la Fórmula </a:t>
            </a:r>
          </a:p>
          <a:p>
            <a:pPr algn="ctr">
              <a:lnSpc>
                <a:spcPts val="2400"/>
              </a:lnSpc>
            </a:pPr>
            <a:r>
              <a:rPr lang="es-ES" sz="1400" b="1" kern="1800" dirty="0">
                <a:solidFill>
                  <a:srgbClr val="FFC000"/>
                </a:solidFill>
                <a:latin typeface="Baskerville Old Face" panose="020206020805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BMW ADAC </a:t>
            </a:r>
            <a:r>
              <a:rPr lang="es-ES" sz="2800" b="1" kern="1800" dirty="0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2002.</a:t>
            </a:r>
            <a:endParaRPr lang="es-MX" sz="2800" b="1" dirty="0">
              <a:solidFill>
                <a:srgbClr val="FFC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AD7FCFF0-2C7A-42A8-88D2-606889B2A0FF}"/>
              </a:ext>
            </a:extLst>
          </p:cNvPr>
          <p:cNvSpPr/>
          <p:nvPr/>
        </p:nvSpPr>
        <p:spPr>
          <a:xfrm>
            <a:off x="0" y="187329"/>
            <a:ext cx="1219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prstClr val="white">
                    <a:lumMod val="85000"/>
                  </a:prst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 año siguiente ganó el campeonato francés de la misma categoría.</a:t>
            </a:r>
            <a:endParaRPr lang="es-MX" sz="2800" b="1" dirty="0">
              <a:solidFill>
                <a:prstClr val="white">
                  <a:lumMod val="85000"/>
                </a:prst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Rectángulo 21">
            <a:extLst>
              <a:ext uri="{FF2B5EF4-FFF2-40B4-BE49-F238E27FC236}">
                <a16:creationId xmlns:a16="http://schemas.microsoft.com/office/drawing/2014/main" id="{47AC1B83-6E8D-485C-8799-D4CBFAC04921}"/>
              </a:ext>
            </a:extLst>
          </p:cNvPr>
          <p:cNvSpPr/>
          <p:nvPr/>
        </p:nvSpPr>
        <p:spPr>
          <a:xfrm>
            <a:off x="0" y="703524"/>
            <a:ext cx="1219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prstClr val="white">
                    <a:lumMod val="85000"/>
                  </a:prst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1999  sus actuaciones le dan la oportunidad de ponerse a los mandos de un Fórmula A  para disputar el campeonato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prstClr val="white">
                    <a:lumMod val="85000"/>
                  </a:prst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Europa, en el que logra la segunda posición y un asiento para el campeonato mundial de la misma categoría.</a:t>
            </a:r>
            <a:endParaRPr lang="es-MX" sz="2800" b="1" dirty="0">
              <a:solidFill>
                <a:prstClr val="white">
                  <a:lumMod val="85000"/>
                </a:prst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3" name="Rectángulo 22">
            <a:extLst>
              <a:ext uri="{FF2B5EF4-FFF2-40B4-BE49-F238E27FC236}">
                <a16:creationId xmlns:a16="http://schemas.microsoft.com/office/drawing/2014/main" id="{F541DAB7-624C-4F70-94AE-D9EB27944F83}"/>
              </a:ext>
            </a:extLst>
          </p:cNvPr>
          <p:cNvSpPr/>
          <p:nvPr/>
        </p:nvSpPr>
        <p:spPr>
          <a:xfrm>
            <a:off x="0" y="1603170"/>
            <a:ext cx="1219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prstClr val="white">
                    <a:lumMod val="85000"/>
                  </a:prst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2000, </a:t>
            </a:r>
            <a:r>
              <a:rPr lang="es-ES" sz="2800" b="1" kern="1800" dirty="0" err="1">
                <a:solidFill>
                  <a:prstClr val="white">
                    <a:lumMod val="85000"/>
                  </a:prst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prstClr val="white">
                    <a:lumMod val="85000"/>
                  </a:prst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fue compañero de equipo de Lewis Hamilton.</a:t>
            </a:r>
            <a:endParaRPr lang="es-MX" sz="2800" b="1" dirty="0">
              <a:solidFill>
                <a:prstClr val="white">
                  <a:lumMod val="85000"/>
                </a:prst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4" name="Rectángulo 23">
            <a:extLst>
              <a:ext uri="{FF2B5EF4-FFF2-40B4-BE49-F238E27FC236}">
                <a16:creationId xmlns:a16="http://schemas.microsoft.com/office/drawing/2014/main" id="{FEDDCF0D-7138-42B6-87FD-D2693656D561}"/>
              </a:ext>
            </a:extLst>
          </p:cNvPr>
          <p:cNvSpPr/>
          <p:nvPr/>
        </p:nvSpPr>
        <p:spPr>
          <a:xfrm>
            <a:off x="0" y="2473332"/>
            <a:ext cx="6096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0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Algerian" panose="04020705040A02060702" pitchFamily="82" charset="0"/>
                <a:cs typeface="Arial"/>
              </a:rPr>
              <a:t>Campeón en la Fórmula BMW ADAC</a:t>
            </a:r>
            <a:endParaRPr lang="es-MX" sz="2000" b="1" kern="0" dirty="0">
              <a:ln>
                <a:solidFill>
                  <a:srgbClr val="996633"/>
                </a:solidFill>
              </a:ln>
              <a:solidFill>
                <a:prstClr val="black"/>
              </a:solidFill>
              <a:latin typeface="Algerian" panose="04020705040A02060702" pitchFamily="82" charset="0"/>
              <a:cs typeface="Arial"/>
            </a:endParaRPr>
          </a:p>
        </p:txBody>
      </p:sp>
      <p:sp>
        <p:nvSpPr>
          <p:cNvPr id="25" name="Rectángulo 24">
            <a:extLst>
              <a:ext uri="{FF2B5EF4-FFF2-40B4-BE49-F238E27FC236}">
                <a16:creationId xmlns:a16="http://schemas.microsoft.com/office/drawing/2014/main" id="{F0CC76D6-802B-4DB2-AD65-BD77A8568552}"/>
              </a:ext>
            </a:extLst>
          </p:cNvPr>
          <p:cNvSpPr/>
          <p:nvPr/>
        </p:nvSpPr>
        <p:spPr>
          <a:xfrm>
            <a:off x="0" y="6086689"/>
            <a:ext cx="12192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prstClr val="white">
                    <a:lumMod val="85000"/>
                  </a:prst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la temporada de 2002  en la Fórmula </a:t>
            </a:r>
            <a:r>
              <a:rPr lang="es-ES" sz="1400" b="1" kern="1800" dirty="0">
                <a:solidFill>
                  <a:prstClr val="white">
                    <a:lumMod val="85000"/>
                  </a:prstClr>
                </a:solidFill>
                <a:latin typeface="Baskerville Old Face" panose="020206020805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BMW</a:t>
            </a:r>
            <a:r>
              <a:rPr lang="es-ES" sz="2800" b="1" kern="1800" dirty="0">
                <a:solidFill>
                  <a:prstClr val="white">
                    <a:lumMod val="85000"/>
                  </a:prst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Nico </a:t>
            </a:r>
            <a:r>
              <a:rPr lang="es-ES" sz="2800" b="1" kern="1800" dirty="0" err="1">
                <a:solidFill>
                  <a:prstClr val="white">
                    <a:lumMod val="85000"/>
                  </a:prst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prstClr val="white">
                    <a:lumMod val="85000"/>
                  </a:prst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corre con el equipo Viva Racing de su padre.</a:t>
            </a:r>
            <a:endParaRPr lang="es-MX" sz="2800" b="1" dirty="0">
              <a:solidFill>
                <a:prstClr val="white">
                  <a:lumMod val="85000"/>
                </a:prst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78761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12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2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2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862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862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1625"/>
                            </p:stCondLst>
                            <p:childTnLst>
                              <p:par>
                                <p:cTn id="29" presetID="1" presetClass="entr" presetSubtype="0" fill="hold" grpId="0" nodeType="afterEffect" nodePh="1">
                                  <p:stCondLst>
                                    <p:cond delay="225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22" grpId="0"/>
      <p:bldP spid="23" grpId="0"/>
      <p:bldP spid="24" grpId="0"/>
      <p:bldP spid="2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19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" name="Imagen 10" descr="Imagen que contiene suelo, interior, persona, objeto&#10;&#10;Descripción generada con confianza alta">
            <a:extLst>
              <a:ext uri="{FF2B5EF4-FFF2-40B4-BE49-F238E27FC236}">
                <a16:creationId xmlns:a16="http://schemas.microsoft.com/office/drawing/2014/main" id="{B50C8871-0779-4342-871E-1AFF6A3E50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964" y="449532"/>
            <a:ext cx="7846142" cy="576691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12" name="Rectángulo 11">
            <a:extLst>
              <a:ext uri="{FF2B5EF4-FFF2-40B4-BE49-F238E27FC236}">
                <a16:creationId xmlns:a16="http://schemas.microsoft.com/office/drawing/2014/main" id="{75F587CE-AE08-4600-92AD-19AADBC6B12B}"/>
              </a:ext>
            </a:extLst>
          </p:cNvPr>
          <p:cNvSpPr/>
          <p:nvPr/>
        </p:nvSpPr>
        <p:spPr>
          <a:xfrm>
            <a:off x="0" y="128337"/>
            <a:ext cx="12192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dicha temporada logra hacerse fácilmente con el campeonato de la serie con un total de nueve victorias, trece podios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consigue sumar en 16  de las 20  carreras disputadas en dicha temporada, para alcanzar un total de 264  puntos en total, 81  puntos más que el segundo lugar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Maximilian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Götz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quien en la temporada siguiente fue campeón de la serie.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A07F3CA5-065C-4ED5-A2A0-CF6A78720A80}"/>
              </a:ext>
            </a:extLst>
          </p:cNvPr>
          <p:cNvSpPr/>
          <p:nvPr/>
        </p:nvSpPr>
        <p:spPr>
          <a:xfrm>
            <a:off x="8318090" y="1219724"/>
            <a:ext cx="387391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compitió en dicha categoría bajo los colores de la bandera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Finlandia, país natal de su padre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Keke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Rectángulo 16">
            <a:extLst>
              <a:ext uri="{FF2B5EF4-FFF2-40B4-BE49-F238E27FC236}">
                <a16:creationId xmlns:a16="http://schemas.microsoft.com/office/drawing/2014/main" id="{198074D0-3A73-46E9-BBBA-AEEFB57DF406}"/>
              </a:ext>
            </a:extLst>
          </p:cNvPr>
          <p:cNvSpPr/>
          <p:nvPr/>
        </p:nvSpPr>
        <p:spPr>
          <a:xfrm>
            <a:off x="8318090" y="2650314"/>
            <a:ext cx="3873910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finales de año probó un Williams,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siendo el piloto más joven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subirse a un Fórmula 1.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8" name="Rectángulo 17">
            <a:extLst>
              <a:ext uri="{FF2B5EF4-FFF2-40B4-BE49-F238E27FC236}">
                <a16:creationId xmlns:a16="http://schemas.microsoft.com/office/drawing/2014/main" id="{762C8403-BF48-4BB7-B33F-8E07DD330F17}"/>
              </a:ext>
            </a:extLst>
          </p:cNvPr>
          <p:cNvSpPr/>
          <p:nvPr/>
        </p:nvSpPr>
        <p:spPr>
          <a:xfrm>
            <a:off x="8318090" y="3579458"/>
            <a:ext cx="387391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2005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habiendo recibido una oferta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la Escuela Imperial de Londres (</a:t>
            </a: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Imperial </a:t>
            </a:r>
            <a:r>
              <a:rPr lang="es-ES" sz="2800" b="1" kern="1800" dirty="0" err="1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College</a:t>
            </a: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London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),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9" name="Rectángulo 18">
            <a:extLst>
              <a:ext uri="{FF2B5EF4-FFF2-40B4-BE49-F238E27FC236}">
                <a16:creationId xmlns:a16="http://schemas.microsoft.com/office/drawing/2014/main" id="{8F5EB2CF-FFF7-4197-9657-0C8571C1DB5C}"/>
              </a:ext>
            </a:extLst>
          </p:cNvPr>
          <p:cNvSpPr/>
          <p:nvPr/>
        </p:nvSpPr>
        <p:spPr>
          <a:xfrm>
            <a:off x="8141106" y="5024799"/>
            <a:ext cx="405089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decidió declinar la oferta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unirse al equipo </a:t>
            </a:r>
            <a:r>
              <a:rPr lang="es-ES" sz="1400" b="1" kern="1800" dirty="0">
                <a:solidFill>
                  <a:srgbClr val="000000"/>
                </a:solidFill>
                <a:latin typeface="Baskerville Old Face" panose="020206020805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ART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recién formada categoría </a:t>
            </a:r>
            <a:r>
              <a:rPr lang="es-ES" sz="1400" b="1" kern="1800" dirty="0">
                <a:solidFill>
                  <a:srgbClr val="000000"/>
                </a:solidFill>
                <a:latin typeface="Baskerville Old Face" panose="020206020805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GP</a:t>
            </a:r>
            <a:r>
              <a:rPr lang="es-ES" sz="1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Rectángulo 19">
            <a:extLst>
              <a:ext uri="{FF2B5EF4-FFF2-40B4-BE49-F238E27FC236}">
                <a16:creationId xmlns:a16="http://schemas.microsoft.com/office/drawing/2014/main" id="{76C5833E-65EB-40CA-91BF-AFEC3F67F7FF}"/>
              </a:ext>
            </a:extLst>
          </p:cNvPr>
          <p:cNvSpPr/>
          <p:nvPr/>
        </p:nvSpPr>
        <p:spPr>
          <a:xfrm>
            <a:off x="0" y="6382936"/>
            <a:ext cx="1219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Esa temporada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termino coronándose como el primer campeón de dicha serie.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49277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7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7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7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825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1625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275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5375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7625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98375"/>
                            </p:stCondLst>
                            <p:childTnLst>
                              <p:par>
                                <p:cTn id="34" presetID="1" presetClass="entr" presetSubtype="0" fill="hold" grpId="0" nodeType="afterEffect" nodePh="1">
                                  <p:stCondLst>
                                    <p:cond delay="2250"/>
                                  </p:stCondLst>
                                  <p:endCondLst>
                                    <p:cond evt="begin" delay="0">
                                      <p:tn val="3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2" grpId="0"/>
      <p:bldP spid="16" grpId="0"/>
      <p:bldP spid="17" grpId="0"/>
      <p:bldP spid="18" grpId="0"/>
      <p:bldP spid="19" grpId="0"/>
      <p:bldP spid="2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4E06BEA4-98C5-4497-A10C-AE2744F43492}"/>
              </a:ext>
            </a:extLst>
          </p:cNvPr>
          <p:cNvSpPr/>
          <p:nvPr/>
        </p:nvSpPr>
        <p:spPr>
          <a:xfrm>
            <a:off x="0" y="174057"/>
            <a:ext cx="12192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000" b="1" kern="0" dirty="0">
                <a:ln>
                  <a:solidFill>
                    <a:srgbClr val="996633"/>
                  </a:solidFill>
                </a:ln>
                <a:latin typeface="Algerian" panose="04020705040A02060702" pitchFamily="82" charset="0"/>
                <a:cs typeface="Arial"/>
              </a:rPr>
              <a:t>Campeón de la GP2 Series</a:t>
            </a:r>
            <a:endParaRPr lang="es-MX" sz="2000" b="1" kern="0" dirty="0">
              <a:ln>
                <a:solidFill>
                  <a:srgbClr val="996633"/>
                </a:solidFill>
              </a:ln>
              <a:latin typeface="Algerian" panose="04020705040A02060702" pitchFamily="82" charset="0"/>
              <a:cs typeface="Arial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6C984E31-5F71-4A1B-99D0-DAFA4B1094C8}"/>
              </a:ext>
            </a:extLst>
          </p:cNvPr>
          <p:cNvSpPr/>
          <p:nvPr/>
        </p:nvSpPr>
        <p:spPr>
          <a:xfrm>
            <a:off x="0" y="576924"/>
            <a:ext cx="1219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endParaRPr lang="es-ES" sz="2800" b="1" kern="1800" dirty="0">
              <a:solidFill>
                <a:srgbClr val="FFFF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2003 y 2004, </a:t>
            </a:r>
            <a:r>
              <a:rPr lang="es-ES" sz="2800" b="1" kern="1800" dirty="0" err="1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participa en las Fórmula 3 Euro series.</a:t>
            </a:r>
            <a:endParaRPr lang="es-MX" sz="2800" b="1" dirty="0"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77CA4456-009B-43EA-B1CC-B13DF15423F8}"/>
              </a:ext>
            </a:extLst>
          </p:cNvPr>
          <p:cNvSpPr/>
          <p:nvPr/>
        </p:nvSpPr>
        <p:spPr>
          <a:xfrm>
            <a:off x="0" y="1372717"/>
            <a:ext cx="1219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su primera temporada logra una victoria y el octavo puesto general; al año siguiente ganó tres carreras, </a:t>
            </a:r>
          </a:p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consiguiendo la cuarta posición en el campeonato.</a:t>
            </a:r>
            <a:endParaRPr lang="es-MX" sz="2800" b="1" dirty="0"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9F07EA6A-2FF4-44CB-BA70-7D08D9C14693}"/>
              </a:ext>
            </a:extLst>
          </p:cNvPr>
          <p:cNvSpPr/>
          <p:nvPr/>
        </p:nvSpPr>
        <p:spPr>
          <a:xfrm>
            <a:off x="0" y="5679673"/>
            <a:ext cx="12192000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Luego de una estadía de dos temporadas en la Fórmula 3  E </a:t>
            </a:r>
            <a:r>
              <a:rPr lang="es-ES" sz="2800" b="1" kern="1800" dirty="0" err="1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uroseries</a:t>
            </a: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Nico </a:t>
            </a:r>
            <a:r>
              <a:rPr lang="es-ES" sz="2800" b="1" kern="1800" dirty="0" err="1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decide dar el salto a la recién creada categoría </a:t>
            </a:r>
            <a:r>
              <a:rPr lang="es-ES" sz="1400" b="1" kern="1800" dirty="0">
                <a:solidFill>
                  <a:srgbClr val="FFFF00"/>
                </a:solidFill>
                <a:latin typeface="Baskerville Old Face" panose="020206020805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GP</a:t>
            </a:r>
            <a:r>
              <a:rPr lang="es-ES" sz="1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2  </a:t>
            </a:r>
            <a:r>
              <a:rPr lang="es-ES" sz="1400" b="1" kern="1800" dirty="0">
                <a:solidFill>
                  <a:srgbClr val="FFFF00"/>
                </a:solidFill>
                <a:latin typeface="Baskerville Old Face" panose="020206020805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Series</a:t>
            </a: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partir de la Fórmula 3000  como plataforma principal de los jóvenes talentos para dar el salto a la Fórmula 1.</a:t>
            </a:r>
            <a:endParaRPr lang="es-MX" sz="2800" b="1" dirty="0"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96111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peelOff"/>
        <p:sndAc>
          <p:stSnd>
            <p:snd r:embed="rId2" name="Nico 2 Medley - Eaglenest-1.wav"/>
          </p:stSnd>
        </p:sndAc>
      </p:transition>
    </mc:Choice>
    <mc:Fallback xmlns="">
      <p:transition spd="slow" advClick="0" advTm="0">
        <p:fade/>
        <p:sndAc>
          <p:stSnd>
            <p:snd r:embed="rId4" name="Nico 2 Medley - 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687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62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3625"/>
                            </p:stCondLst>
                            <p:childTnLst>
                              <p:par>
                                <p:cTn id="21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6" grpId="0"/>
      <p:bldP spid="7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11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9A243104-D988-425F-AD9A-8C0324F00851}"/>
              </a:ext>
            </a:extLst>
          </p:cNvPr>
          <p:cNvSpPr/>
          <p:nvPr/>
        </p:nvSpPr>
        <p:spPr>
          <a:xfrm>
            <a:off x="-44247" y="3376917"/>
            <a:ext cx="1235915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Luego de un inicio de temporada no muy prometedor, en el cual solo había logrado un punto, desencadena una racha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doce carreras seguidas en la zona de puntos, durante la cual ganó tres carreras, visitando el podio en seis ocasiones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consiguiendo dos Pole para cerrar aún más la pelea por el campeonato de la serie con el piloto finlandés </a:t>
            </a:r>
            <a:r>
              <a:rPr lang="es-ES" sz="2800" b="1" kern="1800" dirty="0" err="1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Heikki</a:t>
            </a: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kern="1800" dirty="0" err="1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Kovalainen</a:t>
            </a: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2800" b="1" dirty="0">
              <a:solidFill>
                <a:schemeClr val="tx1">
                  <a:lumMod val="8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68104362-B1CC-4CFD-B43E-8A5403F72D33}"/>
              </a:ext>
            </a:extLst>
          </p:cNvPr>
          <p:cNvSpPr/>
          <p:nvPr/>
        </p:nvSpPr>
        <p:spPr>
          <a:xfrm>
            <a:off x="5294670" y="74196"/>
            <a:ext cx="689732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 err="1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es fichado por el equipo </a:t>
            </a:r>
            <a:r>
              <a:rPr lang="es-ES" sz="1400" b="1" kern="1800" dirty="0">
                <a:solidFill>
                  <a:schemeClr val="tx1">
                    <a:lumMod val="85000"/>
                  </a:schemeClr>
                </a:solidFill>
                <a:latin typeface="Baskerville Old Face" panose="020206020805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ART Grand Prix</a:t>
            </a: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el cual participa en las 23 carreras programadas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la temporada inaugural de la categoría.</a:t>
            </a:r>
            <a:endParaRPr lang="es-MX" sz="2800" b="1" dirty="0">
              <a:solidFill>
                <a:schemeClr val="tx1">
                  <a:lumMod val="8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CC2FBFE6-6A7C-4DB6-816B-06A4369F633B}"/>
              </a:ext>
            </a:extLst>
          </p:cNvPr>
          <p:cNvSpPr/>
          <p:nvPr/>
        </p:nvSpPr>
        <p:spPr>
          <a:xfrm>
            <a:off x="0" y="4474685"/>
            <a:ext cx="12192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Durante la parte final de la temporada, </a:t>
            </a:r>
            <a:r>
              <a:rPr lang="es-ES" sz="2800" b="1" kern="1800" dirty="0" err="1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logra cinco podios en seis carreras, ganando las dos últimas carreras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la temporada en Baréin para sellar el campeonato de la </a:t>
            </a:r>
            <a:r>
              <a:rPr lang="es-ES" sz="1400" b="1" kern="1800" dirty="0">
                <a:solidFill>
                  <a:schemeClr val="tx1">
                    <a:lumMod val="85000"/>
                  </a:schemeClr>
                </a:solidFill>
                <a:latin typeface="Baskerville Old Face" panose="020206020805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GP2 Series </a:t>
            </a: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2005 sobre </a:t>
            </a:r>
            <a:r>
              <a:rPr lang="es-ES" sz="2800" b="1" kern="1800" dirty="0" err="1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Heikki</a:t>
            </a: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kern="1800" dirty="0" err="1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Kovalainen</a:t>
            </a: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2800" b="1" dirty="0">
              <a:solidFill>
                <a:schemeClr val="tx1">
                  <a:lumMod val="8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A3641DD2-C5D7-4AEC-99CD-C8472A1B902E}"/>
              </a:ext>
            </a:extLst>
          </p:cNvPr>
          <p:cNvSpPr/>
          <p:nvPr/>
        </p:nvSpPr>
        <p:spPr>
          <a:xfrm>
            <a:off x="0" y="5337467"/>
            <a:ext cx="12192000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 final de temporada Nico </a:t>
            </a:r>
            <a:r>
              <a:rPr lang="es-ES" sz="2800" b="1" kern="1800" dirty="0" err="1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llegó a puntuar en veinte de las veintitrés carreras de la temporada,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consiguiendo doce podios con cinco victorias y cuatro Pole, para un total de 120  puntos,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los cuales aún permanecen como los totales más altos jamás alcanzados en la historia de dicha categoría.</a:t>
            </a:r>
            <a:endParaRPr lang="es-MX" sz="2800" b="1" dirty="0">
              <a:solidFill>
                <a:schemeClr val="tx1">
                  <a:lumMod val="8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1FD632AA-FD0E-49C7-BDDA-D621C07B2310}"/>
              </a:ext>
            </a:extLst>
          </p:cNvPr>
          <p:cNvSpPr/>
          <p:nvPr/>
        </p:nvSpPr>
        <p:spPr>
          <a:xfrm>
            <a:off x="0" y="6422457"/>
            <a:ext cx="1219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Además, durante la temporada 2005  fue también probador del equipo del equipo Williams.</a:t>
            </a:r>
            <a:endParaRPr lang="es-MX" sz="2800" b="1" dirty="0">
              <a:solidFill>
                <a:schemeClr val="tx1">
                  <a:lumMod val="8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36984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662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87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87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412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500"/>
                            </p:stCondLst>
                            <p:childTnLst>
                              <p:par>
                                <p:cTn id="25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5" grpId="0"/>
      <p:bldP spid="6" grpId="0"/>
      <p:bldP spid="7" grpId="0"/>
      <p:bldP spid="8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91000"/>
            <a:lum/>
          </a:blip>
          <a:srcRect/>
          <a:stretch>
            <a:fillRect t="-9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AD27A001-0FB8-4964-9BC8-B013DE424840}"/>
              </a:ext>
            </a:extLst>
          </p:cNvPr>
          <p:cNvSpPr/>
          <p:nvPr/>
        </p:nvSpPr>
        <p:spPr>
          <a:xfrm>
            <a:off x="0" y="600777"/>
            <a:ext cx="6096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3200" b="1" kern="0" dirty="0">
                <a:ln>
                  <a:solidFill>
                    <a:srgbClr val="996633"/>
                  </a:solidFill>
                </a:ln>
                <a:solidFill>
                  <a:srgbClr val="FFFF00"/>
                </a:solidFill>
                <a:latin typeface="Algerian" panose="04020705040A02060702" pitchFamily="82" charset="0"/>
                <a:cs typeface="Arial"/>
              </a:rPr>
              <a:t>Williams.</a:t>
            </a:r>
            <a:endParaRPr lang="es-MX" sz="3200" b="1" kern="0" dirty="0">
              <a:ln>
                <a:solidFill>
                  <a:srgbClr val="996633"/>
                </a:solidFill>
              </a:ln>
              <a:solidFill>
                <a:srgbClr val="FFFF00"/>
              </a:solidFill>
              <a:latin typeface="Algerian" panose="04020705040A02060702" pitchFamily="82" charset="0"/>
              <a:cs typeface="Arial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C9B3E7F0-DC5F-41A9-B7B8-31E28BC2F582}"/>
              </a:ext>
            </a:extLst>
          </p:cNvPr>
          <p:cNvSpPr/>
          <p:nvPr/>
        </p:nvSpPr>
        <p:spPr>
          <a:xfrm>
            <a:off x="0" y="1438977"/>
            <a:ext cx="443484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000" b="1" kern="0" dirty="0">
                <a:ln>
                  <a:solidFill>
                    <a:srgbClr val="996633"/>
                  </a:solidFill>
                </a:ln>
                <a:solidFill>
                  <a:srgbClr val="FFFF00"/>
                </a:solidFill>
                <a:latin typeface="Algerian" panose="04020705040A02060702" pitchFamily="82" charset="0"/>
                <a:cs typeface="Arial"/>
              </a:rPr>
              <a:t>Fórmula</a:t>
            </a:r>
            <a:r>
              <a:rPr lang="es-ES" sz="2000" b="1" kern="0" dirty="0">
                <a:ln>
                  <a:solidFill>
                    <a:srgbClr val="996633"/>
                  </a:solidFill>
                </a:ln>
                <a:latin typeface="Algerian" panose="04020705040A02060702" pitchFamily="82" charset="0"/>
                <a:cs typeface="Arial"/>
              </a:rPr>
              <a:t> 1</a:t>
            </a:r>
            <a:endParaRPr lang="es-MX" sz="2000" b="1" kern="0" dirty="0">
              <a:ln>
                <a:solidFill>
                  <a:srgbClr val="996633"/>
                </a:solidFill>
              </a:ln>
              <a:latin typeface="Algerian" panose="04020705040A02060702" pitchFamily="82" charset="0"/>
              <a:cs typeface="Arial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D32B14E9-7E49-41ED-9174-A35737C9A0C3}"/>
              </a:ext>
            </a:extLst>
          </p:cNvPr>
          <p:cNvSpPr/>
          <p:nvPr/>
        </p:nvSpPr>
        <p:spPr>
          <a:xfrm>
            <a:off x="6096000" y="539817"/>
            <a:ext cx="6096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000" b="1" kern="0" dirty="0">
                <a:ln>
                  <a:solidFill>
                    <a:srgbClr val="996633"/>
                  </a:solidFill>
                </a:ln>
                <a:solidFill>
                  <a:srgbClr val="FFFF00"/>
                </a:solidFill>
                <a:latin typeface="Algerian" panose="04020705040A02060702" pitchFamily="82" charset="0"/>
                <a:cs typeface="Arial"/>
              </a:rPr>
              <a:t>Años en Williams (2006-2009)</a:t>
            </a:r>
            <a:endParaRPr lang="es-MX" sz="2000" b="1" kern="0" dirty="0">
              <a:ln>
                <a:solidFill>
                  <a:srgbClr val="996633"/>
                </a:solidFill>
              </a:ln>
              <a:solidFill>
                <a:srgbClr val="FFFF00"/>
              </a:solidFill>
              <a:latin typeface="Algerian" panose="04020705040A02060702" pitchFamily="82" charset="0"/>
              <a:cs typeface="Arial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66C49F74-1455-4521-9BB4-0612D55FACF2}"/>
              </a:ext>
            </a:extLst>
          </p:cNvPr>
          <p:cNvSpPr/>
          <p:nvPr/>
        </p:nvSpPr>
        <p:spPr>
          <a:xfrm>
            <a:off x="7757160" y="1454217"/>
            <a:ext cx="443484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000" b="1" kern="0" dirty="0">
                <a:ln>
                  <a:solidFill>
                    <a:srgbClr val="996633"/>
                  </a:solidFill>
                </a:ln>
                <a:solidFill>
                  <a:srgbClr val="FFFF00"/>
                </a:solidFill>
                <a:latin typeface="Algerian" panose="04020705040A02060702" pitchFamily="82" charset="0"/>
                <a:cs typeface="Arial"/>
              </a:rPr>
              <a:t>Temporada 2006</a:t>
            </a:r>
            <a:endParaRPr lang="es-MX" sz="2000" b="1" kern="0" dirty="0">
              <a:ln>
                <a:solidFill>
                  <a:srgbClr val="996633"/>
                </a:solidFill>
              </a:ln>
              <a:solidFill>
                <a:srgbClr val="FFFF00"/>
              </a:solidFill>
              <a:latin typeface="Algerian" panose="04020705040A02060702" pitchFamily="82" charset="0"/>
              <a:cs typeface="Arial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81F6E529-8CE1-4AB8-8940-8A463D1A0139}"/>
              </a:ext>
            </a:extLst>
          </p:cNvPr>
          <p:cNvSpPr/>
          <p:nvPr/>
        </p:nvSpPr>
        <p:spPr>
          <a:xfrm>
            <a:off x="0" y="6319710"/>
            <a:ext cx="1219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 err="1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durante el Gran Premio de Canadá de 2006, donde no pudo acabar la carrera.</a:t>
            </a:r>
            <a:endParaRPr lang="es-MX" sz="2800" b="1" dirty="0">
              <a:solidFill>
                <a:srgbClr val="FFC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C5A8F140-09C3-4C0D-A6C0-8273A6270611}"/>
              </a:ext>
            </a:extLst>
          </p:cNvPr>
          <p:cNvSpPr/>
          <p:nvPr/>
        </p:nvSpPr>
        <p:spPr>
          <a:xfrm>
            <a:off x="9296400" y="2316997"/>
            <a:ext cx="2834639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Después de ganar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campeonato inaugural de la </a:t>
            </a:r>
            <a:r>
              <a:rPr lang="es-ES" sz="1400" kern="1800" dirty="0">
                <a:solidFill>
                  <a:schemeClr val="tx1">
                    <a:lumMod val="85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GP2 Series </a:t>
            </a: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2005,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Nico </a:t>
            </a:r>
            <a:r>
              <a:rPr lang="es-ES" sz="2800" b="1" kern="1800" dirty="0" err="1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 fichado por el equipo Williams de Fórmula 1 como piloto oficial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2006,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del cual fue probador durante gran parte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la temporada de 2005.</a:t>
            </a:r>
            <a:endParaRPr lang="es-MX" sz="2800" b="1" dirty="0">
              <a:solidFill>
                <a:schemeClr val="tx1">
                  <a:lumMod val="8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39611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12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612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187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187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887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4500"/>
                            </p:stCondLst>
                            <p:childTnLst>
                              <p:par>
                                <p:cTn id="29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5" grpId="0"/>
      <p:bldP spid="6" grpId="0"/>
      <p:bldP spid="7" grpId="0"/>
      <p:bldP spid="8" grpId="0"/>
      <p:bldP spid="9" grpId="0"/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91000"/>
            <a:lum/>
          </a:blip>
          <a:srcRect/>
          <a:stretch>
            <a:fillRect t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AD27A001-0FB8-4964-9BC8-B013DE424840}"/>
              </a:ext>
            </a:extLst>
          </p:cNvPr>
          <p:cNvSpPr/>
          <p:nvPr/>
        </p:nvSpPr>
        <p:spPr>
          <a:xfrm>
            <a:off x="2241754" y="98841"/>
            <a:ext cx="995024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En su año de debut, </a:t>
            </a:r>
            <a:r>
              <a:rPr lang="es-ES" sz="2800" b="1" kern="1800" dirty="0" err="1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tuvo como compañero al piloto australiano Mark Webber,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quien venía de encarar su primera temporada en el equipo, aunque asociado con </a:t>
            </a:r>
            <a:r>
              <a:rPr lang="es-ES" sz="1400" kern="1800" dirty="0">
                <a:solidFill>
                  <a:schemeClr val="tx1">
                    <a:lumMod val="85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BMW </a:t>
            </a: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aquel entonces.</a:t>
            </a:r>
            <a:endParaRPr lang="es-MX" sz="2800" b="1" dirty="0">
              <a:solidFill>
                <a:schemeClr val="tx1">
                  <a:lumMod val="8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0E6DD89A-2E72-406D-A75D-FF2B190C6768}"/>
              </a:ext>
            </a:extLst>
          </p:cNvPr>
          <p:cNvSpPr/>
          <p:nvPr/>
        </p:nvSpPr>
        <p:spPr>
          <a:xfrm>
            <a:off x="0" y="851012"/>
            <a:ext cx="1185770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Algo ansioso por crear una buena               impresión en el GP de Baréin, </a:t>
            </a:r>
            <a:r>
              <a:rPr lang="es-ES" sz="2800" b="1" kern="1800" dirty="0" err="1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comete algunos errores </a:t>
            </a:r>
          </a:p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y solo logra clasificarse 12º  en su primera c</a:t>
            </a: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arr</a:t>
            </a: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era de debut, partiendo justo detrás del campeón de 1997 </a:t>
            </a:r>
          </a:p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Jacques Villeneuve.</a:t>
            </a:r>
            <a:endParaRPr lang="es-MX" sz="2800" b="1" dirty="0">
              <a:solidFill>
                <a:schemeClr val="tx1">
                  <a:lumMod val="8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4D7A6357-CAD9-4D4D-BF4B-0557B133836A}"/>
              </a:ext>
            </a:extLst>
          </p:cNvPr>
          <p:cNvSpPr/>
          <p:nvPr/>
        </p:nvSpPr>
        <p:spPr>
          <a:xfrm>
            <a:off x="0" y="6130930"/>
            <a:ext cx="1219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salida, </a:t>
            </a:r>
            <a:r>
              <a:rPr lang="es-ES" sz="2800" b="1" kern="1800" dirty="0" err="1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logra ganar una posición pero se toca con el  </a:t>
            </a:r>
            <a:r>
              <a:rPr lang="es-ES" sz="1400" kern="1800" dirty="0">
                <a:solidFill>
                  <a:schemeClr val="tx1">
                    <a:lumMod val="85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BMW </a:t>
            </a:r>
            <a:r>
              <a:rPr lang="es-ES" sz="1400" kern="1800" dirty="0" err="1">
                <a:solidFill>
                  <a:schemeClr val="tx1">
                    <a:lumMod val="85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Sauber</a:t>
            </a:r>
            <a:r>
              <a:rPr lang="es-ES" sz="1400" kern="1800" dirty="0">
                <a:solidFill>
                  <a:schemeClr val="tx1">
                    <a:lumMod val="85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Nick Heidfeld, rompiendo su alerón y forzándolo a entrar a boxes.</a:t>
            </a:r>
            <a:endParaRPr lang="es-MX" sz="2800" b="1" dirty="0">
              <a:solidFill>
                <a:schemeClr val="tx1">
                  <a:lumMod val="8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26065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87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87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3500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5" grpId="0"/>
      <p:bldP spid="6" grpId="0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91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AD27A001-0FB8-4964-9BC8-B013DE424840}"/>
              </a:ext>
            </a:extLst>
          </p:cNvPr>
          <p:cNvSpPr/>
          <p:nvPr/>
        </p:nvSpPr>
        <p:spPr>
          <a:xfrm>
            <a:off x="0" y="25101"/>
            <a:ext cx="1219199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equipo Williams cambia su estrategia, pasando a una </a:t>
            </a:r>
            <a:r>
              <a:rPr lang="es-ES" sz="2800" b="1" kern="1800" dirty="0" err="1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stint</a:t>
            </a: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bastante largo, y Nico logra terminar en la zona de puntos logrando dos excelentes adelantamientos a Christian </a:t>
            </a:r>
            <a:r>
              <a:rPr lang="es-ES" sz="2800" b="1" kern="1800" dirty="0" err="1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Klien</a:t>
            </a: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 David Coulthard, ambos pilotos de Red Bull.</a:t>
            </a:r>
            <a:endParaRPr lang="es-MX" sz="2800" b="1" dirty="0">
              <a:solidFill>
                <a:schemeClr val="tx1">
                  <a:lumMod val="8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81305B59-C502-4B97-B638-C584A8A85F1E}"/>
              </a:ext>
            </a:extLst>
          </p:cNvPr>
          <p:cNvSpPr/>
          <p:nvPr/>
        </p:nvSpPr>
        <p:spPr>
          <a:xfrm>
            <a:off x="0" y="1101729"/>
            <a:ext cx="10648335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terminó en un séptimo puesto, justo detrás de su compañero de equipo Mark Webber; y de paso,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firmó la vuelta rápida, consiguiendo ser el piloto más joven en lograr una vuelta rápida en la Fórmula 1,</a:t>
            </a:r>
          </a:p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consiguiendo el récord con 20 años y 258 días.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CC52E5C0-F590-4048-8909-771256C2D8B2}"/>
              </a:ext>
            </a:extLst>
          </p:cNvPr>
          <p:cNvSpPr/>
          <p:nvPr/>
        </p:nvSpPr>
        <p:spPr>
          <a:xfrm>
            <a:off x="0" y="2193094"/>
            <a:ext cx="60960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Posteriormente, en el año 2016,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piloto neerlandés Max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Verstappen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le arrebató el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record</a:t>
            </a:r>
            <a:endParaRPr lang="es-ES" sz="2800" b="1" kern="1800" dirty="0">
              <a:solidFill>
                <a:srgbClr val="0000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</a:pPr>
            <a:endParaRPr lang="es-ES" sz="2800" b="1" kern="1800" dirty="0">
              <a:solidFill>
                <a:srgbClr val="0000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</a:pPr>
            <a:endParaRPr lang="es-ES" sz="2800" b="1" kern="1800" dirty="0">
              <a:solidFill>
                <a:srgbClr val="0000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consiguiendo la vuelta más rápida con 19 años y 44 días, en el Gran Premio de Brasil de 2016.</a:t>
            </a:r>
            <a:endParaRPr lang="es-MX" sz="2800" b="1" dirty="0">
              <a:solidFill>
                <a:schemeClr val="tx1">
                  <a:lumMod val="8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2AA4FA8D-4CF7-4603-B2CA-AEC18B6E03C8}"/>
              </a:ext>
            </a:extLst>
          </p:cNvPr>
          <p:cNvSpPr/>
          <p:nvPr/>
        </p:nvSpPr>
        <p:spPr>
          <a:xfrm>
            <a:off x="0" y="4243136"/>
            <a:ext cx="530941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Este espectacular debut disparó los rumores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le situaban en McLaren.</a:t>
            </a:r>
            <a:endParaRPr lang="es-MX" sz="2800" b="1" dirty="0">
              <a:solidFill>
                <a:schemeClr val="tx1">
                  <a:lumMod val="8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1702D87C-7DB5-4D67-B256-7228A406ED88}"/>
              </a:ext>
            </a:extLst>
          </p:cNvPr>
          <p:cNvSpPr/>
          <p:nvPr/>
        </p:nvSpPr>
        <p:spPr>
          <a:xfrm>
            <a:off x="0" y="5083790"/>
            <a:ext cx="6096000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su segunda carrera de la temporada,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Gran Premio de Malasia, </a:t>
            </a:r>
            <a:r>
              <a:rPr lang="es-ES" sz="2800" b="1" kern="1800" dirty="0" err="1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logra clasificarse en un excelente tercer puesto, superando a su compañero Mark Webber y a pilotos como Fernando Alonso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Michael Schumacher.</a:t>
            </a:r>
            <a:endParaRPr lang="es-MX" sz="2800" b="1" dirty="0">
              <a:solidFill>
                <a:schemeClr val="tx1">
                  <a:lumMod val="8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1A83C1CF-F9A0-4AAA-986C-C67CE0D3BC0B}"/>
              </a:ext>
            </a:extLst>
          </p:cNvPr>
          <p:cNvSpPr/>
          <p:nvPr/>
        </p:nvSpPr>
        <p:spPr>
          <a:xfrm>
            <a:off x="6007513" y="6012934"/>
            <a:ext cx="6096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 embargo, en carrera el motor </a:t>
            </a:r>
            <a:r>
              <a:rPr lang="es-ES" sz="2800" b="1" kern="1800" dirty="0" err="1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Cosworth</a:t>
            </a: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 su Williams se rompe y le priva de pelear por un puesto en el podio.</a:t>
            </a:r>
            <a:endParaRPr lang="es-MX" sz="2800" b="1" dirty="0">
              <a:solidFill>
                <a:schemeClr val="tx1">
                  <a:lumMod val="85000"/>
                </a:schemeClr>
              </a:solidFill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50624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12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32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42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4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92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2750"/>
                            </p:stCondLst>
                            <p:childTnLst>
                              <p:par>
                                <p:cTn id="29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5" grpId="0"/>
      <p:bldP spid="6" grpId="0"/>
      <p:bldP spid="7" grpId="0"/>
      <p:bldP spid="8" grpId="0"/>
      <p:bldP spid="9" grpId="0"/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91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AD27A001-0FB8-4964-9BC8-B013DE424840}"/>
              </a:ext>
            </a:extLst>
          </p:cNvPr>
          <p:cNvSpPr/>
          <p:nvPr/>
        </p:nvSpPr>
        <p:spPr>
          <a:xfrm>
            <a:off x="0" y="39849"/>
            <a:ext cx="12192000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Gran Premio de los Estados Unidos,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fue penalizado por ignorar una señalización </a:t>
            </a:r>
          </a:p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en la sesión clasificatoria, en la cual se le indicaba </a:t>
            </a:r>
          </a:p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que debía ingresar al garaje de la </a:t>
            </a:r>
            <a:r>
              <a:rPr lang="es-ES" sz="1400" kern="1800" dirty="0">
                <a:solidFill>
                  <a:srgbClr val="000000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FIA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para el pesaje de su coche.</a:t>
            </a:r>
            <a:endParaRPr lang="es-MX" sz="2800" b="1" dirty="0">
              <a:solidFill>
                <a:prstClr val="black"/>
              </a:solidFill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CAEFCA94-942D-4107-B4B1-51A03E2146C3}"/>
              </a:ext>
            </a:extLst>
          </p:cNvPr>
          <p:cNvSpPr/>
          <p:nvPr/>
        </p:nvSpPr>
        <p:spPr>
          <a:xfrm>
            <a:off x="0" y="1116479"/>
            <a:ext cx="70054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Debido a esto, la </a:t>
            </a:r>
            <a:r>
              <a:rPr lang="es-ES" sz="1400" kern="1800" dirty="0">
                <a:solidFill>
                  <a:srgbClr val="000000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FIA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dio de baja todos los tiempos de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obligándolo a partir desde la 22ª  posición de la parrilla.</a:t>
            </a:r>
            <a:endParaRPr lang="es-MX" sz="2800" b="1" dirty="0">
              <a:solidFill>
                <a:prstClr val="black"/>
              </a:solidFill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7EDBCCFB-66D2-479F-A509-2ADDA4C2C9B0}"/>
              </a:ext>
            </a:extLst>
          </p:cNvPr>
          <p:cNvSpPr/>
          <p:nvPr/>
        </p:nvSpPr>
        <p:spPr>
          <a:xfrm>
            <a:off x="0" y="1839148"/>
            <a:ext cx="799362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Después del retiro de 12  pilotos por fallas y accidentes, finaliza en 9°.</a:t>
            </a:r>
            <a:endParaRPr lang="es-MX" sz="2800" b="1" dirty="0">
              <a:solidFill>
                <a:prstClr val="black"/>
              </a:solidFill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579F1448-1A79-4406-BD62-C0DC45E859AD}"/>
              </a:ext>
            </a:extLst>
          </p:cNvPr>
          <p:cNvSpPr/>
          <p:nvPr/>
        </p:nvSpPr>
        <p:spPr>
          <a:xfrm>
            <a:off x="0" y="2311103"/>
            <a:ext cx="7993626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Durante el resto del año, el rendimiento de Nico estuvo siempre condicionado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la baja competitividad y la poca fiabilidad de su </a:t>
            </a:r>
            <a:r>
              <a:rPr lang="es-ES" sz="1400" kern="1800" dirty="0">
                <a:solidFill>
                  <a:srgbClr val="000000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FW28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le obligó a abandonar en ocho ocasiones de dieciocho carreras.</a:t>
            </a:r>
            <a:endParaRPr lang="es-MX" sz="2800" b="1" dirty="0">
              <a:solidFill>
                <a:prstClr val="black"/>
              </a:solidFill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6F924190-10F5-4210-91B3-9B7062ADE4B4}"/>
              </a:ext>
            </a:extLst>
          </p:cNvPr>
          <p:cNvSpPr/>
          <p:nvPr/>
        </p:nvSpPr>
        <p:spPr>
          <a:xfrm>
            <a:off x="0" y="3328736"/>
            <a:ext cx="7993626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 final,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solo pudo sumar cuatro puntos, terminando décimo séptimo </a:t>
            </a:r>
          </a:p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en la general de pilotos; pero dejando un buen sabor de boca </a:t>
            </a:r>
          </a:p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y siendo confirmado </a:t>
            </a:r>
          </a:p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para el año siguiente.</a:t>
            </a:r>
            <a:endParaRPr lang="es-MX" sz="2800" b="1" dirty="0">
              <a:solidFill>
                <a:prstClr val="black"/>
              </a:solidFill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94541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362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82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8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112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1875"/>
                            </p:stCondLst>
                            <p:childTnLst>
                              <p:par>
                                <p:cTn id="25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5" grpId="0"/>
      <p:bldP spid="6" grpId="0"/>
      <p:bldP spid="7" grpId="0"/>
      <p:bldP spid="8" grpId="0"/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91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A06F0A6E-686B-4832-8BC8-192CBF372156}"/>
              </a:ext>
            </a:extLst>
          </p:cNvPr>
          <p:cNvSpPr/>
          <p:nvPr/>
        </p:nvSpPr>
        <p:spPr>
          <a:xfrm>
            <a:off x="0" y="364316"/>
            <a:ext cx="998465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0" dirty="0">
                <a:ln>
                  <a:solidFill>
                    <a:srgbClr val="996633"/>
                  </a:solidFill>
                </a:ln>
                <a:solidFill>
                  <a:srgbClr val="FFFF00"/>
                </a:solidFill>
                <a:latin typeface="Algerian" panose="04020705040A02060702" pitchFamily="82" charset="0"/>
                <a:cs typeface="Arial"/>
              </a:rPr>
              <a:t>Temporada 2007</a:t>
            </a:r>
            <a:endParaRPr lang="es-MX" sz="2800" b="1" kern="0" dirty="0">
              <a:ln>
                <a:solidFill>
                  <a:srgbClr val="996633"/>
                </a:solidFill>
              </a:ln>
              <a:solidFill>
                <a:srgbClr val="FFFF00"/>
              </a:solidFill>
              <a:latin typeface="Algerian" panose="04020705040A02060702" pitchFamily="82" charset="0"/>
              <a:cs typeface="Arial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AC96ADD2-E3AC-4E3A-9284-0407CE1FD071}"/>
              </a:ext>
            </a:extLst>
          </p:cNvPr>
          <p:cNvSpPr/>
          <p:nvPr/>
        </p:nvSpPr>
        <p:spPr>
          <a:xfrm>
            <a:off x="147483" y="4220023"/>
            <a:ext cx="628281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 err="1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adelanta a Robert </a:t>
            </a:r>
            <a:r>
              <a:rPr lang="es-ES" sz="2800" b="1" kern="1800" dirty="0" err="1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Kubica</a:t>
            </a:r>
            <a:r>
              <a:rPr lang="es-ES" sz="2800" b="1" kern="1800" dirty="0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durante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Gran Premio de Brasil, en el que fue 4º.</a:t>
            </a:r>
            <a:endParaRPr lang="es-MX" sz="2800" b="1" dirty="0">
              <a:solidFill>
                <a:srgbClr val="FFC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A5F9489B-A107-455C-A98E-02E8FA69AF05}"/>
              </a:ext>
            </a:extLst>
          </p:cNvPr>
          <p:cNvSpPr/>
          <p:nvPr/>
        </p:nvSpPr>
        <p:spPr>
          <a:xfrm>
            <a:off x="707922" y="983740"/>
            <a:ext cx="855406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la temporada de 2007, dado que el equipo Williams no había sido competitivo,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decidió romper su contrato con el fabricante de motores </a:t>
            </a:r>
            <a:r>
              <a:rPr lang="es-ES" sz="2800" b="1" kern="1800" dirty="0" err="1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Cosworth</a:t>
            </a: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debido al bajo nivel de calidad que presentaron sus propulsores,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anunciando así su asociación con Toyota.</a:t>
            </a:r>
            <a:endParaRPr lang="es-MX" sz="2800" b="1" dirty="0">
              <a:solidFill>
                <a:schemeClr val="tx1">
                  <a:lumMod val="8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63B422BE-BC94-4C82-BDD3-ECD24E0B5823}"/>
              </a:ext>
            </a:extLst>
          </p:cNvPr>
          <p:cNvSpPr/>
          <p:nvPr/>
        </p:nvSpPr>
        <p:spPr>
          <a:xfrm>
            <a:off x="0" y="5231276"/>
            <a:ext cx="952745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equipo Williams acogería al protegido de Toyota </a:t>
            </a:r>
            <a:r>
              <a:rPr lang="es-ES" sz="2800" b="1" kern="1800" dirty="0" err="1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Kazuki</a:t>
            </a: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kern="1800" dirty="0" err="1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Nakajima</a:t>
            </a: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como piloto probador.</a:t>
            </a:r>
            <a:endParaRPr lang="es-MX" sz="2800" b="1" dirty="0">
              <a:solidFill>
                <a:schemeClr val="tx1">
                  <a:lumMod val="8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6F2E73E4-DE51-43BA-A1C5-4E224FC2CEF0}"/>
              </a:ext>
            </a:extLst>
          </p:cNvPr>
          <p:cNvSpPr/>
          <p:nvPr/>
        </p:nvSpPr>
        <p:spPr>
          <a:xfrm>
            <a:off x="0" y="5894956"/>
            <a:ext cx="1106129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Williams fichó al experimentado piloto austriaco Alexander </a:t>
            </a:r>
            <a:r>
              <a:rPr lang="es-ES" sz="2800" b="1" kern="1800" dirty="0" err="1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Wurz</a:t>
            </a: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para ser el compañero de </a:t>
            </a:r>
            <a:r>
              <a:rPr lang="es-ES" sz="2800" b="1" kern="1800" dirty="0" err="1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 que Mark Webber se incorporó a Red Bull Racing.</a:t>
            </a:r>
            <a:endParaRPr lang="es-MX" sz="2800" b="1" dirty="0">
              <a:solidFill>
                <a:schemeClr val="tx1">
                  <a:lumMod val="8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21203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2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6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812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5875"/>
                            </p:stCondLst>
                            <p:childTnLst>
                              <p:par>
                                <p:cTn id="25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5" grpId="0"/>
      <p:bldP spid="6" grpId="0"/>
      <p:bldP spid="7" grpId="0"/>
      <p:bldP spid="8" grpId="0"/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9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A06F0A6E-686B-4832-8BC8-192CBF372156}"/>
              </a:ext>
            </a:extLst>
          </p:cNvPr>
          <p:cNvSpPr/>
          <p:nvPr/>
        </p:nvSpPr>
        <p:spPr>
          <a:xfrm>
            <a:off x="0" y="54597"/>
            <a:ext cx="12192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Inicialmente, el </a:t>
            </a:r>
            <a:r>
              <a:rPr lang="es-ES" sz="1400" kern="1800" dirty="0">
                <a:solidFill>
                  <a:schemeClr val="tx1">
                    <a:lumMod val="85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FW29</a:t>
            </a: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motorizado por Toyota había mostrado cierto potencial en las pruebas de pretemporada,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aunque </a:t>
            </a:r>
            <a:r>
              <a:rPr lang="es-ES" sz="2800" b="1" kern="1800" dirty="0" err="1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se mostró bastante realista al decir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“</a:t>
            </a:r>
            <a:r>
              <a:rPr lang="es-ES" sz="2800" b="1" kern="1800" dirty="0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Fórmula 1 normalmente no puedes dar un salto hacia delante en la parrilla de un año para otro</a:t>
            </a: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".</a:t>
            </a:r>
            <a:endParaRPr lang="es-MX" sz="2800" b="1" dirty="0">
              <a:solidFill>
                <a:schemeClr val="tx1">
                  <a:lumMod val="8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B5B3C1E6-5FB1-4F41-84A7-54AA0AC2A10C}"/>
              </a:ext>
            </a:extLst>
          </p:cNvPr>
          <p:cNvSpPr/>
          <p:nvPr/>
        </p:nvSpPr>
        <p:spPr>
          <a:xfrm>
            <a:off x="0" y="1190223"/>
            <a:ext cx="12192000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 err="1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logró sumar puntos en siete de diecisiete carreras en la temporada,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aunque algunas situaciones ajenas a él le privaron de sumar una buena cantidad de puntos, como fue el caso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del coche de seguridad en el Gran Premio de Canadá, donde Nico fue penalizado por repostar con el Safety Car en pista.</a:t>
            </a:r>
            <a:endParaRPr lang="es-MX" sz="2800" b="1" dirty="0">
              <a:solidFill>
                <a:schemeClr val="tx1">
                  <a:lumMod val="8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81B8A3CB-A6EF-4175-B62E-F25C5272A37C}"/>
              </a:ext>
            </a:extLst>
          </p:cNvPr>
          <p:cNvSpPr/>
          <p:nvPr/>
        </p:nvSpPr>
        <p:spPr>
          <a:xfrm>
            <a:off x="0" y="2384840"/>
            <a:ext cx="12192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Otro caso fue la rotura de motor durante el Gran Premio de Estados Unidos en Indianápolis,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cuando a unas cuantas vueltas del final </a:t>
            </a:r>
            <a:r>
              <a:rPr lang="es-ES" sz="2800" b="1" kern="1800" dirty="0" err="1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estaba sexto.</a:t>
            </a:r>
            <a:endParaRPr lang="es-MX" sz="2800" b="1" dirty="0">
              <a:solidFill>
                <a:schemeClr val="tx1">
                  <a:lumMod val="8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12774EE5-FAE0-4C2B-AE6C-8C9EB48A1BBE}"/>
              </a:ext>
            </a:extLst>
          </p:cNvPr>
          <p:cNvSpPr/>
          <p:nvPr/>
        </p:nvSpPr>
        <p:spPr>
          <a:xfrm>
            <a:off x="0" y="3240253"/>
            <a:ext cx="1219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También sufrió un fallo hidráulico durante el Gran Premio de Malasia, cuando marchaba séptimo.</a:t>
            </a:r>
            <a:endParaRPr lang="es-MX" sz="2800" b="1" dirty="0">
              <a:solidFill>
                <a:schemeClr val="tx1">
                  <a:lumMod val="8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29027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9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27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7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3000"/>
                            </p:stCondLst>
                            <p:childTnLst>
                              <p:par>
                                <p:cTn id="21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5" grpId="0"/>
      <p:bldP spid="6" grpId="0"/>
      <p:bldP spid="7" grpId="0"/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A06F0A6E-686B-4832-8BC8-192CBF372156}"/>
              </a:ext>
            </a:extLst>
          </p:cNvPr>
          <p:cNvSpPr/>
          <p:nvPr/>
        </p:nvSpPr>
        <p:spPr>
          <a:xfrm>
            <a:off x="0" y="5334520"/>
            <a:ext cx="1219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 final de la temporada 2007, Nico terminó con veinte puntos, quedando así noveno en la clasificación de pilotos.</a:t>
            </a:r>
            <a:endParaRPr lang="es-MX" sz="2800" b="1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8924F428-7AA7-461E-BC51-8A7BA7A2B2A1}"/>
              </a:ext>
            </a:extLst>
          </p:cNvPr>
          <p:cNvSpPr/>
          <p:nvPr/>
        </p:nvSpPr>
        <p:spPr>
          <a:xfrm>
            <a:off x="0" y="398725"/>
            <a:ext cx="12192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 final de la temporada,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 err="1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firmó su mejor resultado en la máxima categoría con un excelente cuarto lugar en el Gran Premio de Brasil,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pero lo asombroso del cuarto puesto es que en el proceso adelantó a los </a:t>
            </a:r>
            <a:r>
              <a:rPr lang="es-ES" sz="1400" kern="1800" dirty="0">
                <a:solidFill>
                  <a:srgbClr val="FFFF00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BMW</a:t>
            </a:r>
            <a:r>
              <a:rPr lang="es-ES" sz="1400" b="1" kern="1800" dirty="0">
                <a:solidFill>
                  <a:srgbClr val="FFFF00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Nick Heidfeld y Robert </a:t>
            </a:r>
            <a:r>
              <a:rPr lang="es-ES" sz="2800" b="1" kern="1800" dirty="0" err="1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Kubica</a:t>
            </a: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una maniobra que fue considerada por muchos como una de las mejores de la temporada.</a:t>
            </a:r>
            <a:endParaRPr lang="es-MX" sz="2800" b="1" dirty="0"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EB4607EA-1EAD-47BD-95C7-C2236BDC4741}"/>
              </a:ext>
            </a:extLst>
          </p:cNvPr>
          <p:cNvSpPr/>
          <p:nvPr/>
        </p:nvSpPr>
        <p:spPr>
          <a:xfrm>
            <a:off x="0" y="5939203"/>
            <a:ext cx="1219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Estuvo cerca de poder fichar por McLaren para el año siguiente,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pero la operación no se consumó y </a:t>
            </a:r>
            <a:r>
              <a:rPr lang="es-ES" sz="2800" b="1" kern="1800" dirty="0" err="1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continuó en el equipo Williams.</a:t>
            </a:r>
            <a:endParaRPr lang="es-MX" sz="2800" b="1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6671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6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87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7250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5" grpId="0"/>
      <p:bldP spid="6" grpId="0"/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91000"/>
            <a:lum/>
          </a:blip>
          <a:srcRect/>
          <a:stretch>
            <a:fillRect t="-2000" b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ángulo 6">
            <a:extLst>
              <a:ext uri="{FF2B5EF4-FFF2-40B4-BE49-F238E27FC236}">
                <a16:creationId xmlns:a16="http://schemas.microsoft.com/office/drawing/2014/main" id="{9B1C2CB2-2163-4520-9040-9C65A44DF465}"/>
              </a:ext>
            </a:extLst>
          </p:cNvPr>
          <p:cNvSpPr/>
          <p:nvPr/>
        </p:nvSpPr>
        <p:spPr>
          <a:xfrm>
            <a:off x="-1" y="1204974"/>
            <a:ext cx="12103511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La temporada 2008 fue bastante prometedora para  Nico     </a:t>
            </a:r>
            <a:r>
              <a:rPr lang="es-ES" sz="2800" b="1" kern="1800" dirty="0" err="1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desde los entrenamientos de pretemporada,</a:t>
            </a:r>
          </a:p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pues el equipo pensó que había logrado avanzar bastante               con el nuevo diseño del  </a:t>
            </a:r>
            <a:r>
              <a:rPr lang="es-ES" sz="1400" kern="1800" dirty="0">
                <a:solidFill>
                  <a:schemeClr val="tx1">
                    <a:lumMod val="85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FW30</a:t>
            </a: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el cual mostró un excelente rendimiento </a:t>
            </a:r>
          </a:p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durante las pruebas en Jerez de la Frontera  </a:t>
            </a:r>
          </a:p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y Barcelona.      </a:t>
            </a:r>
            <a:endParaRPr lang="es-MX" sz="2800" b="1" dirty="0">
              <a:solidFill>
                <a:schemeClr val="tx1">
                  <a:lumMod val="8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A06F0A6E-686B-4832-8BC8-192CBF372156}"/>
              </a:ext>
            </a:extLst>
          </p:cNvPr>
          <p:cNvSpPr/>
          <p:nvPr/>
        </p:nvSpPr>
        <p:spPr>
          <a:xfrm>
            <a:off x="1032386" y="364310"/>
            <a:ext cx="9733937" cy="4097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0" dirty="0">
                <a:ln>
                  <a:solidFill>
                    <a:srgbClr val="996633"/>
                  </a:solidFill>
                </a:ln>
                <a:solidFill>
                  <a:srgbClr val="FFFF00"/>
                </a:solidFill>
                <a:latin typeface="Algerian" panose="04020705040A02060702" pitchFamily="82" charset="0"/>
                <a:cs typeface="Arial"/>
              </a:rPr>
              <a:t>Temporada 2008</a:t>
            </a:r>
            <a:endParaRPr lang="es-MX" sz="2800" b="1" kern="0" dirty="0">
              <a:ln>
                <a:solidFill>
                  <a:srgbClr val="996633"/>
                </a:solidFill>
              </a:ln>
              <a:solidFill>
                <a:srgbClr val="FFFF00"/>
              </a:solidFill>
              <a:latin typeface="Algerian" panose="04020705040A02060702" pitchFamily="82" charset="0"/>
              <a:cs typeface="Arial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DB45B255-E537-476F-AC94-B3FF1106BE35}"/>
              </a:ext>
            </a:extLst>
          </p:cNvPr>
          <p:cNvSpPr/>
          <p:nvPr/>
        </p:nvSpPr>
        <p:spPr>
          <a:xfrm>
            <a:off x="9674942" y="1588419"/>
            <a:ext cx="2517057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 err="1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durante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una sesión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entrenamientos libres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con el  </a:t>
            </a:r>
            <a:r>
              <a:rPr lang="es-ES" sz="1400" kern="1800" dirty="0">
                <a:solidFill>
                  <a:srgbClr val="FFC000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FW30</a:t>
            </a:r>
            <a:r>
              <a:rPr lang="es-ES" sz="2800" b="1" kern="1800" dirty="0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2800" b="1" dirty="0">
              <a:solidFill>
                <a:srgbClr val="FFC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62339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8250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3" grpId="0"/>
      <p:bldP spid="5" grpId="0"/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carretera, exterior, edificio, persona&#10;&#10;Descripción generada con confianza muy alta">
            <a:extLst>
              <a:ext uri="{FF2B5EF4-FFF2-40B4-BE49-F238E27FC236}">
                <a16:creationId xmlns:a16="http://schemas.microsoft.com/office/drawing/2014/main" id="{387F1931-A997-4241-A611-8BEED3D745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8400" y="1014481"/>
            <a:ext cx="6743580" cy="485537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6">
                <a:lumMod val="75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A06F0A6E-686B-4832-8BC8-192CBF372156}"/>
              </a:ext>
            </a:extLst>
          </p:cNvPr>
          <p:cNvSpPr/>
          <p:nvPr/>
        </p:nvSpPr>
        <p:spPr>
          <a:xfrm>
            <a:off x="0" y="128337"/>
            <a:ext cx="12192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Gran Premio de Australia dio inicio a una temporada de altos y bajos para Nico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quien nuevamente veía cómo cambian a su compañero, en esta ocasión por el protegido de Toyota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Kazuki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Nakajima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FF0249B6-7C05-47EC-8159-641189AC3C87}"/>
              </a:ext>
            </a:extLst>
          </p:cNvPr>
          <p:cNvSpPr/>
          <p:nvPr/>
        </p:nvSpPr>
        <p:spPr>
          <a:xfrm>
            <a:off x="0" y="1204967"/>
            <a:ext cx="6096000" cy="19697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Durante la carrera, en la cual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se clasificó séptimo detrás de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Jarno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Trulli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 Toyota y Nick Heidfeld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</a:t>
            </a:r>
            <a:r>
              <a:rPr lang="es-ES" sz="1400" kern="1800" dirty="0">
                <a:solidFill>
                  <a:srgbClr val="000000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BMW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1400" kern="1800" dirty="0" err="1">
                <a:solidFill>
                  <a:srgbClr val="000000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Sauber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logró adelantar a ambos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luego de una relampagueante salida que le llevó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hasta el cuarto lugar después del trompo de Felipe Massa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Ferrari, en la primera curva.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01E5EC4C-7E43-4006-9D42-88CDEDE82741}"/>
              </a:ext>
            </a:extLst>
          </p:cNvPr>
          <p:cNvSpPr/>
          <p:nvPr/>
        </p:nvSpPr>
        <p:spPr>
          <a:xfrm>
            <a:off x="0" y="3476218"/>
            <a:ext cx="6341806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Tras una serie de acontecimientos y coches de seguridad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una carrera bastante agitada,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consigue firmar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 primer podio en la Fórmula 1 con un tercer lugar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detrás de Lewis Hamilton y Nick Heidfeld,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siendo de paso el mejor resultado de su carrera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Fórmula 1 hasta ese momento y su primera visita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 podio desde que lo hiciera por última vez en Baréin de 2005 cuando corría para </a:t>
            </a:r>
            <a:r>
              <a:rPr lang="es-ES" sz="1400" kern="1800" dirty="0">
                <a:solidFill>
                  <a:srgbClr val="000000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ART Grand Prix 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</a:t>
            </a:r>
            <a:r>
              <a:rPr lang="es-ES" sz="1400" kern="1800" dirty="0">
                <a:solidFill>
                  <a:srgbClr val="000000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GP2.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76C8983D-113B-4145-A168-07BA3950C062}"/>
              </a:ext>
            </a:extLst>
          </p:cNvPr>
          <p:cNvSpPr/>
          <p:nvPr/>
        </p:nvSpPr>
        <p:spPr>
          <a:xfrm>
            <a:off x="-1" y="6307909"/>
            <a:ext cx="1219200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También fue la primera vez que dos campeones de la </a:t>
            </a:r>
            <a:r>
              <a:rPr lang="es-ES" sz="1400" kern="1800" dirty="0">
                <a:solidFill>
                  <a:srgbClr val="000000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GP2 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coincidían en el podio de la F1.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47380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23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375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4375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9375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0250"/>
                            </p:stCondLst>
                            <p:childTnLst>
                              <p:par>
                                <p:cTn id="24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5" grpId="0"/>
      <p:bldP spid="7" grpId="0"/>
      <p:bldP spid="8" grpId="0"/>
      <p:bldP spid="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91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4E426DF2-A286-49DD-BCE0-94EE52166AC1}"/>
              </a:ext>
            </a:extLst>
          </p:cNvPr>
          <p:cNvSpPr/>
          <p:nvPr/>
        </p:nvSpPr>
        <p:spPr>
          <a:xfrm>
            <a:off x="0" y="275817"/>
            <a:ext cx="12192000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Después del excelente rendimiento mostrado por </a:t>
            </a:r>
            <a:r>
              <a:rPr lang="es-ES" sz="2800" b="1" kern="1800" dirty="0" err="1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 su </a:t>
            </a:r>
            <a:r>
              <a:rPr lang="es-ES" sz="1400" kern="1800" dirty="0">
                <a:solidFill>
                  <a:srgbClr val="FFFF00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FW30</a:t>
            </a: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en Australia,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las carencias del monoplaza comenzaron a hacerse evidentes cuando en el Gran Premio de Malasia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clasifica en la decimosexta plaza de la grilla de salida, siendo un enorme bajón en las prestaciones del coche.</a:t>
            </a:r>
            <a:endParaRPr lang="es-MX" sz="2800" b="1" dirty="0"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F20A4BE5-2102-4230-B898-1C32D4A04DDE}"/>
              </a:ext>
            </a:extLst>
          </p:cNvPr>
          <p:cNvSpPr/>
          <p:nvPr/>
        </p:nvSpPr>
        <p:spPr>
          <a:xfrm>
            <a:off x="0" y="5835954"/>
            <a:ext cx="12192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el </a:t>
            </a: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Gran Premio de Baréin, el </a:t>
            </a:r>
            <a:r>
              <a:rPr lang="es-ES" sz="1400" kern="1800" dirty="0">
                <a:solidFill>
                  <a:srgbClr val="FFFF00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FW30 </a:t>
            </a: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notaba mucho </a:t>
            </a: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más acomodado a las características del circuito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le permite a Nico </a:t>
            </a:r>
            <a:r>
              <a:rPr lang="es-ES" sz="2800" b="1" kern="1800" dirty="0" err="1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clasificarse en el cuarto lugar para la parrilla de salida de la carrera,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aunque nuevamente  las carencias del auto sólo le permitieron anotarse  un punto.</a:t>
            </a:r>
            <a:endParaRPr lang="es-MX" sz="2800" b="1" dirty="0"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53988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187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4125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6" grpId="0"/>
      <p:bldP spid="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91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86A19649-5533-4ECB-A269-E6ADD36B92F9}"/>
              </a:ext>
            </a:extLst>
          </p:cNvPr>
          <p:cNvSpPr/>
          <p:nvPr/>
        </p:nvSpPr>
        <p:spPr>
          <a:xfrm>
            <a:off x="693174" y="379059"/>
            <a:ext cx="1149882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resto de la temporada se caracterizó básicamente por lo mismo, viendo a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sumando en solo cinco carreras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todo el año y terminando el campeonato con 17  puntos, tres menos que la temporada anterior.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A75305CB-ED35-4493-94D0-691CBB713233}"/>
              </a:ext>
            </a:extLst>
          </p:cNvPr>
          <p:cNvSpPr/>
          <p:nvPr/>
        </p:nvSpPr>
        <p:spPr>
          <a:xfrm>
            <a:off x="0" y="4980556"/>
            <a:ext cx="1219200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No obstante, se vio bastante cerca                                                   de la victoria cuando, luego de una serie de incidentes</a:t>
            </a:r>
          </a:p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que involucraron  el coche de seguridad                                                  durante el Gran Premio de Singapur,</a:t>
            </a:r>
          </a:p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firmó su mejor resultado                                                     hasta ese momento en la F1 </a:t>
            </a:r>
          </a:p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con un segundo puesto en su carrera número 50 en la máxima categoría, a pesar de sufrir </a:t>
            </a:r>
          </a:p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una penalización de diez segundos por repostar con el coche de seguridad en pista.</a:t>
            </a:r>
            <a:endParaRPr lang="es-MX" sz="2800" b="1" dirty="0">
              <a:solidFill>
                <a:schemeClr val="tx1">
                  <a:lumMod val="8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58248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3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875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6" grpId="0"/>
      <p:bldP spid="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alphaModFix amt="91000"/>
            <a:lum/>
          </a:blip>
          <a:srcRect/>
          <a:stretch>
            <a:fillRect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51DEE6BC-037F-4FAB-9D2B-9BB7AB315A7B}"/>
              </a:ext>
            </a:extLst>
          </p:cNvPr>
          <p:cNvSpPr/>
          <p:nvPr/>
        </p:nvSpPr>
        <p:spPr>
          <a:xfrm rot="994032">
            <a:off x="1519084" y="5806468"/>
            <a:ext cx="445401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Nico </a:t>
            </a:r>
            <a:r>
              <a:rPr lang="es-ES" sz="2800" b="1" kern="1800" dirty="0" err="1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durante el Gran Premio de Turquía de 2009.</a:t>
            </a:r>
            <a:endParaRPr lang="es-MX" sz="2800" b="1" dirty="0">
              <a:solidFill>
                <a:srgbClr val="FFC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24C78B18-5127-4599-8235-F275776A9CCF}"/>
              </a:ext>
            </a:extLst>
          </p:cNvPr>
          <p:cNvSpPr/>
          <p:nvPr/>
        </p:nvSpPr>
        <p:spPr>
          <a:xfrm>
            <a:off x="0" y="157833"/>
            <a:ext cx="9542206" cy="4097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0" dirty="0">
                <a:ln>
                  <a:solidFill>
                    <a:srgbClr val="996633"/>
                  </a:solidFill>
                </a:ln>
                <a:solidFill>
                  <a:srgbClr val="FFFF00"/>
                </a:solidFill>
                <a:latin typeface="Algerian" panose="04020705040A02060702" pitchFamily="82" charset="0"/>
                <a:cs typeface="Arial"/>
              </a:rPr>
              <a:t>Temporada 2009</a:t>
            </a:r>
            <a:endParaRPr lang="es-MX" sz="2800" b="1" kern="0" dirty="0">
              <a:ln>
                <a:solidFill>
                  <a:srgbClr val="996633"/>
                </a:solidFill>
              </a:ln>
              <a:solidFill>
                <a:srgbClr val="FFFF00"/>
              </a:solidFill>
              <a:latin typeface="Algerian" panose="04020705040A02060702" pitchFamily="82" charset="0"/>
              <a:cs typeface="Arial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13A1D0FB-201D-4143-AE85-93B3F0C02795}"/>
              </a:ext>
            </a:extLst>
          </p:cNvPr>
          <p:cNvSpPr/>
          <p:nvPr/>
        </p:nvSpPr>
        <p:spPr>
          <a:xfrm>
            <a:off x="0" y="865755"/>
            <a:ext cx="1119073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Luego de una temporada 2008  de Fórmula 1, en donde el equipo Williams F1 y </a:t>
            </a:r>
            <a:r>
              <a:rPr lang="es-ES" sz="2800" b="1" kern="1800" dirty="0" err="1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brillaron por la falta de competitividad de su </a:t>
            </a:r>
            <a:r>
              <a:rPr lang="es-ES" sz="1400" kern="1800" dirty="0">
                <a:solidFill>
                  <a:schemeClr val="bg1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FW30</a:t>
            </a: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s-ES" sz="2800" b="1" kern="1800" dirty="0" err="1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dijo públicamente que si el equipo no reaccionaba </a:t>
            </a:r>
          </a:p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para la Temporada 2009  de Fórmula 1, se marcharía del equipo.</a:t>
            </a:r>
            <a:endParaRPr lang="es-MX" sz="2800" b="1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673FF3B6-9EFA-40AE-AD4C-CAD0D9B54373}"/>
              </a:ext>
            </a:extLst>
          </p:cNvPr>
          <p:cNvSpPr/>
          <p:nvPr/>
        </p:nvSpPr>
        <p:spPr>
          <a:xfrm>
            <a:off x="3923068" y="1957137"/>
            <a:ext cx="826892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La temporada dio inicio con polémicas que envolvían al equipo Williams F1,</a:t>
            </a:r>
          </a:p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así como a Toyota y al equipo formado a partir de  </a:t>
            </a:r>
            <a:r>
              <a:rPr lang="es-ES" sz="1400" kern="1800" dirty="0">
                <a:solidFill>
                  <a:srgbClr val="000000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Honda, </a:t>
            </a:r>
            <a:r>
              <a:rPr lang="es-ES" sz="1400" kern="1800" dirty="0" err="1">
                <a:solidFill>
                  <a:srgbClr val="000000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Brawn</a:t>
            </a:r>
            <a:r>
              <a:rPr lang="es-ES" sz="1400" kern="1800" dirty="0">
                <a:solidFill>
                  <a:srgbClr val="000000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GP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debido al diseño revolucionario e ingenioso de su difusor, </a:t>
            </a:r>
          </a:p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el cual fue reportado por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Adrian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Newey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de Red Bull Racing, como una parte aerodinámica </a:t>
            </a:r>
          </a:p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que proporcionaba más de un segundo por vuelta.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6F5A4793-807D-48DD-A564-58B212D49E8A}"/>
              </a:ext>
            </a:extLst>
          </p:cNvPr>
          <p:cNvSpPr/>
          <p:nvPr/>
        </p:nvSpPr>
        <p:spPr>
          <a:xfrm>
            <a:off x="7492182" y="4066156"/>
            <a:ext cx="469981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El  </a:t>
            </a:r>
            <a:r>
              <a:rPr lang="es-ES" sz="1400" kern="1800" dirty="0">
                <a:solidFill>
                  <a:srgbClr val="000000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FW31 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mostró competitivo durante </a:t>
            </a:r>
          </a:p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las primeras dos carreras de la temporada,</a:t>
            </a:r>
          </a:p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incluso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fue capaz de clasificarse</a:t>
            </a:r>
          </a:p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cuarto en el Gran Premio  </a:t>
            </a:r>
          </a:p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de Malasia , </a:t>
            </a:r>
          </a:p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en donde luego de la primera curva</a:t>
            </a:r>
          </a:p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era líder de la carrera.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64885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peelOff"/>
        <p:sndAc>
          <p:stSnd>
            <p:snd r:embed="rId2" name="Nico 3 Medley-Eaglenest-1.wav"/>
          </p:stSnd>
        </p:sndAc>
      </p:transition>
    </mc:Choice>
    <mc:Fallback xmlns="">
      <p:transition spd="slow" advClick="0" advTm="0">
        <p:fade/>
        <p:sndAc>
          <p:stSnd>
            <p:snd r:embed="rId4" name="Nico 3 Medley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37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37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337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2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5125"/>
                            </p:stCondLst>
                            <p:childTnLst>
                              <p:par>
                                <p:cTn id="25" presetID="1" presetClass="entr" presetSubtype="0" fill="hold" grpId="0" nodeType="afterEffect" nodePh="1">
                                  <p:stCondLst>
                                    <p:cond delay="225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5" grpId="0"/>
      <p:bldP spid="6" grpId="0"/>
      <p:bldP spid="7" grpId="0"/>
      <p:bldP spid="8" grpId="0"/>
      <p:bldP spid="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19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 descr="Imagen que contiene valla, escena, carretera, camino&#10;&#10;Descripción generada con confianza muy alta">
            <a:extLst>
              <a:ext uri="{FF2B5EF4-FFF2-40B4-BE49-F238E27FC236}">
                <a16:creationId xmlns:a16="http://schemas.microsoft.com/office/drawing/2014/main" id="{7974C66B-E2DB-426B-B58F-A477EF42C5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913176"/>
            <a:ext cx="6104389" cy="457829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51DEE6BC-037F-4FAB-9D2B-9BB7AB315A7B}"/>
              </a:ext>
            </a:extLst>
          </p:cNvPr>
          <p:cNvSpPr/>
          <p:nvPr/>
        </p:nvSpPr>
        <p:spPr>
          <a:xfrm>
            <a:off x="0" y="216825"/>
            <a:ext cx="1219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Justo después el clima empeoró y la carrera tuvo que ser detenida por falta de visibilidad, con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en el octavo lugar.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1AD44280-7B8A-4B9E-8340-9861974C2C91}"/>
              </a:ext>
            </a:extLst>
          </p:cNvPr>
          <p:cNvSpPr/>
          <p:nvPr/>
        </p:nvSpPr>
        <p:spPr>
          <a:xfrm>
            <a:off x="0" y="718273"/>
            <a:ext cx="632705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 pesar del potencial del auto,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no había podido capitalizar en pista debido a varios errores estratégicos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Williams desde la pared de boxes que perjudicaron al alemán.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9FA1E9B6-61AC-4CC3-A688-7B466898B7BE}"/>
              </a:ext>
            </a:extLst>
          </p:cNvPr>
          <p:cNvSpPr/>
          <p:nvPr/>
        </p:nvSpPr>
        <p:spPr>
          <a:xfrm>
            <a:off x="0" y="1868653"/>
            <a:ext cx="6327058" cy="22775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el Gran Premio de España,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inició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una racha de ocho carreras seguidas logrando sumar puntos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su equipo, firmando grandes actuaciones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como un adelantamiento al extremo en Mónaco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sobre Felipe Massa, de la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Scuderia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Ferrari,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una remontada colosal en Alemania,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donde partió décimo quinto para llegar en el cuarto lugar.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D89BD1AF-2FD3-41B3-ABAC-90FE9A1968E5}"/>
              </a:ext>
            </a:extLst>
          </p:cNvPr>
          <p:cNvSpPr/>
          <p:nvPr/>
        </p:nvSpPr>
        <p:spPr>
          <a:xfrm>
            <a:off x="-1" y="4243130"/>
            <a:ext cx="6209071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Durante el Gran Premio de Singapur firmó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 mejor resultado de clasificación en dicha temporada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un tercer puesto, acompañando al inglés Lewis Hamilton y a su compatriota Sebastian Vettel.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FF7C2D80-A036-46E2-8A81-9DAFB1587EA0}"/>
              </a:ext>
            </a:extLst>
          </p:cNvPr>
          <p:cNvSpPr/>
          <p:nvPr/>
        </p:nvSpPr>
        <p:spPr>
          <a:xfrm>
            <a:off x="0" y="5732720"/>
            <a:ext cx="12192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Durante la salida logra adelantar a Vettel y mantenerse en el mismo ritmo del inglés de McLaren,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pero en su primera detención en boxes comete un error al salir por la calle de boxes,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 cual le valió ser penalizado con un “</a:t>
            </a: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drive </a:t>
            </a:r>
            <a:r>
              <a:rPr lang="es-ES" sz="2800" b="1" kern="1800" dirty="0" err="1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through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”.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49915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37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12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2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487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1375"/>
                            </p:stCondLst>
                            <p:childTnLst>
                              <p:par>
                                <p:cTn id="29" presetID="1" presetClass="entr" presetSubtype="0" fill="hold" grpId="0" nodeType="afterEffect" nodePh="1">
                                  <p:stCondLst>
                                    <p:cond delay="225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5" grpId="0"/>
      <p:bldP spid="7" grpId="0"/>
      <p:bldP spid="8" grpId="0"/>
      <p:bldP spid="9" grpId="0"/>
      <p:bldP spid="10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30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45000"/>
                <a:lumOff val="55000"/>
              </a:schemeClr>
            </a:gs>
            <a:gs pos="71000">
              <a:schemeClr val="accent4">
                <a:lumMod val="30000"/>
                <a:lumOff val="7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carretera, exterior, calle, camino&#10;&#10;Descripción generada con confianza muy alta">
            <a:extLst>
              <a:ext uri="{FF2B5EF4-FFF2-40B4-BE49-F238E27FC236}">
                <a16:creationId xmlns:a16="http://schemas.microsoft.com/office/drawing/2014/main" id="{AFAC3065-6535-4F90-9A35-B5B8DBABFC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244" y="14753"/>
            <a:ext cx="3983368" cy="465210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C0B1CF6E-A383-440D-94EA-16675A56B0EC}"/>
              </a:ext>
            </a:extLst>
          </p:cNvPr>
          <p:cNvSpPr/>
          <p:nvPr/>
        </p:nvSpPr>
        <p:spPr>
          <a:xfrm>
            <a:off x="4020402" y="1520095"/>
            <a:ext cx="817159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rendimiento de su Williams F1  se vio comprometido por el enfoque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del equipo en el auto de la Temporada 2010  de Fórmula 1,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bajando notablemente su rendimiento, aunque a pesar de ello,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logró firmar un excelente quinto puesto en el Gran Premio de Japón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celebrado en el legendario circuito de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Suzuka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tras haberse clasificado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décimo primer lugar.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51DEE6BC-037F-4FAB-9D2B-9BB7AB315A7B}"/>
              </a:ext>
            </a:extLst>
          </p:cNvPr>
          <p:cNvSpPr/>
          <p:nvPr/>
        </p:nvSpPr>
        <p:spPr>
          <a:xfrm>
            <a:off x="4020402" y="43781"/>
            <a:ext cx="8171598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Luego su carrera se complicó con la salida del auto de seguridad,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 cual le retrasó y propició que terminara la carrera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décimo primera plaza general,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finalizando así con un fin de semana que parecía bastante prometedor.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F20EC9E2-69CC-4B3A-B9F0-1C2337E827A4}"/>
              </a:ext>
            </a:extLst>
          </p:cNvPr>
          <p:cNvSpPr/>
          <p:nvPr/>
        </p:nvSpPr>
        <p:spPr>
          <a:xfrm>
            <a:off x="4020402" y="3468347"/>
            <a:ext cx="817159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 final de la temporada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sumaba 34.5  puntos, siendo estos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todos los puntos sumados por WilliamsF1 en la temporada, pues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 compañero de equipo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Kazuki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Nakajima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no logró puntuar ni una sola vez.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F7B543A3-C7DB-4CCB-B85E-EAD45B7FEA7A}"/>
              </a:ext>
            </a:extLst>
          </p:cNvPr>
          <p:cNvSpPr/>
          <p:nvPr/>
        </p:nvSpPr>
        <p:spPr>
          <a:xfrm>
            <a:off x="18517" y="4701316"/>
            <a:ext cx="1217348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29 de octubre de 2009, mientras aún corría para el equipo Williams,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anunció a la prensa que dejaría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equipo al finalizar la temporada, poniendo así fin a una relación de cuatro años con el equipo de Sir Frank Williams.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6EC0F545-DD6F-441E-93CF-82758F35D43C}"/>
              </a:ext>
            </a:extLst>
          </p:cNvPr>
          <p:cNvSpPr/>
          <p:nvPr/>
        </p:nvSpPr>
        <p:spPr>
          <a:xfrm>
            <a:off x="18517" y="5606379"/>
            <a:ext cx="1217348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afirmó que “</a:t>
            </a: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Williams realmente ha apoyado mi carrera durante todos estos años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me gustaría darle un gran agradecimiento a todos ellos.</a:t>
            </a:r>
            <a:endParaRPr lang="es-MX" sz="2800" b="1" dirty="0">
              <a:solidFill>
                <a:srgbClr val="7030A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1F733332-8A63-4B29-8B35-F0BE5A2240E2}"/>
              </a:ext>
            </a:extLst>
          </p:cNvPr>
          <p:cNvSpPr/>
          <p:nvPr/>
        </p:nvSpPr>
        <p:spPr>
          <a:xfrm>
            <a:off x="18517" y="6455399"/>
            <a:ext cx="1217348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 embargo, no estoy seguro de que puedan ganar carreras en este momento, lo cual me gustaría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".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43482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5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6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4375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7375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325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30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42625"/>
                            </p:stCondLst>
                            <p:childTnLst>
                              <p:par>
                                <p:cTn id="38" presetID="1" presetClass="entr" presetSubtype="0" fill="hold" grpId="0" nodeType="afterEffect" nodePh="1">
                                  <p:stCondLst>
                                    <p:cond delay="2250"/>
                                  </p:stCondLst>
                                  <p:endCondLst>
                                    <p:cond evt="begin" delay="0">
                                      <p:tn val="3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3" grpId="0"/>
      <p:bldP spid="5" grpId="0"/>
      <p:bldP spid="8" grpId="0"/>
      <p:bldP spid="11" grpId="0"/>
      <p:bldP spid="12" grpId="0"/>
      <p:bldP spid="1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51DEE6BC-037F-4FAB-9D2B-9BB7AB315A7B}"/>
              </a:ext>
            </a:extLst>
          </p:cNvPr>
          <p:cNvSpPr/>
          <p:nvPr/>
        </p:nvSpPr>
        <p:spPr>
          <a:xfrm>
            <a:off x="0" y="423301"/>
            <a:ext cx="12192000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16 de noviembre de 2009, el equipo campeón </a:t>
            </a:r>
            <a:r>
              <a:rPr lang="es-ES" sz="2800" b="1" kern="1800" dirty="0" err="1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Brawn</a:t>
            </a: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GP   fue comprado por el gigante constructor alemán Mercedes-Benz y renombrado inmediatamente como Mercedes Grand Prix,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disparando los rumores sobre un posible fichaje de Nico por la nueva escudería.</a:t>
            </a:r>
            <a:endParaRPr lang="es-MX" sz="2800" b="1" dirty="0"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03E4E28A-C1EE-4493-9C0F-C0F1597CE5DC}"/>
              </a:ext>
            </a:extLst>
          </p:cNvPr>
          <p:cNvSpPr/>
          <p:nvPr/>
        </p:nvSpPr>
        <p:spPr>
          <a:xfrm>
            <a:off x="0" y="1662164"/>
            <a:ext cx="12192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fue hasta el 23 de noviembre de 2009 cuando </a:t>
            </a:r>
            <a:r>
              <a:rPr lang="es-ES" sz="2800" b="1" kern="1800" dirty="0" err="1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fue anunciado oficialmente como el primer fichaje del equipo Mercedes GP  para la temporada de 2010.</a:t>
            </a:r>
            <a:endParaRPr lang="es-MX" sz="2800" b="1" dirty="0"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D3BE14E1-85A6-4C77-A2DB-511F7D9D11E6}"/>
              </a:ext>
            </a:extLst>
          </p:cNvPr>
          <p:cNvSpPr/>
          <p:nvPr/>
        </p:nvSpPr>
        <p:spPr>
          <a:xfrm>
            <a:off x="0" y="4818323"/>
            <a:ext cx="12192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Justamente un mes después, el 23  de diciembre de 2009, el equipo Mercedes Grand Prix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anunció el fichaje y la vuelta a competición del siete veces campeón del mundo de Fórmula 1 Michael Schumacher.</a:t>
            </a:r>
            <a:endParaRPr lang="es-MX" sz="2800" b="1" dirty="0"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93F81C67-7736-4592-A038-D17FA085B208}"/>
              </a:ext>
            </a:extLst>
          </p:cNvPr>
          <p:cNvSpPr/>
          <p:nvPr/>
        </p:nvSpPr>
        <p:spPr>
          <a:xfrm>
            <a:off x="0" y="5821216"/>
            <a:ext cx="12192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</a:t>
            </a:r>
            <a:r>
              <a:rPr lang="es-ES" sz="2800" b="1" kern="1800" dirty="0" err="1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cedió su número a Schumacher a petición de este,           debido a que Schumacher es supersticioso </a:t>
            </a:r>
          </a:p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y prefería el número impar de Nico          (</a:t>
            </a: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3 en vez del 4</a:t>
            </a: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es-MX" sz="2800" b="1" dirty="0"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15505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8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612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912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6875"/>
                            </p:stCondLst>
                            <p:childTnLst>
                              <p:par>
                                <p:cTn id="21" presetID="1" presetClass="entr" presetSubtype="0" fill="hold" grpId="0" nodeType="afterEffect" nodePh="1">
                                  <p:stCondLst>
                                    <p:cond delay="225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5" grpId="0"/>
      <p:bldP spid="6" grpId="0"/>
      <p:bldP spid="7" grpId="0"/>
      <p:bldP spid="8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91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51DEE6BC-037F-4FAB-9D2B-9BB7AB315A7B}"/>
              </a:ext>
            </a:extLst>
          </p:cNvPr>
          <p:cNvSpPr/>
          <p:nvPr/>
        </p:nvSpPr>
        <p:spPr>
          <a:xfrm rot="20540013">
            <a:off x="6125496" y="4832422"/>
            <a:ext cx="6095999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Nico </a:t>
            </a:r>
            <a:r>
              <a:rPr lang="es-ES" sz="2800" b="1" kern="1800" dirty="0" err="1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en el Gran Premio de Baréin de 2010.</a:t>
            </a:r>
            <a:endParaRPr lang="es-MX" sz="2800" b="1" dirty="0">
              <a:solidFill>
                <a:srgbClr val="FFC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F4626018-C48D-44DC-8C49-3058D900C712}"/>
              </a:ext>
            </a:extLst>
          </p:cNvPr>
          <p:cNvSpPr/>
          <p:nvPr/>
        </p:nvSpPr>
        <p:spPr>
          <a:xfrm>
            <a:off x="0" y="83600"/>
            <a:ext cx="6096000" cy="4097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0" dirty="0">
                <a:ln>
                  <a:solidFill>
                    <a:srgbClr val="996633"/>
                  </a:solidFill>
                </a:ln>
                <a:solidFill>
                  <a:srgbClr val="FFFF00"/>
                </a:solidFill>
                <a:latin typeface="Algerian" panose="04020705040A02060702" pitchFamily="82" charset="0"/>
                <a:cs typeface="Arial"/>
              </a:rPr>
              <a:t>Años en Mercedes (2010-2016)</a:t>
            </a:r>
            <a:endParaRPr lang="es-MX" sz="2800" b="1" kern="0" dirty="0">
              <a:ln>
                <a:solidFill>
                  <a:srgbClr val="996633"/>
                </a:solidFill>
              </a:ln>
              <a:solidFill>
                <a:srgbClr val="FFFF00"/>
              </a:solidFill>
              <a:latin typeface="Algerian" panose="04020705040A02060702" pitchFamily="82" charset="0"/>
              <a:cs typeface="Arial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40F90F4C-A209-4DB0-AF2A-1F3D7747E077}"/>
              </a:ext>
            </a:extLst>
          </p:cNvPr>
          <p:cNvSpPr/>
          <p:nvPr/>
        </p:nvSpPr>
        <p:spPr>
          <a:xfrm>
            <a:off x="6096000" y="84584"/>
            <a:ext cx="6096000" cy="4097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0" dirty="0">
                <a:ln>
                  <a:solidFill>
                    <a:srgbClr val="996633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cs typeface="Arial"/>
              </a:rPr>
              <a:t>Temporada 2010</a:t>
            </a:r>
            <a:endParaRPr lang="es-MX" sz="2800" b="1" kern="0" dirty="0">
              <a:ln>
                <a:solidFill>
                  <a:srgbClr val="996633"/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latin typeface="Algerian" panose="04020705040A02060702" pitchFamily="82" charset="0"/>
              <a:cs typeface="Arial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C69928B8-26AD-4382-BEF0-059DBA24E54D}"/>
              </a:ext>
            </a:extLst>
          </p:cNvPr>
          <p:cNvSpPr/>
          <p:nvPr/>
        </p:nvSpPr>
        <p:spPr>
          <a:xfrm>
            <a:off x="0" y="703521"/>
            <a:ext cx="1219200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En su carrera de debut con Mercedes GP, Nico </a:t>
            </a:r>
            <a:r>
              <a:rPr lang="es-ES" sz="2800" b="1" kern="1800" dirty="0" err="1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logró clasificarse   en el quinto puesto para la parrilla </a:t>
            </a:r>
          </a:p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de salida para el Gran Premio de Baréin 2010, superando a su compañero del equipo </a:t>
            </a:r>
          </a:p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Michael Schumacher; y en la carrera </a:t>
            </a:r>
            <a:r>
              <a:rPr lang="es-ES" sz="2800" b="1" kern="1800" dirty="0" err="1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avanzó una posición, </a:t>
            </a:r>
          </a:p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adelantando a Lewis Hamilton en la primera vuelta, aunque luego perdió </a:t>
            </a:r>
          </a:p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la posición durante las paradas en boxes.</a:t>
            </a:r>
            <a:endParaRPr lang="es-MX" sz="2800" b="1" dirty="0"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7C1BE88A-DEE3-48B8-9C7F-4D5F6F723A58}"/>
              </a:ext>
            </a:extLst>
          </p:cNvPr>
          <p:cNvSpPr/>
          <p:nvPr/>
        </p:nvSpPr>
        <p:spPr>
          <a:xfrm>
            <a:off x="1" y="2429086"/>
            <a:ext cx="579611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 final de la carrera, terminó en el quinto puesto,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delante de su compañero de equipo.</a:t>
            </a:r>
            <a:endParaRPr lang="es-MX" sz="2800" b="1" dirty="0"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3AE69378-6E19-47D6-8560-3B36B91C504E}"/>
              </a:ext>
            </a:extLst>
          </p:cNvPr>
          <p:cNvSpPr/>
          <p:nvPr/>
        </p:nvSpPr>
        <p:spPr>
          <a:xfrm>
            <a:off x="973394" y="6101432"/>
            <a:ext cx="1121860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Ya para la carrera, </a:t>
            </a:r>
            <a:r>
              <a:rPr lang="es-ES" sz="2800" b="1" kern="1800" dirty="0" err="1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consiguió recuperarse de una mala salida </a:t>
            </a:r>
          </a:p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y acabó avanzando así al quinto puesto luego de la primera vuelta, donde acabaría el GP.</a:t>
            </a:r>
            <a:endParaRPr lang="es-MX" sz="2800" b="1" dirty="0"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41209096-5EF3-4FD7-8F14-F35FD8C02CC0}"/>
              </a:ext>
            </a:extLst>
          </p:cNvPr>
          <p:cNvSpPr/>
          <p:nvPr/>
        </p:nvSpPr>
        <p:spPr>
          <a:xfrm>
            <a:off x="0" y="3196013"/>
            <a:ext cx="2595716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segunda carrera </a:t>
            </a:r>
          </a:p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la temporada, </a:t>
            </a:r>
          </a:p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Melbourne, </a:t>
            </a:r>
          </a:p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Nico volvió </a:t>
            </a:r>
          </a:p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clasificarse </a:t>
            </a:r>
          </a:p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delante </a:t>
            </a:r>
          </a:p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Michael Schumacher, </a:t>
            </a:r>
          </a:p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logrando un sexto puesto en la parrilla de salida.</a:t>
            </a:r>
            <a:endParaRPr lang="es-MX" sz="2800" b="1" dirty="0"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81735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62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662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362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462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612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5625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4125"/>
                            </p:stCondLst>
                            <p:childTnLst>
                              <p:par>
                                <p:cTn id="33" presetID="1" presetClass="entr" presetSubtype="0" fill="hold" grpId="0" nodeType="afterEffect" nodePh="1">
                                  <p:stCondLst>
                                    <p:cond delay="2250"/>
                                  </p:stCondLst>
                                  <p:endCondLst>
                                    <p:cond evt="begin" delay="0">
                                      <p:tn val="3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91000"/>
            <a:lum/>
          </a:blip>
          <a:srcRect/>
          <a:stretch>
            <a:fillRect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51DEE6BC-037F-4FAB-9D2B-9BB7AB315A7B}"/>
              </a:ext>
            </a:extLst>
          </p:cNvPr>
          <p:cNvSpPr/>
          <p:nvPr/>
        </p:nvSpPr>
        <p:spPr>
          <a:xfrm>
            <a:off x="2050026" y="6396400"/>
            <a:ext cx="1014197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 err="1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pilotando su Mercedes </a:t>
            </a:r>
            <a:r>
              <a:rPr lang="es-ES" sz="1400" kern="1800" dirty="0">
                <a:solidFill>
                  <a:srgbClr val="FFC000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MGP W01</a:t>
            </a:r>
            <a:r>
              <a:rPr lang="es-ES" sz="2800" b="1" kern="1800" dirty="0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2800" b="1" dirty="0">
              <a:solidFill>
                <a:srgbClr val="FFC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7D83E54C-264D-416F-AA2E-8C718C394D6C}"/>
              </a:ext>
            </a:extLst>
          </p:cNvPr>
          <p:cNvSpPr/>
          <p:nvPr/>
        </p:nvSpPr>
        <p:spPr>
          <a:xfrm>
            <a:off x="0" y="275817"/>
            <a:ext cx="12192000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Sepang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Nico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logró su mejor registro clasificatorio con un excelente segundo puesto bajo una lluvia torrencial en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Sepang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siendo únicamente superado por su ex compañero de equipo Mark Webber de Red Bull,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pero una vez más superando a su compañero de equipo Michael Schumacher.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DAE28B74-0023-49D9-B9D2-6DEE12435540}"/>
              </a:ext>
            </a:extLst>
          </p:cNvPr>
          <p:cNvSpPr/>
          <p:nvPr/>
        </p:nvSpPr>
        <p:spPr>
          <a:xfrm>
            <a:off x="0" y="1337703"/>
            <a:ext cx="1219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la carrera, todo transcurrió con una relativa tranquilidad, pues la lluvia no hizo acto de presencia.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A42D125E-22F5-457B-95CF-81AD5741EB21}"/>
              </a:ext>
            </a:extLst>
          </p:cNvPr>
          <p:cNvSpPr/>
          <p:nvPr/>
        </p:nvSpPr>
        <p:spPr>
          <a:xfrm>
            <a:off x="0" y="1853896"/>
            <a:ext cx="1219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salida,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fue superado por Sebastian Vettel.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C26DC42B-EBB9-4120-977C-C586C46A23DD}"/>
              </a:ext>
            </a:extLst>
          </p:cNvPr>
          <p:cNvSpPr/>
          <p:nvPr/>
        </p:nvSpPr>
        <p:spPr>
          <a:xfrm>
            <a:off x="0" y="2370084"/>
            <a:ext cx="12192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ahí en adelante, la carrera de Nico fue conservadora,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pues su Mercedes </a:t>
            </a:r>
            <a:r>
              <a:rPr lang="es-ES" sz="1400" kern="1800" dirty="0">
                <a:solidFill>
                  <a:srgbClr val="000000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MGP W01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tenía el ritmo ni la velocidad para poder competir contra los Red Bull.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38695719-3723-4E07-AA9B-501AA12D44F8}"/>
              </a:ext>
            </a:extLst>
          </p:cNvPr>
          <p:cNvSpPr/>
          <p:nvPr/>
        </p:nvSpPr>
        <p:spPr>
          <a:xfrm>
            <a:off x="0" y="3210743"/>
            <a:ext cx="1219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 final de la carrera, </a:t>
            </a:r>
            <a:r>
              <a:rPr lang="es-ES" sz="2800" b="1" kern="1800" dirty="0" err="1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terminó en el podio con su tercer puesto, puntuando por tercera carrera consecutiva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dándole a Mercedes-Benz su primer podio en la máxima categoría desde el año 1955.</a:t>
            </a:r>
            <a:endParaRPr lang="es-MX" sz="2800" b="1" dirty="0"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64012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8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187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812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1000"/>
                            </p:stCondLst>
                            <p:childTnLst>
                              <p:par>
                                <p:cTn id="29" presetID="1" presetClass="entr" presetSubtype="0" fill="hold" grpId="0" nodeType="afterEffect" nodePh="1">
                                  <p:stCondLst>
                                    <p:cond delay="225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19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51DEE6BC-037F-4FAB-9D2B-9BB7AB315A7B}"/>
              </a:ext>
            </a:extLst>
          </p:cNvPr>
          <p:cNvSpPr/>
          <p:nvPr/>
        </p:nvSpPr>
        <p:spPr>
          <a:xfrm>
            <a:off x="0" y="128337"/>
            <a:ext cx="1219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China, Nico volvió a brillar y consiguió otro podio, completando un fantástico arranque de temporada.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23CA5F07-0FC7-42E1-B4C1-B21528F299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9665" y="2035277"/>
            <a:ext cx="7691802" cy="4883683"/>
          </a:xfrm>
          <a:prstGeom prst="rect">
            <a:avLst/>
          </a:prstGeom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196F7036-CA2D-43F5-8B77-10CE739503BC}"/>
              </a:ext>
            </a:extLst>
          </p:cNvPr>
          <p:cNvSpPr/>
          <p:nvPr/>
        </p:nvSpPr>
        <p:spPr>
          <a:xfrm>
            <a:off x="0" y="615039"/>
            <a:ext cx="12192000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obstante, a partir de ahí el Mercedes </a:t>
            </a:r>
            <a:r>
              <a:rPr lang="es-ES" sz="1400" kern="1800" dirty="0">
                <a:solidFill>
                  <a:srgbClr val="000000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MGP W01 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perdió fuelle respecto a la competencia y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solo pudo obtener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 nuevo podio en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Silverstone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 un cuarto puesto en Abu Dabi como mejores actuaciones,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pero en contrapartida superó ampliamente a su compañero de equipo en la clasificación final.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F18CB8A5-AD6E-45E9-9D63-1CA5C605BDF3}"/>
              </a:ext>
            </a:extLst>
          </p:cNvPr>
          <p:cNvSpPr/>
          <p:nvPr/>
        </p:nvSpPr>
        <p:spPr>
          <a:xfrm>
            <a:off x="0" y="1898143"/>
            <a:ext cx="1219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0" dirty="0">
                <a:ln>
                  <a:solidFill>
                    <a:srgbClr val="996633"/>
                  </a:solidFill>
                </a:ln>
                <a:solidFill>
                  <a:srgbClr val="FFFF00"/>
                </a:solidFill>
                <a:latin typeface="Algerian" panose="04020705040A02060702" pitchFamily="82" charset="0"/>
                <a:cs typeface="Arial"/>
              </a:rPr>
              <a:t>Temporada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kern="0" dirty="0">
                <a:ln>
                  <a:solidFill>
                    <a:srgbClr val="996633"/>
                  </a:solidFill>
                </a:ln>
                <a:solidFill>
                  <a:srgbClr val="FFFF00"/>
                </a:solidFill>
                <a:latin typeface="Algerian" panose="04020705040A02060702" pitchFamily="82" charset="0"/>
                <a:cs typeface="Arial"/>
              </a:rPr>
              <a:t>2011</a:t>
            </a:r>
            <a:endParaRPr lang="es-MX" sz="2800" b="1" kern="0" dirty="0">
              <a:ln>
                <a:solidFill>
                  <a:srgbClr val="996633"/>
                </a:solidFill>
              </a:ln>
              <a:solidFill>
                <a:srgbClr val="FFFF00"/>
              </a:solidFill>
              <a:latin typeface="Algerian" panose="04020705040A02060702" pitchFamily="82" charset="0"/>
              <a:cs typeface="Arial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5448C691-5A00-4201-A189-E143053A48CF}"/>
              </a:ext>
            </a:extLst>
          </p:cNvPr>
          <p:cNvSpPr/>
          <p:nvPr/>
        </p:nvSpPr>
        <p:spPr>
          <a:xfrm>
            <a:off x="0" y="2502830"/>
            <a:ext cx="1219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esta temporada, Mercedes de nuevo vuelve a contar con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 Schumacher.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F9CB1429-D893-46B3-BAFE-CF933FE407E6}"/>
              </a:ext>
            </a:extLst>
          </p:cNvPr>
          <p:cNvSpPr/>
          <p:nvPr/>
        </p:nvSpPr>
        <p:spPr>
          <a:xfrm>
            <a:off x="0" y="3033767"/>
            <a:ext cx="1219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 embargo, el comienzo de Nico no es bueno, ya el coche no es tan competitivo como lo fue en 2010.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4FDC5A75-C36C-4953-AEB8-443BDAE88211}"/>
              </a:ext>
            </a:extLst>
          </p:cNvPr>
          <p:cNvSpPr/>
          <p:nvPr/>
        </p:nvSpPr>
        <p:spPr>
          <a:xfrm>
            <a:off x="3583858" y="3490968"/>
            <a:ext cx="860814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Tuvo un muy mal arranque al quedarse las 2  primeras carreras sin puntuar.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483F8922-46FD-4815-88B0-ECB68A04CC68}"/>
              </a:ext>
            </a:extLst>
          </p:cNvPr>
          <p:cNvSpPr/>
          <p:nvPr/>
        </p:nvSpPr>
        <p:spPr>
          <a:xfrm>
            <a:off x="4513006" y="3962920"/>
            <a:ext cx="7678994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Pero en China, hace una excelente carrera, llegando a rodar primero,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hasta que un problema con el combustible le aleja de lo que hubiese sido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 primera victoria u otro podio, acabando 5°.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3439B1C8-348B-42AA-8BC7-47CC3BC39CA9}"/>
              </a:ext>
            </a:extLst>
          </p:cNvPr>
          <p:cNvSpPr/>
          <p:nvPr/>
        </p:nvSpPr>
        <p:spPr>
          <a:xfrm>
            <a:off x="6096000" y="5054298"/>
            <a:ext cx="6096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Llegada la gira en Europa, puntúa en 7 carreras,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queda fuera de los puntos en una y solo abandona en una.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C387A327-089B-49C4-86BC-75341337BB31}"/>
              </a:ext>
            </a:extLst>
          </p:cNvPr>
          <p:cNvSpPr/>
          <p:nvPr/>
        </p:nvSpPr>
        <p:spPr>
          <a:xfrm>
            <a:off x="6096000" y="5835966"/>
            <a:ext cx="6096000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Canadá, la carrera más complicada del año,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rodaba en los puntos hasta que en las últimas vueltas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daña el alerón y acabó 11°.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85190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3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3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3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3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375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575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17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2875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5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475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6375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19375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34500"/>
                            </p:stCondLst>
                            <p:childTnLst>
                              <p:par>
                                <p:cTn id="47" presetID="1" presetClass="entr" presetSubtype="0" fill="hold" grpId="0" nodeType="afterEffect" nodePh="1">
                                  <p:stCondLst>
                                    <p:cond delay="225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5" grpId="0"/>
      <p:bldP spid="7" grpId="0"/>
      <p:bldP spid="8" grpId="0"/>
      <p:bldP spid="9" grpId="0"/>
      <p:bldP spid="10" grpId="0"/>
      <p:bldP spid="11" grpId="0"/>
      <p:bldP spid="12" grpId="0"/>
      <p:bldP spid="14" grpId="0"/>
      <p:bldP spid="1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08CADF97-3EDF-4A95-96CD-D451BDC0B36A}"/>
              </a:ext>
            </a:extLst>
          </p:cNvPr>
          <p:cNvSpPr/>
          <p:nvPr/>
        </p:nvSpPr>
        <p:spPr>
          <a:xfrm rot="20701239">
            <a:off x="4800586" y="4435650"/>
            <a:ext cx="698232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 err="1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durante el Gran Premio de Malasia.</a:t>
            </a:r>
            <a:endParaRPr lang="es-MX" sz="2800" b="1" dirty="0">
              <a:solidFill>
                <a:srgbClr val="FFC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9B47DE09-26C0-4A1A-A11E-EED88EA445BC}"/>
              </a:ext>
            </a:extLst>
          </p:cNvPr>
          <p:cNvSpPr/>
          <p:nvPr/>
        </p:nvSpPr>
        <p:spPr>
          <a:xfrm>
            <a:off x="0" y="721892"/>
            <a:ext cx="999423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 err="1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 Schumacher son de nuevo los pilotos oficiales de Mercedes para esta temporada.</a:t>
            </a:r>
            <a:endParaRPr lang="es-MX" sz="2800" b="1" dirty="0">
              <a:solidFill>
                <a:schemeClr val="tx1">
                  <a:lumMod val="8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5B2A4A16-5497-4FBD-B24E-05758A339A93}"/>
              </a:ext>
            </a:extLst>
          </p:cNvPr>
          <p:cNvSpPr/>
          <p:nvPr/>
        </p:nvSpPr>
        <p:spPr>
          <a:xfrm>
            <a:off x="0" y="128337"/>
            <a:ext cx="1219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0" dirty="0">
                <a:ln>
                  <a:solidFill>
                    <a:srgbClr val="996633"/>
                  </a:solidFill>
                </a:ln>
                <a:solidFill>
                  <a:srgbClr val="FFFF00"/>
                </a:solidFill>
                <a:latin typeface="Algerian" panose="04020705040A02060702" pitchFamily="82" charset="0"/>
                <a:cs typeface="Arial"/>
              </a:rPr>
              <a:t>Temporada 2012</a:t>
            </a:r>
            <a:endParaRPr lang="es-MX" sz="2800" b="1" kern="0" dirty="0">
              <a:ln>
                <a:solidFill>
                  <a:srgbClr val="996633"/>
                </a:solidFill>
              </a:ln>
              <a:solidFill>
                <a:srgbClr val="FFFF00"/>
              </a:solidFill>
              <a:latin typeface="Algerian" panose="04020705040A02060702" pitchFamily="82" charset="0"/>
              <a:cs typeface="Arial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4B14A57B-2DCE-48AE-B234-789C9D244DFA}"/>
              </a:ext>
            </a:extLst>
          </p:cNvPr>
          <p:cNvSpPr/>
          <p:nvPr/>
        </p:nvSpPr>
        <p:spPr>
          <a:xfrm>
            <a:off x="0" y="1251286"/>
            <a:ext cx="6529137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coche se mostró muy fuerte y competitivo en la pretemporada, pero en las 2  primeras carreras de año,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 err="1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vuelve a tener otro mal comienzo al quedarse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las 2  sin puntuar.</a:t>
            </a:r>
            <a:endParaRPr lang="es-MX" sz="2800" b="1" dirty="0">
              <a:solidFill>
                <a:schemeClr val="tx1">
                  <a:lumMod val="8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77E9F2E0-982A-460F-BF0B-6CE2A2F77FF6}"/>
              </a:ext>
            </a:extLst>
          </p:cNvPr>
          <p:cNvSpPr/>
          <p:nvPr/>
        </p:nvSpPr>
        <p:spPr>
          <a:xfrm rot="20799284">
            <a:off x="2839455" y="5519139"/>
            <a:ext cx="5101383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primera por un incidente en la vuelta final con Sergio Pérez  y en la segunda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la fuerte lluvia torrencial.</a:t>
            </a:r>
            <a:endParaRPr lang="es-MX" sz="2800" b="1" dirty="0">
              <a:solidFill>
                <a:schemeClr val="tx1">
                  <a:lumMod val="8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32275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12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12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12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5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9875"/>
                            </p:stCondLst>
                            <p:childTnLst>
                              <p:par>
                                <p:cTn id="25" presetID="1" presetClass="entr" presetSubtype="0" fill="hold" grpId="0" nodeType="afterEffect" nodePh="1">
                                  <p:stCondLst>
                                    <p:cond delay="225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5" grpId="0"/>
      <p:bldP spid="6" grpId="0"/>
      <p:bldP spid="7" grpId="0"/>
      <p:bldP spid="8" grpId="0"/>
      <p:bldP spid="9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51DEE6BC-037F-4FAB-9D2B-9BB7AB315A7B}"/>
              </a:ext>
            </a:extLst>
          </p:cNvPr>
          <p:cNvSpPr/>
          <p:nvPr/>
        </p:nvSpPr>
        <p:spPr>
          <a:xfrm>
            <a:off x="0" y="227727"/>
            <a:ext cx="1219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Llega la gira asiática y Nico logra puntuar en todas las pruebas.</a:t>
            </a:r>
            <a:endParaRPr lang="es-MX" sz="2800" b="1" dirty="0"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57BFAF59-0BA6-4B3F-B4D0-F342B3B810A8}"/>
              </a:ext>
            </a:extLst>
          </p:cNvPr>
          <p:cNvSpPr/>
          <p:nvPr/>
        </p:nvSpPr>
        <p:spPr>
          <a:xfrm>
            <a:off x="0" y="824077"/>
            <a:ext cx="1219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Brasil también lo consigue.</a:t>
            </a:r>
            <a:endParaRPr lang="es-MX" sz="2800" b="1" dirty="0"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A4D8B73F-FF5C-4FC5-A3BF-A1A5A853BB65}"/>
              </a:ext>
            </a:extLst>
          </p:cNvPr>
          <p:cNvSpPr/>
          <p:nvPr/>
        </p:nvSpPr>
        <p:spPr>
          <a:xfrm>
            <a:off x="0" y="5237055"/>
            <a:ext cx="12192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tramo final, Schumacher se recuperó y luchó por alcanzarlo en la clasificación general,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pero de nuevo por segundo año consecutivo,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logra superarlo otra vez.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D1570E05-CE53-4022-91DB-94BDEA202E77}"/>
              </a:ext>
            </a:extLst>
          </p:cNvPr>
          <p:cNvSpPr/>
          <p:nvPr/>
        </p:nvSpPr>
        <p:spPr>
          <a:xfrm>
            <a:off x="0" y="6191216"/>
            <a:ext cx="1219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 terminar la temporada, Nico renovó con Mercedes.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17920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37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7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437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2000"/>
                            </p:stCondLst>
                            <p:childTnLst>
                              <p:par>
                                <p:cTn id="21" presetID="1" presetClass="entr" presetSubtype="0" fill="hold" grpId="0" nodeType="afterEffect" nodePh="1">
                                  <p:stCondLst>
                                    <p:cond delay="225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5" grpId="0"/>
      <p:bldP spid="6" grpId="0"/>
      <p:bldP spid="7" grpId="0"/>
      <p:bldP spid="8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08CADF97-3EDF-4A95-96CD-D451BDC0B36A}"/>
              </a:ext>
            </a:extLst>
          </p:cNvPr>
          <p:cNvSpPr/>
          <p:nvPr/>
        </p:nvSpPr>
        <p:spPr>
          <a:xfrm>
            <a:off x="0" y="272715"/>
            <a:ext cx="12192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Luego de 110  participaciones en la Fórmula 1 obtuvo su primera pole position en el Gran Premio de China,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año 2012.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n 3" descr="Imagen que contiene texto, persona, tenis, reproductor&#10;&#10;Descripción generada con confianza alta">
            <a:extLst>
              <a:ext uri="{FF2B5EF4-FFF2-40B4-BE49-F238E27FC236}">
                <a16:creationId xmlns:a16="http://schemas.microsoft.com/office/drawing/2014/main" id="{C3E7DCAA-3191-45A9-9494-874F582145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9785" y="1079458"/>
            <a:ext cx="6027498" cy="401140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BA554F4E-12F5-4813-AB5E-986F9C654421}"/>
              </a:ext>
            </a:extLst>
          </p:cNvPr>
          <p:cNvSpPr/>
          <p:nvPr/>
        </p:nvSpPr>
        <p:spPr>
          <a:xfrm>
            <a:off x="0" y="1138990"/>
            <a:ext cx="5163241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Nico hizo una gran Q3  sacándole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más de medio segundo al segundo clasificado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Lewis Hamilton y en tercero queda su coequipero Michael Schumacher.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F90AC6DF-55DF-4FB6-B3D4-DC5BDB2C7AE3}"/>
              </a:ext>
            </a:extLst>
          </p:cNvPr>
          <p:cNvSpPr/>
          <p:nvPr/>
        </p:nvSpPr>
        <p:spPr>
          <a:xfrm>
            <a:off x="0" y="2518610"/>
            <a:ext cx="5509785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Como Hamilton es penalizado con 5  posiciones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cambiar la caja de cambios, los Mercedes arrancarán en la primera línea,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hecho que no se concretaba desde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Gran Premio de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Monza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 1955.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82CA4031-2A7F-4A53-BCA6-0501362BF8E6}"/>
              </a:ext>
            </a:extLst>
          </p:cNvPr>
          <p:cNvSpPr/>
          <p:nvPr/>
        </p:nvSpPr>
        <p:spPr>
          <a:xfrm>
            <a:off x="0" y="4283240"/>
            <a:ext cx="569494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domingo, Nico domina la carrera y gana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autoridad, logrando al fin su primera victoria.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AB3868E9-C55C-4AD1-9825-C322645FEEE9}"/>
              </a:ext>
            </a:extLst>
          </p:cNvPr>
          <p:cNvSpPr/>
          <p:nvPr/>
        </p:nvSpPr>
        <p:spPr>
          <a:xfrm>
            <a:off x="0" y="5133468"/>
            <a:ext cx="539014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Consigue volver a luchar por el triunfo en Mónaco, terminando la carrera en segundo puesto.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9B02322A-592F-45DF-90EB-E170167C7988}"/>
              </a:ext>
            </a:extLst>
          </p:cNvPr>
          <p:cNvSpPr/>
          <p:nvPr/>
        </p:nvSpPr>
        <p:spPr>
          <a:xfrm>
            <a:off x="0" y="5983704"/>
            <a:ext cx="12192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Pero a partir de ahí, se repite la tónica de los dos años anteriores: El coche sufre un bajón,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es tan competitivo y solo puede aspirar a puntuar; quedándose además fuera de los puntos en las seis últimas carreras.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78107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14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475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2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4375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6125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375"/>
                            </p:stCondLst>
                            <p:childTnLst>
                              <p:par>
                                <p:cTn id="32" presetID="1" presetClass="entr" presetSubtype="0" fill="hold" grpId="0" nodeType="afterEffect" nodePh="1">
                                  <p:stCondLst>
                                    <p:cond delay="2250"/>
                                  </p:stCondLst>
                                  <p:endCondLst>
                                    <p:cond evt="begin" delay="0">
                                      <p:tn val="3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5" grpId="0"/>
      <p:bldP spid="7" grpId="0"/>
      <p:bldP spid="8" grpId="0"/>
      <p:bldP spid="9" grpId="0"/>
      <p:bldP spid="10" grpId="0"/>
      <p:bldP spid="11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08CADF97-3EDF-4A95-96CD-D451BDC0B36A}"/>
              </a:ext>
            </a:extLst>
          </p:cNvPr>
          <p:cNvSpPr/>
          <p:nvPr/>
        </p:nvSpPr>
        <p:spPr>
          <a:xfrm>
            <a:off x="0" y="128337"/>
            <a:ext cx="1219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0" dirty="0">
                <a:ln>
                  <a:solidFill>
                    <a:srgbClr val="996633"/>
                  </a:solidFill>
                </a:ln>
                <a:solidFill>
                  <a:srgbClr val="FFFF00"/>
                </a:solidFill>
                <a:latin typeface="Algerian" panose="04020705040A02060702" pitchFamily="82" charset="0"/>
                <a:cs typeface="Arial"/>
              </a:rPr>
              <a:t>Temporada 2013</a:t>
            </a:r>
            <a:endParaRPr lang="es-MX" sz="2800" b="1" kern="0" dirty="0">
              <a:ln>
                <a:solidFill>
                  <a:srgbClr val="996633"/>
                </a:solidFill>
              </a:ln>
              <a:solidFill>
                <a:srgbClr val="FFFF00"/>
              </a:solidFill>
              <a:latin typeface="Algerian" panose="04020705040A02060702" pitchFamily="82" charset="0"/>
              <a:cs typeface="Arial"/>
            </a:endParaRPr>
          </a:p>
        </p:txBody>
      </p:sp>
      <p:pic>
        <p:nvPicPr>
          <p:cNvPr id="6" name="Imagen 5" descr="Imagen que contiene cielo, exterior, carretera&#10;&#10;Descripción generada con confianza muy alta">
            <a:extLst>
              <a:ext uri="{FF2B5EF4-FFF2-40B4-BE49-F238E27FC236}">
                <a16:creationId xmlns:a16="http://schemas.microsoft.com/office/drawing/2014/main" id="{D150BB8D-B69C-4A48-AA0D-16888CD46EB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559224"/>
            <a:ext cx="7989223" cy="532282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B27E8808-A852-4EC7-98EE-C74E85FFBE3C}"/>
              </a:ext>
            </a:extLst>
          </p:cNvPr>
          <p:cNvSpPr/>
          <p:nvPr/>
        </p:nvSpPr>
        <p:spPr>
          <a:xfrm>
            <a:off x="7989222" y="290577"/>
            <a:ext cx="420277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 debut en 2013  fue decepcionante, puesto que una avería le obligó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abandonar en Australia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cuando parecía llevar un buen ritmo.</a:t>
            </a:r>
            <a:endParaRPr lang="es-MX" sz="2800" b="1" dirty="0">
              <a:solidFill>
                <a:schemeClr val="tx1">
                  <a:lumMod val="8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50AECB46-3984-49E0-98CA-FCC615F0E874}"/>
              </a:ext>
            </a:extLst>
          </p:cNvPr>
          <p:cNvSpPr/>
          <p:nvPr/>
        </p:nvSpPr>
        <p:spPr>
          <a:xfrm>
            <a:off x="7989222" y="1898152"/>
            <a:ext cx="420277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Malasia, las órdenes del equipo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 impiden atacar a Lewis Hamilton, teniendo que conformarse con el 4º puesto, y en China sufre otro abandono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problemas mecánicos.</a:t>
            </a:r>
            <a:endParaRPr lang="es-MX" sz="2800" b="1" dirty="0">
              <a:solidFill>
                <a:schemeClr val="tx1">
                  <a:lumMod val="8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C0E805A7-D698-4C63-9955-F518BB314B3C}"/>
              </a:ext>
            </a:extLst>
          </p:cNvPr>
          <p:cNvSpPr/>
          <p:nvPr/>
        </p:nvSpPr>
        <p:spPr>
          <a:xfrm>
            <a:off x="7989222" y="3874437"/>
            <a:ext cx="4202777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GP de Baréin, </a:t>
            </a:r>
            <a:r>
              <a:rPr lang="es-ES" sz="2800" b="1" kern="1800" dirty="0" err="1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 la sorpresa y consigue la pole position, pero en la carrera no pudo aguantar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ritmo con una alta degradación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sus neumáticos y terminó 9º.</a:t>
            </a:r>
            <a:endParaRPr lang="es-MX" sz="2800" b="1" dirty="0">
              <a:solidFill>
                <a:schemeClr val="tx1">
                  <a:lumMod val="8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24091BB2-5E1F-499D-9E3E-7597145D344F}"/>
              </a:ext>
            </a:extLst>
          </p:cNvPr>
          <p:cNvSpPr/>
          <p:nvPr/>
        </p:nvSpPr>
        <p:spPr>
          <a:xfrm>
            <a:off x="4114800" y="5732726"/>
            <a:ext cx="807719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Barcelona volvió a salir desde la posición preferente,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pero nuevamente la carrera fue muy complicada para el piloto alemán,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sólo pudo obtener la sexta posición.</a:t>
            </a:r>
            <a:endParaRPr lang="es-MX" sz="2800" b="1" dirty="0">
              <a:solidFill>
                <a:schemeClr val="tx1">
                  <a:lumMod val="8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47466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peelOff"/>
        <p:sndAc>
          <p:stSnd>
            <p:snd r:embed="rId2" name="Nico 4 Medley-Eaglenest-1.wav"/>
          </p:stSnd>
        </p:sndAc>
      </p:transition>
    </mc:Choice>
    <mc:Fallback xmlns="">
      <p:transition spd="slow" advClick="0" advTm="0">
        <p:fade/>
        <p:sndAc>
          <p:stSnd>
            <p:snd r:embed="rId5" name="Nico 4 Medley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3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187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162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1375"/>
                            </p:stCondLst>
                            <p:childTnLst>
                              <p:par>
                                <p:cTn id="29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5" grpId="0"/>
      <p:bldP spid="8" grpId="0"/>
      <p:bldP spid="9" grpId="0"/>
      <p:bldP spid="10" grpId="0"/>
      <p:bldP spid="11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08CADF97-3EDF-4A95-96CD-D451BDC0B36A}"/>
              </a:ext>
            </a:extLst>
          </p:cNvPr>
          <p:cNvSpPr/>
          <p:nvPr/>
        </p:nvSpPr>
        <p:spPr>
          <a:xfrm>
            <a:off x="0" y="69345"/>
            <a:ext cx="121919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 la tercera fue la vencida y Nico dominó de cabo a rabo el GP de Mónaco desde la pole,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consiguiendo su segunda victoria en la máxima categoría.</a:t>
            </a:r>
            <a:endParaRPr lang="es-MX" sz="2800" b="1" dirty="0"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n 5" descr="Imagen que contiene carretera, exterior, valla&#10;&#10;Descripción generada con confianza muy alta">
            <a:extLst>
              <a:ext uri="{FF2B5EF4-FFF2-40B4-BE49-F238E27FC236}">
                <a16:creationId xmlns:a16="http://schemas.microsoft.com/office/drawing/2014/main" id="{CE7201B2-9313-4F64-9800-98FF4C33E7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6634" y="1063416"/>
            <a:ext cx="8697001" cy="579437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7485E6E5-090B-4A19-88E1-431557E9B616}"/>
              </a:ext>
            </a:extLst>
          </p:cNvPr>
          <p:cNvSpPr/>
          <p:nvPr/>
        </p:nvSpPr>
        <p:spPr>
          <a:xfrm>
            <a:off x="14752" y="1072233"/>
            <a:ext cx="346586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Luego repite triunfo en </a:t>
            </a:r>
            <a:r>
              <a:rPr lang="es-ES" sz="2800" b="1" kern="1800" dirty="0" err="1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Silverstone</a:t>
            </a: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aprovechando los problemas de Hamilton y Vettel.</a:t>
            </a:r>
            <a:endParaRPr lang="es-MX" sz="2800" b="1" dirty="0"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2FD3C2E2-CAE7-470F-A969-FFB0C7111787}"/>
              </a:ext>
            </a:extLst>
          </p:cNvPr>
          <p:cNvSpPr/>
          <p:nvPr/>
        </p:nvSpPr>
        <p:spPr>
          <a:xfrm>
            <a:off x="0" y="2355335"/>
            <a:ext cx="3244644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GP de la India,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regresó al podio,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terminando en 2º puesto.</a:t>
            </a:r>
            <a:endParaRPr lang="es-MX" sz="2800" b="1" dirty="0"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8EF63F8E-C715-41CE-B06F-66785304CF98}"/>
              </a:ext>
            </a:extLst>
          </p:cNvPr>
          <p:cNvSpPr/>
          <p:nvPr/>
        </p:nvSpPr>
        <p:spPr>
          <a:xfrm>
            <a:off x="-265857" y="3616746"/>
            <a:ext cx="358425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Volvió a hacer podio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tras acabar 3º en Abu Dabi,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para luego cerrar el campeonato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unos decepcionantes 9º 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Estados Unidos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5º puesto en Brasil.</a:t>
            </a:r>
            <a:endParaRPr lang="es-MX" sz="2800" b="1" dirty="0"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0583061E-1710-4DD7-8BE5-EBEDAB71A5C5}"/>
              </a:ext>
            </a:extLst>
          </p:cNvPr>
          <p:cNvSpPr/>
          <p:nvPr/>
        </p:nvSpPr>
        <p:spPr>
          <a:xfrm>
            <a:off x="1" y="5759592"/>
            <a:ext cx="324464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Acabó el campeonato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6º plaza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un total de 171 puntos.</a:t>
            </a:r>
            <a:endParaRPr lang="es-MX" sz="2800" b="1" dirty="0"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24517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6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725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7625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625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375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2125"/>
                            </p:stCondLst>
                            <p:childTnLst>
                              <p:par>
                                <p:cTn id="30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5" grpId="0"/>
      <p:bldP spid="8" grpId="0"/>
      <p:bldP spid="9" grpId="0"/>
      <p:bldP spid="10" grpId="0"/>
      <p:bldP spid="11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08CADF97-3EDF-4A95-96CD-D451BDC0B36A}"/>
              </a:ext>
            </a:extLst>
          </p:cNvPr>
          <p:cNvSpPr/>
          <p:nvPr/>
        </p:nvSpPr>
        <p:spPr>
          <a:xfrm>
            <a:off x="0" y="128337"/>
            <a:ext cx="1219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0" dirty="0">
                <a:ln>
                  <a:solidFill>
                    <a:srgbClr val="996633"/>
                  </a:solidFill>
                </a:ln>
                <a:solidFill>
                  <a:srgbClr val="FFFF00"/>
                </a:solidFill>
                <a:latin typeface="Algerian" panose="04020705040A02060702" pitchFamily="82" charset="0"/>
                <a:cs typeface="Arial"/>
              </a:rPr>
              <a:t>Temporada 2014</a:t>
            </a:r>
            <a:endParaRPr lang="es-MX" sz="2800" b="1" kern="0" dirty="0">
              <a:ln>
                <a:solidFill>
                  <a:srgbClr val="996633"/>
                </a:solidFill>
              </a:ln>
              <a:solidFill>
                <a:srgbClr val="FFFF00"/>
              </a:solidFill>
              <a:latin typeface="Algerian" panose="04020705040A02060702" pitchFamily="82" charset="0"/>
              <a:cs typeface="Arial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0869F79E-1978-4AD2-931D-9ABDFA667F08}"/>
              </a:ext>
            </a:extLst>
          </p:cNvPr>
          <p:cNvSpPr/>
          <p:nvPr/>
        </p:nvSpPr>
        <p:spPr>
          <a:xfrm>
            <a:off x="0" y="926057"/>
            <a:ext cx="3921760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Después de una sólida pretemporada, </a:t>
            </a:r>
            <a:r>
              <a:rPr lang="es-ES" sz="2800" b="1" kern="1800" dirty="0" err="1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comienza de la mejor forma posible al ganar el  GP de Australia tras salir tercero y ponerse primero en la salida.</a:t>
            </a:r>
            <a:endParaRPr lang="es-MX" sz="2800" b="1" dirty="0"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Imagen 8" descr="Imagen que contiene persona, edificio, exterior, carretera&#10;&#10;Descripción generada con confianza muy alta">
            <a:extLst>
              <a:ext uri="{FF2B5EF4-FFF2-40B4-BE49-F238E27FC236}">
                <a16:creationId xmlns:a16="http://schemas.microsoft.com/office/drawing/2014/main" id="{5F16CFD0-B6D3-49D7-A24C-0E04C8D5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4769" y="824692"/>
            <a:ext cx="3274758" cy="5753086"/>
          </a:xfrm>
          <a:prstGeom prst="rect">
            <a:avLst/>
          </a:prstGeom>
          <a:ln w="127000" cap="rnd">
            <a:solidFill>
              <a:schemeClr val="accent1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11" name="Rectángulo 10">
            <a:extLst>
              <a:ext uri="{FF2B5EF4-FFF2-40B4-BE49-F238E27FC236}">
                <a16:creationId xmlns:a16="http://schemas.microsoft.com/office/drawing/2014/main" id="{497BFF1F-E7FA-4D55-8ACF-405E509C50CE}"/>
              </a:ext>
            </a:extLst>
          </p:cNvPr>
          <p:cNvSpPr/>
          <p:nvPr/>
        </p:nvSpPr>
        <p:spPr>
          <a:xfrm>
            <a:off x="0" y="2768295"/>
            <a:ext cx="392176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Pese a que termina segundo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las 4 siguientes carreras,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detrás de su compañero,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recupera el liderato del mundial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 vencer en Mónaco,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aumentando la brecha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las siguientes pruebas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hasta los 29  puntos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después del  GP  de Bélgica,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donde fue segundo y Lewis Hamilton no pudo terminar la prueba.</a:t>
            </a:r>
            <a:endParaRPr lang="es-MX" sz="2800" b="1" dirty="0"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B834D148-8085-45EA-9EDF-5992E59A92AE}"/>
              </a:ext>
            </a:extLst>
          </p:cNvPr>
          <p:cNvSpPr/>
          <p:nvPr/>
        </p:nvSpPr>
        <p:spPr>
          <a:xfrm>
            <a:off x="8111612" y="1426193"/>
            <a:ext cx="4080387" cy="19697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Pero a partir de ahí,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recta final del campeonato,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Nico comete varios errores y sufre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 abandono que le hacen perder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liderato y distanciarse bastante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Lewis Hamilton.</a:t>
            </a:r>
            <a:endParaRPr lang="es-MX" sz="2800" b="1" dirty="0"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3836A451-94C9-4721-956A-7448BF32FCC4}"/>
              </a:ext>
            </a:extLst>
          </p:cNvPr>
          <p:cNvSpPr/>
          <p:nvPr/>
        </p:nvSpPr>
        <p:spPr>
          <a:xfrm>
            <a:off x="8126361" y="3992414"/>
            <a:ext cx="4065638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cinco victorias,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diez segundos puestos y un cuarto,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alemán resultó subcampeón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frente al británico.</a:t>
            </a:r>
            <a:endParaRPr lang="es-MX" sz="2800" b="1" dirty="0"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Imagen 9" descr="Imagen que contiene persona, edificio, exterior, carretera&#10;&#10;Descripción generada con confianza muy alta">
            <a:extLst>
              <a:ext uri="{FF2B5EF4-FFF2-40B4-BE49-F238E27FC236}">
                <a16:creationId xmlns:a16="http://schemas.microsoft.com/office/drawing/2014/main" id="{52EA6326-0E55-40D6-AE25-1997971510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4437" y="829612"/>
            <a:ext cx="3274758" cy="5753086"/>
          </a:xfrm>
          <a:prstGeom prst="rect">
            <a:avLst/>
          </a:prstGeom>
          <a:ln w="127000" cap="rnd">
            <a:solidFill>
              <a:schemeClr val="accent1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4542756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19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19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7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8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91375"/>
                            </p:stCondLst>
                            <p:childTnLst>
                              <p:par>
                                <p:cTn id="31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3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5" grpId="0"/>
      <p:bldP spid="6" grpId="0"/>
      <p:bldP spid="11" grpId="0"/>
      <p:bldP spid="12" grpId="0"/>
      <p:bldP spid="14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3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 descr="Imagen que contiene carretera, exterior, edificio, cielo&#10;&#10;Descripción generada con confianza muy alta">
            <a:extLst>
              <a:ext uri="{FF2B5EF4-FFF2-40B4-BE49-F238E27FC236}">
                <a16:creationId xmlns:a16="http://schemas.microsoft.com/office/drawing/2014/main" id="{FB3F2984-142B-4476-8667-F7458A77FE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3121361"/>
            <a:ext cx="6096001" cy="375138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DE35B9A9-EE9B-49B2-AA8D-272E1DEEB137}"/>
              </a:ext>
            </a:extLst>
          </p:cNvPr>
          <p:cNvSpPr/>
          <p:nvPr/>
        </p:nvSpPr>
        <p:spPr>
          <a:xfrm>
            <a:off x="4439261" y="128337"/>
            <a:ext cx="3347884" cy="409792"/>
          </a:xfrm>
          <a:prstGeom prst="rect">
            <a:avLst/>
          </a:prstGeom>
          <a:noFill/>
          <a:effectLst>
            <a:softEdge rad="0"/>
          </a:effectLst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0" dirty="0">
                <a:ln>
                  <a:solidFill>
                    <a:srgbClr val="996633"/>
                  </a:solidFill>
                </a:ln>
                <a:solidFill>
                  <a:srgbClr val="FFFF00"/>
                </a:solidFill>
                <a:latin typeface="Algerian" panose="04020705040A02060702" pitchFamily="82" charset="0"/>
                <a:cs typeface="Arial"/>
              </a:rPr>
              <a:t>Temporada 2015</a:t>
            </a:r>
            <a:endParaRPr lang="es-MX" sz="2800" b="1" kern="0" dirty="0">
              <a:ln>
                <a:solidFill>
                  <a:srgbClr val="996633"/>
                </a:solidFill>
              </a:ln>
              <a:solidFill>
                <a:srgbClr val="FFFF00"/>
              </a:solidFill>
              <a:latin typeface="Algerian" panose="04020705040A02060702" pitchFamily="82" charset="0"/>
              <a:cs typeface="Arial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0F1063D6-CCC0-48C5-A208-F915073B8B5F}"/>
              </a:ext>
            </a:extLst>
          </p:cNvPr>
          <p:cNvSpPr/>
          <p:nvPr/>
        </p:nvSpPr>
        <p:spPr>
          <a:xfrm>
            <a:off x="0" y="570790"/>
            <a:ext cx="1219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Tras la temporada 2014  en la que fue subcampeón, comienza la temporada haciendo varios podios seguidos: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segundo en Australia, tercero en Malasia, segundo en China y tercero nuevamente en Baréin.</a:t>
            </a:r>
            <a:endParaRPr lang="es-MX" sz="2800" b="1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7CC5E2C5-FD41-48E7-8E83-8FA157BC404F}"/>
              </a:ext>
            </a:extLst>
          </p:cNvPr>
          <p:cNvSpPr/>
          <p:nvPr/>
        </p:nvSpPr>
        <p:spPr>
          <a:xfrm>
            <a:off x="0" y="1381954"/>
            <a:ext cx="12192000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Pese a que protagonizó un comienzo algo flojo, ya que su compañero Hamilton ganó 3 de las 4 primeras carreras y siempre estuvo por delante de Nico;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resurge con el comienzo de la temporada europea, con 2  victorias seguidas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España y Mónaco y se pone a 10  puntos del liderato, mientras que en Canadá queda segundo y cede 7 puntos.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D845B87C-0366-48C5-8211-28983EE0DC4C}"/>
              </a:ext>
            </a:extLst>
          </p:cNvPr>
          <p:cNvSpPr/>
          <p:nvPr/>
        </p:nvSpPr>
        <p:spPr>
          <a:xfrm>
            <a:off x="0" y="2532320"/>
            <a:ext cx="12192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 embargo, consigue el 1º puesto en el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gp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 Austria y vuelve a situarse a 10  puntos de su compañero.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9298485D-73BB-42F4-9C80-D6517D25B8A5}"/>
              </a:ext>
            </a:extLst>
          </p:cNvPr>
          <p:cNvSpPr/>
          <p:nvPr/>
        </p:nvSpPr>
        <p:spPr>
          <a:xfrm>
            <a:off x="5973096" y="3210752"/>
            <a:ext cx="6218903" cy="35086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Tras protagonizar una gran carrera en los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alpes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austriacos,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que no pudo lograr la pole por un fallo suyo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último intento de la Q3, el día de la carrera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puso primero en la primera curva y lideró más de 60 vueltas del gran premio con vuelta rápida incluida,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manteniendo alejado a su compañero con un buen margen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ventaja , sin embargo luego de esta carrera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empezó a tener malas actuaciones acompañadas de mala suerte, en el GP  de Gran Bretaña ambos mercedes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tuvieron problemas en la salida y fueron adelantados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ambos Williams en los primeros metros de carrera.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10509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9250"/>
                            </p:stCondLst>
                            <p:childTnLst>
                              <p:par>
                                <p:cTn id="1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7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7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7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8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9875"/>
                            </p:stCondLst>
                            <p:childTnLst>
                              <p:par>
                                <p:cTn id="29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5" grpId="0"/>
      <p:bldP spid="6" grpId="0"/>
      <p:bldP spid="7" grpId="0"/>
      <p:bldP spid="10" grpId="0"/>
      <p:bldP spid="11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95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DE35B9A9-EE9B-49B2-AA8D-272E1DEEB137}"/>
              </a:ext>
            </a:extLst>
          </p:cNvPr>
          <p:cNvSpPr/>
          <p:nvPr/>
        </p:nvSpPr>
        <p:spPr>
          <a:xfrm>
            <a:off x="0" y="128337"/>
            <a:ext cx="12192000" cy="19697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 embargo esto no fue problema para su compañero que se encontraba en tercera posición por lo que pudo pasar al frente; luego de la primera parada debido a que el ritmo de los </a:t>
            </a:r>
            <a:r>
              <a:rPr lang="es-ES" sz="2800" b="1" kern="1800" dirty="0" err="1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williams</a:t>
            </a: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no era muy superior al de los mercedes 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mientras que </a:t>
            </a:r>
            <a:r>
              <a:rPr lang="es-ES" sz="2800" b="1" kern="1800" dirty="0" err="1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que paró una vuelta más tarde no logró ganarle la partida a los coches de su antiguo equipo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lo que tuvo que hacer el trabajo en la pista , en las últimas vueltas del gran premio comenzó a echarse encima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su compañero mientras una lluvia se acercaba al circuito pero al final de la carrera solo pudo ser segundo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perdiendo de vuelta siete puntos con respecto a su compañero.</a:t>
            </a:r>
            <a:endParaRPr lang="es-MX" sz="2800" b="1" dirty="0">
              <a:solidFill>
                <a:schemeClr val="tx1">
                  <a:lumMod val="8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4B1D0B59-C63F-438F-A56D-0F223A6BADDD}"/>
              </a:ext>
            </a:extLst>
          </p:cNvPr>
          <p:cNvSpPr/>
          <p:nvPr/>
        </p:nvSpPr>
        <p:spPr>
          <a:xfrm>
            <a:off x="0" y="2237354"/>
            <a:ext cx="12192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nuevo, ambos pilotos de Mercedes volvían a causar un incidente de carrera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ocasionando un ambiente tenso en el equipo, algo similar de lo que se vio en Spa en 2014.</a:t>
            </a:r>
            <a:endParaRPr lang="es-MX" sz="2800" b="1" dirty="0">
              <a:solidFill>
                <a:schemeClr val="tx1">
                  <a:lumMod val="8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98001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537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4625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5" grpId="0"/>
      <p:bldP spid="6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DE35B9A9-EE9B-49B2-AA8D-272E1DEEB137}"/>
              </a:ext>
            </a:extLst>
          </p:cNvPr>
          <p:cNvSpPr/>
          <p:nvPr/>
        </p:nvSpPr>
        <p:spPr>
          <a:xfrm>
            <a:off x="0" y="128337"/>
            <a:ext cx="722671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0" dirty="0">
                <a:ln>
                  <a:solidFill>
                    <a:srgbClr val="996633"/>
                  </a:solidFill>
                </a:ln>
                <a:solidFill>
                  <a:srgbClr val="FFFF00"/>
                </a:solidFill>
                <a:latin typeface="Algerian" panose="04020705040A02060702" pitchFamily="82" charset="0"/>
                <a:cs typeface="Arial"/>
              </a:rPr>
              <a:t>Temporada 2016</a:t>
            </a:r>
            <a:endParaRPr lang="es-MX" sz="2800" b="1" kern="0" dirty="0">
              <a:ln>
                <a:solidFill>
                  <a:srgbClr val="996633"/>
                </a:solidFill>
              </a:ln>
              <a:solidFill>
                <a:srgbClr val="FFFF00"/>
              </a:solidFill>
              <a:latin typeface="Algerian" panose="04020705040A02060702" pitchFamily="82" charset="0"/>
              <a:cs typeface="Arial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3E337036-14D9-4C94-810E-4CC9857F3B41}"/>
              </a:ext>
            </a:extLst>
          </p:cNvPr>
          <p:cNvSpPr/>
          <p:nvPr/>
        </p:nvSpPr>
        <p:spPr>
          <a:xfrm>
            <a:off x="0" y="697297"/>
            <a:ext cx="824992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otro subcampeonato a la mano,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 err="1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estaba decidido a ir por el campeonato y dejar atrás sus dos intentos fallidos.</a:t>
            </a:r>
            <a:endParaRPr lang="es-MX" sz="2800" b="1" dirty="0">
              <a:solidFill>
                <a:schemeClr val="tx1">
                  <a:lumMod val="8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8D669F93-1432-4E47-A279-F94EDF63EE79}"/>
              </a:ext>
            </a:extLst>
          </p:cNvPr>
          <p:cNvSpPr/>
          <p:nvPr/>
        </p:nvSpPr>
        <p:spPr>
          <a:xfrm>
            <a:off x="0" y="4584321"/>
            <a:ext cx="12192000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temporada, mejor no la podía empezar que encajando 4 victorias consecutivas en las 4  primeras carreras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(Australia, Baréin, China y Rusia), aprovechando que su compañero largó mal de la pole position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las 2  primeras carreras y sufrió percances mecánicos en las otras 2  durante la clasificación.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258B213B-B7A6-4B02-B642-39C6E3C88B7A}"/>
              </a:ext>
            </a:extLst>
          </p:cNvPr>
          <p:cNvSpPr/>
          <p:nvPr/>
        </p:nvSpPr>
        <p:spPr>
          <a:xfrm>
            <a:off x="0" y="5747472"/>
            <a:ext cx="1219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Nico llegaba a la primera cita europea con 43  puntos de ventaja sobre Lewis Hamilton.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67564636-82B5-44D5-9553-A110A6568724}"/>
              </a:ext>
            </a:extLst>
          </p:cNvPr>
          <p:cNvSpPr/>
          <p:nvPr/>
        </p:nvSpPr>
        <p:spPr>
          <a:xfrm>
            <a:off x="0" y="6381654"/>
            <a:ext cx="1219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llegando ya el GP de España, de nuevo clasifica segundo, por detrás de Lewis.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50443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12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52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62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6500"/>
                            </p:stCondLst>
                            <p:childTnLst>
                              <p:par>
                                <p:cTn id="25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5" grpId="0"/>
      <p:bldP spid="7" grpId="0"/>
      <p:bldP spid="8" grpId="0"/>
      <p:bldP spid="9" grpId="0"/>
      <p:bldP spid="10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DE35B9A9-EE9B-49B2-AA8D-272E1DEEB137}"/>
              </a:ext>
            </a:extLst>
          </p:cNvPr>
          <p:cNvSpPr/>
          <p:nvPr/>
        </p:nvSpPr>
        <p:spPr>
          <a:xfrm>
            <a:off x="0" y="-4397"/>
            <a:ext cx="4689988" cy="24519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En la salida, Nico lo rebasa, </a:t>
            </a:r>
          </a:p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pero Lewis trata de devolverle la jugada </a:t>
            </a:r>
          </a:p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antes de llegar a la curva 4,</a:t>
            </a:r>
          </a:p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pero </a:t>
            </a:r>
            <a:r>
              <a:rPr lang="es-ES" sz="2800" b="1" kern="1800" dirty="0" err="1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cierra demasiado,</a:t>
            </a:r>
          </a:p>
          <a:p>
            <a:pPr>
              <a:lnSpc>
                <a:spcPts val="16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enviando a su compañero al pasto, </a:t>
            </a:r>
          </a:p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ocasionando un trompo </a:t>
            </a:r>
          </a:p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y a la vez  causando el abandono de ambos.</a:t>
            </a:r>
            <a:endParaRPr lang="es-MX" sz="2800" b="1" dirty="0"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9F6F9463-6015-46B2-9011-B50ED5BCE597}"/>
              </a:ext>
            </a:extLst>
          </p:cNvPr>
          <p:cNvSpPr/>
          <p:nvPr/>
        </p:nvSpPr>
        <p:spPr>
          <a:xfrm>
            <a:off x="4689988" y="261069"/>
            <a:ext cx="650075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Mónaco, clasifica por delante de su compañero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por detrás de Daniel </a:t>
            </a:r>
            <a:r>
              <a:rPr lang="es-ES" sz="2800" b="1" kern="1800" dirty="0" err="1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Ricciardo</a:t>
            </a: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quien había obtenido su primera pole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Fórmula 1.</a:t>
            </a:r>
            <a:endParaRPr lang="es-MX" sz="2800" b="1" dirty="0"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CB27CEF6-C9F7-4220-9AB3-4236CF1E6B4A}"/>
              </a:ext>
            </a:extLst>
          </p:cNvPr>
          <p:cNvSpPr/>
          <p:nvPr/>
        </p:nvSpPr>
        <p:spPr>
          <a:xfrm>
            <a:off x="0" y="3137015"/>
            <a:ext cx="12192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Pero en la carrera, Nico muestra un rendimiento regular en mojado,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con el tráfico que se encontró después 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que la pista se secara, tan solo pudo ser séptimo.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B271D869-8D1F-425F-84B3-0F77D3EAB7A1}"/>
              </a:ext>
            </a:extLst>
          </p:cNvPr>
          <p:cNvSpPr/>
          <p:nvPr/>
        </p:nvSpPr>
        <p:spPr>
          <a:xfrm>
            <a:off x="0" y="3977666"/>
            <a:ext cx="1219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Llegando al continente americano, en el GP de Canadá, de nuevo es segundo por detrás de su compañero.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13086D57-007B-44F7-9CDC-FD3875213639}"/>
              </a:ext>
            </a:extLst>
          </p:cNvPr>
          <p:cNvSpPr/>
          <p:nvPr/>
        </p:nvSpPr>
        <p:spPr>
          <a:xfrm>
            <a:off x="0" y="4523357"/>
            <a:ext cx="12192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carrera, tanto el como Hamilton, son adelantados por Sebastian Vettel en la salida, pero Lewis le cierra la puerta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Nico en la primera curva, sacándolo de pista y regresando a ella con muchas posiciones pérdidas.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759939E1-B212-41D7-8C77-7D976B9E61CA}"/>
              </a:ext>
            </a:extLst>
          </p:cNvPr>
          <p:cNvSpPr/>
          <p:nvPr/>
        </p:nvSpPr>
        <p:spPr>
          <a:xfrm>
            <a:off x="0" y="5319772"/>
            <a:ext cx="12192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pesar de remontar luego de ese percance, el podio se le quedó demasiado lejos, puesto que no pudo adelantar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Max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Verstappen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en el tramo final de la carrera, acabando en quinta posición.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DBDB54BB-B314-410E-B053-C74F37B1DA53}"/>
              </a:ext>
            </a:extLst>
          </p:cNvPr>
          <p:cNvSpPr/>
          <p:nvPr/>
        </p:nvSpPr>
        <p:spPr>
          <a:xfrm>
            <a:off x="0" y="6116182"/>
            <a:ext cx="12192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regreso del GP de Europa, tras 4 años de ausencia, en el debutante Circuito Callejero de Bakú,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consigue de nuevo la pole, aprovechando que Hamilton, dañó uno de sus neumáticos en su vuelta de clasificación.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55014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12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137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262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7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9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3125"/>
                            </p:stCondLst>
                            <p:childTnLst>
                              <p:par>
                                <p:cTn id="3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3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DE35B9A9-EE9B-49B2-AA8D-272E1DEEB137}"/>
              </a:ext>
            </a:extLst>
          </p:cNvPr>
          <p:cNvSpPr/>
          <p:nvPr/>
        </p:nvSpPr>
        <p:spPr>
          <a:xfrm>
            <a:off x="0" y="202077"/>
            <a:ext cx="898176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carrera, Nico domina sin problemas y consigue su quinta victoria de la temporada.</a:t>
            </a:r>
            <a:endParaRPr lang="es-MX" sz="2800" b="1" dirty="0">
              <a:solidFill>
                <a:schemeClr val="tx1">
                  <a:lumMod val="8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82CBFBF7-F5C8-43BE-AB9F-F12538059758}"/>
              </a:ext>
            </a:extLst>
          </p:cNvPr>
          <p:cNvSpPr/>
          <p:nvPr/>
        </p:nvSpPr>
        <p:spPr>
          <a:xfrm>
            <a:off x="0" y="747765"/>
            <a:ext cx="1219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Austria, clasifica segundo, pero el cambiar la caja de cambios, le lleva a perder 5  posiciones,</a:t>
            </a: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teniendo </a:t>
            </a: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partir séptimo.</a:t>
            </a:r>
            <a:endParaRPr lang="es-MX" sz="2800" b="1" dirty="0">
              <a:solidFill>
                <a:schemeClr val="tx1">
                  <a:lumMod val="8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B4EF4EF2-1662-4749-A481-39BAB833C065}"/>
              </a:ext>
            </a:extLst>
          </p:cNvPr>
          <p:cNvSpPr/>
          <p:nvPr/>
        </p:nvSpPr>
        <p:spPr>
          <a:xfrm>
            <a:off x="0" y="1322964"/>
            <a:ext cx="1045660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carrera, Nico logra remontar y después de un Safety Car ocasionado por Vettel,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logra rodar primero hasta las últimas vueltas, donde disputa la victoria con su compañero.</a:t>
            </a:r>
            <a:endParaRPr lang="es-MX" sz="2800" b="1" dirty="0">
              <a:solidFill>
                <a:schemeClr val="tx1">
                  <a:lumMod val="8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6B07D936-79A8-483D-BC06-9FB5111AEBE8}"/>
              </a:ext>
            </a:extLst>
          </p:cNvPr>
          <p:cNvSpPr/>
          <p:nvPr/>
        </p:nvSpPr>
        <p:spPr>
          <a:xfrm>
            <a:off x="-1" y="2311093"/>
            <a:ext cx="489646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Pero en la última vuelta, llegando a la curva 2,</a:t>
            </a:r>
          </a:p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ocasionan un nuevo incidente entre ambos,</a:t>
            </a:r>
          </a:p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rompiendo el alerón de Nico y cruzando </a:t>
            </a:r>
          </a:p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la meta sin este en cuarta posición.</a:t>
            </a:r>
            <a:endParaRPr lang="es-MX" sz="2800" b="1" dirty="0">
              <a:solidFill>
                <a:schemeClr val="tx1">
                  <a:lumMod val="8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53A53C3F-CED8-4D57-9178-11AB9317182A}"/>
              </a:ext>
            </a:extLst>
          </p:cNvPr>
          <p:cNvSpPr/>
          <p:nvPr/>
        </p:nvSpPr>
        <p:spPr>
          <a:xfrm>
            <a:off x="0" y="3741684"/>
            <a:ext cx="6096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Luego sería sancionado con 10 segundos </a:t>
            </a:r>
          </a:p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el incidente, pero no perdió ninguna posición, </a:t>
            </a:r>
          </a:p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 que le había sacado ventaja suficiente a </a:t>
            </a:r>
            <a:r>
              <a:rPr lang="es-ES" sz="2800" b="1" kern="1800" dirty="0" err="1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Ricciardo</a:t>
            </a: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2800" b="1" dirty="0">
              <a:solidFill>
                <a:schemeClr val="tx1">
                  <a:lumMod val="8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01D07DD7-195F-43BD-BBC5-2061147D3E2E}"/>
              </a:ext>
            </a:extLst>
          </p:cNvPr>
          <p:cNvSpPr/>
          <p:nvPr/>
        </p:nvSpPr>
        <p:spPr>
          <a:xfrm>
            <a:off x="7226710" y="2709304"/>
            <a:ext cx="507344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En </a:t>
            </a:r>
            <a:r>
              <a:rPr lang="es-ES" sz="2800" b="1" kern="1800" dirty="0" err="1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Silverstone</a:t>
            </a: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de </a:t>
            </a: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nuevo</a:t>
            </a: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es segundo</a:t>
            </a:r>
          </a:p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en la </a:t>
            </a:r>
            <a:r>
              <a:rPr lang="es-ES" sz="2800" b="1" kern="1800" dirty="0" err="1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qualy</a:t>
            </a: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     y en carrera, </a:t>
            </a:r>
          </a:p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la lluvia hace presencia a     último momento,</a:t>
            </a:r>
          </a:p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y como en el principado,     </a:t>
            </a:r>
            <a:r>
              <a:rPr lang="es-ES" sz="2800" b="1" kern="1800" dirty="0" err="1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vuelve a tener otro pobre      rendimiento </a:t>
            </a:r>
          </a:p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y es adelantado       por </a:t>
            </a:r>
            <a:r>
              <a:rPr lang="es-ES" sz="2800" b="1" kern="1800" dirty="0" err="1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Verstappen</a:t>
            </a: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2800" b="1" dirty="0">
              <a:solidFill>
                <a:schemeClr val="tx1">
                  <a:lumMod val="8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F57610C4-DE39-4318-9E24-B812DA772DB6}"/>
              </a:ext>
            </a:extLst>
          </p:cNvPr>
          <p:cNvSpPr/>
          <p:nvPr/>
        </p:nvSpPr>
        <p:spPr>
          <a:xfrm>
            <a:off x="0" y="4862564"/>
            <a:ext cx="940947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Llegando el piso seco, Nico se mantuvo varias vueltas detrás del holandés, lo cual,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hizo que la victoria de nuevo se le escapase de sus manos.</a:t>
            </a:r>
            <a:endParaRPr lang="es-MX" sz="2800" b="1" dirty="0">
              <a:solidFill>
                <a:schemeClr val="tx1">
                  <a:lumMod val="8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8C717923-B35E-4115-8B5A-FED593AEDB4E}"/>
              </a:ext>
            </a:extLst>
          </p:cNvPr>
          <p:cNvSpPr/>
          <p:nvPr/>
        </p:nvSpPr>
        <p:spPr>
          <a:xfrm>
            <a:off x="0" y="5673729"/>
            <a:ext cx="82148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Acabaría la carrera segundo, pero un uso indebido en la comunicación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hacía su ingeniero, hizo que perdiera el segundo puesto, bajando a la terc</a:t>
            </a: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era</a:t>
            </a: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posición.</a:t>
            </a:r>
            <a:endParaRPr lang="es-MX" sz="2800" b="1" dirty="0">
              <a:solidFill>
                <a:schemeClr val="tx1">
                  <a:lumMod val="8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FC7CB4E7-2D77-4C48-8231-96D5135A89E4}"/>
              </a:ext>
            </a:extLst>
          </p:cNvPr>
          <p:cNvSpPr/>
          <p:nvPr/>
        </p:nvSpPr>
        <p:spPr>
          <a:xfrm>
            <a:off x="8981768" y="4892055"/>
            <a:ext cx="3210232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Nico llegaba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 GP de Hungría,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solamente un punto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ventaja sobre Lewis.</a:t>
            </a:r>
            <a:endParaRPr lang="es-MX" sz="2800" b="1" dirty="0">
              <a:solidFill>
                <a:schemeClr val="tx1">
                  <a:lumMod val="8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E97FD83F-56E3-40E0-AF26-5294EE35EFF2}"/>
              </a:ext>
            </a:extLst>
          </p:cNvPr>
          <p:cNvSpPr/>
          <p:nvPr/>
        </p:nvSpPr>
        <p:spPr>
          <a:xfrm>
            <a:off x="0" y="6425885"/>
            <a:ext cx="12192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Consigue la pole, luego de que nadie pudiese mejorar sus ti</a:t>
            </a: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em</a:t>
            </a: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pos, debido a un trompo ocasionado por Fernando Alonso.</a:t>
            </a:r>
            <a:endParaRPr lang="es-MX" sz="2800" b="1" dirty="0">
              <a:solidFill>
                <a:schemeClr val="tx1">
                  <a:lumMod val="8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67055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6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62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5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287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7125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4375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43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3125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67500"/>
                            </p:stCondLst>
                            <p:childTnLst>
                              <p:par>
                                <p:cTn id="45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4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4" grpId="0"/>
      <p:bldP spid="15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23000">
              <a:schemeClr val="bg1"/>
            </a:gs>
            <a:gs pos="55000">
              <a:srgbClr val="FF0000"/>
            </a:gs>
            <a:gs pos="95000">
              <a:srgbClr val="FFFF00"/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carretera, exterior, deporte&#10;&#10;Descripción generada con confianza muy alta">
            <a:extLst>
              <a:ext uri="{FF2B5EF4-FFF2-40B4-BE49-F238E27FC236}">
                <a16:creationId xmlns:a16="http://schemas.microsoft.com/office/drawing/2014/main" id="{734CC98B-D213-452E-B1F1-BDB723643A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2979172"/>
            <a:ext cx="6096000" cy="387330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DE35B9A9-EE9B-49B2-AA8D-272E1DEEB137}"/>
              </a:ext>
            </a:extLst>
          </p:cNvPr>
          <p:cNvSpPr/>
          <p:nvPr/>
        </p:nvSpPr>
        <p:spPr>
          <a:xfrm>
            <a:off x="0" y="305313"/>
            <a:ext cx="105008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Pero en carrera, hace una salida regular, perdiendo la primera posición con Hamilton y acabando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carrera en segundo lugar y perdiendo por primera vez en la temporada el liderato en el mundial de pilotos.</a:t>
            </a:r>
            <a:endParaRPr lang="es-MX" sz="2800" b="1" dirty="0">
              <a:solidFill>
                <a:schemeClr val="tx1">
                  <a:lumMod val="8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B944E3C8-3CB2-44FD-8AC3-D3089B8BF0D6}"/>
              </a:ext>
            </a:extLst>
          </p:cNvPr>
          <p:cNvSpPr/>
          <p:nvPr/>
        </p:nvSpPr>
        <p:spPr>
          <a:xfrm>
            <a:off x="0" y="1190213"/>
            <a:ext cx="10352540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para cerrar la primera parte de la temporada, en el GP de Alemania, vuelve a conseguir la pole, pero en carrera, nuevamente vuelve a hacer una mala salida, perdiendo posición tanto con su compañero, como con los dos pilotos de Red Bull, acabando la carrera en cuarto lugar.</a:t>
            </a:r>
            <a:endParaRPr lang="es-MX" sz="2800" b="1" dirty="0">
              <a:solidFill>
                <a:schemeClr val="tx1">
                  <a:lumMod val="8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A70F6AA2-3668-4AA7-A792-216BD549AD16}"/>
              </a:ext>
            </a:extLst>
          </p:cNvPr>
          <p:cNvSpPr/>
          <p:nvPr/>
        </p:nvSpPr>
        <p:spPr>
          <a:xfrm>
            <a:off x="0" y="2384836"/>
            <a:ext cx="103525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esta forma, Nico cerraba el primer tramo del año, en segundo lugar,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detrás de Hamilton con 19  puntos de diferencia.</a:t>
            </a:r>
            <a:endParaRPr lang="es-MX" sz="2800" b="1" dirty="0">
              <a:solidFill>
                <a:schemeClr val="tx1">
                  <a:lumMod val="8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ECC730D6-DB70-42F7-8651-4A828069459A}"/>
              </a:ext>
            </a:extLst>
          </p:cNvPr>
          <p:cNvSpPr/>
          <p:nvPr/>
        </p:nvSpPr>
        <p:spPr>
          <a:xfrm>
            <a:off x="0" y="3313992"/>
            <a:ext cx="6386052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regreso de las vacaciones, y en las 2 últimas citas europeas, Nico se lleva la victoria en ambas citas (Spa y </a:t>
            </a:r>
            <a:r>
              <a:rPr lang="es-ES" sz="2800" b="1" kern="1800" dirty="0" err="1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Monza</a:t>
            </a: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), debido a que Lewis en una tuvo que cambiar partes de su motor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en la otra hizo una mala arrancada saliendo de la pole.</a:t>
            </a:r>
            <a:endParaRPr lang="es-MX" sz="2800" b="1" dirty="0">
              <a:solidFill>
                <a:schemeClr val="tx1">
                  <a:lumMod val="8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675A2F85-1BCA-4817-927E-8AF7E7B73748}"/>
              </a:ext>
            </a:extLst>
          </p:cNvPr>
          <p:cNvSpPr/>
          <p:nvPr/>
        </p:nvSpPr>
        <p:spPr>
          <a:xfrm>
            <a:off x="1" y="4847819"/>
            <a:ext cx="6096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esta forma, empezaba la gira asiática para el alemán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2 puntos de diferencia sobre su compañero.</a:t>
            </a:r>
            <a:endParaRPr lang="es-MX" sz="2800" b="1" dirty="0">
              <a:solidFill>
                <a:schemeClr val="tx1">
                  <a:lumMod val="8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39FB9343-BAFC-4928-BD11-743795F95F90}"/>
              </a:ext>
            </a:extLst>
          </p:cNvPr>
          <p:cNvSpPr/>
          <p:nvPr/>
        </p:nvSpPr>
        <p:spPr>
          <a:xfrm>
            <a:off x="0" y="5776968"/>
            <a:ext cx="6096000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Singapur, consigue la pole y una victoria muy sufrida, teniendo que aguantar con sus neumáticos ya desgastados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tramo final y el acecho también de Daniel </a:t>
            </a:r>
            <a:r>
              <a:rPr lang="es-ES" sz="2800" b="1" kern="1800" dirty="0" err="1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Ricciardo</a:t>
            </a: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2800" b="1" dirty="0">
              <a:solidFill>
                <a:schemeClr val="tx1">
                  <a:lumMod val="8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12794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30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4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82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47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7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7625"/>
                            </p:stCondLst>
                            <p:childTnLst>
                              <p:par>
                                <p:cTn id="3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3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5" grpId="0"/>
      <p:bldP spid="7" grpId="0"/>
      <p:bldP spid="8" grpId="0"/>
      <p:bldP spid="9" grpId="0"/>
      <p:bldP spid="10" grpId="0"/>
      <p:bldP spid="11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6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DE35B9A9-EE9B-49B2-AA8D-272E1DEEB137}"/>
              </a:ext>
            </a:extLst>
          </p:cNvPr>
          <p:cNvSpPr/>
          <p:nvPr/>
        </p:nvSpPr>
        <p:spPr>
          <a:xfrm>
            <a:off x="3465871" y="128337"/>
            <a:ext cx="8726129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Malasia, ya de nuevo como líder del mundial, con 8  puntos de diferencia </a:t>
            </a:r>
          </a:p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S obre su compañero, sale segundo pero es tocado por detrás </a:t>
            </a:r>
          </a:p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por Sebastian Vettel, dejando a Nico último </a:t>
            </a:r>
          </a:p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y abandonando el de Ferrari.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n 3" descr="Imagen que contiene deporte, exterior&#10;&#10;Descripción generada con confianza alta">
            <a:extLst>
              <a:ext uri="{FF2B5EF4-FFF2-40B4-BE49-F238E27FC236}">
                <a16:creationId xmlns:a16="http://schemas.microsoft.com/office/drawing/2014/main" id="{061D71AF-9FC8-48C3-98E5-57BD31A819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705" y="697301"/>
            <a:ext cx="7197218" cy="406642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592226A2-FCD5-4ED4-808B-834883BEB28E}"/>
              </a:ext>
            </a:extLst>
          </p:cNvPr>
          <p:cNvSpPr/>
          <p:nvPr/>
        </p:nvSpPr>
        <p:spPr>
          <a:xfrm>
            <a:off x="6813754" y="1735911"/>
            <a:ext cx="5378245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Pero la suerte le acompañaría nuevamente,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 que a pesar de la remontada,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motor dejaba tirado a Hamilton en la vuelta 40, acabando en tercera posición, por detrás de los pilotos de Red Bull y ampliando su ventaja a 23  puntos.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BBCD4821-17EE-4DE6-B920-5029FAAE6CDA}"/>
              </a:ext>
            </a:extLst>
          </p:cNvPr>
          <p:cNvSpPr/>
          <p:nvPr/>
        </p:nvSpPr>
        <p:spPr>
          <a:xfrm>
            <a:off x="6813754" y="3579460"/>
            <a:ext cx="5378246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Japón, por escasas milésimas consigue la pole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en carrera, consigue su novena y última victoria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la temporada, ampliando la distancia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33  puntos sobre su compañero.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895A73C1-CE47-49A1-8192-C6F5682A44C3}"/>
              </a:ext>
            </a:extLst>
          </p:cNvPr>
          <p:cNvSpPr/>
          <p:nvPr/>
        </p:nvSpPr>
        <p:spPr>
          <a:xfrm>
            <a:off x="0" y="5039545"/>
            <a:ext cx="12192000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en suelo americano nuevamente y acabando en las 3 citas (EUA, México y Brasil), en segunda posición,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detrás de su compañero y recortando la distancia a tan solo 12  puntos, finalmente, la tan ansiada corona llegaría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GP de Abu Dabi, donde Nico, de una forma muy batallada y sufrida al final, logró culminar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segunda posición por cuarta vez consecutiva, proclamándose campeón mundial por primera vez,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5  puntos de ventaja sobre Lewis y acabando con el dominio que traía el británico en las dos temporadas anteriores.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73909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4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8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8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5625"/>
                            </p:stCondLst>
                            <p:childTnLst>
                              <p:par>
                                <p:cTn id="2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5" grpId="0"/>
      <p:bldP spid="7" grpId="0"/>
      <p:bldP spid="8" grpId="0"/>
      <p:bldP spid="9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DE35B9A9-EE9B-49B2-AA8D-272E1DEEB137}"/>
              </a:ext>
            </a:extLst>
          </p:cNvPr>
          <p:cNvSpPr/>
          <p:nvPr/>
        </p:nvSpPr>
        <p:spPr>
          <a:xfrm>
            <a:off x="0" y="2075122"/>
            <a:ext cx="6666271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Según fuentes cercanas al alemán, este </a:t>
            </a: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habría tomado la decisión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retirarse después de ganar en Ja</a:t>
            </a: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pón y si lograba ganar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campeonato luego de tener en ese mo</a:t>
            </a: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mento un colchón de 33</a:t>
            </a:r>
            <a:r>
              <a:rPr lang="es-ES" sz="2800" b="1" kern="1800" dirty="0">
                <a:solidFill>
                  <a:schemeClr val="tx1">
                    <a:lumMod val="85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puntos de ventaja con su compañero de e</a:t>
            </a: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quipo y más cercano rival.</a:t>
            </a:r>
            <a:endParaRPr lang="es-MX" sz="2800" b="1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40854304-30F8-4A3E-971C-5D195202A164}"/>
              </a:ext>
            </a:extLst>
          </p:cNvPr>
          <p:cNvSpPr/>
          <p:nvPr/>
        </p:nvSpPr>
        <p:spPr>
          <a:xfrm>
            <a:off x="10058402" y="364641"/>
            <a:ext cx="200086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ED7D31">
                    <a:lumMod val="50000"/>
                  </a:srgb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Nico </a:t>
            </a:r>
            <a:r>
              <a:rPr lang="es-ES" sz="2800" b="1" kern="1800" dirty="0" err="1">
                <a:solidFill>
                  <a:srgbClr val="ED7D31">
                    <a:lumMod val="50000"/>
                  </a:srgb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rgbClr val="ED7D31">
                    <a:lumMod val="50000"/>
                  </a:srgb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ED7D31">
                    <a:lumMod val="50000"/>
                  </a:srgb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2016.</a:t>
            </a:r>
            <a:endParaRPr lang="es-MX" sz="2800" b="1" dirty="0">
              <a:solidFill>
                <a:srgbClr val="ED7D31">
                  <a:lumMod val="50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B74A1E53-522B-4BC0-920D-9FE82B62F4F1}"/>
              </a:ext>
            </a:extLst>
          </p:cNvPr>
          <p:cNvSpPr/>
          <p:nvPr/>
        </p:nvSpPr>
        <p:spPr>
          <a:xfrm>
            <a:off x="840662" y="910001"/>
            <a:ext cx="585511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día 2 de diciembre de 2016,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anunció por sus redes sociales su retiro de la Fórmula 1.</a:t>
            </a:r>
            <a:endParaRPr lang="es-MX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Imagen 8" descr="Imagen que contiene suelo, carretera, exterior, equipaje&#10;&#10;Descripción generada con confianza muy alta">
            <a:extLst>
              <a:ext uri="{FF2B5EF4-FFF2-40B4-BE49-F238E27FC236}">
                <a16:creationId xmlns:a16="http://schemas.microsoft.com/office/drawing/2014/main" id="{A9236DC7-AAB7-461D-B598-4403FB25C5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17750" y1="78242" x2="17750" y2="78242"/>
                        <a14:foregroundMark x1="23667" y1="75072" x2="23667" y2="75072"/>
                        <a14:foregroundMark x1="22583" y1="81268" x2="22583" y2="81268"/>
                        <a14:foregroundMark x1="23417" y1="85879" x2="23417" y2="85879"/>
                        <a14:foregroundMark x1="28583" y1="86599" x2="28583" y2="86599"/>
                        <a14:foregroundMark x1="33167" y1="85159" x2="33167" y2="85159"/>
                        <a14:foregroundMark x1="29667" y1="80548" x2="29667" y2="80548"/>
                        <a14:foregroundMark x1="33167" y1="78674" x2="33167" y2="78674"/>
                        <a14:foregroundMark x1="27083" y1="87176" x2="27083" y2="87176"/>
                        <a14:foregroundMark x1="31250" y1="87176" x2="31250" y2="87176"/>
                        <a14:foregroundMark x1="35333" y1="89049" x2="35333" y2="89049"/>
                        <a14:foregroundMark x1="38333" y1="88617" x2="38333" y2="88617"/>
                        <a14:foregroundMark x1="35583" y1="86599" x2="35583" y2="86599"/>
                        <a14:foregroundMark x1="35333" y1="83285" x2="35333" y2="83285"/>
                        <a14:foregroundMark x1="37667" y1="84294" x2="37667" y2="84294"/>
                        <a14:foregroundMark x1="74583" y1="48703" x2="74583" y2="48703"/>
                        <a14:foregroundMark x1="46583" y1="88905" x2="46583" y2="88905"/>
                        <a14:foregroundMark x1="64083" y1="33141" x2="64083" y2="33141"/>
                        <a14:foregroundMark x1="37667" y1="24928" x2="37667" y2="24928"/>
                        <a14:foregroundMark x1="50833" y1="11527" x2="50833" y2="11527"/>
                        <a14:foregroundMark x1="49500" y1="15274" x2="49500" y2="15274"/>
                        <a14:foregroundMark x1="49417" y1="13833" x2="49417" y2="13833"/>
                        <a14:foregroundMark x1="65667" y1="25360" x2="65667" y2="25360"/>
                        <a14:foregroundMark x1="69917" y1="34870" x2="69917" y2="34870"/>
                        <a14:foregroundMark x1="46500" y1="63256" x2="46500" y2="63256"/>
                        <a14:foregroundMark x1="55833" y1="68300" x2="55833" y2="68300"/>
                        <a14:foregroundMark x1="46083" y1="72911" x2="46083" y2="72911"/>
                        <a14:foregroundMark x1="51333" y1="74640" x2="51333" y2="74640"/>
                        <a14:foregroundMark x1="49500" y1="77810" x2="49500" y2="77810"/>
                        <a14:foregroundMark x1="52750" y1="78818" x2="52750" y2="78818"/>
                        <a14:foregroundMark x1="44917" y1="29827" x2="44917" y2="29827"/>
                        <a14:foregroundMark x1="71833" y1="85879" x2="71833" y2="85879"/>
                        <a14:foregroundMark x1="44667" y1="22911" x2="44667" y2="22911"/>
                        <a14:foregroundMark x1="78333" y1="64409" x2="78333" y2="64409"/>
                        <a14:foregroundMark x1="78833" y1="67723" x2="78833" y2="6772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01040" y="3093720"/>
            <a:ext cx="7137780" cy="4128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95066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3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3000"/>
                            </p:stCondLst>
                            <p:childTnLst>
                              <p:par>
                                <p:cTn id="26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5" grpId="0"/>
      <p:bldP spid="7" grpId="0"/>
      <p:bldP spid="8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614737" y="-1"/>
            <a:ext cx="4981575" cy="684371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Nico </a:t>
            </a: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rosberg</a:t>
            </a: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</a:t>
            </a: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endParaRPr kumimoji="0" lang="es-ES" sz="1867" b="1" i="0" u="none" strike="noStrike" kern="0" cap="none" spc="50" normalizeH="0" baseline="0" noProof="0" dirty="0">
              <a:ln w="9525" cmpd="sng">
                <a:solidFill>
                  <a:srgbClr val="5B9BD5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5B9BD5">
                    <a:alpha val="40000"/>
                  </a:srgbClr>
                </a:glo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Caterina Valente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88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28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pic>
        <p:nvPicPr>
          <p:cNvPr id="17" name="Imagen 16" descr="Imagen que contiene carretera, árbol, exterior, transporte&#10;&#10;Descripción generada con confianza muy alta">
            <a:extLst>
              <a:ext uri="{FF2B5EF4-FFF2-40B4-BE49-F238E27FC236}">
                <a16:creationId xmlns:a16="http://schemas.microsoft.com/office/drawing/2014/main" id="{03344A84-5B7B-495B-9130-06E816C0B43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7411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13358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4" name="Gabriel's Oboe PD-Eaglenest-1.wav"/>
          </p:stSnd>
        </p:sndAc>
      </p:transition>
    </mc:Choice>
    <mc:Fallback xmlns="">
      <p:transition spd="slow" advTm="0">
        <p:fade/>
        <p:sndAc>
          <p:stSnd>
            <p:snd r:embed="rId10" name="Gabriel's Oboe PD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4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8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0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8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5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63" presetClass="path" presetSubtype="0" accel="50000" decel="50000" fill="hold" nodeType="withEffect">
                                  <p:stCondLst>
                                    <p:cond delay="245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7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7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2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7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2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41422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71812537"/>
      </p:ext>
    </p:extLst>
  </p:cSld>
  <p:clrMapOvr>
    <a:masterClrMapping/>
  </p:clrMapOvr>
  <p:transition spd="slow" advClick="0" advTm="0">
    <p:fade/>
  </p:transition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3.xml><?xml version="1.0" encoding="utf-8"?>
<a:theme xmlns:a="http://schemas.openxmlformats.org/drawingml/2006/main" name="1_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47995</TotalTime>
  <Words>6459</Words>
  <Application>Microsoft Office PowerPoint</Application>
  <PresentationFormat>Panorámica</PresentationFormat>
  <Paragraphs>602</Paragraphs>
  <Slides>49</Slides>
  <Notes>0</Notes>
  <HiddenSlides>0</HiddenSlides>
  <MMClips>3</MMClips>
  <ScaleCrop>false</ScaleCrop>
  <HeadingPairs>
    <vt:vector size="6" baseType="variant">
      <vt:variant>
        <vt:lpstr>Fuentes usadas</vt:lpstr>
      </vt:variant>
      <vt:variant>
        <vt:i4>15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49</vt:i4>
      </vt:variant>
    </vt:vector>
  </HeadingPairs>
  <TitlesOfParts>
    <vt:vector size="67" baseType="lpstr">
      <vt:lpstr>Algerian</vt:lpstr>
      <vt:lpstr>Arial</vt:lpstr>
      <vt:lpstr>Arial Narrow</vt:lpstr>
      <vt:lpstr>Baskerville Old Face</vt:lpstr>
      <vt:lpstr>Calibri</vt:lpstr>
      <vt:lpstr>Calibri Light</vt:lpstr>
      <vt:lpstr>Century Gothic</vt:lpstr>
      <vt:lpstr>CommercialScript BT</vt:lpstr>
      <vt:lpstr>Cooper Black</vt:lpstr>
      <vt:lpstr>Edwardian Script ITC</vt:lpstr>
      <vt:lpstr>Kristen ITC</vt:lpstr>
      <vt:lpstr>Times New Roman</vt:lpstr>
      <vt:lpstr>Verdana</vt:lpstr>
      <vt:lpstr>Wingdings 2</vt:lpstr>
      <vt:lpstr>Wingdings 3</vt:lpstr>
      <vt:lpstr>HDOfficeLightV0</vt:lpstr>
      <vt:lpstr>Ion</vt:lpstr>
      <vt:lpstr>1_Ion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(F1a)  2016  Nico Rosberg   Versión Completa  8828  Misppsx</dc:title>
  <dc:creator>Eagle's nest</dc:creator>
  <cp:lastModifiedBy>Eagle's nest</cp:lastModifiedBy>
  <cp:revision>4050</cp:revision>
  <dcterms:created xsi:type="dcterms:W3CDTF">2017-07-02T00:56:35Z</dcterms:created>
  <dcterms:modified xsi:type="dcterms:W3CDTF">2018-02-27T02:14:12Z</dcterms:modified>
</cp:coreProperties>
</file>