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 id="2147483778" r:id="rId2"/>
    <p:sldMasterId id="2147483796" r:id="rId3"/>
    <p:sldMasterId id="2147483814" r:id="rId4"/>
  </p:sldMasterIdLst>
  <p:notesMasterIdLst>
    <p:notesMasterId r:id="rId51"/>
  </p:notesMasterIdLst>
  <p:handoutMasterIdLst>
    <p:handoutMasterId r:id="rId52"/>
  </p:handoutMasterIdLst>
  <p:sldIdLst>
    <p:sldId id="4046" r:id="rId5"/>
    <p:sldId id="2736" r:id="rId6"/>
    <p:sldId id="3633" r:id="rId7"/>
    <p:sldId id="3614" r:id="rId8"/>
    <p:sldId id="3616" r:id="rId9"/>
    <p:sldId id="3636" r:id="rId10"/>
    <p:sldId id="3659" r:id="rId11"/>
    <p:sldId id="3647" r:id="rId12"/>
    <p:sldId id="3617" r:id="rId13"/>
    <p:sldId id="3604" r:id="rId14"/>
    <p:sldId id="3669" r:id="rId15"/>
    <p:sldId id="3678" r:id="rId16"/>
    <p:sldId id="3679" r:id="rId17"/>
    <p:sldId id="3682" r:id="rId18"/>
    <p:sldId id="3605" r:id="rId19"/>
    <p:sldId id="3684" r:id="rId20"/>
    <p:sldId id="3694" r:id="rId21"/>
    <p:sldId id="3698" r:id="rId22"/>
    <p:sldId id="3720" r:id="rId23"/>
    <p:sldId id="3722" r:id="rId24"/>
    <p:sldId id="4031" r:id="rId25"/>
    <p:sldId id="3730" r:id="rId26"/>
    <p:sldId id="3734" r:id="rId27"/>
    <p:sldId id="3738" r:id="rId28"/>
    <p:sldId id="3748" r:id="rId29"/>
    <p:sldId id="3753" r:id="rId30"/>
    <p:sldId id="3758" r:id="rId31"/>
    <p:sldId id="3760" r:id="rId32"/>
    <p:sldId id="3761" r:id="rId33"/>
    <p:sldId id="3763" r:id="rId34"/>
    <p:sldId id="3768" r:id="rId35"/>
    <p:sldId id="3774" r:id="rId36"/>
    <p:sldId id="3778" r:id="rId37"/>
    <p:sldId id="4030" r:id="rId38"/>
    <p:sldId id="3786" r:id="rId39"/>
    <p:sldId id="3788" r:id="rId40"/>
    <p:sldId id="3801" r:id="rId41"/>
    <p:sldId id="3806" r:id="rId42"/>
    <p:sldId id="3816" r:id="rId43"/>
    <p:sldId id="3821" r:id="rId44"/>
    <p:sldId id="3826" r:id="rId45"/>
    <p:sldId id="3830" r:id="rId46"/>
    <p:sldId id="3835" r:id="rId47"/>
    <p:sldId id="4045" r:id="rId48"/>
    <p:sldId id="1458" r:id="rId49"/>
    <p:sldId id="145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CEAFA"/>
    <a:srgbClr val="6C5200"/>
    <a:srgbClr val="58267E"/>
    <a:srgbClr val="DAA600"/>
    <a:srgbClr val="FFFF99"/>
    <a:srgbClr val="FFD13F"/>
    <a:srgbClr val="7A5D00"/>
    <a:srgbClr val="DFDA00"/>
    <a:srgbClr val="644C00"/>
    <a:srgbClr val="684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238" autoAdjust="0"/>
    <p:restoredTop sz="94322" autoAdjust="0"/>
  </p:normalViewPr>
  <p:slideViewPr>
    <p:cSldViewPr snapToGrid="0" showGuides="1">
      <p:cViewPr varScale="1">
        <p:scale>
          <a:sx n="65" d="100"/>
          <a:sy n="65" d="100"/>
        </p:scale>
        <p:origin x="1158" y="66"/>
      </p:cViewPr>
      <p:guideLst>
        <p:guide orient="horz" pos="2160"/>
        <p:guide pos="3840"/>
      </p:guideLst>
    </p:cSldViewPr>
  </p:slideViewPr>
  <p:outlineViewPr>
    <p:cViewPr>
      <p:scale>
        <a:sx n="33" d="100"/>
        <a:sy n="33" d="100"/>
      </p:scale>
      <p:origin x="0" y="-127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9FBF5BE-463C-4141-B011-EDAF9EC475D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a:extLst>
              <a:ext uri="{FF2B5EF4-FFF2-40B4-BE49-F238E27FC236}">
                <a16:creationId xmlns:a16="http://schemas.microsoft.com/office/drawing/2014/main" id="{D520ACA7-087F-4486-A17B-C774EBBB13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17D72A0-368D-41F1-A855-2A484C7020B0}" type="datetimeFigureOut">
              <a:rPr lang="es-MX" smtClean="0"/>
              <a:t>16/07/2018</a:t>
            </a:fld>
            <a:endParaRPr lang="es-MX"/>
          </a:p>
        </p:txBody>
      </p:sp>
      <p:sp>
        <p:nvSpPr>
          <p:cNvPr id="4" name="Marcador de pie de página 3">
            <a:extLst>
              <a:ext uri="{FF2B5EF4-FFF2-40B4-BE49-F238E27FC236}">
                <a16:creationId xmlns:a16="http://schemas.microsoft.com/office/drawing/2014/main" id="{60811CA9-21BA-49CD-9025-F48E486C2CE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5" name="Marcador de número de diapositiva 4">
            <a:extLst>
              <a:ext uri="{FF2B5EF4-FFF2-40B4-BE49-F238E27FC236}">
                <a16:creationId xmlns:a16="http://schemas.microsoft.com/office/drawing/2014/main" id="{9AEDAEED-915E-44C8-9B59-0D43EF856CE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F4D910-4536-44BA-96B1-836A33FDF750}" type="slidenum">
              <a:rPr lang="es-MX" smtClean="0"/>
              <a:t>‹Nº›</a:t>
            </a:fld>
            <a:endParaRPr lang="es-MX"/>
          </a:p>
        </p:txBody>
      </p:sp>
    </p:spTree>
    <p:extLst>
      <p:ext uri="{BB962C8B-B14F-4D97-AF65-F5344CB8AC3E}">
        <p14:creationId xmlns:p14="http://schemas.microsoft.com/office/powerpoint/2010/main" val="35817035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16/07/2018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2240196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3208238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8CCE11FD-8E80-4DDD-8283-3E6F52C8CC62}"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6783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26EBC1AD-16A7-40FC-98D7-2D06D60C47B8}"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36370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FAC9E4A2-A65A-4458-A72E-EE96DF0201A9}"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862038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E822BEA-F803-4288-BE81-2DDD0AD8BBD1}"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89976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141F070E-5C35-4905-A80A-1910D2A707CF}" type="datetime1">
              <a:rPr lang="es-MX" smtClean="0"/>
              <a:t>16/07/2018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4111585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43CEE9D-4F60-4B8C-BDA7-A106F7F52ECB}" type="datetime1">
              <a:rPr lang="es-MX" smtClean="0"/>
              <a:t>16/07/2018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1563597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F1EDA4-B2F2-499D-BD68-5FBEABFFED2E}" type="datetime1">
              <a:rPr lang="es-MX" smtClean="0"/>
              <a:t>16/07/2018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9612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2AAC5E25-69EB-4804-ABE5-85A7406696DC}"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717209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717F883B-A16A-44CE-AFA9-694A542D166D}"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844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A3E665E-C31E-449B-8F20-805560E572E8}"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93799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FA9862E8-DC9D-47EE-8971-14B815A5CC1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7341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05DF1CF-1048-41A0-A682-7AA272272FF3}"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46112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8F7F7363-F5C1-489E-9CC1-2E3E04B437BC}"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8943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303DC56F-0466-4C18-8137-64EB5605AAEF}"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2881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5FB14ACB-CA2D-4B25-A3F5-AFBE5544309C}"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2508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A37E9818-7C7E-45B5-96F9-BD644D8E7103}" type="datetime1">
              <a:rPr lang="es-MX" smtClean="0"/>
              <a:t>16/07/2018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22184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67C1436F-393B-4A6D-8885-F2AD02D02422}" type="datetime1">
              <a:rPr lang="es-MX" smtClean="0"/>
              <a:t>16/07/2018</a:t>
            </a:fld>
            <a:endParaRPr lang="es-MX"/>
          </a:p>
        </p:txBody>
      </p:sp>
      <p:sp>
        <p:nvSpPr>
          <p:cNvPr id="5" name="Footer Placeholder 3"/>
          <p:cNvSpPr>
            <a:spLocks noGrp="1"/>
          </p:cNvSpPr>
          <p:nvPr>
            <p:ph type="ftr" sz="quarter" idx="11"/>
          </p:nvPr>
        </p:nvSpPr>
        <p:spPr/>
        <p:txBody>
          <a:bodyPr/>
          <a:lstStyle/>
          <a:p>
            <a:endParaRPr lang="es-MX"/>
          </a:p>
        </p:txBody>
      </p:sp>
      <p:sp>
        <p:nvSpPr>
          <p:cNvPr id="6"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0024820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91D1806-2835-40B9-A737-C4DD2F6540FA}" type="datetime1">
              <a:rPr lang="es-MX" smtClean="0"/>
              <a:t>16/07/2018</a:t>
            </a:fld>
            <a:endParaRPr lang="es-MX"/>
          </a:p>
        </p:txBody>
      </p:sp>
      <p:sp>
        <p:nvSpPr>
          <p:cNvPr id="5" name="Footer Placeholder 2"/>
          <p:cNvSpPr>
            <a:spLocks noGrp="1"/>
          </p:cNvSpPr>
          <p:nvPr>
            <p:ph type="ftr" sz="quarter" idx="11"/>
          </p:nvPr>
        </p:nvSpPr>
        <p:spPr/>
        <p:txBody>
          <a:bodyPr/>
          <a:lstStyle/>
          <a:p>
            <a:endParaRPr lang="es-MX"/>
          </a:p>
        </p:txBody>
      </p:sp>
      <p:sp>
        <p:nvSpPr>
          <p:cNvPr id="6"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43205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7" name="Date Placeholder 4"/>
          <p:cNvSpPr>
            <a:spLocks noGrp="1"/>
          </p:cNvSpPr>
          <p:nvPr>
            <p:ph type="dt" sz="half" idx="10"/>
          </p:nvPr>
        </p:nvSpPr>
        <p:spPr/>
        <p:txBody>
          <a:bodyPr/>
          <a:lstStyle/>
          <a:p>
            <a:fld id="{920B3D53-E958-44DB-B41C-6DF8971134B4}" type="datetime1">
              <a:rPr lang="es-MX" smtClean="0"/>
              <a:t>16/07/2018</a:t>
            </a:fld>
            <a:endParaRPr lang="es-MX"/>
          </a:p>
        </p:txBody>
      </p:sp>
      <p:sp>
        <p:nvSpPr>
          <p:cNvPr id="5" name="Footer Placeholder 5"/>
          <p:cNvSpPr>
            <a:spLocks noGrp="1"/>
          </p:cNvSpPr>
          <p:nvPr>
            <p:ph type="ftr" sz="quarter" idx="11"/>
          </p:nvPr>
        </p:nvSpPr>
        <p:spPr/>
        <p:txBody>
          <a:bodyPr/>
          <a:lstStyle/>
          <a:p>
            <a:endParaRPr lang="es-MX"/>
          </a:p>
        </p:txBody>
      </p:sp>
      <p:sp>
        <p:nvSpPr>
          <p:cNvPr id="6"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6713723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94A29DA5-2CFF-47C3-A76C-560063AE6A16}"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16346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B9EFC73B-B6EE-487B-AF82-B0F59A9C87D0}"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378946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EEC26A49-8FCF-40F9-BDEE-6380C3D0A2C6}"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587806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Editar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646C51C0-2E2D-474C-A534-1E5D61BC67C3}"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907505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C45CB48C-ADC8-4B1B-AC93-989659B969AC}"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474167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CEC3C61-C13B-4D05-982E-BF06D25E34DF}" type="datetime1">
              <a:rPr lang="es-MX" smtClean="0"/>
              <a:t>16/07/2018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320701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CE98671-82BB-4E93-A303-B9A693B9DACF}" type="datetime1">
              <a:rPr lang="es-MX" smtClean="0"/>
              <a:t>16/07/2018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666028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FC3A538-19E1-426B-952E-AD5E12CDF267}"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246796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88D042D-EC0E-4EDA-A854-3E73D5218CCB}"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5739151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658B465-4068-430B-96A0-5A4926454F04}"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09860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1B65CF0-C682-4307-8464-80600ED2BC0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840922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5901522C-0EC4-42A7-AC9B-7B7FD72FADB7}"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2786918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43DF881-8462-4D26-8E5C-BE1275CC4161}"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358008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54BF9350-5E91-40E9-B62F-C9886D5C9B82}" type="datetime1">
              <a:rPr lang="es-MX" smtClean="0"/>
              <a:t>16/07/2018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7997101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FBD4A034-DE5E-4ACD-AD42-0B793DC5FA6F}" type="datetime1">
              <a:rPr lang="es-MX" smtClean="0"/>
              <a:t>16/07/2018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156814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1D8206-0164-4D13-9D53-3C90D75BD9E0}" type="datetime1">
              <a:rPr lang="es-MX" smtClean="0"/>
              <a:t>16/07/2018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203054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39AC0C35-0302-433E-B351-1475D0797A67}"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736740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343CE0F9-5D1F-4B82-97ED-A8B409CBB7DB}" type="datetime1">
              <a:rPr lang="es-MX" smtClean="0"/>
              <a:t>16/07/2018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22380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a:t>
            </a:r>
          </a:p>
        </p:txBody>
      </p:sp>
      <p:sp>
        <p:nvSpPr>
          <p:cNvPr id="3" name="Date Placeholder 2"/>
          <p:cNvSpPr>
            <a:spLocks noGrp="1"/>
          </p:cNvSpPr>
          <p:nvPr>
            <p:ph type="dt" sz="half" idx="10"/>
          </p:nvPr>
        </p:nvSpPr>
        <p:spPr/>
        <p:txBody>
          <a:bodyPr/>
          <a:lstStyle/>
          <a:p>
            <a:fld id="{B6436F40-B188-4E6D-AEFF-17475C5AC937}" type="datetime1">
              <a:rPr lang="es-MX" smtClean="0"/>
              <a:t>16/07/2018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3684654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8C690FAA-1323-4383-8882-B796AE25ED31}"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2591146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B36BF56C-D6DE-4683-8DA9-31E7DAE6FE5F}"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820677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4E8F343B-0C26-4629-9602-571D589748E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053979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Editar los estilos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B3A9F7F8-FDEE-4A7A-8E38-73A875726FB2}"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503394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Editar los estilos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5961D959-08B9-4EAF-813C-CE7906DD5B2B}"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1117931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AE1AD03-4282-41E4-9151-DB667D2C0F33}"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158106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5AA51E70-6A5C-4F8C-9148-D3F80D22E020}" type="datetime1">
              <a:rPr lang="es-MX" smtClean="0"/>
              <a:t>16/07/2018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6591477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28448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2587759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3618806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6120566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36945435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44167126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1351848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234175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208754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8564538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51680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21" Type="http://schemas.openxmlformats.org/officeDocument/2006/relationships/image" Target="../media/image4.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2.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theme" Target="../theme/theme3.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4.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F6B1FE84-B8ED-47A0-AB12-464574F8FD98}" type="datetime1">
              <a:rPr lang="es-MX" smtClean="0"/>
              <a:t>16/07/2018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637272650"/>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44289D7-A2E6-404C-A65B-760CB232D842}" type="datetime1">
              <a:rPr lang="es-MX" smtClean="0"/>
              <a:t>16/07/2018</a:t>
            </a:fld>
            <a:endParaRPr lang="es-MX"/>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MX"/>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887987736"/>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641AFAFA-4F79-45CC-A60D-97A2B4511221}" type="datetime1">
              <a:rPr lang="es-MX" smtClean="0"/>
              <a:t>16/07/2018</a:t>
            </a:fld>
            <a:endParaRPr lang="es-MX"/>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s-MX"/>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438748040"/>
      </p:ext>
    </p:extLst>
  </p:cSld>
  <p:clrMap bg1="dk1" tx1="lt1" bg2="dk2" tx2="lt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 id="2147483813"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2224431213"/>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52.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3.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audio" Target="../media/audio2.wav"/><Relationship Id="rId1" Type="http://schemas.openxmlformats.org/officeDocument/2006/relationships/slideLayout" Target="../slideLayouts/slideLayout35.xml"/><Relationship Id="rId5" Type="http://schemas.openxmlformats.org/officeDocument/2006/relationships/audio" Target="../media/audio2.wav"/><Relationship Id="rId4" Type="http://schemas.openxmlformats.org/officeDocument/2006/relationships/image" Target="../media/image15.jp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35.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audio" Target="../media/audio3.wav"/><Relationship Id="rId1" Type="http://schemas.openxmlformats.org/officeDocument/2006/relationships/slideLayout" Target="../slideLayouts/slideLayout35.xml"/><Relationship Id="rId4" Type="http://schemas.openxmlformats.org/officeDocument/2006/relationships/audio" Target="../media/audio3.wav"/></Relationships>
</file>

<file path=ppt/slides/_rels/slide1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audio" Target="../media/audio4.wav"/><Relationship Id="rId1" Type="http://schemas.openxmlformats.org/officeDocument/2006/relationships/slideLayout" Target="../slideLayouts/slideLayout35.xml"/><Relationship Id="rId4" Type="http://schemas.openxmlformats.org/officeDocument/2006/relationships/audio" Target="../media/audio4.wav"/></Relationships>
</file>

<file path=ppt/slides/_rels/slide3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35.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35.xml"/></Relationships>
</file>

<file path=ppt/slides/_rels/slide4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13.xml"/><Relationship Id="rId7" Type="http://schemas.openxmlformats.org/officeDocument/2006/relationships/image" Target="../media/image13.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9.png"/><Relationship Id="rId5" Type="http://schemas.openxmlformats.org/officeDocument/2006/relationships/image" Target="../media/image58.jpg"/><Relationship Id="rId10" Type="http://schemas.openxmlformats.org/officeDocument/2006/relationships/audio" Target="../media/audio6.wav"/><Relationship Id="rId4" Type="http://schemas.openxmlformats.org/officeDocument/2006/relationships/audio" Target="../media/audio6.wav"/><Relationship Id="rId9" Type="http://schemas.openxmlformats.org/officeDocument/2006/relationships/image" Target="../media/image10.png"/></Relationships>
</file>

<file path=ppt/slides/_rels/slide45.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CuadroTexto 11">
            <a:extLst>
              <a:ext uri="{FF2B5EF4-FFF2-40B4-BE49-F238E27FC236}">
                <a16:creationId xmlns:a16="http://schemas.microsoft.com/office/drawing/2014/main" id="{4F12C2FA-CA7F-4A42-8C16-3AB2281E7410}"/>
              </a:ext>
            </a:extLst>
          </p:cNvPr>
          <p:cNvSpPr txBox="1"/>
          <p:nvPr/>
        </p:nvSpPr>
        <p:spPr>
          <a:xfrm>
            <a:off x="-29496" y="513311"/>
            <a:ext cx="12221496" cy="1631216"/>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Hoy contaremos la vida del trigésimo segundo Campeón Mundial de F1…</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En el momento de su debut fue el  piloto mas </a:t>
            </a:r>
            <a:r>
              <a:rPr kumimoji="0" lang="es-ES" sz="2800" b="0" i="0" u="none" strike="noStrike" kern="1200" cap="none" spc="0" normalizeH="0" baseline="0" noProof="0" dirty="0" err="1">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jóven</a:t>
            </a: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en la máxima </a:t>
            </a:r>
            <a:r>
              <a:rPr kumimoji="0" lang="es-ES" sz="2800" b="0" i="0" u="none" strike="noStrike" kern="1200" cap="none" spc="0" normalizeH="0" baseline="0" noProof="0" dirty="0" err="1">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categoria</a:t>
            </a: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 del automovilismo mundial,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Un ser al que apodaron ‘‘</a:t>
            </a:r>
            <a:r>
              <a:rPr kumimoji="0" lang="es-ES" sz="2800" b="1"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Algerian" panose="04020705040A02060702" pitchFamily="82" charset="0"/>
                <a:ea typeface="+mn-ea"/>
                <a:cs typeface="+mn-cs"/>
              </a:rPr>
              <a:t>El chico Maravilla</a:t>
            </a: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por su actuación dentro de las competencias…</a:t>
            </a:r>
            <a:endParaRPr kumimoji="0" lang="es-MX" sz="2800" b="0" i="0" u="none" strike="noStrike" kern="1200" cap="none" spc="0" normalizeH="0" baseline="0" noProof="0" dirty="0">
              <a:ln/>
              <a:solidFill>
                <a:prstClr val="black"/>
              </a:solidFill>
              <a:effectLst>
                <a:outerShdw blurRad="38100" dist="38100" dir="2700000" algn="tl">
                  <a:srgbClr val="000000">
                    <a:alpha val="43137"/>
                  </a:srgbClr>
                </a:outerShdw>
              </a:effectLst>
              <a:uLnTx/>
              <a:uFillTx/>
              <a:latin typeface="CommercialScript BT" panose="03030803040807090C04" pitchFamily="66" charset="2"/>
              <a:ea typeface="+mn-ea"/>
              <a:cs typeface="+mn-cs"/>
            </a:endParaRPr>
          </a:p>
        </p:txBody>
      </p:sp>
      <p:sp>
        <p:nvSpPr>
          <p:cNvPr id="5" name="CuadroTexto 4">
            <a:extLst>
              <a:ext uri="{FF2B5EF4-FFF2-40B4-BE49-F238E27FC236}">
                <a16:creationId xmlns:a16="http://schemas.microsoft.com/office/drawing/2014/main" id="{7C552512-E893-461B-B0B6-9CCBB16B98B8}"/>
              </a:ext>
            </a:extLst>
          </p:cNvPr>
          <p:cNvSpPr txBox="1"/>
          <p:nvPr/>
        </p:nvSpPr>
        <p:spPr>
          <a:xfrm>
            <a:off x="462310" y="2300448"/>
            <a:ext cx="5703574" cy="3683060"/>
          </a:xfrm>
          <a:prstGeom prst="rect">
            <a:avLst/>
          </a:prstGeom>
          <a:noFill/>
        </p:spPr>
        <p:txBody>
          <a:bodyPr wrap="square" rtlCol="0">
            <a:spAutoFit/>
          </a:bodyPr>
          <a:lstStyle>
            <a:defPPr>
              <a:defRPr lang="en-US"/>
            </a:defPPr>
            <a:lvl1pPr algn="ctr">
              <a:lnSpc>
                <a:spcPts val="2400"/>
              </a:lnSpc>
              <a:defRPr sz="2800">
                <a:solidFill>
                  <a:srgbClr val="FFFF00"/>
                </a:solidFill>
                <a:effectLst>
                  <a:outerShdw blurRad="38100" dist="38100" dir="2700000" algn="tl">
                    <a:srgbClr val="000000">
                      <a:alpha val="43137"/>
                    </a:srgbClr>
                  </a:outerShdw>
                </a:effectLst>
                <a:latin typeface="Edwardian Script ITC" panose="030303020407070D0804" pitchFamily="66" charset="0"/>
              </a:defRPr>
            </a:lvl1pPr>
          </a:lstStyle>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32º </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Campeón  Mundial</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De Formula Uno</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Y </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err="1">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reTra</a:t>
            </a: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-campeón Mundial F1</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2010  2011  2012  2013</a:t>
            </a:r>
            <a:endParaRPr kumimoji="0" lang="es-MX"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endParaRPr>
          </a:p>
        </p:txBody>
      </p:sp>
      <p:sp>
        <p:nvSpPr>
          <p:cNvPr id="6" name="CuadroTexto 5">
            <a:extLst>
              <a:ext uri="{FF2B5EF4-FFF2-40B4-BE49-F238E27FC236}">
                <a16:creationId xmlns:a16="http://schemas.microsoft.com/office/drawing/2014/main" id="{811BB908-EC9E-4219-976C-8E4E287CBA25}"/>
              </a:ext>
            </a:extLst>
          </p:cNvPr>
          <p:cNvSpPr txBox="1"/>
          <p:nvPr/>
        </p:nvSpPr>
        <p:spPr>
          <a:xfrm>
            <a:off x="12192000" y="0"/>
            <a:ext cx="208547" cy="3529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ángulo 6">
            <a:extLst>
              <a:ext uri="{FF2B5EF4-FFF2-40B4-BE49-F238E27FC236}">
                <a16:creationId xmlns:a16="http://schemas.microsoft.com/office/drawing/2014/main" id="{566B47ED-5452-4123-9477-9221CBCC8E19}"/>
              </a:ext>
            </a:extLst>
          </p:cNvPr>
          <p:cNvSpPr/>
          <p:nvPr/>
        </p:nvSpPr>
        <p:spPr>
          <a:xfrm>
            <a:off x="7005487" y="1224114"/>
            <a:ext cx="4409768" cy="3683060"/>
          </a:xfrm>
          <a:custGeom>
            <a:avLst/>
            <a:gdLst>
              <a:gd name="connsiteX0" fmla="*/ 0 w 6003835"/>
              <a:gd name="connsiteY0" fmla="*/ 0 h 2070493"/>
              <a:gd name="connsiteX1" fmla="*/ 6003835 w 6003835"/>
              <a:gd name="connsiteY1" fmla="*/ 0 h 2070493"/>
              <a:gd name="connsiteX2" fmla="*/ 6003835 w 6003835"/>
              <a:gd name="connsiteY2" fmla="*/ 2070493 h 2070493"/>
              <a:gd name="connsiteX3" fmla="*/ 0 w 6003835"/>
              <a:gd name="connsiteY3" fmla="*/ 2070493 h 2070493"/>
              <a:gd name="connsiteX4" fmla="*/ 0 w 6003835"/>
              <a:gd name="connsiteY4" fmla="*/ 0 h 2070493"/>
              <a:gd name="connsiteX0" fmla="*/ 0 w 6003835"/>
              <a:gd name="connsiteY0" fmla="*/ 0 h 2807912"/>
              <a:gd name="connsiteX1" fmla="*/ 6003835 w 6003835"/>
              <a:gd name="connsiteY1" fmla="*/ 0 h 2807912"/>
              <a:gd name="connsiteX2" fmla="*/ 6003835 w 6003835"/>
              <a:gd name="connsiteY2" fmla="*/ 2070493 h 2807912"/>
              <a:gd name="connsiteX3" fmla="*/ 29496 w 6003835"/>
              <a:gd name="connsiteY3" fmla="*/ 2807912 h 2807912"/>
              <a:gd name="connsiteX4" fmla="*/ 0 w 6003835"/>
              <a:gd name="connsiteY4" fmla="*/ 0 h 2807912"/>
              <a:gd name="connsiteX0" fmla="*/ 58994 w 6062829"/>
              <a:gd name="connsiteY0" fmla="*/ 0 h 2645680"/>
              <a:gd name="connsiteX1" fmla="*/ 6062829 w 6062829"/>
              <a:gd name="connsiteY1" fmla="*/ 0 h 2645680"/>
              <a:gd name="connsiteX2" fmla="*/ 6062829 w 6062829"/>
              <a:gd name="connsiteY2" fmla="*/ 2070493 h 2645680"/>
              <a:gd name="connsiteX3" fmla="*/ 0 w 6062829"/>
              <a:gd name="connsiteY3" fmla="*/ 2645680 h 2645680"/>
              <a:gd name="connsiteX4" fmla="*/ 58994 w 6062829"/>
              <a:gd name="connsiteY4" fmla="*/ 0 h 2645680"/>
              <a:gd name="connsiteX0" fmla="*/ 58994 w 6062829"/>
              <a:gd name="connsiteY0" fmla="*/ 0 h 2645680"/>
              <a:gd name="connsiteX1" fmla="*/ 6062829 w 6062829"/>
              <a:gd name="connsiteY1" fmla="*/ 0 h 2645680"/>
              <a:gd name="connsiteX2" fmla="*/ 6062829 w 6062829"/>
              <a:gd name="connsiteY2" fmla="*/ 2070493 h 2645680"/>
              <a:gd name="connsiteX3" fmla="*/ 0 w 6062829"/>
              <a:gd name="connsiteY3" fmla="*/ 2645680 h 2645680"/>
              <a:gd name="connsiteX4" fmla="*/ 58994 w 6062829"/>
              <a:gd name="connsiteY4" fmla="*/ 0 h 2645680"/>
              <a:gd name="connsiteX0" fmla="*/ 58994 w 6062829"/>
              <a:gd name="connsiteY0" fmla="*/ 0 h 2704673"/>
              <a:gd name="connsiteX1" fmla="*/ 6062829 w 6062829"/>
              <a:gd name="connsiteY1" fmla="*/ 0 h 2704673"/>
              <a:gd name="connsiteX2" fmla="*/ 5782610 w 6062829"/>
              <a:gd name="connsiteY2" fmla="*/ 2704673 h 2704673"/>
              <a:gd name="connsiteX3" fmla="*/ 0 w 6062829"/>
              <a:gd name="connsiteY3" fmla="*/ 2645680 h 2704673"/>
              <a:gd name="connsiteX4" fmla="*/ 58994 w 6062829"/>
              <a:gd name="connsiteY4" fmla="*/ 0 h 2704673"/>
              <a:gd name="connsiteX0" fmla="*/ 58994 w 6062829"/>
              <a:gd name="connsiteY0" fmla="*/ 0 h 2704673"/>
              <a:gd name="connsiteX1" fmla="*/ 6062829 w 6062829"/>
              <a:gd name="connsiteY1" fmla="*/ 0 h 2704673"/>
              <a:gd name="connsiteX2" fmla="*/ 5782610 w 6062829"/>
              <a:gd name="connsiteY2" fmla="*/ 2704673 h 2704673"/>
              <a:gd name="connsiteX3" fmla="*/ 0 w 6062829"/>
              <a:gd name="connsiteY3" fmla="*/ 2645680 h 2704673"/>
              <a:gd name="connsiteX4" fmla="*/ 58994 w 6062829"/>
              <a:gd name="connsiteY4" fmla="*/ 0 h 2704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2829" h="2704673">
                <a:moveTo>
                  <a:pt x="58994" y="0"/>
                </a:moveTo>
                <a:lnTo>
                  <a:pt x="6062829" y="0"/>
                </a:lnTo>
                <a:cubicBezTo>
                  <a:pt x="5969423" y="901558"/>
                  <a:pt x="5094351" y="1950599"/>
                  <a:pt x="5782610" y="2704673"/>
                </a:cubicBezTo>
                <a:lnTo>
                  <a:pt x="0" y="2645680"/>
                </a:lnTo>
                <a:cubicBezTo>
                  <a:pt x="845575" y="1808033"/>
                  <a:pt x="39329" y="881893"/>
                  <a:pt x="58994" y="0"/>
                </a:cubicBezTo>
                <a:close/>
              </a:path>
            </a:pathLst>
          </a:cu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6000" b="1" i="0" u="none" strike="noStrike" kern="0" cap="none" spc="0" normalizeH="0" baseline="0" noProof="0" dirty="0">
                <a:ln>
                  <a:solidFill>
                    <a:srgbClr val="996633"/>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Arial"/>
              </a:rPr>
              <a:t> </a:t>
            </a:r>
            <a:r>
              <a:rPr kumimoji="0" lang="es-ES" sz="6000" b="1" i="0" u="none" strike="noStrike" kern="0" cap="none" spc="0" normalizeH="0" baseline="0" noProof="0" dirty="0" err="1">
                <a:ln>
                  <a:solidFill>
                    <a:srgbClr val="996633"/>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Arial"/>
              </a:rPr>
              <a:t>Sebastian</a:t>
            </a:r>
            <a:r>
              <a:rPr kumimoji="0" lang="es-ES" sz="6000" b="1" i="0" u="none" strike="noStrike" kern="0" cap="none" spc="0" normalizeH="0" baseline="0" noProof="0" dirty="0">
                <a:ln>
                  <a:solidFill>
                    <a:srgbClr val="996633"/>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Arial"/>
              </a:rPr>
              <a:t> </a:t>
            </a:r>
            <a:r>
              <a:rPr kumimoji="0" lang="es-ES" sz="6000" b="1" i="0" u="none" strike="noStrike" kern="0" cap="none" spc="0" normalizeH="0" baseline="0" noProof="0" dirty="0" err="1">
                <a:ln>
                  <a:solidFill>
                    <a:srgbClr val="996633"/>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Arial"/>
              </a:rPr>
              <a:t>vettel</a:t>
            </a:r>
            <a:endParaRPr kumimoji="0" lang="es-MX" sz="6000" b="1" i="0" u="none" strike="noStrike" kern="0" cap="none" spc="0" normalizeH="0" baseline="0" noProof="0" dirty="0">
              <a:ln>
                <a:solidFill>
                  <a:srgbClr val="996633"/>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Arial"/>
            </a:endParaRPr>
          </a:p>
        </p:txBody>
      </p:sp>
      <p:sp>
        <p:nvSpPr>
          <p:cNvPr id="10" name="CuadroTexto 9">
            <a:extLst>
              <a:ext uri="{FF2B5EF4-FFF2-40B4-BE49-F238E27FC236}">
                <a16:creationId xmlns:a16="http://schemas.microsoft.com/office/drawing/2014/main" id="{E7A1BD6E-22FF-4E8A-80C3-AF558E1D7751}"/>
              </a:ext>
            </a:extLst>
          </p:cNvPr>
          <p:cNvSpPr txBox="1"/>
          <p:nvPr/>
        </p:nvSpPr>
        <p:spPr>
          <a:xfrm>
            <a:off x="2019807" y="6185331"/>
            <a:ext cx="374493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rPr>
              <a:t>Disfruta estos relatos…</a:t>
            </a:r>
            <a:endParaRPr kumimoji="0" lang="es-MX"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endParaRPr>
          </a:p>
        </p:txBody>
      </p:sp>
      <p:sp>
        <p:nvSpPr>
          <p:cNvPr id="9" name="12 CuadroTexto">
            <a:extLst>
              <a:ext uri="{FF2B5EF4-FFF2-40B4-BE49-F238E27FC236}">
                <a16:creationId xmlns:a16="http://schemas.microsoft.com/office/drawing/2014/main" id="{D1BA5C5E-EAE1-45BC-8A6C-9E1A0BCE82FB}"/>
              </a:ext>
            </a:extLst>
          </p:cNvPr>
          <p:cNvSpPr txBox="1"/>
          <p:nvPr/>
        </p:nvSpPr>
        <p:spPr>
          <a:xfrm>
            <a:off x="4954824" y="-8173"/>
            <a:ext cx="2300257" cy="480801"/>
          </a:xfrm>
          <a:prstGeom prst="rect">
            <a:avLst/>
          </a:prstGeom>
          <a:noFill/>
        </p:spPr>
        <p:txBody>
          <a:bodyPr wrap="square">
            <a:prstTxWarp prst="textDeflateBottom">
              <a:avLst/>
            </a:prstTxWarp>
            <a:spAutoFit/>
            <a:scene3d>
              <a:camera prst="orthographicFront"/>
              <a:lightRig rig="soft" dir="t">
                <a:rot lat="0" lon="0" rev="15600000"/>
              </a:lightRig>
            </a:scene3d>
            <a:sp3d extrusionH="57150" prstMaterial="softEdge">
              <a:bevelT w="25400" h="38100"/>
            </a:sp3d>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solidFill>
                  <a:srgbClr val="FFC000"/>
                </a:solidFill>
                <a:effectLst/>
                <a:uLnTx/>
                <a:uFillTx/>
                <a:latin typeface="Arial Narrow" panose="020B0606020202030204" pitchFamily="34" charset="0"/>
                <a:ea typeface="+mn-ea"/>
                <a:cs typeface="Arial"/>
              </a:rPr>
              <a:t>eaglenest8@hotmail.com</a:t>
            </a:r>
          </a:p>
        </p:txBody>
      </p:sp>
      <p:pic>
        <p:nvPicPr>
          <p:cNvPr id="11" name="Imagen 10" descr="Imagen que contiene persona, exterior, sujetando, cielo&#10;&#10;Descripción generada con confianza alta">
            <a:extLst>
              <a:ext uri="{FF2B5EF4-FFF2-40B4-BE49-F238E27FC236}">
                <a16:creationId xmlns:a16="http://schemas.microsoft.com/office/drawing/2014/main" id="{B56403DB-08C8-4094-814F-C252B7D49868}"/>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285" b="97881" l="6250" r="95625">
                        <a14:foregroundMark x1="44625" y1="7417" x2="44625" y2="7417"/>
                        <a14:foregroundMark x1="63375" y1="11921" x2="63375" y2="11921"/>
                        <a14:foregroundMark x1="65125" y1="20530" x2="65125" y2="20530"/>
                        <a14:foregroundMark x1="65875" y1="20397" x2="65875" y2="20397"/>
                        <a14:foregroundMark x1="65750" y1="24371" x2="65750" y2="24371"/>
                        <a14:foregroundMark x1="40125" y1="66490" x2="40125" y2="66490"/>
                        <a14:foregroundMark x1="37750" y1="53377" x2="37750" y2="53377"/>
                        <a14:foregroundMark x1="36125" y1="55762" x2="36125" y2="55762"/>
                        <a14:foregroundMark x1="40375" y1="61722" x2="40375" y2="61722"/>
                        <a14:foregroundMark x1="36875" y1="66887" x2="36875" y2="66887"/>
                        <a14:foregroundMark x1="36125" y1="70331" x2="36125" y2="70331"/>
                        <a14:foregroundMark x1="35875" y1="60132" x2="35875" y2="60132"/>
                        <a14:foregroundMark x1="33875" y1="65828" x2="33875" y2="65828"/>
                        <a14:foregroundMark x1="45625" y1="66887" x2="45625" y2="66887"/>
                        <a14:foregroundMark x1="45625" y1="71126" x2="45625" y2="71126"/>
                        <a14:foregroundMark x1="47000" y1="77748" x2="47000" y2="77748"/>
                        <a14:foregroundMark x1="64625" y1="49536" x2="64625" y2="49536"/>
                        <a14:foregroundMark x1="63000" y1="48344" x2="63000" y2="48344"/>
                        <a14:foregroundMark x1="63000" y1="47682" x2="63000" y2="47682"/>
                        <a14:foregroundMark x1="63625" y1="51921" x2="63625" y2="51921"/>
                        <a14:foregroundMark x1="65750" y1="54172" x2="65750" y2="54172"/>
                        <a14:foregroundMark x1="70250" y1="65828" x2="70250" y2="65828"/>
                        <a14:foregroundMark x1="76625" y1="70464" x2="76625" y2="70464"/>
                        <a14:foregroundMark x1="77000" y1="65298" x2="77000" y2="65298"/>
                        <a14:foregroundMark x1="74500" y1="65828" x2="74500" y2="65828"/>
                        <a14:foregroundMark x1="75250" y1="68477" x2="75250" y2="68477"/>
                        <a14:foregroundMark x1="67625" y1="70066" x2="67625" y2="70066"/>
                        <a14:foregroundMark x1="64375" y1="73510" x2="64375" y2="73510"/>
                        <a14:foregroundMark x1="57625" y1="74172" x2="57625" y2="74172"/>
                        <a14:foregroundMark x1="63000" y1="70331" x2="63000" y2="70331"/>
                        <a14:foregroundMark x1="59750" y1="71656" x2="59750" y2="71656"/>
                        <a14:foregroundMark x1="57375" y1="76556" x2="57375" y2="76556"/>
                        <a14:foregroundMark x1="55875" y1="81854" x2="55875" y2="81854"/>
                        <a14:foregroundMark x1="60125" y1="83444" x2="60125" y2="83444"/>
                        <a14:foregroundMark x1="57875" y1="89934" x2="57875" y2="89934"/>
                        <a14:foregroundMark x1="58625" y1="86358" x2="58625" y2="86358"/>
                        <a14:foregroundMark x1="58875" y1="89007" x2="58875" y2="89007"/>
                        <a14:foregroundMark x1="64375" y1="91921" x2="64375" y2="91921"/>
                        <a14:foregroundMark x1="63375" y1="96556" x2="63375" y2="96556"/>
                        <a14:foregroundMark x1="65500" y1="85695" x2="65500" y2="85695"/>
                        <a14:foregroundMark x1="67250" y1="79735" x2="67250" y2="79735"/>
                        <a14:foregroundMark x1="74250" y1="75762" x2="74250" y2="75762"/>
                        <a14:foregroundMark x1="76000" y1="74305" x2="76000" y2="74305"/>
                        <a14:foregroundMark x1="77875" y1="75894" x2="77875" y2="75894"/>
                        <a14:foregroundMark x1="76750" y1="75894" x2="76750" y2="75894"/>
                        <a14:foregroundMark x1="81750" y1="75232" x2="81750" y2="75232"/>
                        <a14:foregroundMark x1="79625" y1="74570" x2="79625" y2="74570"/>
                        <a14:foregroundMark x1="82375" y1="70331" x2="82375" y2="70331"/>
                        <a14:foregroundMark x1="83625" y1="66623" x2="83625" y2="66623"/>
                        <a14:foregroundMark x1="89000" y1="70066" x2="89000" y2="70066"/>
                        <a14:foregroundMark x1="82500" y1="66490" x2="82500" y2="66490"/>
                        <a14:foregroundMark x1="76625" y1="63974" x2="76375" y2="63974"/>
                        <a14:foregroundMark x1="78875" y1="64371" x2="78875" y2="64371"/>
                        <a14:foregroundMark x1="80000" y1="66623" x2="80000" y2="66623"/>
                        <a14:foregroundMark x1="84750" y1="74305" x2="84750" y2="74305"/>
                        <a14:foregroundMark x1="88500" y1="77351" x2="88500" y2="77351"/>
                        <a14:foregroundMark x1="87500" y1="70464" x2="87500" y2="70464"/>
                        <a14:foregroundMark x1="87500" y1="68079" x2="87500" y2="68079"/>
                        <a14:foregroundMark x1="90625" y1="74834" x2="90625" y2="74834"/>
                        <a14:foregroundMark x1="92000" y1="87417" x2="92000" y2="87417"/>
                        <a14:foregroundMark x1="95625" y1="88344" x2="95625" y2="88344"/>
                        <a14:foregroundMark x1="94875" y1="94702" x2="94875" y2="94702"/>
                        <a14:foregroundMark x1="95375" y1="97881" x2="95375" y2="97881"/>
                        <a14:foregroundMark x1="7500" y1="95629" x2="7500" y2="95629"/>
                        <a14:foregroundMark x1="9375" y1="80000" x2="9375" y2="80000"/>
                        <a14:foregroundMark x1="8500" y1="78146" x2="8500" y2="78146"/>
                        <a14:foregroundMark x1="7000" y1="80662" x2="7000" y2="80662"/>
                        <a14:foregroundMark x1="6375" y1="80265" x2="6375" y2="80397"/>
                        <a14:foregroundMark x1="6250" y1="80927" x2="6250" y2="80927"/>
                        <a14:backgroundMark x1="83000" y1="41987" x2="83000" y2="41987"/>
                        <a14:backgroundMark x1="88750" y1="57881" x2="88750" y2="57881"/>
                      </a14:backgroundRemoval>
                    </a14:imgEffect>
                  </a14:imgLayer>
                </a14:imgProps>
              </a:ext>
              <a:ext uri="{28A0092B-C50C-407E-A947-70E740481C1C}">
                <a14:useLocalDpi xmlns:a14="http://schemas.microsoft.com/office/drawing/2010/main" val="0"/>
              </a:ext>
            </a:extLst>
          </a:blip>
          <a:stretch>
            <a:fillRect/>
          </a:stretch>
        </p:blipFill>
        <p:spPr>
          <a:xfrm>
            <a:off x="7225585" y="3005218"/>
            <a:ext cx="4082418" cy="3852781"/>
          </a:xfrm>
          <a:prstGeom prst="rect">
            <a:avLst/>
          </a:prstGeom>
        </p:spPr>
      </p:pic>
      <p:sp>
        <p:nvSpPr>
          <p:cNvPr id="2" name="Marcador de número de diapositiva 1">
            <a:extLst>
              <a:ext uri="{FF2B5EF4-FFF2-40B4-BE49-F238E27FC236}">
                <a16:creationId xmlns:a16="http://schemas.microsoft.com/office/drawing/2014/main" id="{9D3AE579-EE8C-4240-8B2A-5CE66DE3E18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CB0698-9121-45D1-ACA1-C70C471D26E1}" type="slidenum">
              <a:rPr kumimoji="0" lang="es-MX" sz="11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s-MX" sz="1100" b="0" i="0" u="none" strike="noStrike" kern="1200" cap="none" spc="0" normalizeH="0" baseline="0" noProof="0">
              <a:ln>
                <a:noFill/>
              </a:ln>
              <a:solidFill>
                <a:prstClr val="black">
                  <a:tint val="75000"/>
                </a:prstClr>
              </a:solidFill>
              <a:effectLst/>
              <a:uLnTx/>
              <a:uFillTx/>
              <a:latin typeface="Calibri"/>
              <a:ea typeface="+mn-ea"/>
              <a:cs typeface="+mn-cs"/>
            </a:endParaRPr>
          </a:p>
        </p:txBody>
      </p:sp>
      <p:pic>
        <p:nvPicPr>
          <p:cNvPr id="13" name="Imagen 12" descr="Imagen que contiene hierba&#10;&#10;Descripción generada con confianza alta">
            <a:extLst>
              <a:ext uri="{FF2B5EF4-FFF2-40B4-BE49-F238E27FC236}">
                <a16:creationId xmlns:a16="http://schemas.microsoft.com/office/drawing/2014/main" id="{98C0C3F0-7F2F-4BF0-AF95-17D4D2029C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230573" y="3135529"/>
            <a:ext cx="2826761" cy="604928"/>
          </a:xfrm>
          <a:prstGeom prst="rect">
            <a:avLst/>
          </a:prstGeom>
        </p:spPr>
      </p:pic>
    </p:spTree>
    <p:extLst>
      <p:ext uri="{BB962C8B-B14F-4D97-AF65-F5344CB8AC3E}">
        <p14:creationId xmlns:p14="http://schemas.microsoft.com/office/powerpoint/2010/main" val="2304155126"/>
      </p:ext>
    </p:extLst>
  </p:cSld>
  <p:clrMapOvr>
    <a:masterClrMapping/>
  </p:clrMapOvr>
  <mc:AlternateContent xmlns:mc="http://schemas.openxmlformats.org/markup-compatibility/2006" xmlns:p14="http://schemas.microsoft.com/office/powerpoint/2010/main">
    <mc:Choice Requires="p14">
      <p:transition spd="slow" p14:dur="5000" advTm="0">
        <p14:window dir="vert"/>
        <p:sndAc>
          <p:stSnd>
            <p:snd r:embed="rId2" name="(HimnoNacionalAlemán)Vettel-Eaglenest-1.wav"/>
          </p:stSnd>
        </p:sndAc>
      </p:transition>
    </mc:Choice>
    <mc:Fallback xmlns="">
      <p:transition spd="slow" advTm="0">
        <p:fade/>
        <p:sndAc>
          <p:stSnd>
            <p:snd r:embed="rId7" name="(HimnoNacionalAlemán)Vettel-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childTnLst>
                                </p:cTn>
                              </p:par>
                              <p:par>
                                <p:cTn id="8" presetID="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8500" fill="hold"/>
                                        <p:tgtEl>
                                          <p:spTgt spid="13"/>
                                        </p:tgtEl>
                                        <p:attrNameLst>
                                          <p:attrName>ppt_x</p:attrName>
                                        </p:attrNameLst>
                                      </p:cBhvr>
                                      <p:tavLst>
                                        <p:tav tm="0">
                                          <p:val>
                                            <p:strVal val="0-#ppt_w/2"/>
                                          </p:val>
                                        </p:tav>
                                        <p:tav tm="100000">
                                          <p:val>
                                            <p:strVal val="#ppt_x"/>
                                          </p:val>
                                        </p:tav>
                                      </p:tavLst>
                                    </p:anim>
                                    <p:anim calcmode="lin" valueType="num">
                                      <p:cBhvr additive="base">
                                        <p:cTn id="11" dur="28500" fill="hold"/>
                                        <p:tgtEl>
                                          <p:spTgt spid="13"/>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50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fade">
                                      <p:cBhvr>
                                        <p:cTn id="14" dur="1250"/>
                                        <p:tgtEl>
                                          <p:spTgt spid="12"/>
                                        </p:tgtEl>
                                      </p:cBhvr>
                                    </p:animEffect>
                                  </p:childTnLst>
                                </p:cTn>
                              </p:par>
                            </p:childTnLst>
                          </p:cTn>
                        </p:par>
                        <p:par>
                          <p:cTn id="15" fill="hold">
                            <p:stCondLst>
                              <p:cond delay="28500"/>
                            </p:stCondLst>
                            <p:childTnLst>
                              <p:par>
                                <p:cTn id="16" presetID="17" presetClass="entr" presetSubtype="4" fill="hold" nodeType="afterEffect">
                                  <p:stCondLst>
                                    <p:cond delay="75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500" fill="hold"/>
                                        <p:tgtEl>
                                          <p:spTgt spid="11"/>
                                        </p:tgtEl>
                                        <p:attrNameLst>
                                          <p:attrName>ppt_x</p:attrName>
                                        </p:attrNameLst>
                                      </p:cBhvr>
                                      <p:tavLst>
                                        <p:tav tm="0">
                                          <p:val>
                                            <p:strVal val="#ppt_x"/>
                                          </p:val>
                                        </p:tav>
                                        <p:tav tm="100000">
                                          <p:val>
                                            <p:strVal val="#ppt_x"/>
                                          </p:val>
                                        </p:tav>
                                      </p:tavLst>
                                    </p:anim>
                                    <p:anim calcmode="lin" valueType="num">
                                      <p:cBhvr>
                                        <p:cTn id="19" dur="2500" fill="hold"/>
                                        <p:tgtEl>
                                          <p:spTgt spid="11"/>
                                        </p:tgtEl>
                                        <p:attrNameLst>
                                          <p:attrName>ppt_y</p:attrName>
                                        </p:attrNameLst>
                                      </p:cBhvr>
                                      <p:tavLst>
                                        <p:tav tm="0">
                                          <p:val>
                                            <p:strVal val="#ppt_y+#ppt_h/2"/>
                                          </p:val>
                                        </p:tav>
                                        <p:tav tm="100000">
                                          <p:val>
                                            <p:strVal val="#ppt_y"/>
                                          </p:val>
                                        </p:tav>
                                      </p:tavLst>
                                    </p:anim>
                                    <p:anim calcmode="lin" valueType="num">
                                      <p:cBhvr>
                                        <p:cTn id="20" dur="2500" fill="hold"/>
                                        <p:tgtEl>
                                          <p:spTgt spid="11"/>
                                        </p:tgtEl>
                                        <p:attrNameLst>
                                          <p:attrName>ppt_w</p:attrName>
                                        </p:attrNameLst>
                                      </p:cBhvr>
                                      <p:tavLst>
                                        <p:tav tm="0">
                                          <p:val>
                                            <p:strVal val="#ppt_w"/>
                                          </p:val>
                                        </p:tav>
                                        <p:tav tm="100000">
                                          <p:val>
                                            <p:strVal val="#ppt_w"/>
                                          </p:val>
                                        </p:tav>
                                      </p:tavLst>
                                    </p:anim>
                                    <p:anim calcmode="lin" valueType="num">
                                      <p:cBhvr>
                                        <p:cTn id="21" dur="2500" fill="hold"/>
                                        <p:tgtEl>
                                          <p:spTgt spid="11"/>
                                        </p:tgtEl>
                                        <p:attrNameLst>
                                          <p:attrName>ppt_h</p:attrName>
                                        </p:attrNameLst>
                                      </p:cBhvr>
                                      <p:tavLst>
                                        <p:tav tm="0">
                                          <p:val>
                                            <p:fltVal val="0"/>
                                          </p:val>
                                        </p:tav>
                                        <p:tav tm="100000">
                                          <p:val>
                                            <p:strVal val="#ppt_h"/>
                                          </p:val>
                                        </p:tav>
                                      </p:tavLst>
                                    </p:anim>
                                  </p:childTnLst>
                                </p:cTn>
                              </p:par>
                              <p:par>
                                <p:cTn id="22" presetID="53" presetClass="entr" presetSubtype="16" fill="hold" nodeType="withEffect">
                                  <p:stCondLst>
                                    <p:cond delay="750"/>
                                  </p:stCondLst>
                                  <p:childTnLst>
                                    <p:set>
                                      <p:cBhvr>
                                        <p:cTn id="23" dur="1" fill="hold">
                                          <p:stCondLst>
                                            <p:cond delay="0"/>
                                          </p:stCondLst>
                                        </p:cTn>
                                        <p:tgtEl>
                                          <p:spTgt spid="11"/>
                                        </p:tgtEl>
                                        <p:attrNameLst>
                                          <p:attrName>style.visibility</p:attrName>
                                        </p:attrNameLst>
                                      </p:cBhvr>
                                      <p:to>
                                        <p:strVal val="visible"/>
                                      </p:to>
                                    </p:set>
                                    <p:anim calcmode="lin" valueType="num">
                                      <p:cBhvr>
                                        <p:cTn id="24" dur="2500" fill="hold"/>
                                        <p:tgtEl>
                                          <p:spTgt spid="11"/>
                                        </p:tgtEl>
                                        <p:attrNameLst>
                                          <p:attrName>ppt_w</p:attrName>
                                        </p:attrNameLst>
                                      </p:cBhvr>
                                      <p:tavLst>
                                        <p:tav tm="0">
                                          <p:val>
                                            <p:fltVal val="0"/>
                                          </p:val>
                                        </p:tav>
                                        <p:tav tm="100000">
                                          <p:val>
                                            <p:strVal val="#ppt_w"/>
                                          </p:val>
                                        </p:tav>
                                      </p:tavLst>
                                    </p:anim>
                                    <p:anim calcmode="lin" valueType="num">
                                      <p:cBhvr>
                                        <p:cTn id="25" dur="2500" fill="hold"/>
                                        <p:tgtEl>
                                          <p:spTgt spid="11"/>
                                        </p:tgtEl>
                                        <p:attrNameLst>
                                          <p:attrName>ppt_h</p:attrName>
                                        </p:attrNameLst>
                                      </p:cBhvr>
                                      <p:tavLst>
                                        <p:tav tm="0">
                                          <p:val>
                                            <p:fltVal val="0"/>
                                          </p:val>
                                        </p:tav>
                                        <p:tav tm="100000">
                                          <p:val>
                                            <p:strVal val="#ppt_h"/>
                                          </p:val>
                                        </p:tav>
                                      </p:tavLst>
                                    </p:anim>
                                    <p:animEffect transition="in" filter="fade">
                                      <p:cBhvr>
                                        <p:cTn id="26" dur="2500"/>
                                        <p:tgtEl>
                                          <p:spTgt spid="11"/>
                                        </p:tgtEl>
                                      </p:cBhvr>
                                    </p:animEffect>
                                  </p:childTnLst>
                                </p:cTn>
                              </p:par>
                              <p:par>
                                <p:cTn id="27" presetID="53" presetClass="entr" presetSubtype="16" fill="hold" grpId="0" nodeType="withEffect">
                                  <p:stCondLst>
                                    <p:cond delay="750"/>
                                  </p:stCondLst>
                                  <p:childTnLst>
                                    <p:set>
                                      <p:cBhvr>
                                        <p:cTn id="28" dur="1" fill="hold">
                                          <p:stCondLst>
                                            <p:cond delay="0"/>
                                          </p:stCondLst>
                                        </p:cTn>
                                        <p:tgtEl>
                                          <p:spTgt spid="7"/>
                                        </p:tgtEl>
                                        <p:attrNameLst>
                                          <p:attrName>style.visibility</p:attrName>
                                        </p:attrNameLst>
                                      </p:cBhvr>
                                      <p:to>
                                        <p:strVal val="visible"/>
                                      </p:to>
                                    </p:set>
                                    <p:anim calcmode="lin" valueType="num">
                                      <p:cBhvr>
                                        <p:cTn id="29" dur="2500" fill="hold"/>
                                        <p:tgtEl>
                                          <p:spTgt spid="7"/>
                                        </p:tgtEl>
                                        <p:attrNameLst>
                                          <p:attrName>ppt_w</p:attrName>
                                        </p:attrNameLst>
                                      </p:cBhvr>
                                      <p:tavLst>
                                        <p:tav tm="0">
                                          <p:val>
                                            <p:fltVal val="0"/>
                                          </p:val>
                                        </p:tav>
                                        <p:tav tm="100000">
                                          <p:val>
                                            <p:strVal val="#ppt_w"/>
                                          </p:val>
                                        </p:tav>
                                      </p:tavLst>
                                    </p:anim>
                                    <p:anim calcmode="lin" valueType="num">
                                      <p:cBhvr>
                                        <p:cTn id="30" dur="2500" fill="hold"/>
                                        <p:tgtEl>
                                          <p:spTgt spid="7"/>
                                        </p:tgtEl>
                                        <p:attrNameLst>
                                          <p:attrName>ppt_h</p:attrName>
                                        </p:attrNameLst>
                                      </p:cBhvr>
                                      <p:tavLst>
                                        <p:tav tm="0">
                                          <p:val>
                                            <p:fltVal val="0"/>
                                          </p:val>
                                        </p:tav>
                                        <p:tav tm="100000">
                                          <p:val>
                                            <p:strVal val="#ppt_h"/>
                                          </p:val>
                                        </p:tav>
                                      </p:tavLst>
                                    </p:anim>
                                    <p:animEffect transition="in" filter="fade">
                                      <p:cBhvr>
                                        <p:cTn id="31" dur="2500"/>
                                        <p:tgtEl>
                                          <p:spTgt spid="7"/>
                                        </p:tgtEl>
                                      </p:cBhvr>
                                    </p:animEffect>
                                  </p:childTnLst>
                                </p:cTn>
                              </p:par>
                            </p:childTnLst>
                          </p:cTn>
                        </p:par>
                        <p:par>
                          <p:cTn id="32" fill="hold">
                            <p:stCondLst>
                              <p:cond delay="31750"/>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250"/>
                                        <p:tgtEl>
                                          <p:spTgt spid="5"/>
                                        </p:tgtEl>
                                      </p:cBhvr>
                                    </p:animEffect>
                                  </p:childTnLst>
                                </p:cTn>
                              </p:par>
                            </p:childTnLst>
                          </p:cTn>
                        </p:par>
                        <p:par>
                          <p:cTn id="36" fill="hold">
                            <p:stCondLst>
                              <p:cond delay="42375"/>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250"/>
                                        <p:tgtEl>
                                          <p:spTgt spid="10"/>
                                        </p:tgtEl>
                                      </p:cBhvr>
                                    </p:animEffect>
                                  </p:childTnLst>
                                </p:cTn>
                              </p:par>
                            </p:childTnLst>
                          </p:cTn>
                        </p:par>
                        <p:par>
                          <p:cTn id="40" fill="hold">
                            <p:stCondLst>
                              <p:cond delay="46875"/>
                            </p:stCondLst>
                            <p:childTnLst>
                              <p:par>
                                <p:cTn id="41" presetID="1" presetClass="entr" presetSubtype="0" fill="hold" grpId="0" nodeType="afterEffect" nodePh="1">
                                  <p:stCondLst>
                                    <p:cond delay="1000"/>
                                  </p:stCondLst>
                                  <p:endCondLst>
                                    <p:cond evt="begin" delay="0">
                                      <p:tn val="41"/>
                                    </p:cond>
                                  </p:end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p:bldP spid="6" grpId="0"/>
      <p:bldP spid="7" grpId="0"/>
      <p:bldP spid="10"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l="-20000" t="-7000" b="-7000"/>
          </a:stretch>
        </a:blipFill>
        <a:effectLst/>
      </p:bgPr>
    </p:bg>
    <p:spTree>
      <p:nvGrpSpPr>
        <p:cNvPr id="1" name=""/>
        <p:cNvGrpSpPr/>
        <p:nvPr/>
      </p:nvGrpSpPr>
      <p:grpSpPr>
        <a:xfrm>
          <a:off x="0" y="0"/>
          <a:ext cx="0" cy="0"/>
          <a:chOff x="0" y="0"/>
          <a:chExt cx="0" cy="0"/>
        </a:xfrm>
      </p:grpSpPr>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99"/>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1 Rectángulo">
            <a:extLst>
              <a:ext uri="{FF2B5EF4-FFF2-40B4-BE49-F238E27FC236}">
                <a16:creationId xmlns:a16="http://schemas.microsoft.com/office/drawing/2014/main" id="{93B93894-5A14-4B13-BCE0-5356613498F1}"/>
              </a:ext>
            </a:extLst>
          </p:cNvPr>
          <p:cNvSpPr/>
          <p:nvPr/>
        </p:nvSpPr>
        <p:spPr>
          <a:xfrm>
            <a:off x="843525" y="865884"/>
            <a:ext cx="3684230" cy="875651"/>
          </a:xfrm>
          <a:prstGeom prst="rect">
            <a:avLst/>
          </a:prstGeom>
          <a:noFill/>
        </p:spPr>
        <p:txBody>
          <a:bodyPr wrap="square" lIns="121920" tIns="60960" rIns="121920" bIns="60960" numCol="1">
            <a:prstTxWarp prst="textFadeRight">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a:t>
            </a:r>
            <a:r>
              <a:rPr lang="es-ES" sz="3200" b="1" kern="0" dirty="0" err="1">
                <a:ln>
                  <a:solidFill>
                    <a:srgbClr val="996633"/>
                  </a:solidFill>
                </a:ln>
                <a:solidFill>
                  <a:srgbClr val="FFC000"/>
                </a:solidFill>
                <a:latin typeface="Arial"/>
                <a:cs typeface="Arial"/>
              </a:rPr>
              <a:t>Sebastian</a:t>
            </a:r>
            <a:r>
              <a:rPr lang="es-ES" sz="3200" b="1" kern="0" dirty="0">
                <a:ln>
                  <a:solidFill>
                    <a:srgbClr val="996633"/>
                  </a:solidFill>
                </a:ln>
                <a:solidFill>
                  <a:srgbClr val="FFC000"/>
                </a:solidFill>
                <a:latin typeface="Arial"/>
                <a:cs typeface="Arial"/>
              </a:rPr>
              <a:t> Vettel </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420438020"/>
      </p:ext>
    </p:extLst>
  </p:cSld>
  <p:clrMapOvr>
    <a:masterClrMapping/>
  </p:clrMapOvr>
  <mc:AlternateContent xmlns:mc="http://schemas.openxmlformats.org/markup-compatibility/2006" xmlns:p14="http://schemas.microsoft.com/office/powerpoint/2010/main">
    <mc:Choice Requires="p14">
      <p:transition spd="slow" p14:dur="5000" advClick="0" advTm="6000">
        <p14:flip dir="r"/>
      </p:transition>
    </mc:Choice>
    <mc:Fallback xmlns="">
      <p:transition spd="slow" advClick="0" advTm="6000">
        <p:fade/>
      </p:transition>
    </mc:Fallback>
  </mc:AlternateContent>
  <p:timing>
    <p:tnLst>
      <p:par>
        <p:cTn id="1" dur="indefinite" restart="never" nodeType="tmRoot">
          <p:childTnLst>
            <p:audio>
              <p:cMediaNode vol="100000">
                <p:cTn id="2"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shadeToTitle="1">
        <a:gradFill flip="none" rotWithShape="1">
          <a:gsLst>
            <a:gs pos="10000">
              <a:schemeClr val="bg2">
                <a:tint val="97000"/>
                <a:hueMod val="92000"/>
                <a:satMod val="169000"/>
                <a:lumMod val="164000"/>
              </a:schemeClr>
            </a:gs>
            <a:gs pos="100000">
              <a:schemeClr val="bg2">
                <a:shade val="96000"/>
                <a:satMod val="120000"/>
                <a:lumMod val="9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18" name="1 Rectángulo">
            <a:extLst>
              <a:ext uri="{FF2B5EF4-FFF2-40B4-BE49-F238E27FC236}">
                <a16:creationId xmlns:a16="http://schemas.microsoft.com/office/drawing/2014/main" id="{F6CFC3E2-9AB0-4737-9368-B9D715F15425}"/>
              </a:ext>
            </a:extLst>
          </p:cNvPr>
          <p:cNvSpPr/>
          <p:nvPr/>
        </p:nvSpPr>
        <p:spPr>
          <a:xfrm>
            <a:off x="7073375" y="2059754"/>
            <a:ext cx="4680574" cy="3802071"/>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kumimoji="0" lang="es-ES" sz="4000" b="1" i="0" u="none" strike="noStrike" kern="0" cap="none" spc="0" normalizeH="0" baseline="0" noProof="0" dirty="0">
                <a:ln>
                  <a:solidFill>
                    <a:srgbClr val="996633"/>
                  </a:solidFill>
                </a:ln>
                <a:solidFill>
                  <a:srgbClr val="FFC000"/>
                </a:solidFill>
                <a:effectLst/>
                <a:uLnTx/>
                <a:uFillTx/>
                <a:latin typeface="Arial"/>
                <a:ea typeface="+mn-ea"/>
                <a:cs typeface="Arial"/>
              </a:rPr>
              <a:t>Tetra-campeón Mundial </a:t>
            </a:r>
          </a:p>
          <a:p>
            <a:pPr marL="0" marR="0" lvl="0" indent="0" algn="ctr" defTabSz="1219170" rtl="0" eaLnBrk="1" fontAlgn="auto" latinLnBrk="0" hangingPunct="1">
              <a:spcBef>
                <a:spcPts val="0"/>
              </a:spcBef>
              <a:spcAft>
                <a:spcPts val="0"/>
              </a:spcAft>
              <a:buClrTx/>
              <a:buSzTx/>
              <a:buFontTx/>
              <a:buNone/>
              <a:tabLst/>
              <a:defRPr/>
            </a:pPr>
            <a:r>
              <a:rPr kumimoji="0" lang="es-ES" sz="4000" b="1" i="0" u="none" strike="noStrike" kern="0" cap="none" spc="0" normalizeH="0" baseline="0" noProof="0" dirty="0">
                <a:ln>
                  <a:solidFill>
                    <a:srgbClr val="996633"/>
                  </a:solidFill>
                </a:ln>
                <a:solidFill>
                  <a:srgbClr val="FFC000"/>
                </a:solidFill>
                <a:effectLst/>
                <a:uLnTx/>
                <a:uFillTx/>
                <a:latin typeface="Arial"/>
                <a:ea typeface="+mn-ea"/>
                <a:cs typeface="Arial"/>
              </a:rPr>
              <a:t>F</a:t>
            </a:r>
            <a:r>
              <a:rPr kumimoji="0" lang="es-MX" sz="4000" b="1" i="0" u="none" strike="noStrike" kern="0" cap="none" spc="0" normalizeH="0" baseline="0" noProof="0" dirty="0">
                <a:ln>
                  <a:solidFill>
                    <a:srgbClr val="996633"/>
                  </a:solidFill>
                </a:ln>
                <a:solidFill>
                  <a:srgbClr val="FFC000"/>
                </a:solidFill>
                <a:effectLst/>
                <a:uLnTx/>
                <a:uFillTx/>
                <a:latin typeface="Arial"/>
                <a:ea typeface="+mn-ea"/>
                <a:cs typeface="Arial"/>
              </a:rPr>
              <a:t>1</a:t>
            </a:r>
          </a:p>
          <a:p>
            <a:pPr marL="0" marR="0" lvl="0" indent="0" defTabSz="1219170" rtl="0" eaLnBrk="1" fontAlgn="auto" latinLnBrk="0" hangingPunct="1">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Arial"/>
                <a:ea typeface="+mn-ea"/>
                <a:cs typeface="Arial"/>
              </a:rPr>
              <a:t>                2010</a:t>
            </a:r>
          </a:p>
          <a:p>
            <a:pPr marL="0" marR="0" lvl="0" indent="0" defTabSz="1219170" rtl="0" eaLnBrk="1" fontAlgn="auto" latinLnBrk="0" hangingPunct="1">
              <a:spcBef>
                <a:spcPts val="0"/>
              </a:spcBef>
              <a:spcAft>
                <a:spcPts val="0"/>
              </a:spcAft>
              <a:buClrTx/>
              <a:buSzTx/>
              <a:buFontTx/>
              <a:buNone/>
              <a:tabLst/>
              <a:defRPr/>
            </a:pPr>
            <a:r>
              <a:rPr lang="es-MX" sz="4000" b="1" kern="0" dirty="0">
                <a:ln>
                  <a:solidFill>
                    <a:srgbClr val="996633"/>
                  </a:solidFill>
                </a:ln>
                <a:solidFill>
                  <a:srgbClr val="FFC000"/>
                </a:solidFill>
                <a:latin typeface="Arial"/>
                <a:cs typeface="Arial"/>
              </a:rPr>
              <a:t>             </a:t>
            </a:r>
            <a:r>
              <a:rPr kumimoji="0" lang="es-MX" sz="4000" b="1" i="0" u="none" strike="noStrike" kern="0" cap="none" spc="0" normalizeH="0" baseline="0" noProof="0" dirty="0">
                <a:ln>
                  <a:solidFill>
                    <a:srgbClr val="996633"/>
                  </a:solidFill>
                </a:ln>
                <a:solidFill>
                  <a:srgbClr val="FFC000"/>
                </a:solidFill>
                <a:effectLst/>
                <a:uLnTx/>
                <a:uFillTx/>
                <a:latin typeface="Arial"/>
                <a:ea typeface="+mn-ea"/>
                <a:cs typeface="Arial"/>
              </a:rPr>
              <a:t>     2011</a:t>
            </a:r>
          </a:p>
          <a:p>
            <a:pPr marL="0" marR="0" lvl="0" indent="0" defTabSz="1219170" rtl="0" eaLnBrk="1" fontAlgn="auto" latinLnBrk="0" hangingPunct="1">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Arial"/>
                <a:ea typeface="+mn-ea"/>
                <a:cs typeface="Arial"/>
              </a:rPr>
              <a:t>                    2012</a:t>
            </a:r>
          </a:p>
          <a:p>
            <a:pPr marL="0" marR="0" lvl="0" indent="0" defTabSz="1219170" rtl="0" eaLnBrk="1" fontAlgn="auto" latinLnBrk="0" hangingPunct="1">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Arial"/>
                <a:ea typeface="+mn-ea"/>
                <a:cs typeface="Arial"/>
              </a:rPr>
              <a:t>                      2013</a:t>
            </a:r>
            <a:endParaRPr kumimoji="0" lang="es-ES" sz="40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pic>
        <p:nvPicPr>
          <p:cNvPr id="9" name="Imagen 8" descr="Imagen que contiene persona, hombre, interior, sujetando&#10;&#10;Descripción generada con confianza alta">
            <a:extLst>
              <a:ext uri="{FF2B5EF4-FFF2-40B4-BE49-F238E27FC236}">
                <a16:creationId xmlns:a16="http://schemas.microsoft.com/office/drawing/2014/main" id="{FAEABAAC-57AA-4D45-819C-3800BFFA8E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576" y="1905930"/>
            <a:ext cx="7146639" cy="4945474"/>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99"/>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6" name="1 Rectángulo">
            <a:extLst>
              <a:ext uri="{FF2B5EF4-FFF2-40B4-BE49-F238E27FC236}">
                <a16:creationId xmlns:a16="http://schemas.microsoft.com/office/drawing/2014/main" id="{0AA4F836-C40A-47F7-9880-25857D9ABE48}"/>
              </a:ext>
            </a:extLst>
          </p:cNvPr>
          <p:cNvSpPr/>
          <p:nvPr/>
        </p:nvSpPr>
        <p:spPr>
          <a:xfrm>
            <a:off x="7613806" y="3660520"/>
            <a:ext cx="2510645" cy="2092881"/>
          </a:xfrm>
          <a:prstGeom prst="rect">
            <a:avLst/>
          </a:prstGeom>
          <a:noFill/>
        </p:spPr>
        <p:txBody>
          <a:bodyPr wrap="square" lIns="121920" tIns="60960" rIns="121920" bIns="60960" numCol="1">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32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cs typeface="Arial"/>
              </a:rPr>
              <a:t>Versión Completa</a:t>
            </a:r>
          </a:p>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MX" sz="32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cs typeface="Arial"/>
            </a:endParaRPr>
          </a:p>
          <a:p>
            <a:pPr marL="0" marR="0" lvl="0" indent="0" algn="ctr" defTabSz="1219170" rtl="0" eaLnBrk="1" fontAlgn="auto" latinLnBrk="0" hangingPunct="1">
              <a:lnSpc>
                <a:spcPct val="100000"/>
              </a:lnSpc>
              <a:spcBef>
                <a:spcPts val="0"/>
              </a:spcBef>
              <a:spcAft>
                <a:spcPts val="0"/>
              </a:spcAft>
              <a:buClrTx/>
              <a:buSzTx/>
              <a:buFontTx/>
              <a:buNone/>
              <a:tabLst/>
              <a:defRPr/>
            </a:pPr>
            <a:r>
              <a:rPr lang="es-MX" sz="3200" b="1" kern="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cs typeface="Arial"/>
              </a:rPr>
              <a:t>1ª </a:t>
            </a:r>
            <a:r>
              <a:rPr lang="es-MX" sz="3200" b="1" kern="0"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cs typeface="Arial"/>
              </a:rPr>
              <a:t>PArte</a:t>
            </a:r>
            <a:r>
              <a:rPr lang="es-MX" sz="3200" b="1" kern="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cs typeface="Arial"/>
              </a:rPr>
              <a:t> </a:t>
            </a:r>
            <a:endParaRPr kumimoji="0" lang="es-ES" sz="32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cs typeface="Arial"/>
            </a:endParaRPr>
          </a:p>
        </p:txBody>
      </p:sp>
      <p:sp>
        <p:nvSpPr>
          <p:cNvPr id="14" name="1 Rectángulo">
            <a:extLst>
              <a:ext uri="{FF2B5EF4-FFF2-40B4-BE49-F238E27FC236}">
                <a16:creationId xmlns:a16="http://schemas.microsoft.com/office/drawing/2014/main" id="{93B93894-5A14-4B13-BCE0-5356613498F1}"/>
              </a:ext>
            </a:extLst>
          </p:cNvPr>
          <p:cNvSpPr/>
          <p:nvPr/>
        </p:nvSpPr>
        <p:spPr>
          <a:xfrm>
            <a:off x="843525" y="581523"/>
            <a:ext cx="6662984" cy="1664371"/>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a:t>
            </a:r>
            <a:r>
              <a:rPr lang="es-ES" sz="3200" b="1" kern="0" dirty="0" err="1">
                <a:ln>
                  <a:solidFill>
                    <a:srgbClr val="996633"/>
                  </a:solidFill>
                </a:ln>
                <a:solidFill>
                  <a:srgbClr val="FFC000"/>
                </a:solidFill>
                <a:latin typeface="Arial"/>
                <a:cs typeface="Arial"/>
              </a:rPr>
              <a:t>Sebastian</a:t>
            </a:r>
            <a:r>
              <a:rPr lang="es-ES" sz="3200" b="1" kern="0" dirty="0">
                <a:ln>
                  <a:solidFill>
                    <a:srgbClr val="996633"/>
                  </a:solidFill>
                </a:ln>
                <a:solidFill>
                  <a:srgbClr val="FFC000"/>
                </a:solidFill>
                <a:latin typeface="Arial"/>
                <a:cs typeface="Arial"/>
              </a:rPr>
              <a:t> Vettel </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4844087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37000"/>
                                        <p:tgtEl>
                                          <p:spTgt spid="9"/>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85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85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15750"/>
                                  </p:stCondLst>
                                  <p:iterate type="lt">
                                    <p:tmPct val="10000"/>
                                  </p:iterate>
                                  <p:childTnLst>
                                    <p:set>
                                      <p:cBhvr>
                                        <p:cTn id="27" dur="1" fill="hold">
                                          <p:stCondLst>
                                            <p:cond delay="0"/>
                                          </p:stCondLst>
                                        </p:cTn>
                                        <p:tgtEl>
                                          <p:spTgt spid="18"/>
                                        </p:tgtEl>
                                        <p:attrNameLst>
                                          <p:attrName>style.visibility</p:attrName>
                                        </p:attrNameLst>
                                      </p:cBhvr>
                                      <p:to>
                                        <p:strVal val="visible"/>
                                      </p:to>
                                    </p:set>
                                    <p:anim calcmode="lin" valueType="num">
                                      <p:cBhvr>
                                        <p:cTn id="28" dur="3000" fill="hold"/>
                                        <p:tgtEl>
                                          <p:spTgt spid="18"/>
                                        </p:tgtEl>
                                        <p:attrNameLst>
                                          <p:attrName>ppt_x</p:attrName>
                                        </p:attrNameLst>
                                      </p:cBhvr>
                                      <p:tavLst>
                                        <p:tav tm="0">
                                          <p:val>
                                            <p:strVal val="#ppt_x"/>
                                          </p:val>
                                        </p:tav>
                                        <p:tav tm="100000">
                                          <p:val>
                                            <p:strVal val="#ppt_x"/>
                                          </p:val>
                                        </p:tav>
                                      </p:tavLst>
                                    </p:anim>
                                    <p:anim calcmode="lin" valueType="num">
                                      <p:cBhvr>
                                        <p:cTn id="29" dur="3000" fill="hold"/>
                                        <p:tgtEl>
                                          <p:spTgt spid="18"/>
                                        </p:tgtEl>
                                        <p:attrNameLst>
                                          <p:attrName>ppt_y</p:attrName>
                                        </p:attrNameLst>
                                      </p:cBhvr>
                                      <p:tavLst>
                                        <p:tav tm="0">
                                          <p:val>
                                            <p:strVal val="#ppt_y+#ppt_h/2"/>
                                          </p:val>
                                        </p:tav>
                                        <p:tav tm="100000">
                                          <p:val>
                                            <p:strVal val="#ppt_y"/>
                                          </p:val>
                                        </p:tav>
                                      </p:tavLst>
                                    </p:anim>
                                    <p:anim calcmode="lin" valueType="num">
                                      <p:cBhvr>
                                        <p:cTn id="30" dur="3000" fill="hold"/>
                                        <p:tgtEl>
                                          <p:spTgt spid="18"/>
                                        </p:tgtEl>
                                        <p:attrNameLst>
                                          <p:attrName>ppt_w</p:attrName>
                                        </p:attrNameLst>
                                      </p:cBhvr>
                                      <p:tavLst>
                                        <p:tav tm="0">
                                          <p:val>
                                            <p:strVal val="#ppt_w"/>
                                          </p:val>
                                        </p:tav>
                                        <p:tav tm="100000">
                                          <p:val>
                                            <p:strVal val="#ppt_w"/>
                                          </p:val>
                                        </p:tav>
                                      </p:tavLst>
                                    </p:anim>
                                    <p:anim calcmode="lin" valueType="num">
                                      <p:cBhvr>
                                        <p:cTn id="31" dur="3000" fill="hold"/>
                                        <p:tgtEl>
                                          <p:spTgt spid="18"/>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15750"/>
                                  </p:stCondLst>
                                  <p:iterate type="lt">
                                    <p:tmPct val="10000"/>
                                  </p:iterate>
                                  <p:childTnLst>
                                    <p:set>
                                      <p:cBhvr>
                                        <p:cTn id="33" dur="1" fill="hold">
                                          <p:stCondLst>
                                            <p:cond delay="0"/>
                                          </p:stCondLst>
                                        </p:cTn>
                                        <p:tgtEl>
                                          <p:spTgt spid="18"/>
                                        </p:tgtEl>
                                        <p:attrNameLst>
                                          <p:attrName>style.visibility</p:attrName>
                                        </p:attrNameLst>
                                      </p:cBhvr>
                                      <p:to>
                                        <p:strVal val="visible"/>
                                      </p:to>
                                    </p:set>
                                    <p:animEffect transition="in" filter="fade">
                                      <p:cBhvr>
                                        <p:cTn id="34" dur="3000"/>
                                        <p:tgtEl>
                                          <p:spTgt spid="18"/>
                                        </p:tgtEl>
                                      </p:cBhvr>
                                    </p:animEffect>
                                  </p:childTnLst>
                                </p:cTn>
                              </p:par>
                              <p:par>
                                <p:cTn id="35" presetID="17" presetClass="entr" presetSubtype="4" fill="hold" grpId="0" nodeType="withEffect">
                                  <p:stCondLst>
                                    <p:cond delay="32000"/>
                                  </p:stCondLst>
                                  <p:iterate type="lt">
                                    <p:tmPct val="10000"/>
                                  </p:iterate>
                                  <p:childTnLst>
                                    <p:set>
                                      <p:cBhvr>
                                        <p:cTn id="36" dur="1" fill="hold">
                                          <p:stCondLst>
                                            <p:cond delay="0"/>
                                          </p:stCondLst>
                                        </p:cTn>
                                        <p:tgtEl>
                                          <p:spTgt spid="16"/>
                                        </p:tgtEl>
                                        <p:attrNameLst>
                                          <p:attrName>style.visibility</p:attrName>
                                        </p:attrNameLst>
                                      </p:cBhvr>
                                      <p:to>
                                        <p:strVal val="visible"/>
                                      </p:to>
                                    </p:set>
                                    <p:anim calcmode="lin" valueType="num">
                                      <p:cBhvr>
                                        <p:cTn id="37" dur="2500" fill="hold"/>
                                        <p:tgtEl>
                                          <p:spTgt spid="16"/>
                                        </p:tgtEl>
                                        <p:attrNameLst>
                                          <p:attrName>ppt_x</p:attrName>
                                        </p:attrNameLst>
                                      </p:cBhvr>
                                      <p:tavLst>
                                        <p:tav tm="0">
                                          <p:val>
                                            <p:strVal val="#ppt_x"/>
                                          </p:val>
                                        </p:tav>
                                        <p:tav tm="100000">
                                          <p:val>
                                            <p:strVal val="#ppt_x"/>
                                          </p:val>
                                        </p:tav>
                                      </p:tavLst>
                                    </p:anim>
                                    <p:anim calcmode="lin" valueType="num">
                                      <p:cBhvr>
                                        <p:cTn id="38" dur="2500" fill="hold"/>
                                        <p:tgtEl>
                                          <p:spTgt spid="16"/>
                                        </p:tgtEl>
                                        <p:attrNameLst>
                                          <p:attrName>ppt_y</p:attrName>
                                        </p:attrNameLst>
                                      </p:cBhvr>
                                      <p:tavLst>
                                        <p:tav tm="0">
                                          <p:val>
                                            <p:strVal val="#ppt_y+#ppt_h/2"/>
                                          </p:val>
                                        </p:tav>
                                        <p:tav tm="100000">
                                          <p:val>
                                            <p:strVal val="#ppt_y"/>
                                          </p:val>
                                        </p:tav>
                                      </p:tavLst>
                                    </p:anim>
                                    <p:anim calcmode="lin" valueType="num">
                                      <p:cBhvr>
                                        <p:cTn id="39" dur="2500" fill="hold"/>
                                        <p:tgtEl>
                                          <p:spTgt spid="16"/>
                                        </p:tgtEl>
                                        <p:attrNameLst>
                                          <p:attrName>ppt_w</p:attrName>
                                        </p:attrNameLst>
                                      </p:cBhvr>
                                      <p:tavLst>
                                        <p:tav tm="0">
                                          <p:val>
                                            <p:strVal val="#ppt_w"/>
                                          </p:val>
                                        </p:tav>
                                        <p:tav tm="100000">
                                          <p:val>
                                            <p:strVal val="#ppt_w"/>
                                          </p:val>
                                        </p:tav>
                                      </p:tavLst>
                                    </p:anim>
                                    <p:anim calcmode="lin" valueType="num">
                                      <p:cBhvr>
                                        <p:cTn id="40" dur="2500" fill="hold"/>
                                        <p:tgtEl>
                                          <p:spTgt spid="16"/>
                                        </p:tgtEl>
                                        <p:attrNameLst>
                                          <p:attrName>ppt_h</p:attrName>
                                        </p:attrNameLst>
                                      </p:cBhvr>
                                      <p:tavLst>
                                        <p:tav tm="0">
                                          <p:val>
                                            <p:fltVal val="0"/>
                                          </p:val>
                                        </p:tav>
                                        <p:tav tm="100000">
                                          <p:val>
                                            <p:strVal val="#ppt_h"/>
                                          </p:val>
                                        </p:tav>
                                      </p:tavLst>
                                    </p:anim>
                                  </p:childTnLst>
                                </p:cTn>
                              </p:par>
                              <p:par>
                                <p:cTn id="41" presetID="10" presetClass="entr" presetSubtype="0" fill="hold" grpId="1" nodeType="withEffect">
                                  <p:stCondLst>
                                    <p:cond delay="32000"/>
                                  </p:stCondLst>
                                  <p:iterate type="lt">
                                    <p:tmPct val="10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2500"/>
                                        <p:tgtEl>
                                          <p:spTgt spid="16"/>
                                        </p:tgtEl>
                                      </p:cBhvr>
                                    </p:animEffect>
                                  </p:childTnLst>
                                </p:cTn>
                              </p:par>
                              <p:par>
                                <p:cTn id="44" presetID="1" presetClass="mediacall" presetSubtype="0" fill="hold" nodeType="withEffect">
                                  <p:stCondLst>
                                    <p:cond delay="0"/>
                                  </p:stCondLst>
                                  <p:childTnLst>
                                    <p:cmd type="call" cmd="playFrom(0.0)">
                                      <p:cBhvr>
                                        <p:cTn id="45" dur="38005" fill="hold"/>
                                        <p:tgtEl>
                                          <p:spTgt spid="3"/>
                                        </p:tgtEl>
                                      </p:cBhvr>
                                    </p:cmd>
                                  </p:childTnLst>
                                </p:cTn>
                              </p:par>
                              <p:par>
                                <p:cTn id="46"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47" dur="20000" fill="hold"/>
                                        <p:tgtEl>
                                          <p:spTgt spid="4"/>
                                        </p:tgtEl>
                                        <p:attrNameLst>
                                          <p:attrName>ppt_x</p:attrName>
                                          <p:attrName>ppt_y</p:attrName>
                                        </p:attrNameLst>
                                      </p:cBhvr>
                                      <p:rCtr x="-47539" y="13287"/>
                                    </p:animMotion>
                                  </p:childTnLst>
                                </p:cTn>
                              </p:par>
                              <p:par>
                                <p:cTn id="48" presetID="10" presetClass="exit" presetSubtype="0" fill="hold" nodeType="withEffect">
                                  <p:stCondLst>
                                    <p:cond delay="31500"/>
                                  </p:stCondLst>
                                  <p:childTnLst>
                                    <p:animEffect transition="out" filter="fade">
                                      <p:cBhvr>
                                        <p:cTn id="49" dur="10"/>
                                        <p:tgtEl>
                                          <p:spTgt spid="4"/>
                                        </p:tgtEl>
                                      </p:cBhvr>
                                    </p:animEffect>
                                    <p:set>
                                      <p:cBhvr>
                                        <p:cTn id="50" dur="1" fill="hold">
                                          <p:stCondLst>
                                            <p:cond delay="9"/>
                                          </p:stCondLst>
                                        </p:cTn>
                                        <p:tgtEl>
                                          <p:spTgt spid="4"/>
                                        </p:tgtEl>
                                        <p:attrNameLst>
                                          <p:attrName>style.visibility</p:attrName>
                                        </p:attrNameLst>
                                      </p:cBhvr>
                                      <p:to>
                                        <p:strVal val="hidden"/>
                                      </p:to>
                                    </p:set>
                                  </p:childTnLst>
                                </p:cTn>
                              </p:par>
                              <p:par>
                                <p:cTn id="51" presetID="1" presetClass="entr" presetSubtype="0" fill="hold" nodeType="withEffect">
                                  <p:stCondLst>
                                    <p:cond delay="31500"/>
                                  </p:stCondLst>
                                  <p:childTnLst>
                                    <p:set>
                                      <p:cBhvr>
                                        <p:cTn id="52" dur="1" fill="hold">
                                          <p:stCondLst>
                                            <p:cond delay="0"/>
                                          </p:stCondLst>
                                        </p:cTn>
                                        <p:tgtEl>
                                          <p:spTgt spid="7"/>
                                        </p:tgtEl>
                                        <p:attrNameLst>
                                          <p:attrName>style.visibility</p:attrName>
                                        </p:attrNameLst>
                                      </p:cBhvr>
                                      <p:to>
                                        <p:strVal val="visible"/>
                                      </p:to>
                                    </p:set>
                                  </p:childTnLst>
                                </p:cTn>
                              </p:par>
                              <p:par>
                                <p:cTn id="53" presetID="35" presetClass="path" presetSubtype="0" accel="50000" decel="50000" fill="hold" nodeType="withEffect">
                                  <p:stCondLst>
                                    <p:cond delay="28500"/>
                                  </p:stCondLst>
                                  <p:childTnLst>
                                    <p:animMotion origin="layout" path="M 3.75E-6 0.00417 L -0.56016 0.0051 " pathEditMode="relative" rAng="0" ptsTypes="AA">
                                      <p:cBhvr>
                                        <p:cTn id="54" dur="12000" fill="hold"/>
                                        <p:tgtEl>
                                          <p:spTgt spid="7"/>
                                        </p:tgtEl>
                                        <p:attrNameLst>
                                          <p:attrName>ppt_x</p:attrName>
                                          <p:attrName>ppt_y</p:attrName>
                                        </p:attrNameLst>
                                      </p:cBhvr>
                                      <p:rCtr x="-28008" y="46"/>
                                    </p:animMotion>
                                  </p:childTnLst>
                                </p:cTn>
                              </p:par>
                            </p:childTnLst>
                          </p:cTn>
                        </p:par>
                        <p:par>
                          <p:cTn id="55" fill="hold">
                            <p:stCondLst>
                              <p:cond delay="40500"/>
                            </p:stCondLst>
                            <p:childTnLst>
                              <p:par>
                                <p:cTn id="56" presetID="1" presetClass="entr" presetSubtype="0" fill="hold" grpId="0" nodeType="afterEffect" nodePh="1">
                                  <p:stCondLst>
                                    <p:cond delay="500"/>
                                  </p:stCondLst>
                                  <p:endCondLst>
                                    <p:cond evt="begin" delay="0">
                                      <p:tn val="56"/>
                                    </p:cond>
                                  </p:endCondLst>
                                  <p:childTnLst>
                                    <p:set>
                                      <p:cBhvr>
                                        <p:cTn id="57"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58" fill="hold" display="0">
                  <p:stCondLst>
                    <p:cond delay="indefinite"/>
                  </p:stCondLst>
                  <p:endCondLst>
                    <p:cond evt="onStopAudio" delay="0">
                      <p:tgtEl>
                        <p:sldTgt/>
                      </p:tgtEl>
                    </p:cond>
                  </p:endCondLst>
                </p:cTn>
                <p:tgtEl>
                  <p:spTgt spid="3"/>
                </p:tgtEl>
              </p:cMediaNode>
            </p:audio>
          </p:childTnLst>
        </p:cTn>
      </p:par>
    </p:tnLst>
    <p:bldLst>
      <p:bldP spid="18" grpId="0"/>
      <p:bldP spid="18" grpId="1"/>
      <p:bldP spid="10" grpId="0"/>
      <p:bldP spid="10" grpId="1"/>
      <p:bldP spid="13" grpId="0"/>
      <p:bldP spid="16" grpId="0"/>
      <p:bldP spid="16" grpId="1"/>
      <p:bldP spid="14" grpId="0"/>
      <p:bldP spid="14" grpId="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52A0EC39-94A8-4572-95A2-06F0641A245E}"/>
              </a:ext>
            </a:extLst>
          </p:cNvPr>
          <p:cNvSpPr/>
          <p:nvPr/>
        </p:nvSpPr>
        <p:spPr>
          <a:xfrm>
            <a:off x="2477870" y="132822"/>
            <a:ext cx="7227610" cy="2048904"/>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ES" sz="6000" b="1" kern="0" dirty="0">
                <a:ln>
                  <a:solidFill>
                    <a:srgbClr val="996633"/>
                  </a:solidFill>
                </a:ln>
                <a:solidFill>
                  <a:srgbClr val="FFC000"/>
                </a:solidFill>
                <a:latin typeface="Algerian" panose="04020705040A02060702" pitchFamily="82" charset="0"/>
                <a:cs typeface="Arial"/>
              </a:rPr>
              <a:t>Sebastian Vettel</a:t>
            </a:r>
            <a:endParaRPr lang="es-MX" sz="6000" b="1" kern="0" dirty="0">
              <a:ln>
                <a:solidFill>
                  <a:srgbClr val="996633"/>
                </a:solidFill>
              </a:ln>
              <a:solidFill>
                <a:srgbClr val="FFC000"/>
              </a:solidFill>
              <a:latin typeface="Algerian" panose="04020705040A02060702" pitchFamily="82" charset="0"/>
              <a:cs typeface="Arial"/>
            </a:endParaRPr>
          </a:p>
        </p:txBody>
      </p:sp>
      <p:sp>
        <p:nvSpPr>
          <p:cNvPr id="5" name="Rectángulo 4">
            <a:extLst>
              <a:ext uri="{FF2B5EF4-FFF2-40B4-BE49-F238E27FC236}">
                <a16:creationId xmlns:a16="http://schemas.microsoft.com/office/drawing/2014/main" id="{638FCCC5-AB62-449B-8103-EEFB0A92EBED}"/>
              </a:ext>
            </a:extLst>
          </p:cNvPr>
          <p:cNvSpPr/>
          <p:nvPr/>
        </p:nvSpPr>
        <p:spPr>
          <a:xfrm>
            <a:off x="2477870" y="4720860"/>
            <a:ext cx="7227610" cy="2016822"/>
          </a:xfrm>
          <a:prstGeom prst="rect">
            <a:avLst/>
          </a:prstGeom>
          <a:noFill/>
        </p:spPr>
        <p:txBody>
          <a:bodyPr wrap="square" lIns="121920" tIns="60960" rIns="121920" bIns="60960" numCol="1">
            <a:prstTxWarp prst="textDeflateTop">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ES" sz="3600" b="1" kern="0" dirty="0">
                <a:ln>
                  <a:solidFill>
                    <a:srgbClr val="996633"/>
                  </a:solidFill>
                </a:ln>
                <a:solidFill>
                  <a:srgbClr val="FFC000"/>
                </a:solidFill>
                <a:latin typeface="Algerian" panose="04020705040A02060702" pitchFamily="82" charset="0"/>
                <a:cs typeface="Arial"/>
              </a:rPr>
              <a:t>Datos personales</a:t>
            </a:r>
            <a:endParaRPr lang="es-MX" sz="3600" b="1" kern="0" dirty="0">
              <a:ln>
                <a:solidFill>
                  <a:srgbClr val="996633"/>
                </a:solidFill>
              </a:ln>
              <a:solidFill>
                <a:srgbClr val="FFC000"/>
              </a:solidFill>
              <a:latin typeface="Algerian" panose="04020705040A02060702" pitchFamily="82" charset="0"/>
              <a:cs typeface="Arial"/>
            </a:endParaRPr>
          </a:p>
        </p:txBody>
      </p:sp>
      <p:pic>
        <p:nvPicPr>
          <p:cNvPr id="8" name="Imagen 7" descr="Imagen que contiene persona, hombre, interior&#10;&#10;Descripción generada con confianza alta">
            <a:extLst>
              <a:ext uri="{FF2B5EF4-FFF2-40B4-BE49-F238E27FC236}">
                <a16:creationId xmlns:a16="http://schemas.microsoft.com/office/drawing/2014/main" id="{320237CC-D97F-4A93-A3B9-A2CAB1C86C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6937" y="1331495"/>
            <a:ext cx="6755163" cy="428324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CuadroTexto 6">
            <a:extLst>
              <a:ext uri="{FF2B5EF4-FFF2-40B4-BE49-F238E27FC236}">
                <a16:creationId xmlns:a16="http://schemas.microsoft.com/office/drawing/2014/main" id="{FAF21BB7-0DD4-40BB-AB00-5D18EC9C5451}"/>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8892713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2" name="Vettel 1 Medley-Eaglenest-1.wav"/>
          </p:stSnd>
        </p:sndAc>
      </p:transition>
    </mc:Choice>
    <mc:Fallback xmlns="">
      <p:transition spd="slow" advTm="0">
        <p:fade/>
        <p:sndAc>
          <p:stSnd>
            <p:snd r:embed="rId5" name="Vettel 1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anim calcmode="lin" valueType="num">
                                      <p:cBhvr>
                                        <p:cTn id="8" dur="5000" fill="hold"/>
                                        <p:tgtEl>
                                          <p:spTgt spid="8"/>
                                        </p:tgtEl>
                                        <p:attrNameLst>
                                          <p:attrName>ppt_w</p:attrName>
                                        </p:attrNameLst>
                                      </p:cBhvr>
                                      <p:tavLst>
                                        <p:tav tm="0" fmla="#ppt_w*sin(2.5*pi*$)">
                                          <p:val>
                                            <p:fltVal val="0"/>
                                          </p:val>
                                        </p:tav>
                                        <p:tav tm="100000">
                                          <p:val>
                                            <p:fltVal val="1"/>
                                          </p:val>
                                        </p:tav>
                                      </p:tavLst>
                                    </p:anim>
                                    <p:anim calcmode="lin" valueType="num">
                                      <p:cBhvr>
                                        <p:cTn id="9" dur="5000" fill="hold"/>
                                        <p:tgtEl>
                                          <p:spTgt spid="8"/>
                                        </p:tgtEl>
                                        <p:attrNameLst>
                                          <p:attrName>ppt_h</p:attrName>
                                        </p:attrNameLst>
                                      </p:cBhvr>
                                      <p:tavLst>
                                        <p:tav tm="0">
                                          <p:val>
                                            <p:strVal val="#ppt_h"/>
                                          </p:val>
                                        </p:tav>
                                        <p:tav tm="100000">
                                          <p:val>
                                            <p:strVal val="#ppt_h"/>
                                          </p:val>
                                        </p:tav>
                                      </p:tavLst>
                                    </p:anim>
                                  </p:childTnLst>
                                </p:cTn>
                              </p:par>
                              <p:par>
                                <p:cTn id="10" presetID="8" presetClass="emph" presetSubtype="0" fill="hold" nodeType="withEffect">
                                  <p:stCondLst>
                                    <p:cond delay="500"/>
                                  </p:stCondLst>
                                  <p:childTnLst>
                                    <p:animRot by="43200000">
                                      <p:cBhvr>
                                        <p:cTn id="11" dur="5000" fill="hold"/>
                                        <p:tgtEl>
                                          <p:spTgt spid="8"/>
                                        </p:tgtEl>
                                        <p:attrNameLst>
                                          <p:attrName>r</p:attrName>
                                        </p:attrNameLst>
                                      </p:cBhvr>
                                    </p:animRot>
                                  </p:childTnLst>
                                </p:cTn>
                              </p:par>
                            </p:childTnLst>
                          </p:cTn>
                        </p:par>
                        <p:par>
                          <p:cTn id="12" fill="hold">
                            <p:stCondLst>
                              <p:cond delay="5500"/>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2500"/>
                                        <p:tgtEl>
                                          <p:spTgt spid="2">
                                            <p:txEl>
                                              <p:pRg st="0" end="0"/>
                                            </p:txEl>
                                          </p:spTgt>
                                        </p:tgtEl>
                                      </p:cBhvr>
                                    </p:animEffect>
                                  </p:childTnLst>
                                </p:cTn>
                              </p:par>
                            </p:childTnLst>
                          </p:cTn>
                        </p:par>
                        <p:par>
                          <p:cTn id="16" fill="hold">
                            <p:stCondLst>
                              <p:cond delay="13000"/>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2500"/>
                                        <p:tgtEl>
                                          <p:spTgt spid="5">
                                            <p:txEl>
                                              <p:pRg st="0" end="0"/>
                                            </p:txEl>
                                          </p:spTgt>
                                        </p:tgtEl>
                                      </p:cBhvr>
                                    </p:animEffect>
                                  </p:childTnLst>
                                </p:cTn>
                              </p:par>
                            </p:childTnLst>
                          </p:cTn>
                        </p:par>
                        <p:par>
                          <p:cTn id="20" fill="hold">
                            <p:stCondLst>
                              <p:cond delay="20500"/>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build="p"/>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75000"/>
            <a:lum/>
          </a:blip>
          <a:srcRect/>
          <a:stretch>
            <a:fillRect t="-5000" b="-5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632881"/>
            <a:ext cx="4283242" cy="5632311"/>
          </a:xfrm>
          <a:prstGeom prst="rect">
            <a:avLst/>
          </a:prstGeom>
        </p:spPr>
        <p:txBody>
          <a:bodyPr wrap="square">
            <a:spAutoFit/>
          </a:bodyPr>
          <a:lstStyle/>
          <a:p>
            <a:pPr algn="ctr">
              <a:lnSpc>
                <a:spcPts val="2400"/>
              </a:lnSpc>
            </a:pPr>
            <a:r>
              <a:rPr lang="es-ES" sz="3600" b="1" kern="0" dirty="0">
                <a:ln>
                  <a:solidFill>
                    <a:srgbClr val="996633"/>
                  </a:solidFill>
                </a:ln>
                <a:latin typeface="Edwardian Script ITC" panose="030303020407070D0804" pitchFamily="66" charset="0"/>
                <a:cs typeface="Arial"/>
              </a:rPr>
              <a:t>     Nombre</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Sebastian Vettel</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lvl="0" algn="ctr">
              <a:lnSpc>
                <a:spcPts val="2400"/>
              </a:lnSpc>
            </a:pPr>
            <a:r>
              <a:rPr lang="es-ES" sz="3600" b="1" kern="0" dirty="0">
                <a:ln>
                  <a:solidFill>
                    <a:srgbClr val="996633"/>
                  </a:solidFill>
                </a:ln>
                <a:latin typeface="Edwardian Script ITC" panose="030303020407070D0804" pitchFamily="66" charset="0"/>
                <a:cs typeface="Arial"/>
              </a:rPr>
              <a:t>Nacionalidad</a:t>
            </a:r>
          </a:p>
          <a:p>
            <a:pPr lvl="0"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Alemán</a:t>
            </a: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Nacimiento</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3 de julio de 1987</a:t>
            </a: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2800" b="1" kern="1800" dirty="0" err="1">
                <a:ln w="0"/>
                <a:latin typeface="Edwardian Script ITC" panose="030303020407070D0804" pitchFamily="66" charset="0"/>
                <a:ea typeface="Times New Roman" panose="02020603050405020304" pitchFamily="18" charset="0"/>
                <a:cs typeface="Times New Roman" panose="02020603050405020304" pitchFamily="18" charset="0"/>
              </a:rPr>
              <a:t>Heppenheim</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Hesse, Alemania</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Carrera</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latin typeface="Edwardian Script ITC" panose="030303020407070D0804" pitchFamily="66" charset="0"/>
                <a:cs typeface="Arial"/>
              </a:rPr>
              <a:t>deportiva</a:t>
            </a:r>
            <a:endParaRPr lang="es-MX" sz="3600" b="1" kern="0" dirty="0">
              <a:ln>
                <a:solidFill>
                  <a:srgbClr val="996633"/>
                </a:solidFill>
              </a:ln>
              <a:latin typeface="Edwardian Script ITC" panose="030303020407070D0804" pitchFamily="66" charset="0"/>
              <a:cs typeface="Arial"/>
            </a:endParaRP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Palmarés general</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Competiciones</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Fórmula 1</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Carreras</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latin typeface="Edwardian Script ITC" panose="030303020407070D0804" pitchFamily="66" charset="0"/>
                <a:cs typeface="Arial"/>
              </a:rPr>
              <a:t>co</a:t>
            </a:r>
            <a:r>
              <a:rPr lang="es-ES" sz="3600" b="1" kern="0" dirty="0">
                <a:ln>
                  <a:solidFill>
                    <a:srgbClr val="996633"/>
                  </a:solidFill>
                </a:ln>
                <a:solidFill>
                  <a:schemeClr val="bg1"/>
                </a:solidFill>
                <a:latin typeface="Edwardian Script ITC" panose="030303020407070D0804" pitchFamily="66" charset="0"/>
                <a:cs typeface="Arial"/>
              </a:rPr>
              <a:t>menzadas</a:t>
            </a:r>
          </a:p>
          <a:p>
            <a:pPr algn="ctr">
              <a:lnSpc>
                <a:spcPts val="2400"/>
              </a:lnSpc>
            </a:pP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188</a:t>
            </a:r>
            <a:endParaRPr lang="es-MX" sz="2800" b="1" dirty="0">
              <a:ln w="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2B40CED1-4EDA-4CC6-92FF-79549C41F1E9}"/>
              </a:ext>
            </a:extLst>
          </p:cNvPr>
          <p:cNvSpPr/>
          <p:nvPr/>
        </p:nvSpPr>
        <p:spPr>
          <a:xfrm>
            <a:off x="3970418" y="1074050"/>
            <a:ext cx="4283242" cy="4708981"/>
          </a:xfrm>
          <a:prstGeom prst="rect">
            <a:avLst/>
          </a:prstGeom>
        </p:spPr>
        <p:txBody>
          <a:bodyPr wrap="square">
            <a:spAutoFit/>
          </a:bodyPr>
          <a:lstStyle/>
          <a:p>
            <a:pPr algn="ctr">
              <a:lnSpc>
                <a:spcPts val="2400"/>
              </a:lnSpc>
            </a:pPr>
            <a:r>
              <a:rPr lang="es-ES" sz="3600" b="1" kern="0" dirty="0">
                <a:ln>
                  <a:solidFill>
                    <a:srgbClr val="996633"/>
                  </a:solidFill>
                </a:ln>
                <a:latin typeface="Edwardian Script ITC" panose="030303020407070D0804" pitchFamily="66" charset="0"/>
                <a:cs typeface="Arial"/>
              </a:rPr>
              <a:t>Campeonatos</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latin typeface="Edwardian Script ITC" panose="030303020407070D0804" pitchFamily="66" charset="0"/>
                <a:cs typeface="Arial"/>
              </a:rPr>
              <a:t>mundiales</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4 </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2010, 2011, 2012, 2013</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Victorias</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45</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Podios</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92</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err="1">
                <a:ln>
                  <a:solidFill>
                    <a:srgbClr val="996633"/>
                  </a:solidFill>
                </a:ln>
                <a:latin typeface="Edwardian Script ITC" panose="030303020407070D0804" pitchFamily="66" charset="0"/>
                <a:cs typeface="Arial"/>
              </a:rPr>
              <a:t>Poles</a:t>
            </a:r>
            <a:endParaRPr lang="es-MX" sz="3600" b="1" kern="0" dirty="0">
              <a:ln>
                <a:solidFill>
                  <a:srgbClr val="996633"/>
                </a:solidFill>
              </a:ln>
              <a:latin typeface="Edwardian Script ITC" panose="030303020407070D0804" pitchFamily="66" charset="0"/>
              <a:cs typeface="Arial"/>
            </a:endParaRP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47</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Vueltas</a:t>
            </a: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solidFill>
                  <a:schemeClr val="bg1"/>
                </a:solidFill>
                <a:latin typeface="Edwardian Script ITC" panose="030303020407070D0804" pitchFamily="66" charset="0"/>
                <a:cs typeface="Arial"/>
              </a:rPr>
              <a:t>rápidas</a:t>
            </a:r>
          </a:p>
          <a:p>
            <a:pPr algn="ctr">
              <a:lnSpc>
                <a:spcPts val="2400"/>
              </a:lnSpc>
            </a:pP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29</a:t>
            </a:r>
            <a:endParaRPr lang="es-MX" sz="2800" b="1" dirty="0">
              <a:ln w="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8B8949C-F446-47FF-9E94-430DA8BE6F08}"/>
              </a:ext>
            </a:extLst>
          </p:cNvPr>
          <p:cNvSpPr/>
          <p:nvPr/>
        </p:nvSpPr>
        <p:spPr>
          <a:xfrm>
            <a:off x="7908756" y="632889"/>
            <a:ext cx="4283242" cy="5632311"/>
          </a:xfrm>
          <a:prstGeom prst="rect">
            <a:avLst/>
          </a:prstGeom>
        </p:spPr>
        <p:txBody>
          <a:bodyPr wrap="square">
            <a:spAutoFit/>
          </a:bodyPr>
          <a:lstStyle/>
          <a:p>
            <a:pPr algn="ctr">
              <a:lnSpc>
                <a:spcPts val="2400"/>
              </a:lnSpc>
            </a:pPr>
            <a:r>
              <a:rPr lang="es-ES" sz="3600" b="1" kern="0" dirty="0">
                <a:ln>
                  <a:solidFill>
                    <a:srgbClr val="996633"/>
                  </a:solidFill>
                </a:ln>
                <a:latin typeface="Edwardian Script ITC" panose="030303020407070D0804" pitchFamily="66" charset="0"/>
                <a:cs typeface="Arial"/>
              </a:rPr>
              <a:t>Primera</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latin typeface="Edwardian Script ITC" panose="030303020407070D0804" pitchFamily="66" charset="0"/>
                <a:cs typeface="Arial"/>
              </a:rPr>
              <a:t>carrera</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Gran Premio de los Estados Unidos </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2007</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Primera</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latin typeface="Edwardian Script ITC" panose="030303020407070D0804" pitchFamily="66" charset="0"/>
                <a:cs typeface="Arial"/>
              </a:rPr>
              <a:t>victoria</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Gran Premio de Italia </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2008</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Última</a:t>
            </a: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latin typeface="Edwardian Script ITC" panose="030303020407070D0804" pitchFamily="66" charset="0"/>
                <a:cs typeface="Arial"/>
              </a:rPr>
              <a:t>victoria</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 Gran Premio de Mónaco </a:t>
            </a:r>
          </a:p>
          <a:p>
            <a:pPr algn="ctr">
              <a:lnSpc>
                <a:spcPts val="2400"/>
              </a:lnSpc>
            </a:pPr>
            <a:r>
              <a:rPr lang="es-ES" sz="2800" b="1" kern="1800" dirty="0">
                <a:ln w="0"/>
                <a:latin typeface="Edwardian Script ITC" panose="030303020407070D0804" pitchFamily="66" charset="0"/>
                <a:ea typeface="Times New Roman" panose="02020603050405020304" pitchFamily="18" charset="0"/>
                <a:cs typeface="Times New Roman" panose="02020603050405020304" pitchFamily="18" charset="0"/>
              </a:rPr>
              <a:t>2017</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latin typeface="Edwardian Script ITC" panose="030303020407070D0804" pitchFamily="66" charset="0"/>
                <a:cs typeface="Arial"/>
              </a:rPr>
              <a:t>Tem</a:t>
            </a:r>
            <a:r>
              <a:rPr lang="es-ES" sz="3600" b="1" kern="0" dirty="0">
                <a:ln>
                  <a:solidFill>
                    <a:srgbClr val="996633"/>
                  </a:solidFill>
                </a:ln>
                <a:solidFill>
                  <a:schemeClr val="bg1"/>
                </a:solidFill>
                <a:latin typeface="Edwardian Script ITC" panose="030303020407070D0804" pitchFamily="66" charset="0"/>
                <a:cs typeface="Arial"/>
              </a:rPr>
              <a:t>porada</a:t>
            </a: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solidFill>
                  <a:schemeClr val="bg1"/>
                </a:solidFill>
                <a:latin typeface="Edwardian Script ITC" panose="030303020407070D0804" pitchFamily="66" charset="0"/>
                <a:cs typeface="Arial"/>
              </a:rPr>
              <a:t>actual</a:t>
            </a:r>
            <a:endParaRPr lang="es-MX" sz="3600" b="1" kern="0" dirty="0">
              <a:ln>
                <a:solidFill>
                  <a:srgbClr val="996633"/>
                </a:solidFill>
              </a:ln>
              <a:solidFill>
                <a:schemeClr val="bg1"/>
              </a:solidFill>
              <a:latin typeface="Edwardian Script ITC" panose="030303020407070D0804" pitchFamily="66" charset="0"/>
              <a:cs typeface="Arial"/>
            </a:endParaRPr>
          </a:p>
          <a:p>
            <a:pPr algn="ctr">
              <a:lnSpc>
                <a:spcPts val="2400"/>
              </a:lnSpc>
            </a:pP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N.º vehículo </a:t>
            </a:r>
          </a:p>
          <a:p>
            <a:pPr algn="ctr">
              <a:lnSpc>
                <a:spcPts val="2400"/>
              </a:lnSpc>
            </a:pP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5</a:t>
            </a:r>
          </a:p>
          <a:p>
            <a:pPr algn="ctr">
              <a:lnSpc>
                <a:spcPts val="2400"/>
              </a:lnSpc>
            </a:pPr>
            <a:endParaRPr lang="es-MX" sz="2800" b="1" dirty="0">
              <a:ln w="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r>
              <a:rPr lang="es-ES" sz="3600" b="1" kern="0" dirty="0">
                <a:ln>
                  <a:solidFill>
                    <a:srgbClr val="996633"/>
                  </a:solidFill>
                </a:ln>
                <a:solidFill>
                  <a:schemeClr val="bg1"/>
                </a:solidFill>
                <a:latin typeface="Edwardian Script ITC" panose="030303020407070D0804" pitchFamily="66" charset="0"/>
                <a:cs typeface="Arial"/>
              </a:rPr>
              <a:t>Equipo</a:t>
            </a: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solidFill>
                  <a:schemeClr val="bg1"/>
                </a:solidFill>
                <a:latin typeface="Edwardian Script ITC" panose="030303020407070D0804" pitchFamily="66" charset="0"/>
                <a:cs typeface="Arial"/>
              </a:rPr>
              <a:t>actual</a:t>
            </a:r>
          </a:p>
          <a:p>
            <a:pPr algn="ctr">
              <a:lnSpc>
                <a:spcPts val="2400"/>
              </a:lnSpc>
            </a:pPr>
            <a:r>
              <a:rPr lang="es-ES" sz="2800" b="1" kern="1800" dirty="0" err="1">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ln w="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Ferrari</a:t>
            </a:r>
            <a:endParaRPr lang="es-MX" sz="2800" b="1" dirty="0">
              <a:ln w="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2" name="Imagen 11" descr="Imagen que contiene hombre, persona, corbata, foto&#10;&#10;Descripción generada con confianza muy alta">
            <a:extLst>
              <a:ext uri="{FF2B5EF4-FFF2-40B4-BE49-F238E27FC236}">
                <a16:creationId xmlns:a16="http://schemas.microsoft.com/office/drawing/2014/main" id="{08530BA8-7A25-434E-8CA9-454204EEFE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5319" y="79195"/>
            <a:ext cx="2150621" cy="2150621"/>
          </a:xfrm>
          <a:prstGeom prst="rect">
            <a:avLst/>
          </a:prstGeom>
        </p:spPr>
      </p:pic>
      <p:pic>
        <p:nvPicPr>
          <p:cNvPr id="11" name="Imagen 10">
            <a:extLst>
              <a:ext uri="{FF2B5EF4-FFF2-40B4-BE49-F238E27FC236}">
                <a16:creationId xmlns:a16="http://schemas.microsoft.com/office/drawing/2014/main" id="{1295F3DE-A193-48C1-9064-920EDA6754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88052" y="1940119"/>
            <a:ext cx="1823160" cy="2150621"/>
          </a:xfrm>
          <a:prstGeom prst="rect">
            <a:avLst/>
          </a:prstGeom>
        </p:spPr>
      </p:pic>
      <p:sp>
        <p:nvSpPr>
          <p:cNvPr id="16" name="CuadroTexto 15">
            <a:extLst>
              <a:ext uri="{FF2B5EF4-FFF2-40B4-BE49-F238E27FC236}">
                <a16:creationId xmlns:a16="http://schemas.microsoft.com/office/drawing/2014/main" id="{1CC95AF1-B2F0-4069-8146-FAE6B4F5EFE2}"/>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8574383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p:cTn id="7" dur="4500" fill="hold"/>
                                        <p:tgtEl>
                                          <p:spTgt spid="12"/>
                                        </p:tgtEl>
                                        <p:attrNameLst>
                                          <p:attrName>ppt_w</p:attrName>
                                        </p:attrNameLst>
                                      </p:cBhvr>
                                      <p:tavLst>
                                        <p:tav tm="0">
                                          <p:val>
                                            <p:fltVal val="0"/>
                                          </p:val>
                                        </p:tav>
                                        <p:tav tm="100000">
                                          <p:val>
                                            <p:strVal val="#ppt_w"/>
                                          </p:val>
                                        </p:tav>
                                      </p:tavLst>
                                    </p:anim>
                                    <p:anim calcmode="lin" valueType="num">
                                      <p:cBhvr>
                                        <p:cTn id="8" dur="4500" fill="hold"/>
                                        <p:tgtEl>
                                          <p:spTgt spid="12"/>
                                        </p:tgtEl>
                                        <p:attrNameLst>
                                          <p:attrName>ppt_h</p:attrName>
                                        </p:attrNameLst>
                                      </p:cBhvr>
                                      <p:tavLst>
                                        <p:tav tm="0">
                                          <p:val>
                                            <p:fltVal val="0"/>
                                          </p:val>
                                        </p:tav>
                                        <p:tav tm="100000">
                                          <p:val>
                                            <p:strVal val="#ppt_h"/>
                                          </p:val>
                                        </p:tav>
                                      </p:tavLst>
                                    </p:anim>
                                    <p:anim calcmode="lin" valueType="num">
                                      <p:cBhvr>
                                        <p:cTn id="9" dur="4500" fill="hold"/>
                                        <p:tgtEl>
                                          <p:spTgt spid="12"/>
                                        </p:tgtEl>
                                        <p:attrNameLst>
                                          <p:attrName>ppt_x</p:attrName>
                                        </p:attrNameLst>
                                      </p:cBhvr>
                                      <p:tavLst>
                                        <p:tav tm="0">
                                          <p:val>
                                            <p:fltVal val="0.5"/>
                                          </p:val>
                                        </p:tav>
                                        <p:tav tm="100000">
                                          <p:val>
                                            <p:strVal val="#ppt_x"/>
                                          </p:val>
                                        </p:tav>
                                      </p:tavLst>
                                    </p:anim>
                                    <p:anim calcmode="lin" valueType="num">
                                      <p:cBhvr>
                                        <p:cTn id="10" dur="4500" fill="hold"/>
                                        <p:tgtEl>
                                          <p:spTgt spid="12"/>
                                        </p:tgtEl>
                                        <p:attrNameLst>
                                          <p:attrName>ppt_y</p:attrName>
                                        </p:attrNameLst>
                                      </p:cBhvr>
                                      <p:tavLst>
                                        <p:tav tm="0">
                                          <p:val>
                                            <p:fltVal val="0.5"/>
                                          </p:val>
                                        </p:tav>
                                        <p:tav tm="100000">
                                          <p:val>
                                            <p:strVal val="#ppt_y"/>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170"/>
                                        <p:tgtEl>
                                          <p:spTgt spid="3">
                                            <p:txEl>
                                              <p:pRg st="0" end="0"/>
                                            </p:txEl>
                                          </p:spTgt>
                                        </p:tgtEl>
                                      </p:cBhvr>
                                    </p:animEffect>
                                  </p:childTnLst>
                                </p:cTn>
                              </p:par>
                              <p:par>
                                <p:cTn id="14" presetID="10" presetClass="entr" presetSubtype="0" fill="hold" grpId="0" nodeType="withEffect">
                                  <p:stCondLst>
                                    <p:cond delay="2250"/>
                                  </p:stCondLst>
                                  <p:iterate type="lt">
                                    <p:tmPct val="10000"/>
                                  </p:iterate>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170"/>
                                        <p:tgtEl>
                                          <p:spTgt spid="3">
                                            <p:txEl>
                                              <p:pRg st="1" end="1"/>
                                            </p:txEl>
                                          </p:spTgt>
                                        </p:tgtEl>
                                      </p:cBhvr>
                                    </p:animEffect>
                                  </p:childTnLst>
                                </p:cTn>
                              </p:par>
                            </p:childTnLst>
                          </p:cTn>
                        </p:par>
                        <p:par>
                          <p:cTn id="17" fill="hold">
                            <p:stCondLst>
                              <p:cond delay="5058"/>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170"/>
                                        <p:tgtEl>
                                          <p:spTgt spid="3">
                                            <p:txEl>
                                              <p:pRg st="3" end="3"/>
                                            </p:txEl>
                                          </p:spTgt>
                                        </p:tgtEl>
                                      </p:cBhvr>
                                    </p:animEffect>
                                  </p:childTnLst>
                                </p:cTn>
                              </p:par>
                              <p:par>
                                <p:cTn id="21" presetID="10" presetClass="entr" presetSubtype="0" fill="hold" grpId="0" nodeType="withEffect">
                                  <p:stCondLst>
                                    <p:cond delay="3500"/>
                                  </p:stCondLst>
                                  <p:iterate type="lt">
                                    <p:tmPct val="10000"/>
                                  </p:iterate>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170"/>
                                        <p:tgtEl>
                                          <p:spTgt spid="3">
                                            <p:txEl>
                                              <p:pRg st="4" end="4"/>
                                            </p:txEl>
                                          </p:spTgt>
                                        </p:tgtEl>
                                      </p:cBhvr>
                                    </p:animEffect>
                                  </p:childTnLst>
                                </p:cTn>
                              </p:par>
                            </p:childTnLst>
                          </p:cTn>
                        </p:par>
                        <p:par>
                          <p:cTn id="24" fill="hold">
                            <p:stCondLst>
                              <p:cond delay="10313"/>
                            </p:stCondLst>
                            <p:childTnLst>
                              <p:par>
                                <p:cTn id="25" presetID="23" presetClass="entr" presetSubtype="528" fill="hold" nodeType="afterEffect">
                                  <p:stCondLst>
                                    <p:cond delay="1000"/>
                                  </p:stCondLst>
                                  <p:childTnLst>
                                    <p:set>
                                      <p:cBhvr>
                                        <p:cTn id="26" dur="1" fill="hold">
                                          <p:stCondLst>
                                            <p:cond delay="0"/>
                                          </p:stCondLst>
                                        </p:cTn>
                                        <p:tgtEl>
                                          <p:spTgt spid="11"/>
                                        </p:tgtEl>
                                        <p:attrNameLst>
                                          <p:attrName>style.visibility</p:attrName>
                                        </p:attrNameLst>
                                      </p:cBhvr>
                                      <p:to>
                                        <p:strVal val="visible"/>
                                      </p:to>
                                    </p:set>
                                    <p:anim calcmode="lin" valueType="num">
                                      <p:cBhvr>
                                        <p:cTn id="27" dur="9000" fill="hold"/>
                                        <p:tgtEl>
                                          <p:spTgt spid="11"/>
                                        </p:tgtEl>
                                        <p:attrNameLst>
                                          <p:attrName>ppt_w</p:attrName>
                                        </p:attrNameLst>
                                      </p:cBhvr>
                                      <p:tavLst>
                                        <p:tav tm="0">
                                          <p:val>
                                            <p:fltVal val="0"/>
                                          </p:val>
                                        </p:tav>
                                        <p:tav tm="100000">
                                          <p:val>
                                            <p:strVal val="#ppt_w"/>
                                          </p:val>
                                        </p:tav>
                                      </p:tavLst>
                                    </p:anim>
                                    <p:anim calcmode="lin" valueType="num">
                                      <p:cBhvr>
                                        <p:cTn id="28" dur="9000" fill="hold"/>
                                        <p:tgtEl>
                                          <p:spTgt spid="11"/>
                                        </p:tgtEl>
                                        <p:attrNameLst>
                                          <p:attrName>ppt_h</p:attrName>
                                        </p:attrNameLst>
                                      </p:cBhvr>
                                      <p:tavLst>
                                        <p:tav tm="0">
                                          <p:val>
                                            <p:fltVal val="0"/>
                                          </p:val>
                                        </p:tav>
                                        <p:tav tm="100000">
                                          <p:val>
                                            <p:strVal val="#ppt_h"/>
                                          </p:val>
                                        </p:tav>
                                      </p:tavLst>
                                    </p:anim>
                                    <p:anim calcmode="lin" valueType="num">
                                      <p:cBhvr>
                                        <p:cTn id="29" dur="9000" fill="hold"/>
                                        <p:tgtEl>
                                          <p:spTgt spid="11"/>
                                        </p:tgtEl>
                                        <p:attrNameLst>
                                          <p:attrName>ppt_x</p:attrName>
                                        </p:attrNameLst>
                                      </p:cBhvr>
                                      <p:tavLst>
                                        <p:tav tm="0">
                                          <p:val>
                                            <p:fltVal val="0.5"/>
                                          </p:val>
                                        </p:tav>
                                        <p:tav tm="100000">
                                          <p:val>
                                            <p:strVal val="#ppt_x"/>
                                          </p:val>
                                        </p:tav>
                                      </p:tavLst>
                                    </p:anim>
                                    <p:anim calcmode="lin" valueType="num">
                                      <p:cBhvr>
                                        <p:cTn id="30" dur="9000" fill="hold"/>
                                        <p:tgtEl>
                                          <p:spTgt spid="11"/>
                                        </p:tgtEl>
                                        <p:attrNameLst>
                                          <p:attrName>ppt_y</p:attrName>
                                        </p:attrNameLst>
                                      </p:cBhvr>
                                      <p:tavLst>
                                        <p:tav tm="0">
                                          <p:val>
                                            <p:fltVal val="0.5"/>
                                          </p:val>
                                        </p:tav>
                                        <p:tav tm="100000">
                                          <p:val>
                                            <p:strVal val="#ppt_y"/>
                                          </p:val>
                                        </p:tav>
                                      </p:tavLst>
                                    </p:anim>
                                  </p:childTnLst>
                                </p:cTn>
                              </p:par>
                              <p:par>
                                <p:cTn id="31" presetID="10" presetClass="entr" presetSubtype="0" fill="hold" grpId="0" nodeType="withEffect">
                                  <p:stCondLst>
                                    <p:cond delay="1000"/>
                                  </p:stCondLst>
                                  <p:iterate type="lt">
                                    <p:tmPct val="10000"/>
                                  </p:iterate>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170"/>
                                        <p:tgtEl>
                                          <p:spTgt spid="3">
                                            <p:txEl>
                                              <p:pRg st="6" end="6"/>
                                            </p:txEl>
                                          </p:spTgt>
                                        </p:tgtEl>
                                      </p:cBhvr>
                                    </p:animEffect>
                                  </p:childTnLst>
                                </p:cTn>
                              </p:par>
                              <p:par>
                                <p:cTn id="34" presetID="10" presetClass="entr" presetSubtype="0" fill="hold" grpId="0" nodeType="withEffect">
                                  <p:stCondLst>
                                    <p:cond delay="3250"/>
                                  </p:stCondLst>
                                  <p:iterate type="lt">
                                    <p:tmPct val="10000"/>
                                  </p:iterate>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170"/>
                                        <p:tgtEl>
                                          <p:spTgt spid="3">
                                            <p:txEl>
                                              <p:pRg st="7" end="7"/>
                                            </p:txEl>
                                          </p:spTgt>
                                        </p:tgtEl>
                                      </p:cBhvr>
                                    </p:animEffect>
                                  </p:childTnLst>
                                </p:cTn>
                              </p:par>
                              <p:par>
                                <p:cTn id="37" presetID="10" presetClass="entr" presetSubtype="0" fill="hold" grpId="0" nodeType="withEffect">
                                  <p:stCondLst>
                                    <p:cond delay="6000"/>
                                  </p:stCondLst>
                                  <p:iterate type="lt">
                                    <p:tmPct val="10000"/>
                                  </p:iterate>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1170"/>
                                        <p:tgtEl>
                                          <p:spTgt spid="3">
                                            <p:txEl>
                                              <p:pRg st="8" end="8"/>
                                            </p:txEl>
                                          </p:spTgt>
                                        </p:tgtEl>
                                      </p:cBhvr>
                                    </p:animEffect>
                                  </p:childTnLst>
                                </p:cTn>
                              </p:par>
                            </p:childTnLst>
                          </p:cTn>
                        </p:par>
                        <p:par>
                          <p:cTn id="40" fill="hold">
                            <p:stCondLst>
                              <p:cond delay="20313"/>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1170"/>
                                        <p:tgtEl>
                                          <p:spTgt spid="3">
                                            <p:txEl>
                                              <p:pRg st="10" end="10"/>
                                            </p:txEl>
                                          </p:spTgt>
                                        </p:tgtEl>
                                      </p:cBhvr>
                                    </p:animEffect>
                                  </p:childTnLst>
                                </p:cTn>
                              </p:par>
                            </p:childTnLst>
                          </p:cTn>
                        </p:par>
                        <p:par>
                          <p:cTn id="44" fill="hold">
                            <p:stCondLst>
                              <p:cond delay="24238"/>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fade">
                                      <p:cBhvr>
                                        <p:cTn id="47" dur="1170"/>
                                        <p:tgtEl>
                                          <p:spTgt spid="3">
                                            <p:txEl>
                                              <p:pRg st="11" end="11"/>
                                            </p:txEl>
                                          </p:spTgt>
                                        </p:tgtEl>
                                      </p:cBhvr>
                                    </p:animEffect>
                                  </p:childTnLst>
                                </p:cTn>
                              </p:par>
                            </p:childTnLst>
                          </p:cTn>
                        </p:par>
                        <p:par>
                          <p:cTn id="48" fill="hold">
                            <p:stCondLst>
                              <p:cond delay="27046"/>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3">
                                            <p:txEl>
                                              <p:pRg st="13" end="13"/>
                                            </p:txEl>
                                          </p:spTgt>
                                        </p:tgtEl>
                                        <p:attrNameLst>
                                          <p:attrName>style.visibility</p:attrName>
                                        </p:attrNameLst>
                                      </p:cBhvr>
                                      <p:to>
                                        <p:strVal val="visible"/>
                                      </p:to>
                                    </p:set>
                                    <p:animEffect transition="in" filter="fade">
                                      <p:cBhvr>
                                        <p:cTn id="51" dur="1170"/>
                                        <p:tgtEl>
                                          <p:spTgt spid="3">
                                            <p:txEl>
                                              <p:pRg st="13" end="13"/>
                                            </p:txEl>
                                          </p:spTgt>
                                        </p:tgtEl>
                                      </p:cBhvr>
                                    </p:animEffect>
                                  </p:childTnLst>
                                </p:cTn>
                              </p:par>
                            </p:childTnLst>
                          </p:cTn>
                        </p:par>
                        <p:par>
                          <p:cTn id="52" fill="hold">
                            <p:stCondLst>
                              <p:cond delay="30620"/>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3">
                                            <p:txEl>
                                              <p:pRg st="14" end="14"/>
                                            </p:txEl>
                                          </p:spTgt>
                                        </p:tgtEl>
                                        <p:attrNameLst>
                                          <p:attrName>style.visibility</p:attrName>
                                        </p:attrNameLst>
                                      </p:cBhvr>
                                      <p:to>
                                        <p:strVal val="visible"/>
                                      </p:to>
                                    </p:set>
                                    <p:animEffect transition="in" filter="fade">
                                      <p:cBhvr>
                                        <p:cTn id="55" dur="1170"/>
                                        <p:tgtEl>
                                          <p:spTgt spid="3">
                                            <p:txEl>
                                              <p:pRg st="14" end="14"/>
                                            </p:txEl>
                                          </p:spTgt>
                                        </p:tgtEl>
                                      </p:cBhvr>
                                    </p:animEffect>
                                  </p:childTnLst>
                                </p:cTn>
                              </p:par>
                            </p:childTnLst>
                          </p:cTn>
                        </p:par>
                        <p:par>
                          <p:cTn id="56" fill="hold">
                            <p:stCondLst>
                              <p:cond delay="32609"/>
                            </p:stCondLst>
                            <p:childTnLst>
                              <p:par>
                                <p:cTn id="57" presetID="10" presetClass="entr" presetSubtype="0" fill="hold" grpId="0" nodeType="afterEffect">
                                  <p:stCondLst>
                                    <p:cond delay="1000"/>
                                  </p:stCondLst>
                                  <p:iterate type="lt">
                                    <p:tmPct val="10000"/>
                                  </p:iterate>
                                  <p:childTnLst>
                                    <p:set>
                                      <p:cBhvr>
                                        <p:cTn id="58" dur="1" fill="hold">
                                          <p:stCondLst>
                                            <p:cond delay="0"/>
                                          </p:stCondLst>
                                        </p:cTn>
                                        <p:tgtEl>
                                          <p:spTgt spid="3">
                                            <p:txEl>
                                              <p:pRg st="16" end="16"/>
                                            </p:txEl>
                                          </p:spTgt>
                                        </p:tgtEl>
                                        <p:attrNameLst>
                                          <p:attrName>style.visibility</p:attrName>
                                        </p:attrNameLst>
                                      </p:cBhvr>
                                      <p:to>
                                        <p:strVal val="visible"/>
                                      </p:to>
                                    </p:set>
                                    <p:animEffect transition="in" filter="fade">
                                      <p:cBhvr>
                                        <p:cTn id="59" dur="1170"/>
                                        <p:tgtEl>
                                          <p:spTgt spid="3">
                                            <p:txEl>
                                              <p:pRg st="16" end="16"/>
                                            </p:txEl>
                                          </p:spTgt>
                                        </p:tgtEl>
                                      </p:cBhvr>
                                    </p:animEffect>
                                  </p:childTnLst>
                                </p:cTn>
                              </p:par>
                            </p:childTnLst>
                          </p:cTn>
                        </p:par>
                        <p:par>
                          <p:cTn id="60" fill="hold">
                            <p:stCondLst>
                              <p:cond delay="36768"/>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3">
                                            <p:txEl>
                                              <p:pRg st="17" end="17"/>
                                            </p:txEl>
                                          </p:spTgt>
                                        </p:tgtEl>
                                        <p:attrNameLst>
                                          <p:attrName>style.visibility</p:attrName>
                                        </p:attrNameLst>
                                      </p:cBhvr>
                                      <p:to>
                                        <p:strVal val="visible"/>
                                      </p:to>
                                    </p:set>
                                    <p:animEffect transition="in" filter="fade">
                                      <p:cBhvr>
                                        <p:cTn id="63" dur="1170"/>
                                        <p:tgtEl>
                                          <p:spTgt spid="3">
                                            <p:txEl>
                                              <p:pRg st="17" end="17"/>
                                            </p:txEl>
                                          </p:spTgt>
                                        </p:tgtEl>
                                      </p:cBhvr>
                                    </p:animEffect>
                                  </p:childTnLst>
                                </p:cTn>
                              </p:par>
                            </p:childTnLst>
                          </p:cTn>
                        </p:par>
                        <p:par>
                          <p:cTn id="64" fill="hold">
                            <p:stCondLst>
                              <p:cond delay="38172"/>
                            </p:stCondLst>
                            <p:childTnLst>
                              <p:par>
                                <p:cTn id="65" presetID="10" presetClass="entr" presetSubtype="0" fill="hold" grpId="0" nodeType="afterEffect">
                                  <p:stCondLst>
                                    <p:cond delay="1500"/>
                                  </p:stCondLst>
                                  <p:iterate type="lt">
                                    <p:tmPct val="10000"/>
                                  </p:iterate>
                                  <p:childTnLst>
                                    <p:set>
                                      <p:cBhvr>
                                        <p:cTn id="66" dur="1" fill="hold">
                                          <p:stCondLst>
                                            <p:cond delay="0"/>
                                          </p:stCondLst>
                                        </p:cTn>
                                        <p:tgtEl>
                                          <p:spTgt spid="9">
                                            <p:txEl>
                                              <p:pRg st="0" end="0"/>
                                            </p:txEl>
                                          </p:spTgt>
                                        </p:tgtEl>
                                        <p:attrNameLst>
                                          <p:attrName>style.visibility</p:attrName>
                                        </p:attrNameLst>
                                      </p:cBhvr>
                                      <p:to>
                                        <p:strVal val="visible"/>
                                      </p:to>
                                    </p:set>
                                    <p:animEffect transition="in" filter="fade">
                                      <p:cBhvr>
                                        <p:cTn id="67" dur="1170"/>
                                        <p:tgtEl>
                                          <p:spTgt spid="9">
                                            <p:txEl>
                                              <p:pRg st="0" end="0"/>
                                            </p:txEl>
                                          </p:spTgt>
                                        </p:tgtEl>
                                      </p:cBhvr>
                                    </p:animEffect>
                                  </p:childTnLst>
                                </p:cTn>
                              </p:par>
                            </p:childTnLst>
                          </p:cTn>
                        </p:par>
                        <p:par>
                          <p:cTn id="68" fill="hold">
                            <p:stCondLst>
                              <p:cond delay="43065"/>
                            </p:stCondLst>
                            <p:childTnLst>
                              <p:par>
                                <p:cTn id="69" presetID="10" presetClass="entr" presetSubtype="0" fill="hold" grpId="0" nodeType="afterEffect">
                                  <p:stCondLst>
                                    <p:cond delay="0"/>
                                  </p:stCondLst>
                                  <p:iterate type="lt">
                                    <p:tmPct val="10000"/>
                                  </p:iterate>
                                  <p:childTnLst>
                                    <p:set>
                                      <p:cBhvr>
                                        <p:cTn id="70" dur="1" fill="hold">
                                          <p:stCondLst>
                                            <p:cond delay="0"/>
                                          </p:stCondLst>
                                        </p:cTn>
                                        <p:tgtEl>
                                          <p:spTgt spid="9">
                                            <p:txEl>
                                              <p:pRg st="1" end="1"/>
                                            </p:txEl>
                                          </p:spTgt>
                                        </p:tgtEl>
                                        <p:attrNameLst>
                                          <p:attrName>style.visibility</p:attrName>
                                        </p:attrNameLst>
                                      </p:cBhvr>
                                      <p:to>
                                        <p:strVal val="visible"/>
                                      </p:to>
                                    </p:set>
                                    <p:animEffect transition="in" filter="fade">
                                      <p:cBhvr>
                                        <p:cTn id="71" dur="1170"/>
                                        <p:tgtEl>
                                          <p:spTgt spid="9">
                                            <p:txEl>
                                              <p:pRg st="1" end="1"/>
                                            </p:txEl>
                                          </p:spTgt>
                                        </p:tgtEl>
                                      </p:cBhvr>
                                    </p:animEffect>
                                  </p:childTnLst>
                                </p:cTn>
                              </p:par>
                            </p:childTnLst>
                          </p:cTn>
                        </p:par>
                        <p:par>
                          <p:cTn id="72" fill="hold">
                            <p:stCondLst>
                              <p:cond delay="44235"/>
                            </p:stCondLst>
                            <p:childTnLst>
                              <p:par>
                                <p:cTn id="73" presetID="10" presetClass="entr" presetSubtype="0" fill="hold" grpId="0" nodeType="afterEffect">
                                  <p:stCondLst>
                                    <p:cond delay="0"/>
                                  </p:stCondLst>
                                  <p:iterate type="lt">
                                    <p:tmPct val="10000"/>
                                  </p:iterate>
                                  <p:childTnLst>
                                    <p:set>
                                      <p:cBhvr>
                                        <p:cTn id="74" dur="1" fill="hold">
                                          <p:stCondLst>
                                            <p:cond delay="0"/>
                                          </p:stCondLst>
                                        </p:cTn>
                                        <p:tgtEl>
                                          <p:spTgt spid="9">
                                            <p:txEl>
                                              <p:pRg st="2" end="2"/>
                                            </p:txEl>
                                          </p:spTgt>
                                        </p:tgtEl>
                                        <p:attrNameLst>
                                          <p:attrName>style.visibility</p:attrName>
                                        </p:attrNameLst>
                                      </p:cBhvr>
                                      <p:to>
                                        <p:strVal val="visible"/>
                                      </p:to>
                                    </p:set>
                                    <p:animEffect transition="in" filter="fade">
                                      <p:cBhvr>
                                        <p:cTn id="75" dur="1170"/>
                                        <p:tgtEl>
                                          <p:spTgt spid="9">
                                            <p:txEl>
                                              <p:pRg st="2" end="2"/>
                                            </p:txEl>
                                          </p:spTgt>
                                        </p:tgtEl>
                                      </p:cBhvr>
                                    </p:animEffect>
                                  </p:childTnLst>
                                </p:cTn>
                              </p:par>
                            </p:childTnLst>
                          </p:cTn>
                        </p:par>
                        <p:par>
                          <p:cTn id="76" fill="hold">
                            <p:stCondLst>
                              <p:cond delay="47511"/>
                            </p:stCondLst>
                            <p:childTnLst>
                              <p:par>
                                <p:cTn id="77" presetID="10" presetClass="entr" presetSubtype="0" fill="hold" grpId="0" nodeType="afterEffect">
                                  <p:stCondLst>
                                    <p:cond delay="1000"/>
                                  </p:stCondLst>
                                  <p:iterate type="lt">
                                    <p:tmPct val="10000"/>
                                  </p:iterate>
                                  <p:childTnLst>
                                    <p:set>
                                      <p:cBhvr>
                                        <p:cTn id="78" dur="1" fill="hold">
                                          <p:stCondLst>
                                            <p:cond delay="0"/>
                                          </p:stCondLst>
                                        </p:cTn>
                                        <p:tgtEl>
                                          <p:spTgt spid="9">
                                            <p:txEl>
                                              <p:pRg st="4" end="4"/>
                                            </p:txEl>
                                          </p:spTgt>
                                        </p:tgtEl>
                                        <p:attrNameLst>
                                          <p:attrName>style.visibility</p:attrName>
                                        </p:attrNameLst>
                                      </p:cBhvr>
                                      <p:to>
                                        <p:strVal val="visible"/>
                                      </p:to>
                                    </p:set>
                                    <p:animEffect transition="in" filter="fade">
                                      <p:cBhvr>
                                        <p:cTn id="79" dur="1170"/>
                                        <p:tgtEl>
                                          <p:spTgt spid="9">
                                            <p:txEl>
                                              <p:pRg st="4" end="4"/>
                                            </p:txEl>
                                          </p:spTgt>
                                        </p:tgtEl>
                                      </p:cBhvr>
                                    </p:animEffect>
                                  </p:childTnLst>
                                </p:cTn>
                              </p:par>
                            </p:childTnLst>
                          </p:cTn>
                        </p:par>
                        <p:par>
                          <p:cTn id="80" fill="hold">
                            <p:stCondLst>
                              <p:cond delay="50617"/>
                            </p:stCondLst>
                            <p:childTnLst>
                              <p:par>
                                <p:cTn id="81" presetID="10" presetClass="entr" presetSubtype="0" fill="hold" grpId="0" nodeType="afterEffect">
                                  <p:stCondLst>
                                    <p:cond delay="0"/>
                                  </p:stCondLst>
                                  <p:iterate type="lt">
                                    <p:tmPct val="10000"/>
                                  </p:iterate>
                                  <p:childTnLst>
                                    <p:set>
                                      <p:cBhvr>
                                        <p:cTn id="82" dur="1" fill="hold">
                                          <p:stCondLst>
                                            <p:cond delay="0"/>
                                          </p:stCondLst>
                                        </p:cTn>
                                        <p:tgtEl>
                                          <p:spTgt spid="9">
                                            <p:txEl>
                                              <p:pRg st="5" end="5"/>
                                            </p:txEl>
                                          </p:spTgt>
                                        </p:tgtEl>
                                        <p:attrNameLst>
                                          <p:attrName>style.visibility</p:attrName>
                                        </p:attrNameLst>
                                      </p:cBhvr>
                                      <p:to>
                                        <p:strVal val="visible"/>
                                      </p:to>
                                    </p:set>
                                    <p:animEffect transition="in" filter="fade">
                                      <p:cBhvr>
                                        <p:cTn id="83" dur="1170"/>
                                        <p:tgtEl>
                                          <p:spTgt spid="9">
                                            <p:txEl>
                                              <p:pRg st="5" end="5"/>
                                            </p:txEl>
                                          </p:spTgt>
                                        </p:tgtEl>
                                      </p:cBhvr>
                                    </p:animEffect>
                                  </p:childTnLst>
                                </p:cTn>
                              </p:par>
                            </p:childTnLst>
                          </p:cTn>
                        </p:par>
                        <p:par>
                          <p:cTn id="84" fill="hold">
                            <p:stCondLst>
                              <p:cond delay="51904"/>
                            </p:stCondLst>
                            <p:childTnLst>
                              <p:par>
                                <p:cTn id="85" presetID="10" presetClass="entr" presetSubtype="0" fill="hold" grpId="0" nodeType="afterEffect">
                                  <p:stCondLst>
                                    <p:cond delay="1000"/>
                                  </p:stCondLst>
                                  <p:iterate type="lt">
                                    <p:tmPct val="10000"/>
                                  </p:iterate>
                                  <p:childTnLst>
                                    <p:set>
                                      <p:cBhvr>
                                        <p:cTn id="86" dur="1" fill="hold">
                                          <p:stCondLst>
                                            <p:cond delay="0"/>
                                          </p:stCondLst>
                                        </p:cTn>
                                        <p:tgtEl>
                                          <p:spTgt spid="9">
                                            <p:txEl>
                                              <p:pRg st="7" end="7"/>
                                            </p:txEl>
                                          </p:spTgt>
                                        </p:tgtEl>
                                        <p:attrNameLst>
                                          <p:attrName>style.visibility</p:attrName>
                                        </p:attrNameLst>
                                      </p:cBhvr>
                                      <p:to>
                                        <p:strVal val="visible"/>
                                      </p:to>
                                    </p:set>
                                    <p:animEffect transition="in" filter="fade">
                                      <p:cBhvr>
                                        <p:cTn id="87" dur="1170"/>
                                        <p:tgtEl>
                                          <p:spTgt spid="9">
                                            <p:txEl>
                                              <p:pRg st="7" end="7"/>
                                            </p:txEl>
                                          </p:spTgt>
                                        </p:tgtEl>
                                      </p:cBhvr>
                                    </p:animEffect>
                                  </p:childTnLst>
                                </p:cTn>
                              </p:par>
                            </p:childTnLst>
                          </p:cTn>
                        </p:par>
                        <p:par>
                          <p:cTn id="88" fill="hold">
                            <p:stCondLst>
                              <p:cond delay="54659"/>
                            </p:stCondLst>
                            <p:childTnLst>
                              <p:par>
                                <p:cTn id="89" presetID="10" presetClass="entr" presetSubtype="0" fill="hold" grpId="0" nodeType="afterEffect">
                                  <p:stCondLst>
                                    <p:cond delay="0"/>
                                  </p:stCondLst>
                                  <p:iterate type="lt">
                                    <p:tmPct val="10000"/>
                                  </p:iterate>
                                  <p:childTnLst>
                                    <p:set>
                                      <p:cBhvr>
                                        <p:cTn id="90" dur="1" fill="hold">
                                          <p:stCondLst>
                                            <p:cond delay="0"/>
                                          </p:stCondLst>
                                        </p:cTn>
                                        <p:tgtEl>
                                          <p:spTgt spid="9">
                                            <p:txEl>
                                              <p:pRg st="8" end="8"/>
                                            </p:txEl>
                                          </p:spTgt>
                                        </p:tgtEl>
                                        <p:attrNameLst>
                                          <p:attrName>style.visibility</p:attrName>
                                        </p:attrNameLst>
                                      </p:cBhvr>
                                      <p:to>
                                        <p:strVal val="visible"/>
                                      </p:to>
                                    </p:set>
                                    <p:animEffect transition="in" filter="fade">
                                      <p:cBhvr>
                                        <p:cTn id="91" dur="1170"/>
                                        <p:tgtEl>
                                          <p:spTgt spid="9">
                                            <p:txEl>
                                              <p:pRg st="8" end="8"/>
                                            </p:txEl>
                                          </p:spTgt>
                                        </p:tgtEl>
                                      </p:cBhvr>
                                    </p:animEffect>
                                  </p:childTnLst>
                                </p:cTn>
                              </p:par>
                            </p:childTnLst>
                          </p:cTn>
                        </p:par>
                        <p:par>
                          <p:cTn id="92" fill="hold">
                            <p:stCondLst>
                              <p:cond delay="55946"/>
                            </p:stCondLst>
                            <p:childTnLst>
                              <p:par>
                                <p:cTn id="93" presetID="10" presetClass="entr" presetSubtype="0" fill="hold" grpId="0" nodeType="afterEffect">
                                  <p:stCondLst>
                                    <p:cond delay="1000"/>
                                  </p:stCondLst>
                                  <p:iterate type="lt">
                                    <p:tmPct val="10000"/>
                                  </p:iterate>
                                  <p:childTnLst>
                                    <p:set>
                                      <p:cBhvr>
                                        <p:cTn id="94" dur="1" fill="hold">
                                          <p:stCondLst>
                                            <p:cond delay="0"/>
                                          </p:stCondLst>
                                        </p:cTn>
                                        <p:tgtEl>
                                          <p:spTgt spid="9">
                                            <p:txEl>
                                              <p:pRg st="10" end="10"/>
                                            </p:txEl>
                                          </p:spTgt>
                                        </p:tgtEl>
                                        <p:attrNameLst>
                                          <p:attrName>style.visibility</p:attrName>
                                        </p:attrNameLst>
                                      </p:cBhvr>
                                      <p:to>
                                        <p:strVal val="visible"/>
                                      </p:to>
                                    </p:set>
                                    <p:animEffect transition="in" filter="fade">
                                      <p:cBhvr>
                                        <p:cTn id="95" dur="1170"/>
                                        <p:tgtEl>
                                          <p:spTgt spid="9">
                                            <p:txEl>
                                              <p:pRg st="10" end="10"/>
                                            </p:txEl>
                                          </p:spTgt>
                                        </p:tgtEl>
                                      </p:cBhvr>
                                    </p:animEffect>
                                  </p:childTnLst>
                                </p:cTn>
                              </p:par>
                            </p:childTnLst>
                          </p:cTn>
                        </p:par>
                        <p:par>
                          <p:cTn id="96" fill="hold">
                            <p:stCondLst>
                              <p:cond delay="58584"/>
                            </p:stCondLst>
                            <p:childTnLst>
                              <p:par>
                                <p:cTn id="97" presetID="10" presetClass="entr" presetSubtype="0" fill="hold" grpId="0" nodeType="afterEffect">
                                  <p:stCondLst>
                                    <p:cond delay="0"/>
                                  </p:stCondLst>
                                  <p:iterate type="lt">
                                    <p:tmPct val="10000"/>
                                  </p:iterate>
                                  <p:childTnLst>
                                    <p:set>
                                      <p:cBhvr>
                                        <p:cTn id="98" dur="1" fill="hold">
                                          <p:stCondLst>
                                            <p:cond delay="0"/>
                                          </p:stCondLst>
                                        </p:cTn>
                                        <p:tgtEl>
                                          <p:spTgt spid="9">
                                            <p:txEl>
                                              <p:pRg st="11" end="11"/>
                                            </p:txEl>
                                          </p:spTgt>
                                        </p:tgtEl>
                                        <p:attrNameLst>
                                          <p:attrName>style.visibility</p:attrName>
                                        </p:attrNameLst>
                                      </p:cBhvr>
                                      <p:to>
                                        <p:strVal val="visible"/>
                                      </p:to>
                                    </p:set>
                                    <p:animEffect transition="in" filter="fade">
                                      <p:cBhvr>
                                        <p:cTn id="99" dur="1170"/>
                                        <p:tgtEl>
                                          <p:spTgt spid="9">
                                            <p:txEl>
                                              <p:pRg st="11" end="11"/>
                                            </p:txEl>
                                          </p:spTgt>
                                        </p:tgtEl>
                                      </p:cBhvr>
                                    </p:animEffect>
                                  </p:childTnLst>
                                </p:cTn>
                              </p:par>
                            </p:childTnLst>
                          </p:cTn>
                        </p:par>
                        <p:par>
                          <p:cTn id="100" fill="hold">
                            <p:stCondLst>
                              <p:cond delay="59871"/>
                            </p:stCondLst>
                            <p:childTnLst>
                              <p:par>
                                <p:cTn id="101" presetID="10" presetClass="entr" presetSubtype="0" fill="hold" grpId="0" nodeType="afterEffect">
                                  <p:stCondLst>
                                    <p:cond delay="1000"/>
                                  </p:stCondLst>
                                  <p:iterate type="lt">
                                    <p:tmPct val="10000"/>
                                  </p:iterate>
                                  <p:childTnLst>
                                    <p:set>
                                      <p:cBhvr>
                                        <p:cTn id="102" dur="1" fill="hold">
                                          <p:stCondLst>
                                            <p:cond delay="0"/>
                                          </p:stCondLst>
                                        </p:cTn>
                                        <p:tgtEl>
                                          <p:spTgt spid="9">
                                            <p:txEl>
                                              <p:pRg st="13" end="13"/>
                                            </p:txEl>
                                          </p:spTgt>
                                        </p:tgtEl>
                                        <p:attrNameLst>
                                          <p:attrName>style.visibility</p:attrName>
                                        </p:attrNameLst>
                                      </p:cBhvr>
                                      <p:to>
                                        <p:strVal val="visible"/>
                                      </p:to>
                                    </p:set>
                                    <p:animEffect transition="in" filter="fade">
                                      <p:cBhvr>
                                        <p:cTn id="103" dur="1170"/>
                                        <p:tgtEl>
                                          <p:spTgt spid="9">
                                            <p:txEl>
                                              <p:pRg st="13" end="13"/>
                                            </p:txEl>
                                          </p:spTgt>
                                        </p:tgtEl>
                                      </p:cBhvr>
                                    </p:animEffect>
                                  </p:childTnLst>
                                </p:cTn>
                              </p:par>
                            </p:childTnLst>
                          </p:cTn>
                        </p:par>
                        <p:par>
                          <p:cTn id="104" fill="hold">
                            <p:stCondLst>
                              <p:cond delay="63562"/>
                            </p:stCondLst>
                            <p:childTnLst>
                              <p:par>
                                <p:cTn id="105" presetID="10" presetClass="entr" presetSubtype="0" fill="hold" grpId="0" nodeType="afterEffect">
                                  <p:stCondLst>
                                    <p:cond delay="0"/>
                                  </p:stCondLst>
                                  <p:iterate type="lt">
                                    <p:tmPct val="10000"/>
                                  </p:iterate>
                                  <p:childTnLst>
                                    <p:set>
                                      <p:cBhvr>
                                        <p:cTn id="106" dur="1" fill="hold">
                                          <p:stCondLst>
                                            <p:cond delay="0"/>
                                          </p:stCondLst>
                                        </p:cTn>
                                        <p:tgtEl>
                                          <p:spTgt spid="9">
                                            <p:txEl>
                                              <p:pRg st="14" end="14"/>
                                            </p:txEl>
                                          </p:spTgt>
                                        </p:tgtEl>
                                        <p:attrNameLst>
                                          <p:attrName>style.visibility</p:attrName>
                                        </p:attrNameLst>
                                      </p:cBhvr>
                                      <p:to>
                                        <p:strVal val="visible"/>
                                      </p:to>
                                    </p:set>
                                    <p:animEffect transition="in" filter="fade">
                                      <p:cBhvr>
                                        <p:cTn id="107" dur="1170"/>
                                        <p:tgtEl>
                                          <p:spTgt spid="9">
                                            <p:txEl>
                                              <p:pRg st="14" end="14"/>
                                            </p:txEl>
                                          </p:spTgt>
                                        </p:tgtEl>
                                      </p:cBhvr>
                                    </p:animEffect>
                                  </p:childTnLst>
                                </p:cTn>
                              </p:par>
                            </p:childTnLst>
                          </p:cTn>
                        </p:par>
                        <p:par>
                          <p:cTn id="108" fill="hold">
                            <p:stCondLst>
                              <p:cond delay="64849"/>
                            </p:stCondLst>
                            <p:childTnLst>
                              <p:par>
                                <p:cTn id="109" presetID="10" presetClass="entr" presetSubtype="0" fill="hold" grpId="0" nodeType="afterEffect">
                                  <p:stCondLst>
                                    <p:cond delay="1500"/>
                                  </p:stCondLst>
                                  <p:iterate type="lt">
                                    <p:tmPct val="10000"/>
                                  </p:iterate>
                                  <p:childTnLst>
                                    <p:set>
                                      <p:cBhvr>
                                        <p:cTn id="110" dur="1" fill="hold">
                                          <p:stCondLst>
                                            <p:cond delay="0"/>
                                          </p:stCondLst>
                                        </p:cTn>
                                        <p:tgtEl>
                                          <p:spTgt spid="10">
                                            <p:txEl>
                                              <p:pRg st="0" end="0"/>
                                            </p:txEl>
                                          </p:spTgt>
                                        </p:tgtEl>
                                        <p:attrNameLst>
                                          <p:attrName>style.visibility</p:attrName>
                                        </p:attrNameLst>
                                      </p:cBhvr>
                                      <p:to>
                                        <p:strVal val="visible"/>
                                      </p:to>
                                    </p:set>
                                    <p:animEffect transition="in" filter="fade">
                                      <p:cBhvr>
                                        <p:cTn id="111" dur="1170"/>
                                        <p:tgtEl>
                                          <p:spTgt spid="10">
                                            <p:txEl>
                                              <p:pRg st="0" end="0"/>
                                            </p:txEl>
                                          </p:spTgt>
                                        </p:tgtEl>
                                      </p:cBhvr>
                                    </p:animEffect>
                                  </p:childTnLst>
                                </p:cTn>
                              </p:par>
                            </p:childTnLst>
                          </p:cTn>
                        </p:par>
                        <p:par>
                          <p:cTn id="112" fill="hold">
                            <p:stCondLst>
                              <p:cond delay="69040"/>
                            </p:stCondLst>
                            <p:childTnLst>
                              <p:par>
                                <p:cTn id="113" presetID="10" presetClass="entr" presetSubtype="0" fill="hold" grpId="0" nodeType="afterEffect">
                                  <p:stCondLst>
                                    <p:cond delay="0"/>
                                  </p:stCondLst>
                                  <p:iterate type="lt">
                                    <p:tmPct val="10000"/>
                                  </p:iterate>
                                  <p:childTnLst>
                                    <p:set>
                                      <p:cBhvr>
                                        <p:cTn id="114" dur="1" fill="hold">
                                          <p:stCondLst>
                                            <p:cond delay="0"/>
                                          </p:stCondLst>
                                        </p:cTn>
                                        <p:tgtEl>
                                          <p:spTgt spid="10">
                                            <p:txEl>
                                              <p:pRg st="1" end="1"/>
                                            </p:txEl>
                                          </p:spTgt>
                                        </p:tgtEl>
                                        <p:attrNameLst>
                                          <p:attrName>style.visibility</p:attrName>
                                        </p:attrNameLst>
                                      </p:cBhvr>
                                      <p:to>
                                        <p:strVal val="visible"/>
                                      </p:to>
                                    </p:set>
                                    <p:animEffect transition="in" filter="fade">
                                      <p:cBhvr>
                                        <p:cTn id="115" dur="1170"/>
                                        <p:tgtEl>
                                          <p:spTgt spid="10">
                                            <p:txEl>
                                              <p:pRg st="1" end="1"/>
                                            </p:txEl>
                                          </p:spTgt>
                                        </p:tgtEl>
                                      </p:cBhvr>
                                    </p:animEffect>
                                  </p:childTnLst>
                                </p:cTn>
                              </p:par>
                            </p:childTnLst>
                          </p:cTn>
                        </p:par>
                        <p:par>
                          <p:cTn id="116" fill="hold">
                            <p:stCondLst>
                              <p:cond delay="73369"/>
                            </p:stCondLst>
                            <p:childTnLst>
                              <p:par>
                                <p:cTn id="117" presetID="10" presetClass="entr" presetSubtype="0" fill="hold" grpId="0" nodeType="afterEffect">
                                  <p:stCondLst>
                                    <p:cond delay="0"/>
                                  </p:stCondLst>
                                  <p:iterate type="lt">
                                    <p:tmPct val="10000"/>
                                  </p:iterate>
                                  <p:childTnLst>
                                    <p:set>
                                      <p:cBhvr>
                                        <p:cTn id="118" dur="1" fill="hold">
                                          <p:stCondLst>
                                            <p:cond delay="0"/>
                                          </p:stCondLst>
                                        </p:cTn>
                                        <p:tgtEl>
                                          <p:spTgt spid="10">
                                            <p:txEl>
                                              <p:pRg st="2" end="2"/>
                                            </p:txEl>
                                          </p:spTgt>
                                        </p:tgtEl>
                                        <p:attrNameLst>
                                          <p:attrName>style.visibility</p:attrName>
                                        </p:attrNameLst>
                                      </p:cBhvr>
                                      <p:to>
                                        <p:strVal val="visible"/>
                                      </p:to>
                                    </p:set>
                                    <p:animEffect transition="in" filter="fade">
                                      <p:cBhvr>
                                        <p:cTn id="119" dur="1170"/>
                                        <p:tgtEl>
                                          <p:spTgt spid="10">
                                            <p:txEl>
                                              <p:pRg st="2" end="2"/>
                                            </p:txEl>
                                          </p:spTgt>
                                        </p:tgtEl>
                                      </p:cBhvr>
                                    </p:animEffect>
                                  </p:childTnLst>
                                </p:cTn>
                              </p:par>
                            </p:childTnLst>
                          </p:cTn>
                        </p:par>
                        <p:par>
                          <p:cTn id="120" fill="hold">
                            <p:stCondLst>
                              <p:cond delay="74890"/>
                            </p:stCondLst>
                            <p:childTnLst>
                              <p:par>
                                <p:cTn id="121" presetID="10" presetClass="entr" presetSubtype="0" fill="hold" grpId="0" nodeType="afterEffect">
                                  <p:stCondLst>
                                    <p:cond delay="1000"/>
                                  </p:stCondLst>
                                  <p:iterate type="lt">
                                    <p:tmPct val="10000"/>
                                  </p:iterate>
                                  <p:childTnLst>
                                    <p:set>
                                      <p:cBhvr>
                                        <p:cTn id="122" dur="1" fill="hold">
                                          <p:stCondLst>
                                            <p:cond delay="0"/>
                                          </p:stCondLst>
                                        </p:cTn>
                                        <p:tgtEl>
                                          <p:spTgt spid="10">
                                            <p:txEl>
                                              <p:pRg st="4" end="4"/>
                                            </p:txEl>
                                          </p:spTgt>
                                        </p:tgtEl>
                                        <p:attrNameLst>
                                          <p:attrName>style.visibility</p:attrName>
                                        </p:attrNameLst>
                                      </p:cBhvr>
                                      <p:to>
                                        <p:strVal val="visible"/>
                                      </p:to>
                                    </p:set>
                                    <p:animEffect transition="in" filter="fade">
                                      <p:cBhvr>
                                        <p:cTn id="123" dur="1170"/>
                                        <p:tgtEl>
                                          <p:spTgt spid="10">
                                            <p:txEl>
                                              <p:pRg st="4" end="4"/>
                                            </p:txEl>
                                          </p:spTgt>
                                        </p:tgtEl>
                                      </p:cBhvr>
                                    </p:animEffect>
                                  </p:childTnLst>
                                </p:cTn>
                              </p:par>
                            </p:childTnLst>
                          </p:cTn>
                        </p:par>
                        <p:par>
                          <p:cTn id="124" fill="hold">
                            <p:stCondLst>
                              <p:cond delay="78698"/>
                            </p:stCondLst>
                            <p:childTnLst>
                              <p:par>
                                <p:cTn id="125" presetID="10" presetClass="entr" presetSubtype="0" fill="hold" grpId="0" nodeType="afterEffect">
                                  <p:stCondLst>
                                    <p:cond delay="0"/>
                                  </p:stCondLst>
                                  <p:iterate type="lt">
                                    <p:tmPct val="10000"/>
                                  </p:iterate>
                                  <p:childTnLst>
                                    <p:set>
                                      <p:cBhvr>
                                        <p:cTn id="126" dur="1" fill="hold">
                                          <p:stCondLst>
                                            <p:cond delay="0"/>
                                          </p:stCondLst>
                                        </p:cTn>
                                        <p:tgtEl>
                                          <p:spTgt spid="10">
                                            <p:txEl>
                                              <p:pRg st="5" end="5"/>
                                            </p:txEl>
                                          </p:spTgt>
                                        </p:tgtEl>
                                        <p:attrNameLst>
                                          <p:attrName>style.visibility</p:attrName>
                                        </p:attrNameLst>
                                      </p:cBhvr>
                                      <p:to>
                                        <p:strVal val="visible"/>
                                      </p:to>
                                    </p:set>
                                    <p:animEffect transition="in" filter="fade">
                                      <p:cBhvr>
                                        <p:cTn id="127" dur="1170"/>
                                        <p:tgtEl>
                                          <p:spTgt spid="10">
                                            <p:txEl>
                                              <p:pRg st="5" end="5"/>
                                            </p:txEl>
                                          </p:spTgt>
                                        </p:tgtEl>
                                      </p:cBhvr>
                                    </p:animEffect>
                                  </p:childTnLst>
                                </p:cTn>
                              </p:par>
                            </p:childTnLst>
                          </p:cTn>
                        </p:par>
                        <p:par>
                          <p:cTn id="128" fill="hold">
                            <p:stCondLst>
                              <p:cond delay="81857"/>
                            </p:stCondLst>
                            <p:childTnLst>
                              <p:par>
                                <p:cTn id="129" presetID="10" presetClass="entr" presetSubtype="0" fill="hold" grpId="0" nodeType="afterEffect">
                                  <p:stCondLst>
                                    <p:cond delay="0"/>
                                  </p:stCondLst>
                                  <p:iterate type="lt">
                                    <p:tmPct val="10000"/>
                                  </p:iterate>
                                  <p:childTnLst>
                                    <p:set>
                                      <p:cBhvr>
                                        <p:cTn id="130" dur="1" fill="hold">
                                          <p:stCondLst>
                                            <p:cond delay="0"/>
                                          </p:stCondLst>
                                        </p:cTn>
                                        <p:tgtEl>
                                          <p:spTgt spid="10">
                                            <p:txEl>
                                              <p:pRg st="6" end="6"/>
                                            </p:txEl>
                                          </p:spTgt>
                                        </p:tgtEl>
                                        <p:attrNameLst>
                                          <p:attrName>style.visibility</p:attrName>
                                        </p:attrNameLst>
                                      </p:cBhvr>
                                      <p:to>
                                        <p:strVal val="visible"/>
                                      </p:to>
                                    </p:set>
                                    <p:animEffect transition="in" filter="fade">
                                      <p:cBhvr>
                                        <p:cTn id="131" dur="1170"/>
                                        <p:tgtEl>
                                          <p:spTgt spid="10">
                                            <p:txEl>
                                              <p:pRg st="6" end="6"/>
                                            </p:txEl>
                                          </p:spTgt>
                                        </p:tgtEl>
                                      </p:cBhvr>
                                    </p:animEffect>
                                  </p:childTnLst>
                                </p:cTn>
                              </p:par>
                            </p:childTnLst>
                          </p:cTn>
                        </p:par>
                        <p:par>
                          <p:cTn id="132" fill="hold">
                            <p:stCondLst>
                              <p:cond delay="83378"/>
                            </p:stCondLst>
                            <p:childTnLst>
                              <p:par>
                                <p:cTn id="133" presetID="10" presetClass="entr" presetSubtype="0" fill="hold" grpId="0" nodeType="afterEffect">
                                  <p:stCondLst>
                                    <p:cond delay="1000"/>
                                  </p:stCondLst>
                                  <p:iterate type="lt">
                                    <p:tmPct val="10000"/>
                                  </p:iterate>
                                  <p:childTnLst>
                                    <p:set>
                                      <p:cBhvr>
                                        <p:cTn id="134" dur="1" fill="hold">
                                          <p:stCondLst>
                                            <p:cond delay="0"/>
                                          </p:stCondLst>
                                        </p:cTn>
                                        <p:tgtEl>
                                          <p:spTgt spid="10">
                                            <p:txEl>
                                              <p:pRg st="8" end="8"/>
                                            </p:txEl>
                                          </p:spTgt>
                                        </p:tgtEl>
                                        <p:attrNameLst>
                                          <p:attrName>style.visibility</p:attrName>
                                        </p:attrNameLst>
                                      </p:cBhvr>
                                      <p:to>
                                        <p:strVal val="visible"/>
                                      </p:to>
                                    </p:set>
                                    <p:animEffect transition="in" filter="fade">
                                      <p:cBhvr>
                                        <p:cTn id="135" dur="1170"/>
                                        <p:tgtEl>
                                          <p:spTgt spid="10">
                                            <p:txEl>
                                              <p:pRg st="8" end="8"/>
                                            </p:txEl>
                                          </p:spTgt>
                                        </p:tgtEl>
                                      </p:cBhvr>
                                    </p:animEffect>
                                  </p:childTnLst>
                                </p:cTn>
                              </p:par>
                            </p:childTnLst>
                          </p:cTn>
                        </p:par>
                        <p:par>
                          <p:cTn id="136" fill="hold">
                            <p:stCondLst>
                              <p:cond delay="87069"/>
                            </p:stCondLst>
                            <p:childTnLst>
                              <p:par>
                                <p:cTn id="137" presetID="10" presetClass="entr" presetSubtype="0" fill="hold" grpId="0" nodeType="afterEffect">
                                  <p:stCondLst>
                                    <p:cond delay="0"/>
                                  </p:stCondLst>
                                  <p:iterate type="lt">
                                    <p:tmPct val="10000"/>
                                  </p:iterate>
                                  <p:childTnLst>
                                    <p:set>
                                      <p:cBhvr>
                                        <p:cTn id="138" dur="1" fill="hold">
                                          <p:stCondLst>
                                            <p:cond delay="0"/>
                                          </p:stCondLst>
                                        </p:cTn>
                                        <p:tgtEl>
                                          <p:spTgt spid="10">
                                            <p:txEl>
                                              <p:pRg st="9" end="9"/>
                                            </p:txEl>
                                          </p:spTgt>
                                        </p:tgtEl>
                                        <p:attrNameLst>
                                          <p:attrName>style.visibility</p:attrName>
                                        </p:attrNameLst>
                                      </p:cBhvr>
                                      <p:to>
                                        <p:strVal val="visible"/>
                                      </p:to>
                                    </p:set>
                                    <p:animEffect transition="in" filter="fade">
                                      <p:cBhvr>
                                        <p:cTn id="139" dur="1170"/>
                                        <p:tgtEl>
                                          <p:spTgt spid="10">
                                            <p:txEl>
                                              <p:pRg st="9" end="9"/>
                                            </p:txEl>
                                          </p:spTgt>
                                        </p:tgtEl>
                                      </p:cBhvr>
                                    </p:animEffect>
                                  </p:childTnLst>
                                </p:cTn>
                              </p:par>
                            </p:childTnLst>
                          </p:cTn>
                        </p:par>
                        <p:par>
                          <p:cTn id="140" fill="hold">
                            <p:stCondLst>
                              <p:cond delay="90228"/>
                            </p:stCondLst>
                            <p:childTnLst>
                              <p:par>
                                <p:cTn id="141" presetID="10" presetClass="entr" presetSubtype="0" fill="hold" grpId="0" nodeType="afterEffect">
                                  <p:stCondLst>
                                    <p:cond delay="0"/>
                                  </p:stCondLst>
                                  <p:iterate type="lt">
                                    <p:tmPct val="10000"/>
                                  </p:iterate>
                                  <p:childTnLst>
                                    <p:set>
                                      <p:cBhvr>
                                        <p:cTn id="142" dur="1" fill="hold">
                                          <p:stCondLst>
                                            <p:cond delay="0"/>
                                          </p:stCondLst>
                                        </p:cTn>
                                        <p:tgtEl>
                                          <p:spTgt spid="10">
                                            <p:txEl>
                                              <p:pRg st="10" end="10"/>
                                            </p:txEl>
                                          </p:spTgt>
                                        </p:tgtEl>
                                        <p:attrNameLst>
                                          <p:attrName>style.visibility</p:attrName>
                                        </p:attrNameLst>
                                      </p:cBhvr>
                                      <p:to>
                                        <p:strVal val="visible"/>
                                      </p:to>
                                    </p:set>
                                    <p:animEffect transition="in" filter="fade">
                                      <p:cBhvr>
                                        <p:cTn id="143" dur="1170"/>
                                        <p:tgtEl>
                                          <p:spTgt spid="10">
                                            <p:txEl>
                                              <p:pRg st="10" end="10"/>
                                            </p:txEl>
                                          </p:spTgt>
                                        </p:tgtEl>
                                      </p:cBhvr>
                                    </p:animEffect>
                                  </p:childTnLst>
                                </p:cTn>
                              </p:par>
                            </p:childTnLst>
                          </p:cTn>
                        </p:par>
                        <p:par>
                          <p:cTn id="144" fill="hold">
                            <p:stCondLst>
                              <p:cond delay="91749"/>
                            </p:stCondLst>
                            <p:childTnLst>
                              <p:par>
                                <p:cTn id="145" presetID="10" presetClass="entr" presetSubtype="0" fill="hold" grpId="0" nodeType="afterEffect">
                                  <p:stCondLst>
                                    <p:cond delay="1000"/>
                                  </p:stCondLst>
                                  <p:iterate type="lt">
                                    <p:tmPct val="10000"/>
                                  </p:iterate>
                                  <p:childTnLst>
                                    <p:set>
                                      <p:cBhvr>
                                        <p:cTn id="146" dur="1" fill="hold">
                                          <p:stCondLst>
                                            <p:cond delay="0"/>
                                          </p:stCondLst>
                                        </p:cTn>
                                        <p:tgtEl>
                                          <p:spTgt spid="10">
                                            <p:txEl>
                                              <p:pRg st="12" end="12"/>
                                            </p:txEl>
                                          </p:spTgt>
                                        </p:tgtEl>
                                        <p:attrNameLst>
                                          <p:attrName>style.visibility</p:attrName>
                                        </p:attrNameLst>
                                      </p:cBhvr>
                                      <p:to>
                                        <p:strVal val="visible"/>
                                      </p:to>
                                    </p:set>
                                    <p:animEffect transition="in" filter="fade">
                                      <p:cBhvr>
                                        <p:cTn id="147" dur="1170"/>
                                        <p:tgtEl>
                                          <p:spTgt spid="10">
                                            <p:txEl>
                                              <p:pRg st="12" end="12"/>
                                            </p:txEl>
                                          </p:spTgt>
                                        </p:tgtEl>
                                      </p:cBhvr>
                                    </p:animEffect>
                                  </p:childTnLst>
                                </p:cTn>
                              </p:par>
                            </p:childTnLst>
                          </p:cTn>
                        </p:par>
                        <p:par>
                          <p:cTn id="148" fill="hold">
                            <p:stCondLst>
                              <p:cond delay="95557"/>
                            </p:stCondLst>
                            <p:childTnLst>
                              <p:par>
                                <p:cTn id="149" presetID="10" presetClass="entr" presetSubtype="0" fill="hold" grpId="0" nodeType="afterEffect">
                                  <p:stCondLst>
                                    <p:cond delay="0"/>
                                  </p:stCondLst>
                                  <p:iterate type="lt">
                                    <p:tmPct val="10000"/>
                                  </p:iterate>
                                  <p:childTnLst>
                                    <p:set>
                                      <p:cBhvr>
                                        <p:cTn id="150" dur="1" fill="hold">
                                          <p:stCondLst>
                                            <p:cond delay="0"/>
                                          </p:stCondLst>
                                        </p:cTn>
                                        <p:tgtEl>
                                          <p:spTgt spid="10">
                                            <p:txEl>
                                              <p:pRg st="13" end="13"/>
                                            </p:txEl>
                                          </p:spTgt>
                                        </p:tgtEl>
                                        <p:attrNameLst>
                                          <p:attrName>style.visibility</p:attrName>
                                        </p:attrNameLst>
                                      </p:cBhvr>
                                      <p:to>
                                        <p:strVal val="visible"/>
                                      </p:to>
                                    </p:set>
                                    <p:animEffect transition="in" filter="fade">
                                      <p:cBhvr>
                                        <p:cTn id="151" dur="1170"/>
                                        <p:tgtEl>
                                          <p:spTgt spid="10">
                                            <p:txEl>
                                              <p:pRg st="13" end="13"/>
                                            </p:txEl>
                                          </p:spTgt>
                                        </p:tgtEl>
                                      </p:cBhvr>
                                    </p:animEffect>
                                  </p:childTnLst>
                                </p:cTn>
                              </p:par>
                            </p:childTnLst>
                          </p:cTn>
                        </p:par>
                        <p:par>
                          <p:cTn id="152" fill="hold">
                            <p:stCondLst>
                              <p:cond delay="97897"/>
                            </p:stCondLst>
                            <p:childTnLst>
                              <p:par>
                                <p:cTn id="153" presetID="10" presetClass="entr" presetSubtype="0" fill="hold" grpId="0" nodeType="afterEffect">
                                  <p:stCondLst>
                                    <p:cond delay="0"/>
                                  </p:stCondLst>
                                  <p:iterate type="lt">
                                    <p:tmPct val="10000"/>
                                  </p:iterate>
                                  <p:childTnLst>
                                    <p:set>
                                      <p:cBhvr>
                                        <p:cTn id="154" dur="1" fill="hold">
                                          <p:stCondLst>
                                            <p:cond delay="0"/>
                                          </p:stCondLst>
                                        </p:cTn>
                                        <p:tgtEl>
                                          <p:spTgt spid="10">
                                            <p:txEl>
                                              <p:pRg st="14" end="14"/>
                                            </p:txEl>
                                          </p:spTgt>
                                        </p:tgtEl>
                                        <p:attrNameLst>
                                          <p:attrName>style.visibility</p:attrName>
                                        </p:attrNameLst>
                                      </p:cBhvr>
                                      <p:to>
                                        <p:strVal val="visible"/>
                                      </p:to>
                                    </p:set>
                                    <p:animEffect transition="in" filter="fade">
                                      <p:cBhvr>
                                        <p:cTn id="155" dur="1170"/>
                                        <p:tgtEl>
                                          <p:spTgt spid="10">
                                            <p:txEl>
                                              <p:pRg st="14" end="14"/>
                                            </p:txEl>
                                          </p:spTgt>
                                        </p:tgtEl>
                                      </p:cBhvr>
                                    </p:animEffect>
                                  </p:childTnLst>
                                </p:cTn>
                              </p:par>
                            </p:childTnLst>
                          </p:cTn>
                        </p:par>
                        <p:par>
                          <p:cTn id="156" fill="hold">
                            <p:stCondLst>
                              <p:cond delay="99067"/>
                            </p:stCondLst>
                            <p:childTnLst>
                              <p:par>
                                <p:cTn id="157" presetID="10" presetClass="entr" presetSubtype="0" fill="hold" grpId="0" nodeType="afterEffect">
                                  <p:stCondLst>
                                    <p:cond delay="1000"/>
                                  </p:stCondLst>
                                  <p:iterate type="lt">
                                    <p:tmPct val="10000"/>
                                  </p:iterate>
                                  <p:childTnLst>
                                    <p:set>
                                      <p:cBhvr>
                                        <p:cTn id="158" dur="1" fill="hold">
                                          <p:stCondLst>
                                            <p:cond delay="0"/>
                                          </p:stCondLst>
                                        </p:cTn>
                                        <p:tgtEl>
                                          <p:spTgt spid="10">
                                            <p:txEl>
                                              <p:pRg st="16" end="16"/>
                                            </p:txEl>
                                          </p:spTgt>
                                        </p:tgtEl>
                                        <p:attrNameLst>
                                          <p:attrName>style.visibility</p:attrName>
                                        </p:attrNameLst>
                                      </p:cBhvr>
                                      <p:to>
                                        <p:strVal val="visible"/>
                                      </p:to>
                                    </p:set>
                                    <p:animEffect transition="in" filter="fade">
                                      <p:cBhvr>
                                        <p:cTn id="159" dur="1170"/>
                                        <p:tgtEl>
                                          <p:spTgt spid="10">
                                            <p:txEl>
                                              <p:pRg st="16" end="16"/>
                                            </p:txEl>
                                          </p:spTgt>
                                        </p:tgtEl>
                                      </p:cBhvr>
                                    </p:animEffect>
                                  </p:childTnLst>
                                </p:cTn>
                              </p:par>
                            </p:childTnLst>
                          </p:cTn>
                        </p:par>
                        <p:par>
                          <p:cTn id="160" fill="hold">
                            <p:stCondLst>
                              <p:cond delay="102524"/>
                            </p:stCondLst>
                            <p:childTnLst>
                              <p:par>
                                <p:cTn id="161" presetID="10" presetClass="entr" presetSubtype="0" fill="hold" grpId="0" nodeType="afterEffect">
                                  <p:stCondLst>
                                    <p:cond delay="0"/>
                                  </p:stCondLst>
                                  <p:iterate type="lt">
                                    <p:tmPct val="10000"/>
                                  </p:iterate>
                                  <p:childTnLst>
                                    <p:set>
                                      <p:cBhvr>
                                        <p:cTn id="162" dur="1" fill="hold">
                                          <p:stCondLst>
                                            <p:cond delay="0"/>
                                          </p:stCondLst>
                                        </p:cTn>
                                        <p:tgtEl>
                                          <p:spTgt spid="10">
                                            <p:txEl>
                                              <p:pRg st="17" end="17"/>
                                            </p:txEl>
                                          </p:spTgt>
                                        </p:tgtEl>
                                        <p:attrNameLst>
                                          <p:attrName>style.visibility</p:attrName>
                                        </p:attrNameLst>
                                      </p:cBhvr>
                                      <p:to>
                                        <p:strVal val="visible"/>
                                      </p:to>
                                    </p:set>
                                    <p:animEffect transition="in" filter="fade">
                                      <p:cBhvr>
                                        <p:cTn id="163" dur="1170"/>
                                        <p:tgtEl>
                                          <p:spTgt spid="10">
                                            <p:txEl>
                                              <p:pRg st="17" end="17"/>
                                            </p:txEl>
                                          </p:spTgt>
                                        </p:tgtEl>
                                      </p:cBhvr>
                                    </p:animEffect>
                                  </p:childTnLst>
                                </p:cTn>
                              </p:par>
                            </p:childTnLst>
                          </p:cTn>
                        </p:par>
                        <p:par>
                          <p:cTn id="164" fill="hold">
                            <p:stCondLst>
                              <p:cond delay="105332"/>
                            </p:stCondLst>
                            <p:childTnLst>
                              <p:par>
                                <p:cTn id="165" presetID="1" presetClass="entr" presetSubtype="0" fill="hold" grpId="0" nodeType="afterEffect" nodePh="1">
                                  <p:stCondLst>
                                    <p:cond delay="2000"/>
                                  </p:stCondLst>
                                  <p:endCondLst>
                                    <p:cond evt="begin" delay="0">
                                      <p:tn val="165"/>
                                    </p:cond>
                                  </p:endCondLst>
                                  <p:childTnLst>
                                    <p:set>
                                      <p:cBhvr>
                                        <p:cTn id="16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p:bldP spid="10" grpId="0" build="p"/>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4636168" y="368185"/>
            <a:ext cx="7555831" cy="400110"/>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 un piloto alemán del automovilismo de velocidad.</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199B474-D143-4A3D-8CAC-6E2909BB8287}"/>
              </a:ext>
            </a:extLst>
          </p:cNvPr>
          <p:cNvSpPr/>
          <p:nvPr/>
        </p:nvSpPr>
        <p:spPr>
          <a:xfrm>
            <a:off x="4636168" y="913613"/>
            <a:ext cx="7555831" cy="1015663"/>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Ha ganado cuatro títulos mundiales de Fórmula 1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con el equipo Red Bull en 2010, 2011, 2012  y 2013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más un subcampeonato en 2009.</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D953CBB3-64D9-4657-81A0-6920088A06AA}"/>
              </a:ext>
            </a:extLst>
          </p:cNvPr>
          <p:cNvSpPr/>
          <p:nvPr/>
        </p:nvSpPr>
        <p:spPr>
          <a:xfrm>
            <a:off x="4636168" y="2132808"/>
            <a:ext cx="7555832" cy="1015663"/>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Debutó en 2007 con el equipo </a:t>
            </a:r>
            <a:r>
              <a:rPr lang="es-ES" sz="2000" b="1" kern="1800" dirty="0">
                <a:latin typeface="CommercialScript BT" panose="03030803040807090C04" pitchFamily="66" charset="2"/>
                <a:ea typeface="Times New Roman" panose="02020603050405020304" pitchFamily="18" charset="0"/>
                <a:cs typeface="Times New Roman" panose="02020603050405020304" pitchFamily="18" charset="0"/>
              </a:rPr>
              <a:t>BMW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y participó en 2008 con el equipo Toro Rosso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logrando su primera victoria en el Gran Premio de Italia 2008.</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25E4F345-1A92-4A7F-BF5B-CE482BC32742}"/>
              </a:ext>
            </a:extLst>
          </p:cNvPr>
          <p:cNvSpPr/>
          <p:nvPr/>
        </p:nvSpPr>
        <p:spPr>
          <a:xfrm>
            <a:off x="4636168" y="3239715"/>
            <a:ext cx="7555831" cy="738664"/>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Se convirtió el 27 de octubre de 2013  en el piloto más joven de la historia en ser tetracampeón de la máxima categoría de automovilismo.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FC3DA2E-76C4-4AD7-89BC-E93EE473812F}"/>
              </a:ext>
            </a:extLst>
          </p:cNvPr>
          <p:cNvSpPr/>
          <p:nvPr/>
        </p:nvSpPr>
        <p:spPr>
          <a:xfrm>
            <a:off x="4636168" y="4138071"/>
            <a:ext cx="7555832" cy="738664"/>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Comenzando la temporada 2017,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lleva acumuladas 43 victorias, 88 podios y 46 pole position.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D00FC389-6DB6-40C9-883F-6818D262F66C}"/>
              </a:ext>
            </a:extLst>
          </p:cNvPr>
          <p:cNvSpPr/>
          <p:nvPr/>
        </p:nvSpPr>
        <p:spPr>
          <a:xfrm>
            <a:off x="4636168" y="5068517"/>
            <a:ext cx="7555832" cy="400110"/>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 el cuarto piloto con más grandes premios ganados en la historia.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D69C416D-20CB-4D59-8945-2E0E2C9CDC7D}"/>
              </a:ext>
            </a:extLst>
          </p:cNvPr>
          <p:cNvSpPr/>
          <p:nvPr/>
        </p:nvSpPr>
        <p:spPr>
          <a:xfrm>
            <a:off x="5935578" y="5678119"/>
            <a:ext cx="6256421" cy="1015663"/>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Iguala a Alain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Prost</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chemeClr val="accent2">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4</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en número de títulos mundiales,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superado por Juan Manuel Fangio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y Michael Schumacher.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9F7F72FC-B888-4576-851F-1700A8ACBEF2}"/>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95733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6701"/>
                            </p:stCondLst>
                            <p:childTnLst>
                              <p:par>
                                <p:cTn id="9" presetID="10" presetClass="entr" presetSubtype="0" fill="hold" grpId="0" nodeType="afterEffect">
                                  <p:stCondLst>
                                    <p:cond delay="5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20422"/>
                            </p:stCondLst>
                            <p:childTnLst>
                              <p:par>
                                <p:cTn id="13" presetID="10" presetClass="entr" presetSubtype="0" fill="hold" grpId="0" nodeType="afterEffect">
                                  <p:stCondLst>
                                    <p:cond delay="5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36015"/>
                            </p:stCondLst>
                            <p:childTnLst>
                              <p:par>
                                <p:cTn id="17" presetID="10" presetClass="entr" presetSubtype="0" fill="hold" grpId="0" nodeType="afterEffect">
                                  <p:stCondLst>
                                    <p:cond delay="5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50672"/>
                            </p:stCondLst>
                            <p:childTnLst>
                              <p:par>
                                <p:cTn id="21" presetID="10" presetClass="entr" presetSubtype="0" fill="hold" grpId="0" nodeType="afterEffect">
                                  <p:stCondLst>
                                    <p:cond delay="5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61234"/>
                            </p:stCondLst>
                            <p:childTnLst>
                              <p:par>
                                <p:cTn id="25" presetID="10" presetClass="entr" presetSubtype="0" fill="hold" grpId="0" nodeType="afterEffect">
                                  <p:stCondLst>
                                    <p:cond delay="5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170"/>
                                        <p:tgtEl>
                                          <p:spTgt spid="11"/>
                                        </p:tgtEl>
                                      </p:cBhvr>
                                    </p:animEffect>
                                  </p:childTnLst>
                                </p:cTn>
                              </p:par>
                            </p:childTnLst>
                          </p:cTn>
                        </p:par>
                        <p:par>
                          <p:cTn id="28" fill="hold">
                            <p:stCondLst>
                              <p:cond delay="69339"/>
                            </p:stCondLst>
                            <p:childTnLst>
                              <p:par>
                                <p:cTn id="29" presetID="10" presetClass="entr" presetSubtype="0" fill="hold" grpId="0" nodeType="afterEffect">
                                  <p:stCondLst>
                                    <p:cond delay="50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170"/>
                                        <p:tgtEl>
                                          <p:spTgt spid="12"/>
                                        </p:tgtEl>
                                      </p:cBhvr>
                                    </p:animEffect>
                                  </p:childTnLst>
                                </p:cTn>
                              </p:par>
                            </p:childTnLst>
                          </p:cTn>
                        </p:par>
                        <p:par>
                          <p:cTn id="32" fill="hold">
                            <p:stCondLst>
                              <p:cond delay="81773"/>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chemeClr val="bg2">
                <a:tint val="97000"/>
                <a:hueMod val="92000"/>
                <a:satMod val="169000"/>
                <a:lumMod val="164000"/>
              </a:schemeClr>
            </a:gs>
            <a:gs pos="100000">
              <a:schemeClr val="bg2">
                <a:shade val="96000"/>
                <a:satMod val="120000"/>
                <a:lumMod val="9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8" name="Imagen 7" descr="Imagen que contiene objeto, interior&#10;&#10;Descripción generada con confianza alta">
            <a:extLst>
              <a:ext uri="{FF2B5EF4-FFF2-40B4-BE49-F238E27FC236}">
                <a16:creationId xmlns:a16="http://schemas.microsoft.com/office/drawing/2014/main" id="{51BE1069-7CEF-418E-AE5E-02A09F2A4891}"/>
              </a:ext>
            </a:extLst>
          </p:cNvPr>
          <p:cNvPicPr>
            <a:picLocks noChangeAspect="1"/>
          </p:cNvPicPr>
          <p:nvPr/>
        </p:nvPicPr>
        <p:blipFill rotWithShape="1">
          <a:blip r:embed="rId2">
            <a:extLst>
              <a:ext uri="{28A0092B-C50C-407E-A947-70E740481C1C}">
                <a14:useLocalDpi xmlns:a14="http://schemas.microsoft.com/office/drawing/2010/main" val="0"/>
              </a:ext>
            </a:extLst>
          </a:blip>
          <a:srcRect l="30196" r="30054"/>
          <a:stretch/>
        </p:blipFill>
        <p:spPr>
          <a:xfrm>
            <a:off x="4652210" y="1318961"/>
            <a:ext cx="2903621" cy="4291597"/>
          </a:xfrm>
          <a:prstGeom prst="ellipse">
            <a:avLst/>
          </a:prstGeom>
          <a:ln w="190500" cap="rnd">
            <a:solidFill>
              <a:schemeClr val="tx2">
                <a:lumMod val="75000"/>
              </a:schemeClr>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3" name="Rectángulo 2">
            <a:extLst>
              <a:ext uri="{FF2B5EF4-FFF2-40B4-BE49-F238E27FC236}">
                <a16:creationId xmlns:a16="http://schemas.microsoft.com/office/drawing/2014/main" id="{ED2B5075-EE2C-4291-ABDA-79C849735C48}"/>
              </a:ext>
            </a:extLst>
          </p:cNvPr>
          <p:cNvSpPr/>
          <p:nvPr/>
        </p:nvSpPr>
        <p:spPr>
          <a:xfrm>
            <a:off x="-1" y="1475095"/>
            <a:ext cx="12192001" cy="707886"/>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26 de marzo de 2014  recibe el </a:t>
            </a:r>
            <a:r>
              <a:rPr lang="es-ES" sz="3600" b="1" kern="0" dirty="0">
                <a:ln>
                  <a:solidFill>
                    <a:srgbClr val="996633"/>
                  </a:solidFill>
                </a:ln>
                <a:solidFill>
                  <a:prstClr val="black"/>
                </a:solidFill>
                <a:latin typeface="Edwardian Script ITC" panose="030303020407070D0804" pitchFamily="66" charset="0"/>
                <a:cs typeface="Arial"/>
              </a:rPr>
              <a:t>Premio</a:t>
            </a:r>
            <a:r>
              <a:rPr lang="es-ES" sz="40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err="1">
                <a:ln>
                  <a:solidFill>
                    <a:srgbClr val="996633"/>
                  </a:solidFill>
                </a:ln>
                <a:solidFill>
                  <a:prstClr val="black"/>
                </a:solidFill>
                <a:latin typeface="Edwardian Script ITC" panose="030303020407070D0804" pitchFamily="66" charset="0"/>
                <a:cs typeface="Arial"/>
              </a:rPr>
              <a:t>Laureus</a:t>
            </a:r>
            <a:r>
              <a:rPr lang="es-ES" sz="3600" b="1" kern="0" dirty="0">
                <a:ln>
                  <a:solidFill>
                    <a:srgbClr val="996633"/>
                  </a:solidFill>
                </a:ln>
                <a:solidFill>
                  <a:srgbClr val="FFFF00"/>
                </a:solidFill>
                <a:latin typeface="Edwardian Script ITC" panose="030303020407070D0804" pitchFamily="66" charset="0"/>
                <a:cs typeface="Arial"/>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Mejor Deportista Masculino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del Año                                            2013.</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C11E8F17-500D-4AA4-BA82-AA98F89EC044}"/>
              </a:ext>
            </a:extLst>
          </p:cNvPr>
          <p:cNvSpPr/>
          <p:nvPr/>
        </p:nvSpPr>
        <p:spPr>
          <a:xfrm>
            <a:off x="0" y="159638"/>
            <a:ext cx="12192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Ostentaba el récord como piloto más joven en conseguir una victoria en la Fórmula 1,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conseguida en el Gran Premio de Italia de 2008,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aunque actualmente lo ha superado Max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Verstappen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ganar en el Gran Premio de España de 2016.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3B90EE1-FE26-4D1A-BB5E-D6DFE85B3738}"/>
              </a:ext>
            </a:extLst>
          </p:cNvPr>
          <p:cNvSpPr/>
          <p:nvPr/>
        </p:nvSpPr>
        <p:spPr>
          <a:xfrm>
            <a:off x="0" y="2501788"/>
            <a:ext cx="4652209" cy="400110"/>
          </a:xfrm>
          <a:prstGeom prst="rect">
            <a:avLst/>
          </a:prstGeom>
        </p:spPr>
        <p:txBody>
          <a:bodyPr wrap="square">
            <a:spAutoFit/>
          </a:bodyPr>
          <a:lstStyle/>
          <a:p>
            <a:pPr algn="ctr">
              <a:lnSpc>
                <a:spcPts val="2400"/>
              </a:lnSpc>
            </a:pPr>
            <a:r>
              <a:rPr lang="es-ES" sz="4000" b="1" kern="0" dirty="0">
                <a:ln>
                  <a:solidFill>
                    <a:srgbClr val="996633"/>
                  </a:solidFill>
                </a:ln>
                <a:solidFill>
                  <a:prstClr val="black"/>
                </a:solidFill>
                <a:latin typeface="Edwardian Script ITC" panose="030303020407070D0804" pitchFamily="66" charset="0"/>
                <a:cs typeface="Arial"/>
              </a:rPr>
              <a:t>Infancia y</a:t>
            </a:r>
            <a:r>
              <a:rPr lang="es-ES" sz="4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996633"/>
                  </a:solidFill>
                </a:ln>
                <a:solidFill>
                  <a:prstClr val="black"/>
                </a:solidFill>
                <a:latin typeface="Edwardian Script ITC" panose="030303020407070D0804" pitchFamily="66" charset="0"/>
                <a:cs typeface="Arial"/>
              </a:rPr>
              <a:t> vida</a:t>
            </a:r>
            <a:r>
              <a:rPr lang="es-ES" sz="4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996633"/>
                  </a:solidFill>
                </a:ln>
                <a:solidFill>
                  <a:prstClr val="black"/>
                </a:solidFill>
                <a:latin typeface="Edwardian Script ITC" panose="030303020407070D0804" pitchFamily="66" charset="0"/>
                <a:cs typeface="Arial"/>
              </a:rPr>
              <a:t>personal</a:t>
            </a:r>
            <a:endParaRPr lang="es-MX" sz="4000" b="1" kern="0" dirty="0">
              <a:ln>
                <a:solidFill>
                  <a:srgbClr val="996633"/>
                </a:solidFill>
              </a:ln>
              <a:solidFill>
                <a:prstClr val="black"/>
              </a:solidFill>
              <a:latin typeface="Edwardian Script ITC" panose="030303020407070D0804" pitchFamily="66" charset="0"/>
              <a:cs typeface="Arial"/>
            </a:endParaRPr>
          </a:p>
        </p:txBody>
      </p:sp>
      <p:sp>
        <p:nvSpPr>
          <p:cNvPr id="10" name="Rectángulo 9">
            <a:extLst>
              <a:ext uri="{FF2B5EF4-FFF2-40B4-BE49-F238E27FC236}">
                <a16:creationId xmlns:a16="http://schemas.microsoft.com/office/drawing/2014/main" id="{B45B0D09-0E80-49F9-8A2A-11A18314C5DF}"/>
              </a:ext>
            </a:extLst>
          </p:cNvPr>
          <p:cNvSpPr/>
          <p:nvPr/>
        </p:nvSpPr>
        <p:spPr>
          <a:xfrm>
            <a:off x="-124325" y="3093675"/>
            <a:ext cx="4652209"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nació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Heppenheim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oeste de Alemania, el 3 de julio de 1987</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F983141E-A847-49D4-816C-82A78D176770}"/>
              </a:ext>
            </a:extLst>
          </p:cNvPr>
          <p:cNvSpPr/>
          <p:nvPr/>
        </p:nvSpPr>
        <p:spPr>
          <a:xfrm>
            <a:off x="-1" y="3961617"/>
            <a:ext cx="4796589"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Hijo de Norbert Vettel y Heike Vettel.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37893303-35D6-4C3B-8B8B-FA63A87363DC}"/>
              </a:ext>
            </a:extLst>
          </p:cNvPr>
          <p:cNvSpPr/>
          <p:nvPr/>
        </p:nvSpPr>
        <p:spPr>
          <a:xfrm>
            <a:off x="0" y="4491005"/>
            <a:ext cx="4796588"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Tiene un hermano pequeño llamado Fabián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dos hermanas mayores llamadas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Stefanie y Melanie.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CEED591D-9997-4B8D-A452-99AA525D58AD}"/>
              </a:ext>
            </a:extLst>
          </p:cNvPr>
          <p:cNvSpPr/>
          <p:nvPr/>
        </p:nvSpPr>
        <p:spPr>
          <a:xfrm>
            <a:off x="7555830" y="2389496"/>
            <a:ext cx="4636169"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habló acerca de que 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malo en los estudios, sin embargo obtuvo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diploma de Educación Secundaria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una buena nota.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92647801-F85F-4FDD-8B51-D8B19E5A7C4A}"/>
              </a:ext>
            </a:extLst>
          </p:cNvPr>
          <p:cNvSpPr/>
          <p:nvPr/>
        </p:nvSpPr>
        <p:spPr>
          <a:xfrm>
            <a:off x="7555832" y="3929529"/>
            <a:ext cx="4636168"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También dijo que sus tres ídolos de la infancia eran "</a:t>
            </a:r>
            <a:r>
              <a:rPr lang="es-ES" sz="2800" b="1" kern="1800" dirty="0">
                <a:solidFill>
                  <a:srgbClr val="92D050"/>
                </a:solidFill>
                <a:latin typeface="Edwardian Script ITC" panose="030303020407070D0804" pitchFamily="66" charset="0"/>
                <a:ea typeface="Times New Roman" panose="02020603050405020304" pitchFamily="18" charset="0"/>
                <a:cs typeface="Times New Roman" panose="02020603050405020304" pitchFamily="18" charset="0"/>
              </a:rPr>
              <a:t>Los tres Michaels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quienes eran Michael Schumacher,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Michael Jackson y Michael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Jordan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BE3E6882-0088-47D5-91ED-65FDDBD3C659}"/>
              </a:ext>
            </a:extLst>
          </p:cNvPr>
          <p:cNvSpPr/>
          <p:nvPr/>
        </p:nvSpPr>
        <p:spPr>
          <a:xfrm>
            <a:off x="0" y="5678120"/>
            <a:ext cx="12175958"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Dijo que el quería ser un cantante como Michael Jackson, pero que su voz no era tan buena.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ED45CB85-0DF8-43DB-84A9-32FC2E247ABB}"/>
              </a:ext>
            </a:extLst>
          </p:cNvPr>
          <p:cNvSpPr/>
          <p:nvPr/>
        </p:nvSpPr>
        <p:spPr>
          <a:xfrm>
            <a:off x="0" y="6143345"/>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Curiosamente, en la Fórmula 1 se le ha comparado con el propio Schumacher,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llegando incluso a apodarle "</a:t>
            </a:r>
            <a:r>
              <a:rPr lang="es-ES" sz="2800" b="1" kern="1800" dirty="0">
                <a:solidFill>
                  <a:srgbClr val="92D050"/>
                </a:solidFill>
                <a:latin typeface="Edwardian Script ITC" panose="030303020407070D0804" pitchFamily="66" charset="0"/>
                <a:ea typeface="Times New Roman" panose="02020603050405020304" pitchFamily="18" charset="0"/>
                <a:cs typeface="Times New Roman" panose="02020603050405020304" pitchFamily="18" charset="0"/>
              </a:rPr>
              <a:t>Baby </a:t>
            </a:r>
            <a:r>
              <a:rPr lang="es-ES" sz="2800" b="1" kern="1800" dirty="0" err="1">
                <a:solidFill>
                  <a:srgbClr val="92D050"/>
                </a:solidFill>
                <a:latin typeface="Edwardian Script ITC" panose="030303020407070D0804" pitchFamily="66" charset="0"/>
                <a:ea typeface="Times New Roman" panose="02020603050405020304" pitchFamily="18" charset="0"/>
                <a:cs typeface="Times New Roman" panose="02020603050405020304" pitchFamily="18" charset="0"/>
              </a:rPr>
              <a:t>Schumi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7" name="CuadroTexto 16">
            <a:extLst>
              <a:ext uri="{FF2B5EF4-FFF2-40B4-BE49-F238E27FC236}">
                <a16:creationId xmlns:a16="http://schemas.microsoft.com/office/drawing/2014/main" id="{EF41805F-5C5B-421B-A15B-ECFCAB14560B}"/>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8089152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70"/>
                                        <p:tgtEl>
                                          <p:spTgt spid="6"/>
                                        </p:tgtEl>
                                      </p:cBhvr>
                                    </p:animEffect>
                                  </p:childTnLst>
                                </p:cTn>
                              </p:par>
                            </p:childTnLst>
                          </p:cTn>
                        </p:par>
                        <p:par>
                          <p:cTn id="8" fill="hold">
                            <p:stCondLst>
                              <p:cond delay="23432"/>
                            </p:stCondLst>
                            <p:childTnLst>
                              <p:par>
                                <p:cTn id="9" presetID="6" presetClass="entr" presetSubtype="3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out)">
                                      <p:cBhvr>
                                        <p:cTn id="11" dur="11750"/>
                                        <p:tgtEl>
                                          <p:spTgt spid="8"/>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170"/>
                                        <p:tgtEl>
                                          <p:spTgt spid="3"/>
                                        </p:tgtEl>
                                      </p:cBhvr>
                                    </p:animEffect>
                                  </p:childTnLst>
                                </p:cTn>
                              </p:par>
                            </p:childTnLst>
                          </p:cTn>
                        </p:par>
                        <p:par>
                          <p:cTn id="15" fill="hold">
                            <p:stCondLst>
                              <p:cond delay="35182"/>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9"/>
                                        </p:tgtEl>
                                        <p:attrNameLst>
                                          <p:attrName>style.visibility</p:attrName>
                                        </p:attrNameLst>
                                      </p:cBhvr>
                                      <p:to>
                                        <p:strVal val="visible"/>
                                      </p:to>
                                    </p:set>
                                    <p:animEffect transition="in" filter="fade">
                                      <p:cBhvr>
                                        <p:cTn id="18" dur="2500"/>
                                        <p:tgtEl>
                                          <p:spTgt spid="9"/>
                                        </p:tgtEl>
                                      </p:cBhvr>
                                    </p:animEffect>
                                  </p:childTnLst>
                                </p:cTn>
                              </p:par>
                            </p:childTnLst>
                          </p:cTn>
                        </p:par>
                        <p:par>
                          <p:cTn id="19" fill="hold">
                            <p:stCondLst>
                              <p:cond delay="42682"/>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170"/>
                                        <p:tgtEl>
                                          <p:spTgt spid="10"/>
                                        </p:tgtEl>
                                      </p:cBhvr>
                                    </p:animEffect>
                                  </p:childTnLst>
                                </p:cTn>
                              </p:par>
                            </p:childTnLst>
                          </p:cTn>
                        </p:par>
                        <p:par>
                          <p:cTn id="23" fill="hold">
                            <p:stCondLst>
                              <p:cond delay="51521"/>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11"/>
                                        </p:tgtEl>
                                        <p:attrNameLst>
                                          <p:attrName>style.visibility</p:attrName>
                                        </p:attrNameLst>
                                      </p:cBhvr>
                                      <p:to>
                                        <p:strVal val="visible"/>
                                      </p:to>
                                    </p:set>
                                    <p:animEffect transition="in" filter="fade">
                                      <p:cBhvr>
                                        <p:cTn id="26" dur="1170"/>
                                        <p:tgtEl>
                                          <p:spTgt spid="11"/>
                                        </p:tgtEl>
                                      </p:cBhvr>
                                    </p:animEffect>
                                  </p:childTnLst>
                                </p:cTn>
                              </p:par>
                            </p:childTnLst>
                          </p:cTn>
                        </p:par>
                        <p:par>
                          <p:cTn id="27" fill="hold">
                            <p:stCondLst>
                              <p:cond delay="57318"/>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170"/>
                                        <p:tgtEl>
                                          <p:spTgt spid="12"/>
                                        </p:tgtEl>
                                      </p:cBhvr>
                                    </p:animEffect>
                                  </p:childTnLst>
                                </p:cTn>
                              </p:par>
                            </p:childTnLst>
                          </p:cTn>
                        </p:par>
                        <p:par>
                          <p:cTn id="31" fill="hold">
                            <p:stCondLst>
                              <p:cond delay="68497"/>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3"/>
                                        </p:tgtEl>
                                        <p:attrNameLst>
                                          <p:attrName>style.visibility</p:attrName>
                                        </p:attrNameLst>
                                      </p:cBhvr>
                                      <p:to>
                                        <p:strVal val="visible"/>
                                      </p:to>
                                    </p:set>
                                    <p:animEffect transition="in" filter="fade">
                                      <p:cBhvr>
                                        <p:cTn id="34" dur="1170"/>
                                        <p:tgtEl>
                                          <p:spTgt spid="13"/>
                                        </p:tgtEl>
                                      </p:cBhvr>
                                    </p:animEffect>
                                  </p:childTnLst>
                                </p:cTn>
                              </p:par>
                            </p:childTnLst>
                          </p:cTn>
                        </p:par>
                        <p:par>
                          <p:cTn id="35" fill="hold">
                            <p:stCondLst>
                              <p:cond delay="82835"/>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4"/>
                                        </p:tgtEl>
                                        <p:attrNameLst>
                                          <p:attrName>style.visibility</p:attrName>
                                        </p:attrNameLst>
                                      </p:cBhvr>
                                      <p:to>
                                        <p:strVal val="visible"/>
                                      </p:to>
                                    </p:set>
                                    <p:animEffect transition="in" filter="fade">
                                      <p:cBhvr>
                                        <p:cTn id="38" dur="1170"/>
                                        <p:tgtEl>
                                          <p:spTgt spid="14"/>
                                        </p:tgtEl>
                                      </p:cBhvr>
                                    </p:animEffect>
                                  </p:childTnLst>
                                </p:cTn>
                              </p:par>
                            </p:childTnLst>
                          </p:cTn>
                        </p:par>
                        <p:par>
                          <p:cTn id="39" fill="hold">
                            <p:stCondLst>
                              <p:cond delay="98811"/>
                            </p:stCondLst>
                            <p:childTnLst>
                              <p:par>
                                <p:cTn id="40" presetID="10" presetClass="entr" presetSubtype="0" fill="hold" grpId="0" nodeType="afterEffect">
                                  <p:stCondLst>
                                    <p:cond delay="1000"/>
                                  </p:stCondLst>
                                  <p:iterate type="lt">
                                    <p:tmPct val="10000"/>
                                  </p:iterate>
                                  <p:childTnLst>
                                    <p:set>
                                      <p:cBhvr>
                                        <p:cTn id="41" dur="1" fill="hold">
                                          <p:stCondLst>
                                            <p:cond delay="0"/>
                                          </p:stCondLst>
                                        </p:cTn>
                                        <p:tgtEl>
                                          <p:spTgt spid="15"/>
                                        </p:tgtEl>
                                        <p:attrNameLst>
                                          <p:attrName>style.visibility</p:attrName>
                                        </p:attrNameLst>
                                      </p:cBhvr>
                                      <p:to>
                                        <p:strVal val="visible"/>
                                      </p:to>
                                    </p:set>
                                    <p:animEffect transition="in" filter="fade">
                                      <p:cBhvr>
                                        <p:cTn id="42" dur="1170"/>
                                        <p:tgtEl>
                                          <p:spTgt spid="15"/>
                                        </p:tgtEl>
                                      </p:cBhvr>
                                    </p:animEffect>
                                  </p:childTnLst>
                                </p:cTn>
                              </p:par>
                            </p:childTnLst>
                          </p:cTn>
                        </p:par>
                        <p:par>
                          <p:cTn id="43" fill="hold">
                            <p:stCondLst>
                              <p:cond delay="109405"/>
                            </p:stCondLst>
                            <p:childTnLst>
                              <p:par>
                                <p:cTn id="44" presetID="10" presetClass="entr" presetSubtype="0" fill="hold" grpId="0" nodeType="afterEffect">
                                  <p:stCondLst>
                                    <p:cond delay="1000"/>
                                  </p:stCondLst>
                                  <p:iterate type="lt">
                                    <p:tmPct val="10000"/>
                                  </p:iterate>
                                  <p:childTnLst>
                                    <p:set>
                                      <p:cBhvr>
                                        <p:cTn id="45" dur="1" fill="hold">
                                          <p:stCondLst>
                                            <p:cond delay="0"/>
                                          </p:stCondLst>
                                        </p:cTn>
                                        <p:tgtEl>
                                          <p:spTgt spid="16"/>
                                        </p:tgtEl>
                                        <p:attrNameLst>
                                          <p:attrName>style.visibility</p:attrName>
                                        </p:attrNameLst>
                                      </p:cBhvr>
                                      <p:to>
                                        <p:strVal val="visible"/>
                                      </p:to>
                                    </p:set>
                                    <p:animEffect transition="in" filter="fade">
                                      <p:cBhvr>
                                        <p:cTn id="46" dur="1170"/>
                                        <p:tgtEl>
                                          <p:spTgt spid="16"/>
                                        </p:tgtEl>
                                      </p:cBhvr>
                                    </p:animEffect>
                                  </p:childTnLst>
                                </p:cTn>
                              </p:par>
                            </p:childTnLst>
                          </p:cTn>
                        </p:par>
                        <p:par>
                          <p:cTn id="47" fill="hold">
                            <p:stCondLst>
                              <p:cond delay="123041"/>
                            </p:stCondLst>
                            <p:childTnLst>
                              <p:par>
                                <p:cTn id="48" presetID="1" presetClass="entr" presetSubtype="0" fill="hold" grpId="0" nodeType="afterEffect" nodePh="1">
                                  <p:stCondLst>
                                    <p:cond delay="2000"/>
                                  </p:stCondLst>
                                  <p:endCondLst>
                                    <p:cond evt="begin" delay="0">
                                      <p:tn val="48"/>
                                    </p:cond>
                                  </p:endCondLst>
                                  <p:childTnLst>
                                    <p:set>
                                      <p:cBhvr>
                                        <p:cTn id="49"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bldP spid="6" grpId="0"/>
      <p:bldP spid="9" grpId="0"/>
      <p:bldP spid="10" grpId="0"/>
      <p:bldP spid="11" grpId="0"/>
      <p:bldP spid="12"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a:gsLst>
            <a:gs pos="10000">
              <a:schemeClr val="bg2">
                <a:tint val="97000"/>
                <a:hueMod val="92000"/>
                <a:satMod val="169000"/>
                <a:lumMod val="164000"/>
              </a:schemeClr>
            </a:gs>
            <a:gs pos="100000">
              <a:schemeClr val="bg2">
                <a:shade val="96000"/>
                <a:satMod val="120000"/>
                <a:lumMod val="90000"/>
              </a:schemeClr>
            </a:gs>
          </a:gsLst>
          <a:path path="circle">
            <a:fillToRect r="100000" b="100000"/>
          </a:path>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401050" y="1619468"/>
            <a:ext cx="6096000" cy="738664"/>
          </a:xfrm>
          <a:prstGeom prst="rect">
            <a:avLst/>
          </a:prstGeom>
        </p:spPr>
        <p:txBody>
          <a:bodyPr wrap="square">
            <a:spAutoFit/>
          </a:bodyPr>
          <a:lstStyle/>
          <a:p>
            <a:pPr algn="ctr">
              <a:lnSpc>
                <a:spcPts val="2400"/>
              </a:lnSpc>
            </a:pP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Vettel pilotando su monoplaza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de Fórmula 3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Euroseries</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en 2006.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carretera, exterior, edificio, calle&#10;&#10;Descripción generada con confianza muy alta">
            <a:extLst>
              <a:ext uri="{FF2B5EF4-FFF2-40B4-BE49-F238E27FC236}">
                <a16:creationId xmlns:a16="http://schemas.microsoft.com/office/drawing/2014/main" id="{7E6AF0E5-9B29-4CCF-844B-9BEFDBFE95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570" y="2340070"/>
            <a:ext cx="6633409" cy="3859958"/>
          </a:xfrm>
          <a:prstGeom prst="roundRect">
            <a:avLst>
              <a:gd name="adj" fmla="val 11111"/>
            </a:avLst>
          </a:prstGeom>
          <a:ln w="190500" cap="rnd">
            <a:solidFill>
              <a:srgbClr val="0070C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Rectángulo 5">
            <a:extLst>
              <a:ext uri="{FF2B5EF4-FFF2-40B4-BE49-F238E27FC236}">
                <a16:creationId xmlns:a16="http://schemas.microsoft.com/office/drawing/2014/main" id="{C971DE71-DA5F-4EE4-819F-52DCFEDE541B}"/>
              </a:ext>
            </a:extLst>
          </p:cNvPr>
          <p:cNvSpPr/>
          <p:nvPr/>
        </p:nvSpPr>
        <p:spPr>
          <a:xfrm>
            <a:off x="433133" y="496519"/>
            <a:ext cx="5662867"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vive en Suiza y se ha declarado como fan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un equipo alemán,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Eintracht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Frankfurt.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CEDC999-8523-4A11-883A-04E137E6E8F9}"/>
              </a:ext>
            </a:extLst>
          </p:cNvPr>
          <p:cNvSpPr/>
          <p:nvPr/>
        </p:nvSpPr>
        <p:spPr>
          <a:xfrm>
            <a:off x="6849978" y="287976"/>
            <a:ext cx="5342021" cy="400110"/>
          </a:xfrm>
          <a:prstGeom prst="rect">
            <a:avLst/>
          </a:prstGeom>
        </p:spPr>
        <p:txBody>
          <a:bodyPr wrap="square">
            <a:spAutoFit/>
          </a:bodyPr>
          <a:lstStyle/>
          <a:p>
            <a:pPr algn="ctr">
              <a:lnSpc>
                <a:spcPts val="2400"/>
              </a:lnSpc>
            </a:pPr>
            <a:r>
              <a:rPr lang="es-ES" sz="3600" b="1" kern="0" dirty="0">
                <a:ln>
                  <a:solidFill>
                    <a:srgbClr val="996633"/>
                  </a:solidFill>
                </a:ln>
                <a:solidFill>
                  <a:prstClr val="black"/>
                </a:solidFill>
                <a:latin typeface="Edwardian Script ITC" panose="030303020407070D0804" pitchFamily="66" charset="0"/>
                <a:cs typeface="Arial"/>
              </a:rPr>
              <a:t>Trayectoria</a:t>
            </a:r>
            <a:endParaRPr lang="es-MX" sz="3600" b="1" kern="0" dirty="0">
              <a:ln>
                <a:solidFill>
                  <a:srgbClr val="996633"/>
                </a:solidFill>
              </a:ln>
              <a:solidFill>
                <a:prstClr val="black"/>
              </a:solidFill>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7DEFF03B-C803-470E-80BD-84EA2FF39A87}"/>
              </a:ext>
            </a:extLst>
          </p:cNvPr>
          <p:cNvSpPr/>
          <p:nvPr/>
        </p:nvSpPr>
        <p:spPr>
          <a:xfrm>
            <a:off x="6849978" y="929659"/>
            <a:ext cx="5342022" cy="400110"/>
          </a:xfrm>
          <a:prstGeom prst="rect">
            <a:avLst/>
          </a:prstGeom>
        </p:spPr>
        <p:txBody>
          <a:bodyPr wrap="square">
            <a:spAutoFit/>
          </a:bodyPr>
          <a:lstStyle/>
          <a:p>
            <a:pPr algn="ctr">
              <a:lnSpc>
                <a:spcPts val="2400"/>
              </a:lnSpc>
            </a:pPr>
            <a:r>
              <a:rPr lang="es-ES" sz="3600" b="1" kern="0" dirty="0">
                <a:ln>
                  <a:solidFill>
                    <a:srgbClr val="996633"/>
                  </a:solidFill>
                </a:ln>
                <a:solidFill>
                  <a:prstClr val="black"/>
                </a:solidFill>
                <a:latin typeface="Edwardian Script ITC" panose="030303020407070D0804" pitchFamily="66" charset="0"/>
                <a:cs typeface="Arial"/>
              </a:rPr>
              <a:t>Categorías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3600" b="1" kern="0" dirty="0">
                <a:ln>
                  <a:solidFill>
                    <a:srgbClr val="996633"/>
                  </a:solidFill>
                </a:ln>
                <a:solidFill>
                  <a:prstClr val="black"/>
                </a:solidFill>
                <a:latin typeface="Edwardian Script ITC" panose="030303020407070D0804" pitchFamily="66" charset="0"/>
                <a:cs typeface="Arial"/>
              </a:rPr>
              <a:t>inferiores</a:t>
            </a:r>
            <a:endParaRPr lang="es-MX" sz="3600" b="1" kern="0" dirty="0">
              <a:ln>
                <a:solidFill>
                  <a:srgbClr val="996633"/>
                </a:solidFill>
              </a:ln>
              <a:solidFill>
                <a:prstClr val="black"/>
              </a:solidFill>
              <a:latin typeface="Edwardian Script ITC" panose="030303020407070D0804" pitchFamily="66" charset="0"/>
              <a:cs typeface="Arial"/>
            </a:endParaRPr>
          </a:p>
        </p:txBody>
      </p:sp>
      <p:sp>
        <p:nvSpPr>
          <p:cNvPr id="9" name="Rectángulo 8">
            <a:extLst>
              <a:ext uri="{FF2B5EF4-FFF2-40B4-BE49-F238E27FC236}">
                <a16:creationId xmlns:a16="http://schemas.microsoft.com/office/drawing/2014/main" id="{F21D5807-03D0-4C0D-B7D4-558BFCB15A21}"/>
              </a:ext>
            </a:extLst>
          </p:cNvPr>
          <p:cNvSpPr/>
          <p:nvPr/>
        </p:nvSpPr>
        <p:spPr>
          <a:xfrm>
            <a:off x="6849978" y="1539269"/>
            <a:ext cx="5342022"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se inició en el karting en 1995,</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ganando varios campeonatos.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AAB7C62-44A0-4830-8CA5-D3D453A0225F}"/>
              </a:ext>
            </a:extLst>
          </p:cNvPr>
          <p:cNvSpPr/>
          <p:nvPr/>
        </p:nvSpPr>
        <p:spPr>
          <a:xfrm>
            <a:off x="6962274" y="2389491"/>
            <a:ext cx="5229726"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2003  pasó a la disciplina de monoplazas,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ganando el campeonato alemán de Fórmula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BMW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dieciocho victorias en veinte carreras.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A843CED9-3928-4811-8AFF-EF4A81959EF3}"/>
              </a:ext>
            </a:extLst>
          </p:cNvPr>
          <p:cNvSpPr/>
          <p:nvPr/>
        </p:nvSpPr>
        <p:spPr>
          <a:xfrm>
            <a:off x="6849978" y="3608694"/>
            <a:ext cx="5342022" cy="163121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2005  pasó a competir para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ASL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Mucke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Motorsport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Fórmula 3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Euroseries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siendo quinto en la clasificación final con sesenta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cuatro puntos, y considerándosele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t>
            </a:r>
            <a:r>
              <a:rPr lang="es-ES" sz="2800" b="1" kern="1800" dirty="0">
                <a:solidFill>
                  <a:srgbClr val="92D050"/>
                </a:solidFill>
                <a:latin typeface="Edwardian Script ITC" panose="030303020407070D0804" pitchFamily="66" charset="0"/>
                <a:ea typeface="Times New Roman" panose="02020603050405020304" pitchFamily="18" charset="0"/>
                <a:cs typeface="Times New Roman" panose="02020603050405020304" pitchFamily="18" charset="0"/>
              </a:rPr>
              <a:t>novato del año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4298DC47-A791-4C4B-9F6A-C731DED3B6F6}"/>
              </a:ext>
            </a:extLst>
          </p:cNvPr>
          <p:cNvSpPr/>
          <p:nvPr/>
        </p:nvSpPr>
        <p:spPr>
          <a:xfrm>
            <a:off x="6721642" y="5373323"/>
            <a:ext cx="5470358"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ganó ninguna carrera esa temporada, probablemente debido a la buena actuación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Lewis Hamilton en el campeonato,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quien ganó quince carreras de veinte.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53537751-7EED-4A58-8150-7DE46C0E9137}"/>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569076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70"/>
                                        <p:tgtEl>
                                          <p:spTgt spid="6"/>
                                        </p:tgtEl>
                                      </p:cBhvr>
                                    </p:animEffect>
                                  </p:childTnLst>
                                </p:cTn>
                              </p:par>
                            </p:childTnLst>
                          </p:cTn>
                        </p:par>
                        <p:par>
                          <p:cTn id="8" fill="hold">
                            <p:stCondLst>
                              <p:cond delay="10445"/>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2500"/>
                                        <p:tgtEl>
                                          <p:spTgt spid="7"/>
                                        </p:tgtEl>
                                      </p:cBhvr>
                                    </p:animEffect>
                                  </p:childTnLst>
                                </p:cTn>
                              </p:par>
                            </p:childTnLst>
                          </p:cTn>
                        </p:par>
                        <p:par>
                          <p:cTn id="12" fill="hold">
                            <p:stCondLst>
                              <p:cond delay="16945"/>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2500"/>
                                        <p:tgtEl>
                                          <p:spTgt spid="8"/>
                                        </p:tgtEl>
                                      </p:cBhvr>
                                    </p:animEffect>
                                  </p:childTnLst>
                                </p:cTn>
                              </p:par>
                            </p:childTnLst>
                          </p:cTn>
                        </p:par>
                        <p:par>
                          <p:cTn id="16" fill="hold">
                            <p:stCondLst>
                              <p:cond delay="25695"/>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34917"/>
                            </p:stCondLst>
                            <p:childTnLst>
                              <p:par>
                                <p:cTn id="21" presetID="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6250" fill="hold"/>
                                        <p:tgtEl>
                                          <p:spTgt spid="5"/>
                                        </p:tgtEl>
                                        <p:attrNameLst>
                                          <p:attrName>ppt_x</p:attrName>
                                        </p:attrNameLst>
                                      </p:cBhvr>
                                      <p:tavLst>
                                        <p:tav tm="0">
                                          <p:val>
                                            <p:strVal val="0-#ppt_w/2"/>
                                          </p:val>
                                        </p:tav>
                                        <p:tav tm="100000">
                                          <p:val>
                                            <p:strVal val="#ppt_x"/>
                                          </p:val>
                                        </p:tav>
                                      </p:tavLst>
                                    </p:anim>
                                    <p:anim calcmode="lin" valueType="num">
                                      <p:cBhvr additive="base">
                                        <p:cTn id="24" dur="36250" fill="hold"/>
                                        <p:tgtEl>
                                          <p:spTgt spid="5"/>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27500"/>
                                  </p:stCondLst>
                                  <p:iterate type="lt">
                                    <p:tmPct val="10000"/>
                                  </p:iterate>
                                  <p:childTnLst>
                                    <p:set>
                                      <p:cBhvr>
                                        <p:cTn id="26" dur="1" fill="hold">
                                          <p:stCondLst>
                                            <p:cond delay="0"/>
                                          </p:stCondLst>
                                        </p:cTn>
                                        <p:tgtEl>
                                          <p:spTgt spid="3"/>
                                        </p:tgtEl>
                                        <p:attrNameLst>
                                          <p:attrName>style.visibility</p:attrName>
                                        </p:attrNameLst>
                                      </p:cBhvr>
                                      <p:to>
                                        <p:strVal val="visible"/>
                                      </p:to>
                                    </p:set>
                                    <p:animEffect transition="in" filter="fade">
                                      <p:cBhvr>
                                        <p:cTn id="27" dur="1170"/>
                                        <p:tgtEl>
                                          <p:spTgt spid="3"/>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70"/>
                                        <p:tgtEl>
                                          <p:spTgt spid="10"/>
                                        </p:tgtEl>
                                      </p:cBhvr>
                                    </p:animEffect>
                                  </p:childTnLst>
                                </p:cTn>
                              </p:par>
                              <p:par>
                                <p:cTn id="31" presetID="10" presetClass="entr" presetSubtype="0" fill="hold" grpId="0" nodeType="withEffect">
                                  <p:stCondLst>
                                    <p:cond delay="1625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170"/>
                                        <p:tgtEl>
                                          <p:spTgt spid="11"/>
                                        </p:tgtEl>
                                      </p:cBhvr>
                                    </p:animEffect>
                                  </p:childTnLst>
                                </p:cTn>
                              </p:par>
                            </p:childTnLst>
                          </p:cTn>
                        </p:par>
                        <p:par>
                          <p:cTn id="34" fill="hold">
                            <p:stCondLst>
                              <p:cond delay="71167"/>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1170"/>
                                        <p:tgtEl>
                                          <p:spTgt spid="12"/>
                                        </p:tgtEl>
                                      </p:cBhvr>
                                    </p:animEffect>
                                  </p:childTnLst>
                                </p:cTn>
                              </p:par>
                            </p:childTnLst>
                          </p:cTn>
                        </p:par>
                        <p:par>
                          <p:cTn id="38" fill="hold">
                            <p:stCondLst>
                              <p:cond delay="87547"/>
                            </p:stCondLst>
                            <p:childTnLst>
                              <p:par>
                                <p:cTn id="39" presetID="1" presetClass="entr" presetSubtype="0" fill="hold" grpId="0" nodeType="afterEffect" nodePh="1">
                                  <p:stCondLst>
                                    <p:cond delay="2000"/>
                                  </p:stCondLst>
                                  <p:endCondLst>
                                    <p:cond evt="begin" delay="0">
                                      <p:tn val="39"/>
                                    </p:cond>
                                  </p:end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0000">
              <a:schemeClr val="bg2">
                <a:tint val="97000"/>
                <a:hueMod val="92000"/>
                <a:satMod val="169000"/>
                <a:lumMod val="164000"/>
              </a:schemeClr>
            </a:gs>
            <a:gs pos="100000">
              <a:schemeClr val="bg2">
                <a:shade val="96000"/>
                <a:satMod val="120000"/>
                <a:lumMod val="9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pic>
        <p:nvPicPr>
          <p:cNvPr id="5" name="Imagen 4" descr="Imagen que contiene persona, hombre, sonriendo, sujetando&#10;&#10;Descripción generada con confianza muy alta">
            <a:extLst>
              <a:ext uri="{FF2B5EF4-FFF2-40B4-BE49-F238E27FC236}">
                <a16:creationId xmlns:a16="http://schemas.microsoft.com/office/drawing/2014/main" id="{533FCBF3-F725-4560-AA22-058C955E58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8587" y="882314"/>
            <a:ext cx="3791284" cy="5686926"/>
          </a:xfrm>
          <a:prstGeom prst="rect">
            <a:avLst/>
          </a:prstGeom>
          <a:ln w="127000" cap="rnd">
            <a:solidFill>
              <a:srgbClr val="92D05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6" name="Rectángulo 5">
            <a:extLst>
              <a:ext uri="{FF2B5EF4-FFF2-40B4-BE49-F238E27FC236}">
                <a16:creationId xmlns:a16="http://schemas.microsoft.com/office/drawing/2014/main" id="{543E7E16-99E1-411F-A240-03AFB5B71A3F}"/>
              </a:ext>
            </a:extLst>
          </p:cNvPr>
          <p:cNvSpPr/>
          <p:nvPr/>
        </p:nvSpPr>
        <p:spPr>
          <a:xfrm>
            <a:off x="8069683" y="68652"/>
            <a:ext cx="3913251" cy="707886"/>
          </a:xfrm>
          <a:prstGeom prst="rect">
            <a:avLst/>
          </a:prstGeom>
        </p:spPr>
        <p:txBody>
          <a:bodyPr wrap="none">
            <a:spAutoFit/>
          </a:bodyPr>
          <a:lstStyle/>
          <a:p>
            <a:pPr lvl="0"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Sebastian Vettel </a:t>
            </a:r>
          </a:p>
          <a:p>
            <a:pPr lvl="0"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la Champions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for</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Charity2016.</a:t>
            </a:r>
          </a:p>
        </p:txBody>
      </p:sp>
      <p:sp>
        <p:nvSpPr>
          <p:cNvPr id="7" name="Rectángulo 6">
            <a:extLst>
              <a:ext uri="{FF2B5EF4-FFF2-40B4-BE49-F238E27FC236}">
                <a16:creationId xmlns:a16="http://schemas.microsoft.com/office/drawing/2014/main" id="{520701B1-4535-464B-9305-14A1AF8E4F4E}"/>
              </a:ext>
            </a:extLst>
          </p:cNvPr>
          <p:cNvSpPr/>
          <p:nvPr/>
        </p:nvSpPr>
        <p:spPr>
          <a:xfrm>
            <a:off x="0" y="127555"/>
            <a:ext cx="8069683"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pesar de ello, probó el Williams FW27 de Fórmula 1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27 de septiembre como recompensa por su éxito en la Fórmula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BMW</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luego pasó a probar para el equipo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BMW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DDB1B3A-F9D8-4C3D-8780-3552CEC9C4F5}"/>
              </a:ext>
            </a:extLst>
          </p:cNvPr>
          <p:cNvSpPr/>
          <p:nvPr/>
        </p:nvSpPr>
        <p:spPr>
          <a:xfrm>
            <a:off x="-1" y="1186334"/>
            <a:ext cx="8069683"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También participó en una carrera del Campeonato de España de F3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Albacete, con el equipo andaluz Racing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Engineering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B492E0C-9CA9-4D24-BBA6-28F9EFE33F39}"/>
              </a:ext>
            </a:extLst>
          </p:cNvPr>
          <p:cNvSpPr/>
          <p:nvPr/>
        </p:nvSpPr>
        <p:spPr>
          <a:xfrm>
            <a:off x="0" y="1956359"/>
            <a:ext cx="8069682"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fue segundo en la Fórmula 3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Euroseries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2006,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de Paul di Resta.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802068D-E712-4A66-B299-8C6916CF990D}"/>
              </a:ext>
            </a:extLst>
          </p:cNvPr>
          <p:cNvSpPr/>
          <p:nvPr/>
        </p:nvSpPr>
        <p:spPr>
          <a:xfrm>
            <a:off x="0" y="2710338"/>
            <a:ext cx="8085221"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También hizo su debut en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World</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Series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Renault en el circuito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Misano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ganando la carrera tras la descalificación de Pastor Maldonado.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7105087F-823F-4557-821C-C1A168C6E3F7}"/>
              </a:ext>
            </a:extLst>
          </p:cNvPr>
          <p:cNvSpPr/>
          <p:nvPr/>
        </p:nvSpPr>
        <p:spPr>
          <a:xfrm>
            <a:off x="0" y="3464315"/>
            <a:ext cx="8053137"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en la siguiente ronda, en Spa-</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Francorchamps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sufrió un corte grave en un dedo debido a un accidente con los restos de un coche,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se pensó que no competiría durante varias semanas.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07599E30-5EEC-44EB-9D6A-88F6E34539B3}"/>
              </a:ext>
            </a:extLst>
          </p:cNvPr>
          <p:cNvSpPr/>
          <p:nvPr/>
        </p:nvSpPr>
        <p:spPr>
          <a:xfrm>
            <a:off x="0" y="4539135"/>
            <a:ext cx="8053137"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pesar de ello, logró competir en el Masters de Fórmula 3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Zandvoort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fin de semana siguiente, quedando tercero.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8041418B-E348-42B5-992D-79EEE7811734}"/>
              </a:ext>
            </a:extLst>
          </p:cNvPr>
          <p:cNvSpPr/>
          <p:nvPr/>
        </p:nvSpPr>
        <p:spPr>
          <a:xfrm>
            <a:off x="0" y="5196863"/>
            <a:ext cx="8053137"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También hizo la tercera vuelta más rápida,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que impresionó al jefe de equipo de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ASM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Frédéric Vasseur.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27D95E3D-B74C-4275-B546-0BAF9B1216D2}"/>
              </a:ext>
            </a:extLst>
          </p:cNvPr>
          <p:cNvSpPr/>
          <p:nvPr/>
        </p:nvSpPr>
        <p:spPr>
          <a:xfrm>
            <a:off x="0" y="5854583"/>
            <a:ext cx="8069179"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Éste declaró encontrarse muy sorprendido,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al principio de la semana se pensó que no podría competir,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se mostró en buena forma desde la primera sesión de entrenamientos.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56800C28-1428-495C-8CF8-A5039442627D}"/>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263492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31500"/>
                                        <p:tgtEl>
                                          <p:spTgt spid="5"/>
                                        </p:tgtEl>
                                      </p:cBhvr>
                                    </p:animEffect>
                                  </p:childTnLst>
                                </p:cTn>
                              </p:par>
                              <p:par>
                                <p:cTn id="8" presetID="10" presetClass="entr" presetSubtype="0" fill="hold" grpId="0" nodeType="withEffect">
                                  <p:stCondLst>
                                    <p:cond delay="25500"/>
                                  </p:stCondLst>
                                  <p:iterate type="lt">
                                    <p:tmPct val="10000"/>
                                  </p:iterate>
                                  <p:childTnLst>
                                    <p:set>
                                      <p:cBhvr>
                                        <p:cTn id="9" dur="1" fill="hold">
                                          <p:stCondLst>
                                            <p:cond delay="0"/>
                                          </p:stCondLst>
                                        </p:cTn>
                                        <p:tgtEl>
                                          <p:spTgt spid="6"/>
                                        </p:tgtEl>
                                        <p:attrNameLst>
                                          <p:attrName>style.visibility</p:attrName>
                                        </p:attrNameLst>
                                      </p:cBhvr>
                                      <p:to>
                                        <p:strVal val="visible"/>
                                      </p:to>
                                    </p:set>
                                    <p:animEffect transition="in" filter="fade">
                                      <p:cBhvr>
                                        <p:cTn id="10" dur="1170"/>
                                        <p:tgtEl>
                                          <p:spTgt spid="6"/>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170"/>
                                        <p:tgtEl>
                                          <p:spTgt spid="7"/>
                                        </p:tgtEl>
                                      </p:cBhvr>
                                    </p:animEffect>
                                  </p:childTnLst>
                                </p:cTn>
                              </p:par>
                              <p:par>
                                <p:cTn id="14" presetID="10" presetClass="entr" presetSubtype="0" fill="hold" grpId="0" nodeType="withEffect">
                                  <p:stCondLst>
                                    <p:cond delay="18250"/>
                                  </p:stCondLst>
                                  <p:iterate type="lt">
                                    <p:tmPct val="10000"/>
                                  </p:iterate>
                                  <p:childTnLst>
                                    <p:set>
                                      <p:cBhvr>
                                        <p:cTn id="15" dur="1" fill="hold">
                                          <p:stCondLst>
                                            <p:cond delay="0"/>
                                          </p:stCondLst>
                                        </p:cTn>
                                        <p:tgtEl>
                                          <p:spTgt spid="8"/>
                                        </p:tgtEl>
                                        <p:attrNameLst>
                                          <p:attrName>style.visibility</p:attrName>
                                        </p:attrNameLst>
                                      </p:cBhvr>
                                      <p:to>
                                        <p:strVal val="visible"/>
                                      </p:to>
                                    </p:set>
                                    <p:animEffect transition="in" filter="fade">
                                      <p:cBhvr>
                                        <p:cTn id="16" dur="1170"/>
                                        <p:tgtEl>
                                          <p:spTgt spid="8"/>
                                        </p:tgtEl>
                                      </p:cBhvr>
                                    </p:animEffect>
                                  </p:childTnLst>
                                </p:cTn>
                              </p:par>
                            </p:childTnLst>
                          </p:cTn>
                        </p:par>
                        <p:par>
                          <p:cTn id="17" fill="hold">
                            <p:stCondLst>
                              <p:cond delay="32000"/>
                            </p:stCondLst>
                            <p:childTnLst>
                              <p:par>
                                <p:cTn id="18" presetID="1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170"/>
                                        <p:tgtEl>
                                          <p:spTgt spid="9"/>
                                        </p:tgtEl>
                                      </p:cBhvr>
                                    </p:animEffect>
                                  </p:childTnLst>
                                </p:cTn>
                              </p:par>
                            </p:childTnLst>
                          </p:cTn>
                        </p:par>
                        <p:par>
                          <p:cTn id="21" fill="hold">
                            <p:stCondLst>
                              <p:cond delay="41009"/>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170"/>
                                        <p:tgtEl>
                                          <p:spTgt spid="10"/>
                                        </p:tgtEl>
                                      </p:cBhvr>
                                    </p:animEffect>
                                  </p:childTnLst>
                                </p:cTn>
                              </p:par>
                            </p:childTnLst>
                          </p:cTn>
                        </p:par>
                        <p:par>
                          <p:cTn id="25" fill="hold">
                            <p:stCondLst>
                              <p:cond delay="56868"/>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1170"/>
                                        <p:tgtEl>
                                          <p:spTgt spid="11"/>
                                        </p:tgtEl>
                                      </p:cBhvr>
                                    </p:animEffect>
                                  </p:childTnLst>
                                </p:cTn>
                              </p:par>
                            </p:childTnLst>
                          </p:cTn>
                        </p:par>
                        <p:par>
                          <p:cTn id="29" fill="hold">
                            <p:stCondLst>
                              <p:cond delay="77641"/>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170"/>
                                        <p:tgtEl>
                                          <p:spTgt spid="12"/>
                                        </p:tgtEl>
                                      </p:cBhvr>
                                    </p:animEffect>
                                  </p:childTnLst>
                                </p:cTn>
                              </p:par>
                            </p:childTnLst>
                          </p:cTn>
                        </p:par>
                        <p:par>
                          <p:cTn id="33" fill="hold">
                            <p:stCondLst>
                              <p:cond delay="91043"/>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3"/>
                                        </p:tgtEl>
                                        <p:attrNameLst>
                                          <p:attrName>style.visibility</p:attrName>
                                        </p:attrNameLst>
                                      </p:cBhvr>
                                      <p:to>
                                        <p:strVal val="visible"/>
                                      </p:to>
                                    </p:set>
                                    <p:animEffect transition="in" filter="fade">
                                      <p:cBhvr>
                                        <p:cTn id="36" dur="1170"/>
                                        <p:tgtEl>
                                          <p:spTgt spid="13"/>
                                        </p:tgtEl>
                                      </p:cBhvr>
                                    </p:animEffect>
                                  </p:childTnLst>
                                </p:cTn>
                              </p:par>
                            </p:childTnLst>
                          </p:cTn>
                        </p:par>
                        <p:par>
                          <p:cTn id="37" fill="hold">
                            <p:stCondLst>
                              <p:cond delay="103275"/>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14"/>
                                        </p:tgtEl>
                                        <p:attrNameLst>
                                          <p:attrName>style.visibility</p:attrName>
                                        </p:attrNameLst>
                                      </p:cBhvr>
                                      <p:to>
                                        <p:strVal val="visible"/>
                                      </p:to>
                                    </p:set>
                                    <p:animEffect transition="in" filter="fade">
                                      <p:cBhvr>
                                        <p:cTn id="40" dur="1170"/>
                                        <p:tgtEl>
                                          <p:spTgt spid="14"/>
                                        </p:tgtEl>
                                      </p:cBhvr>
                                    </p:animEffect>
                                  </p:childTnLst>
                                </p:cTn>
                              </p:par>
                            </p:childTnLst>
                          </p:cTn>
                        </p:par>
                        <p:par>
                          <p:cTn id="41" fill="hold">
                            <p:stCondLst>
                              <p:cond delay="122995"/>
                            </p:stCondLst>
                            <p:childTnLst>
                              <p:par>
                                <p:cTn id="42" presetID="1" presetClass="entr" presetSubtype="0" fill="hold" grpId="0" nodeType="afterEffect" nodePh="1">
                                  <p:stCondLst>
                                    <p:cond delay="2000"/>
                                  </p:stCondLst>
                                  <p:endCondLst>
                                    <p:cond evt="begin" delay="0">
                                      <p:tn val="42"/>
                                    </p:cond>
                                  </p:endCondLst>
                                  <p:childTnLst>
                                    <p:set>
                                      <p:cBhvr>
                                        <p:cTn id="4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chemeClr val="bg2">
                <a:tint val="97000"/>
                <a:hueMod val="92000"/>
                <a:satMod val="169000"/>
                <a:lumMod val="164000"/>
              </a:schemeClr>
            </a:gs>
            <a:gs pos="100000">
              <a:schemeClr val="bg2">
                <a:shade val="96000"/>
                <a:satMod val="120000"/>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1" name="Imagen 10" descr="Imagen que contiene carretera, exterior, cielo, hierba&#10;&#10;Descripción generada con confianza muy alta">
            <a:extLst>
              <a:ext uri="{FF2B5EF4-FFF2-40B4-BE49-F238E27FC236}">
                <a16:creationId xmlns:a16="http://schemas.microsoft.com/office/drawing/2014/main" id="{15470D3C-F7D2-4203-95F0-2027CAF33A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863" y="894258"/>
            <a:ext cx="6127396" cy="34466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ctángulo 2">
            <a:extLst>
              <a:ext uri="{FF2B5EF4-FFF2-40B4-BE49-F238E27FC236}">
                <a16:creationId xmlns:a16="http://schemas.microsoft.com/office/drawing/2014/main" id="{ED2B5075-EE2C-4291-ABDA-79C849735C48}"/>
              </a:ext>
            </a:extLst>
          </p:cNvPr>
          <p:cNvSpPr/>
          <p:nvPr/>
        </p:nvSpPr>
        <p:spPr>
          <a:xfrm>
            <a:off x="2094271" y="369479"/>
            <a:ext cx="3008673" cy="400110"/>
          </a:xfrm>
          <a:prstGeom prst="rect">
            <a:avLst/>
          </a:prstGeom>
        </p:spPr>
        <p:txBody>
          <a:bodyPr wrap="square">
            <a:spAutoFit/>
          </a:bodyPr>
          <a:lstStyle/>
          <a:p>
            <a:pPr algn="ctr">
              <a:lnSpc>
                <a:spcPts val="2400"/>
              </a:lnSpc>
            </a:pPr>
            <a:r>
              <a:rPr lang="es-ES" sz="6000" b="1" kern="0" dirty="0">
                <a:ln>
                  <a:solidFill>
                    <a:srgbClr val="996633"/>
                  </a:solidFill>
                </a:ln>
                <a:solidFill>
                  <a:prstClr val="black"/>
                </a:solidFill>
                <a:latin typeface="Edwardian Script ITC" panose="030303020407070D0804" pitchFamily="66" charset="0"/>
                <a:cs typeface="Arial"/>
              </a:rPr>
              <a:t>Fórmula 1</a:t>
            </a:r>
            <a:endParaRPr lang="es-MX" sz="6000" b="1" kern="0" dirty="0">
              <a:ln>
                <a:solidFill>
                  <a:srgbClr val="996633"/>
                </a:solidFill>
              </a:ln>
              <a:solidFill>
                <a:prstClr val="black"/>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69AD0953-9E5C-4F56-BC96-6AB066F7E7A2}"/>
              </a:ext>
            </a:extLst>
          </p:cNvPr>
          <p:cNvSpPr/>
          <p:nvPr/>
        </p:nvSpPr>
        <p:spPr>
          <a:xfrm>
            <a:off x="5743074" y="653839"/>
            <a:ext cx="6448926" cy="400110"/>
          </a:xfrm>
          <a:prstGeom prst="rect">
            <a:avLst/>
          </a:prstGeom>
        </p:spPr>
        <p:txBody>
          <a:bodyPr wrap="square">
            <a:spAutoFit/>
          </a:bodyPr>
          <a:lstStyle/>
          <a:p>
            <a:pPr algn="ctr">
              <a:lnSpc>
                <a:spcPts val="2400"/>
              </a:lnSpc>
            </a:pPr>
            <a:r>
              <a:rPr lang="es-ES" sz="3600" b="1" kern="0" dirty="0">
                <a:ln>
                  <a:solidFill>
                    <a:srgbClr val="996633"/>
                  </a:solidFill>
                </a:ln>
                <a:solidFill>
                  <a:prstClr val="black"/>
                </a:solidFill>
                <a:latin typeface="Edwardian Script ITC" panose="030303020407070D0804" pitchFamily="66" charset="0"/>
                <a:cs typeface="Arial"/>
              </a:rPr>
              <a:t>Primer test de </a:t>
            </a:r>
            <a:r>
              <a:rPr lang="es-ES" sz="3200" b="1" kern="0" dirty="0">
                <a:ln>
                  <a:solidFill>
                    <a:srgbClr val="996633"/>
                  </a:solidFill>
                </a:ln>
                <a:solidFill>
                  <a:prstClr val="black"/>
                </a:solidFill>
                <a:latin typeface="Edwardian Script ITC" panose="030303020407070D0804" pitchFamily="66" charset="0"/>
                <a:cs typeface="Arial"/>
              </a:rPr>
              <a:t>Fórmula</a:t>
            </a:r>
            <a:r>
              <a:rPr lang="es-ES" sz="3600" b="1" kern="0" dirty="0">
                <a:ln>
                  <a:solidFill>
                    <a:srgbClr val="996633"/>
                  </a:solidFill>
                </a:ln>
                <a:solidFill>
                  <a:prstClr val="black"/>
                </a:solidFill>
                <a:latin typeface="Edwardian Script ITC" panose="030303020407070D0804" pitchFamily="66" charset="0"/>
                <a:cs typeface="Arial"/>
              </a:rPr>
              <a:t> 1  con el equipo Williams</a:t>
            </a:r>
            <a:endParaRPr lang="es-MX" sz="3600" b="1" kern="0" dirty="0">
              <a:ln>
                <a:solidFill>
                  <a:srgbClr val="996633"/>
                </a:solidFill>
              </a:ln>
              <a:solidFill>
                <a:prstClr val="black"/>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7092D69E-CCE5-440C-88BE-B620AD7B4FD4}"/>
              </a:ext>
            </a:extLst>
          </p:cNvPr>
          <p:cNvSpPr/>
          <p:nvPr/>
        </p:nvSpPr>
        <p:spPr>
          <a:xfrm>
            <a:off x="5895474" y="1078959"/>
            <a:ext cx="6296525"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2005 realizó unas pruebas en Jerez para el equipo Williams F1, conduciendo el Williams FW27.</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2561987C-993C-42F0-8644-773C20913E8A}"/>
              </a:ext>
            </a:extLst>
          </p:cNvPr>
          <p:cNvSpPr/>
          <p:nvPr/>
        </p:nvSpPr>
        <p:spPr>
          <a:xfrm>
            <a:off x="5743074" y="1800324"/>
            <a:ext cx="6448925"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Dio buena impresión y en 2006  pasó a ser piloto de pruebas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BMW</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13841FE-993B-4F28-B464-AEFE8963564B}"/>
              </a:ext>
            </a:extLst>
          </p:cNvPr>
          <p:cNvSpPr/>
          <p:nvPr/>
        </p:nvSpPr>
        <p:spPr>
          <a:xfrm>
            <a:off x="5967662" y="2571648"/>
            <a:ext cx="6208296" cy="400110"/>
          </a:xfrm>
          <a:prstGeom prst="rect">
            <a:avLst/>
          </a:prstGeom>
        </p:spPr>
        <p:txBody>
          <a:bodyPr wrap="square">
            <a:spAutoFit/>
          </a:bodyPr>
          <a:lstStyle/>
          <a:p>
            <a:pPr algn="ctr">
              <a:lnSpc>
                <a:spcPts val="2400"/>
              </a:lnSpc>
            </a:pPr>
            <a:r>
              <a:rPr lang="es-ES" sz="3200" b="1" kern="0" dirty="0">
                <a:ln>
                  <a:solidFill>
                    <a:srgbClr val="996633"/>
                  </a:solidFill>
                </a:ln>
                <a:solidFill>
                  <a:prstClr val="black"/>
                </a:solidFill>
                <a:latin typeface="Edwardian Script ITC" panose="030303020407070D0804" pitchFamily="66" charset="0"/>
                <a:cs typeface="Arial"/>
              </a:rPr>
              <a:t>Temporada 2006:</a:t>
            </a:r>
            <a:endParaRPr lang="es-MX" sz="3200" b="1" kern="0" dirty="0">
              <a:ln>
                <a:solidFill>
                  <a:srgbClr val="996633"/>
                </a:solidFill>
              </a:ln>
              <a:solidFill>
                <a:prstClr val="black"/>
              </a:solidFill>
              <a:latin typeface="Edwardian Script ITC" panose="030303020407070D0804" pitchFamily="66" charset="0"/>
              <a:cs typeface="Arial"/>
            </a:endParaRPr>
          </a:p>
        </p:txBody>
      </p:sp>
      <p:sp>
        <p:nvSpPr>
          <p:cNvPr id="9" name="Rectángulo 8">
            <a:extLst>
              <a:ext uri="{FF2B5EF4-FFF2-40B4-BE49-F238E27FC236}">
                <a16:creationId xmlns:a16="http://schemas.microsoft.com/office/drawing/2014/main" id="{0652CF89-7FF5-49D5-9AAD-B6A8845B3D47}"/>
              </a:ext>
            </a:extLst>
          </p:cNvPr>
          <p:cNvSpPr/>
          <p:nvPr/>
        </p:nvSpPr>
        <p:spPr>
          <a:xfrm>
            <a:off x="5614737" y="3319942"/>
            <a:ext cx="6577263"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pasó a ser el piloto de pruebas de la escudería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BMW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Turquía de 2006,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anterior tercer piloto,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reemplazó a Jacques Villeneuve en la escudería germana.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3DAEFEA3-110C-4573-A8F5-19D9F923376E}"/>
              </a:ext>
            </a:extLst>
          </p:cNvPr>
          <p:cNvSpPr/>
          <p:nvPr/>
        </p:nvSpPr>
        <p:spPr>
          <a:xfrm>
            <a:off x="0" y="4683516"/>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joven impresionó marcando el mejor tiempo en la segunda sesión de entrenamientos del Gran Premio de Turquía,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como al marcar el mejor tiempo en las dos sesiones del Gran Premio de Italia de 2006.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C8A5B750-DBAD-47C1-A9DA-4281FF87243F}"/>
              </a:ext>
            </a:extLst>
          </p:cNvPr>
          <p:cNvSpPr/>
          <p:nvPr/>
        </p:nvSpPr>
        <p:spPr>
          <a:xfrm>
            <a:off x="0" y="5450948"/>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2007 fue confirmado como el tercer piloto de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BMW</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vez que competía en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World</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Series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Renault, donde ganó por primera vez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Nürburgring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E85F2024-9B79-4894-81A6-7E3011E15277}"/>
              </a:ext>
            </a:extLst>
          </p:cNvPr>
          <p:cNvSpPr/>
          <p:nvPr/>
        </p:nvSpPr>
        <p:spPr>
          <a:xfrm>
            <a:off x="0" y="6207514"/>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Lideraba el campeonato cuando tuvo que dejar la categoría para dedicarse a la Fórmula 1,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ocupando su puesto Michael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Ammermüller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F86E7F5D-F084-4C62-BDC2-4CA8BFF91BCB}"/>
              </a:ext>
            </a:extLst>
          </p:cNvPr>
          <p:cNvSpPr txBox="1"/>
          <p:nvPr/>
        </p:nvSpPr>
        <p:spPr>
          <a:xfrm>
            <a:off x="12192000" y="0"/>
            <a:ext cx="208547" cy="352926"/>
          </a:xfrm>
          <a:prstGeom prst="rect">
            <a:avLst/>
          </a:prstGeom>
          <a:noFill/>
        </p:spPr>
        <p:txBody>
          <a:bodyPr wrap="square" rtlCol="0">
            <a:spAutoFit/>
          </a:bodyPr>
          <a:lstStyle/>
          <a:p>
            <a:endParaRPr lang="es-MX" dirty="0"/>
          </a:p>
        </p:txBody>
      </p:sp>
      <p:sp>
        <p:nvSpPr>
          <p:cNvPr id="16" name="Rectángulo 15">
            <a:extLst>
              <a:ext uri="{FF2B5EF4-FFF2-40B4-BE49-F238E27FC236}">
                <a16:creationId xmlns:a16="http://schemas.microsoft.com/office/drawing/2014/main" id="{A77149EC-7615-433D-BB6D-08CF0962F56B}"/>
              </a:ext>
            </a:extLst>
          </p:cNvPr>
          <p:cNvSpPr/>
          <p:nvPr/>
        </p:nvSpPr>
        <p:spPr>
          <a:xfrm>
            <a:off x="5895474" y="157310"/>
            <a:ext cx="6280484" cy="461665"/>
          </a:xfrm>
          <a:prstGeom prst="rect">
            <a:avLst/>
          </a:prstGeom>
        </p:spPr>
        <p:txBody>
          <a:bodyPr wrap="square">
            <a:spAutoFit/>
          </a:bodyPr>
          <a:lstStyle/>
          <a:p>
            <a:pPr algn="ctr">
              <a:lnSpc>
                <a:spcPts val="2400"/>
              </a:lnSpc>
            </a:pPr>
            <a:r>
              <a:rPr lang="es-ES" sz="3600" b="1" kern="0" dirty="0">
                <a:ln>
                  <a:solidFill>
                    <a:srgbClr val="996633"/>
                  </a:solidFill>
                </a:ln>
                <a:solidFill>
                  <a:prstClr val="black"/>
                </a:solidFill>
                <a:latin typeface="Edwardian Script ITC" panose="030303020407070D0804" pitchFamily="66" charset="0"/>
                <a:cs typeface="Arial"/>
              </a:rPr>
              <a:t>Temporada 2005</a:t>
            </a:r>
            <a:endParaRPr lang="es-MX" sz="3600" b="1" kern="0" dirty="0">
              <a:ln>
                <a:solidFill>
                  <a:srgbClr val="996633"/>
                </a:solidFill>
              </a:ln>
              <a:solidFill>
                <a:prstClr val="black"/>
              </a:solidFill>
              <a:latin typeface="Edwardian Script ITC" panose="030303020407070D0804" pitchFamily="66" charset="0"/>
              <a:cs typeface="Arial"/>
            </a:endParaRPr>
          </a:p>
        </p:txBody>
      </p:sp>
      <p:sp>
        <p:nvSpPr>
          <p:cNvPr id="17" name="Rectángulo 16">
            <a:extLst>
              <a:ext uri="{FF2B5EF4-FFF2-40B4-BE49-F238E27FC236}">
                <a16:creationId xmlns:a16="http://schemas.microsoft.com/office/drawing/2014/main" id="{9A776AC2-2C29-4BA6-BBC8-F4B2BACB21CA}"/>
              </a:ext>
            </a:extLst>
          </p:cNvPr>
          <p:cNvSpPr/>
          <p:nvPr/>
        </p:nvSpPr>
        <p:spPr>
          <a:xfrm>
            <a:off x="6120062" y="2915775"/>
            <a:ext cx="6208296" cy="400110"/>
          </a:xfrm>
          <a:prstGeom prst="rect">
            <a:avLst/>
          </a:prstGeom>
        </p:spPr>
        <p:txBody>
          <a:bodyPr wrap="square">
            <a:spAutoFit/>
          </a:bodyPr>
          <a:lstStyle/>
          <a:p>
            <a:pPr algn="ctr">
              <a:lnSpc>
                <a:spcPts val="2400"/>
              </a:lnSpc>
            </a:pPr>
            <a:r>
              <a:rPr lang="es-ES" sz="3200" b="1" kern="0" dirty="0">
                <a:ln>
                  <a:solidFill>
                    <a:srgbClr val="996633"/>
                  </a:solidFill>
                </a:ln>
                <a:solidFill>
                  <a:prstClr val="black"/>
                </a:solidFill>
                <a:latin typeface="Edwardian Script ITC" panose="030303020407070D0804" pitchFamily="66" charset="0"/>
                <a:cs typeface="Arial"/>
              </a:rPr>
              <a:t>Piloto reserva de </a:t>
            </a:r>
            <a:r>
              <a:rPr lang="es-ES" sz="2800" b="1" kern="0" dirty="0">
                <a:ln>
                  <a:solidFill>
                    <a:srgbClr val="996633"/>
                  </a:solidFill>
                </a:ln>
                <a:solidFill>
                  <a:prstClr val="black"/>
                </a:solidFill>
                <a:latin typeface="CommercialScript BT" panose="03030803040807090C04" pitchFamily="66" charset="2"/>
                <a:cs typeface="Arial"/>
              </a:rPr>
              <a:t>BMW </a:t>
            </a:r>
            <a:r>
              <a:rPr lang="es-ES" sz="3200" b="1" kern="0" dirty="0">
                <a:ln>
                  <a:solidFill>
                    <a:srgbClr val="996633"/>
                  </a:solidFill>
                </a:ln>
                <a:solidFill>
                  <a:prstClr val="black"/>
                </a:solidFill>
                <a:latin typeface="Edwardian Script ITC" panose="030303020407070D0804" pitchFamily="66" charset="0"/>
                <a:cs typeface="Arial"/>
              </a:rPr>
              <a:t> </a:t>
            </a:r>
            <a:r>
              <a:rPr lang="es-ES" sz="3200" b="1" kern="0" dirty="0" err="1">
                <a:ln>
                  <a:solidFill>
                    <a:srgbClr val="996633"/>
                  </a:solidFill>
                </a:ln>
                <a:solidFill>
                  <a:prstClr val="black"/>
                </a:solidFill>
                <a:latin typeface="Edwardian Script ITC" panose="030303020407070D0804" pitchFamily="66" charset="0"/>
                <a:cs typeface="Arial"/>
              </a:rPr>
              <a:t>Sauber</a:t>
            </a:r>
            <a:r>
              <a:rPr lang="es-ES" sz="3200" b="1" kern="0" dirty="0">
                <a:ln>
                  <a:solidFill>
                    <a:srgbClr val="996633"/>
                  </a:solidFill>
                </a:ln>
                <a:solidFill>
                  <a:prstClr val="black"/>
                </a:solidFill>
                <a:latin typeface="Edwardian Script ITC" panose="030303020407070D0804" pitchFamily="66" charset="0"/>
                <a:cs typeface="Arial"/>
              </a:rPr>
              <a:t>.</a:t>
            </a:r>
            <a:endParaRPr lang="es-MX" sz="3200" b="1" kern="0" dirty="0">
              <a:ln>
                <a:solidFill>
                  <a:srgbClr val="996633"/>
                </a:solidFill>
              </a:ln>
              <a:solidFill>
                <a:prstClr val="black"/>
              </a:solidFill>
              <a:latin typeface="Edwardian Script ITC" panose="030303020407070D0804" pitchFamily="66" charset="0"/>
              <a:cs typeface="Arial"/>
            </a:endParaRPr>
          </a:p>
        </p:txBody>
      </p:sp>
    </p:spTree>
    <p:extLst>
      <p:ext uri="{BB962C8B-B14F-4D97-AF65-F5344CB8AC3E}">
        <p14:creationId xmlns:p14="http://schemas.microsoft.com/office/powerpoint/2010/main" val="3816028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strips(downRight)">
                                      <p:cBhvr>
                                        <p:cTn id="7" dur="14000"/>
                                        <p:tgtEl>
                                          <p:spTgt spid="11"/>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2500"/>
                                        <p:tgtEl>
                                          <p:spTgt spid="3"/>
                                        </p:tgtEl>
                                      </p:cBhvr>
                                    </p:animEffect>
                                  </p:childTnLst>
                                </p:cTn>
                              </p:par>
                              <p:par>
                                <p:cTn id="11" presetID="10" presetClass="entr" presetSubtype="0" fill="hold" grpId="0" nodeType="withEffect">
                                  <p:stCondLst>
                                    <p:cond delay="4000"/>
                                  </p:stCondLst>
                                  <p:iterate type="lt">
                                    <p:tmPct val="10000"/>
                                  </p:iterate>
                                  <p:childTnLst>
                                    <p:set>
                                      <p:cBhvr>
                                        <p:cTn id="12" dur="1" fill="hold">
                                          <p:stCondLst>
                                            <p:cond delay="0"/>
                                          </p:stCondLst>
                                        </p:cTn>
                                        <p:tgtEl>
                                          <p:spTgt spid="16"/>
                                        </p:tgtEl>
                                        <p:attrNameLst>
                                          <p:attrName>style.visibility</p:attrName>
                                        </p:attrNameLst>
                                      </p:cBhvr>
                                      <p:to>
                                        <p:strVal val="visible"/>
                                      </p:to>
                                    </p:set>
                                    <p:animEffect transition="in" filter="fade">
                                      <p:cBhvr>
                                        <p:cTn id="13" dur="2500"/>
                                        <p:tgtEl>
                                          <p:spTgt spid="16"/>
                                        </p:tgtEl>
                                      </p:cBhvr>
                                    </p:animEffect>
                                  </p:childTnLst>
                                </p:cTn>
                              </p:par>
                              <p:par>
                                <p:cTn id="14" presetID="10" presetClass="entr" presetSubtype="0" fill="hold" grpId="0" nodeType="withEffect">
                                  <p:stCondLst>
                                    <p:cond delay="80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2500"/>
                                        <p:tgtEl>
                                          <p:spTgt spid="5"/>
                                        </p:tgtEl>
                                      </p:cBhvr>
                                    </p:animEffect>
                                  </p:childTnLst>
                                </p:cTn>
                              </p:par>
                            </p:childTnLst>
                          </p:cTn>
                        </p:par>
                        <p:par>
                          <p:cTn id="17" fill="hold">
                            <p:stCondLst>
                              <p:cond delay="20000"/>
                            </p:stCondLst>
                            <p:childTnLst>
                              <p:par>
                                <p:cTn id="18" presetID="1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70"/>
                                        <p:tgtEl>
                                          <p:spTgt spid="6"/>
                                        </p:tgtEl>
                                      </p:cBhvr>
                                    </p:animEffect>
                                  </p:childTnLst>
                                </p:cTn>
                              </p:par>
                            </p:childTnLst>
                          </p:cTn>
                        </p:par>
                        <p:par>
                          <p:cTn id="21" fill="hold">
                            <p:stCondLst>
                              <p:cond delay="30413"/>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170"/>
                                        <p:tgtEl>
                                          <p:spTgt spid="7"/>
                                        </p:tgtEl>
                                      </p:cBhvr>
                                    </p:animEffect>
                                  </p:childTnLst>
                                </p:cTn>
                              </p:par>
                            </p:childTnLst>
                          </p:cTn>
                        </p:par>
                        <p:par>
                          <p:cTn id="25" fill="hold">
                            <p:stCondLst>
                              <p:cond delay="39369"/>
                            </p:stCondLst>
                            <p:childTnLst>
                              <p:par>
                                <p:cTn id="26" presetID="10" presetClass="entr" presetSubtype="0" fill="hold" grpId="0" nodeType="afterEffect">
                                  <p:stCondLst>
                                    <p:cond delay="150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2500"/>
                                        <p:tgtEl>
                                          <p:spTgt spid="8"/>
                                        </p:tgtEl>
                                      </p:cBhvr>
                                    </p:animEffect>
                                  </p:childTnLst>
                                </p:cTn>
                              </p:par>
                            </p:childTnLst>
                          </p:cTn>
                        </p:par>
                        <p:par>
                          <p:cTn id="29" fill="hold">
                            <p:stCondLst>
                              <p:cond delay="46619"/>
                            </p:stCondLst>
                            <p:childTnLst>
                              <p:par>
                                <p:cTn id="30" presetID="10" presetClass="entr" presetSubtype="0" fill="hold" grpId="0" nodeType="afterEffect">
                                  <p:stCondLst>
                                    <p:cond delay="1500"/>
                                  </p:stCondLst>
                                  <p:iterate type="lt">
                                    <p:tmPct val="10000"/>
                                  </p:iterate>
                                  <p:childTnLst>
                                    <p:set>
                                      <p:cBhvr>
                                        <p:cTn id="31" dur="1" fill="hold">
                                          <p:stCondLst>
                                            <p:cond delay="0"/>
                                          </p:stCondLst>
                                        </p:cTn>
                                        <p:tgtEl>
                                          <p:spTgt spid="17"/>
                                        </p:tgtEl>
                                        <p:attrNameLst>
                                          <p:attrName>style.visibility</p:attrName>
                                        </p:attrNameLst>
                                      </p:cBhvr>
                                      <p:to>
                                        <p:strVal val="visible"/>
                                      </p:to>
                                    </p:set>
                                    <p:animEffect transition="in" filter="fade">
                                      <p:cBhvr>
                                        <p:cTn id="32" dur="2500"/>
                                        <p:tgtEl>
                                          <p:spTgt spid="17"/>
                                        </p:tgtEl>
                                      </p:cBhvr>
                                    </p:animEffect>
                                  </p:childTnLst>
                                </p:cTn>
                              </p:par>
                            </p:childTnLst>
                          </p:cTn>
                        </p:par>
                        <p:par>
                          <p:cTn id="33" fill="hold">
                            <p:stCondLst>
                              <p:cond delay="56619"/>
                            </p:stCondLst>
                            <p:childTnLst>
                              <p:par>
                                <p:cTn id="34" presetID="10" presetClass="entr" presetSubtype="0" fill="hold" grpId="0" nodeType="afterEffect">
                                  <p:stCondLst>
                                    <p:cond delay="150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170"/>
                                        <p:tgtEl>
                                          <p:spTgt spid="9"/>
                                        </p:tgtEl>
                                      </p:cBhvr>
                                    </p:animEffect>
                                  </p:childTnLst>
                                </p:cTn>
                              </p:par>
                            </p:childTnLst>
                          </p:cTn>
                        </p:par>
                        <p:par>
                          <p:cTn id="37" fill="hold">
                            <p:stCondLst>
                              <p:cond delay="79413"/>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170"/>
                                        <p:tgtEl>
                                          <p:spTgt spid="12"/>
                                        </p:tgtEl>
                                      </p:cBhvr>
                                    </p:animEffect>
                                  </p:childTnLst>
                                </p:cTn>
                              </p:par>
                            </p:childTnLst>
                          </p:cTn>
                        </p:par>
                        <p:par>
                          <p:cTn id="41" fill="hold">
                            <p:stCondLst>
                              <p:cond delay="100888"/>
                            </p:stCondLst>
                            <p:childTnLst>
                              <p:par>
                                <p:cTn id="42" presetID="10" presetClass="entr" presetSubtype="0" fill="hold" grpId="0" nodeType="afterEffect">
                                  <p:stCondLst>
                                    <p:cond delay="1000"/>
                                  </p:stCondLst>
                                  <p:iterate type="lt">
                                    <p:tmPct val="10000"/>
                                  </p:iterate>
                                  <p:childTnLst>
                                    <p:set>
                                      <p:cBhvr>
                                        <p:cTn id="43" dur="1" fill="hold">
                                          <p:stCondLst>
                                            <p:cond delay="0"/>
                                          </p:stCondLst>
                                        </p:cTn>
                                        <p:tgtEl>
                                          <p:spTgt spid="13"/>
                                        </p:tgtEl>
                                        <p:attrNameLst>
                                          <p:attrName>style.visibility</p:attrName>
                                        </p:attrNameLst>
                                      </p:cBhvr>
                                      <p:to>
                                        <p:strVal val="visible"/>
                                      </p:to>
                                    </p:set>
                                    <p:animEffect transition="in" filter="fade">
                                      <p:cBhvr>
                                        <p:cTn id="44" dur="1170"/>
                                        <p:tgtEl>
                                          <p:spTgt spid="13"/>
                                        </p:tgtEl>
                                      </p:cBhvr>
                                    </p:animEffect>
                                  </p:childTnLst>
                                </p:cTn>
                              </p:par>
                            </p:childTnLst>
                          </p:cTn>
                        </p:par>
                        <p:par>
                          <p:cTn id="45" fill="hold">
                            <p:stCondLst>
                              <p:cond delay="118034"/>
                            </p:stCondLst>
                            <p:childTnLst>
                              <p:par>
                                <p:cTn id="46" presetID="10" presetClass="entr" presetSubtype="0" fill="hold" grpId="0" nodeType="afterEffect">
                                  <p:stCondLst>
                                    <p:cond delay="1000"/>
                                  </p:stCondLst>
                                  <p:iterate type="lt">
                                    <p:tmPct val="10000"/>
                                  </p:iterate>
                                  <p:childTnLst>
                                    <p:set>
                                      <p:cBhvr>
                                        <p:cTn id="47" dur="1" fill="hold">
                                          <p:stCondLst>
                                            <p:cond delay="0"/>
                                          </p:stCondLst>
                                        </p:cTn>
                                        <p:tgtEl>
                                          <p:spTgt spid="14"/>
                                        </p:tgtEl>
                                        <p:attrNameLst>
                                          <p:attrName>style.visibility</p:attrName>
                                        </p:attrNameLst>
                                      </p:cBhvr>
                                      <p:to>
                                        <p:strVal val="visible"/>
                                      </p:to>
                                    </p:set>
                                    <p:animEffect transition="in" filter="fade">
                                      <p:cBhvr>
                                        <p:cTn id="48" dur="1170"/>
                                        <p:tgtEl>
                                          <p:spTgt spid="14"/>
                                        </p:tgtEl>
                                      </p:cBhvr>
                                    </p:animEffect>
                                  </p:childTnLst>
                                </p:cTn>
                              </p:par>
                            </p:childTnLst>
                          </p:cTn>
                        </p:par>
                        <p:par>
                          <p:cTn id="49" fill="hold">
                            <p:stCondLst>
                              <p:cond delay="132840"/>
                            </p:stCondLst>
                            <p:childTnLst>
                              <p:par>
                                <p:cTn id="50" presetID="1" presetClass="entr" presetSubtype="0" fill="hold" grpId="0" nodeType="afterEffect" nodePh="1">
                                  <p:stCondLst>
                                    <p:cond delay="2000"/>
                                  </p:stCondLst>
                                  <p:endCondLst>
                                    <p:cond evt="begin" delay="0">
                                      <p:tn val="50"/>
                                    </p:cond>
                                  </p:endCondLst>
                                  <p:childTnLst>
                                    <p:set>
                                      <p:cBhvr>
                                        <p:cTn id="51"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2" grpId="0"/>
      <p:bldP spid="13" grpId="0"/>
      <p:bldP spid="14"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chemeClr val="bg2">
                <a:tint val="97000"/>
                <a:hueMod val="92000"/>
                <a:satMod val="169000"/>
                <a:lumMod val="164000"/>
              </a:schemeClr>
            </a:gs>
            <a:gs pos="100000">
              <a:schemeClr val="bg2">
                <a:shade val="96000"/>
                <a:satMod val="120000"/>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rot="21261124">
            <a:off x="1" y="191723"/>
            <a:ext cx="5823284" cy="707886"/>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Vettel en su debut en Fórmula 1,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los Estados Unidos de 2007.</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hierba, carretera, exterior, plano&#10;&#10;Descripción generada con confianza muy alta">
            <a:extLst>
              <a:ext uri="{FF2B5EF4-FFF2-40B4-BE49-F238E27FC236}">
                <a16:creationId xmlns:a16="http://schemas.microsoft.com/office/drawing/2014/main" id="{A29EC420-652F-4270-902D-C339361BAC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239" y="815115"/>
            <a:ext cx="6938214" cy="4622585"/>
          </a:xfrm>
          <a:prstGeom prst="rect">
            <a:avLst/>
          </a:prstGeom>
          <a:solidFill>
            <a:srgbClr val="FFFFFF">
              <a:shade val="85000"/>
            </a:srgbClr>
          </a:solidFill>
          <a:ln w="190500" cap="sq">
            <a:solidFill>
              <a:schemeClr val="accent6">
                <a:lumMod val="50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ángulo 5">
            <a:extLst>
              <a:ext uri="{FF2B5EF4-FFF2-40B4-BE49-F238E27FC236}">
                <a16:creationId xmlns:a16="http://schemas.microsoft.com/office/drawing/2014/main" id="{0DF29218-94D2-4D12-ABEA-80D49B91AF32}"/>
              </a:ext>
            </a:extLst>
          </p:cNvPr>
          <p:cNvSpPr/>
          <p:nvPr/>
        </p:nvSpPr>
        <p:spPr>
          <a:xfrm>
            <a:off x="7283116" y="234929"/>
            <a:ext cx="4908883" cy="477054"/>
          </a:xfrm>
          <a:prstGeom prst="rect">
            <a:avLst/>
          </a:prstGeom>
        </p:spPr>
        <p:txBody>
          <a:bodyPr wrap="square">
            <a:spAutoFit/>
          </a:bodyPr>
          <a:lstStyle/>
          <a:p>
            <a:pPr algn="ctr">
              <a:lnSpc>
                <a:spcPts val="2400"/>
              </a:lnSpc>
            </a:pPr>
            <a:r>
              <a:rPr lang="es-ES" sz="4000" b="1" kern="0" dirty="0">
                <a:ln>
                  <a:solidFill>
                    <a:srgbClr val="996633"/>
                  </a:solidFill>
                </a:ln>
                <a:solidFill>
                  <a:schemeClr val="bg1"/>
                </a:solidFill>
                <a:latin typeface="Edwardian Script ITC" panose="030303020407070D0804" pitchFamily="66" charset="0"/>
                <a:cs typeface="Arial"/>
              </a:rPr>
              <a:t>Temporada 2007</a:t>
            </a:r>
            <a:endParaRPr lang="es-MX" sz="4000" b="1" kern="0" dirty="0">
              <a:ln>
                <a:solidFill>
                  <a:srgbClr val="996633"/>
                </a:solidFill>
              </a:ln>
              <a:solidFill>
                <a:schemeClr val="bg1"/>
              </a:solidFill>
              <a:latin typeface="Edwardian Script ITC" panose="030303020407070D0804" pitchFamily="66" charset="0"/>
              <a:cs typeface="Arial"/>
            </a:endParaRPr>
          </a:p>
        </p:txBody>
      </p:sp>
      <p:sp>
        <p:nvSpPr>
          <p:cNvPr id="7" name="Rectángulo 6">
            <a:extLst>
              <a:ext uri="{FF2B5EF4-FFF2-40B4-BE49-F238E27FC236}">
                <a16:creationId xmlns:a16="http://schemas.microsoft.com/office/drawing/2014/main" id="{A7AEB9DA-902B-4887-8156-4EC255ECD3AA}"/>
              </a:ext>
            </a:extLst>
          </p:cNvPr>
          <p:cNvSpPr/>
          <p:nvPr/>
        </p:nvSpPr>
        <p:spPr>
          <a:xfrm>
            <a:off x="7283117" y="2068648"/>
            <a:ext cx="4908884"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2007, Vettel siguió siendo el piloto reserva de la escudería alemana mientras competía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World</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Series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Renault.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E70321CA-1C7E-4C3D-BE2A-03922CA8AA28}"/>
              </a:ext>
            </a:extLst>
          </p:cNvPr>
          <p:cNvSpPr/>
          <p:nvPr/>
        </p:nvSpPr>
        <p:spPr>
          <a:xfrm>
            <a:off x="7507706" y="3207636"/>
            <a:ext cx="4604084" cy="166199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el grave accidente de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Canadá 2007, Vettel lo sustituyó en el Gran Premio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Estados Unidos, saliendo desde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séptima posición para acabar octavo.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1096956-4308-498D-B281-DE14461332FB}"/>
              </a:ext>
            </a:extLst>
          </p:cNvPr>
          <p:cNvSpPr/>
          <p:nvPr/>
        </p:nvSpPr>
        <p:spPr>
          <a:xfrm>
            <a:off x="0" y="4924147"/>
            <a:ext cx="12192000" cy="1631216"/>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Este resultado le permitió ser el piloto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más joven en marcar puntos en Fórmula 1,</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diecinueve años y trescientos cuarenta y nueve días,</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siendo el récord anteriormente ostentado por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quien con veinte años y sesenta y siete días había acabado sexto el Gran Premio de Brasil 2000.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95EFE85E-59C5-46B5-B193-15B4FD962299}"/>
              </a:ext>
            </a:extLst>
          </p:cNvPr>
          <p:cNvSpPr txBox="1"/>
          <p:nvPr/>
        </p:nvSpPr>
        <p:spPr>
          <a:xfrm>
            <a:off x="12192000" y="0"/>
            <a:ext cx="208547" cy="352926"/>
          </a:xfrm>
          <a:prstGeom prst="rect">
            <a:avLst/>
          </a:prstGeom>
          <a:noFill/>
        </p:spPr>
        <p:txBody>
          <a:bodyPr wrap="square" rtlCol="0">
            <a:spAutoFit/>
          </a:bodyPr>
          <a:lstStyle/>
          <a:p>
            <a:endParaRPr lang="es-MX" dirty="0"/>
          </a:p>
        </p:txBody>
      </p:sp>
      <p:sp>
        <p:nvSpPr>
          <p:cNvPr id="11" name="Rectángulo 10">
            <a:extLst>
              <a:ext uri="{FF2B5EF4-FFF2-40B4-BE49-F238E27FC236}">
                <a16:creationId xmlns:a16="http://schemas.microsoft.com/office/drawing/2014/main" id="{10E67980-7A72-4265-8A9A-3EA1B8C52F8E}"/>
              </a:ext>
            </a:extLst>
          </p:cNvPr>
          <p:cNvSpPr/>
          <p:nvPr/>
        </p:nvSpPr>
        <p:spPr>
          <a:xfrm>
            <a:off x="7435517" y="903519"/>
            <a:ext cx="4756484" cy="707886"/>
          </a:xfrm>
          <a:prstGeom prst="rect">
            <a:avLst/>
          </a:prstGeom>
        </p:spPr>
        <p:txBody>
          <a:bodyPr wrap="square">
            <a:spAutoFit/>
          </a:bodyPr>
          <a:lstStyle/>
          <a:p>
            <a:pPr algn="ctr">
              <a:lnSpc>
                <a:spcPts val="2400"/>
              </a:lnSpc>
            </a:pPr>
            <a:r>
              <a:rPr lang="es-ES" sz="3200" b="1" kern="0" dirty="0">
                <a:ln>
                  <a:solidFill>
                    <a:srgbClr val="996633"/>
                  </a:solidFill>
                </a:ln>
                <a:solidFill>
                  <a:schemeClr val="bg1"/>
                </a:solidFill>
                <a:latin typeface="Edwardian Script ITC" panose="030303020407070D0804" pitchFamily="66" charset="0"/>
                <a:cs typeface="Arial"/>
              </a:rPr>
              <a:t>Debut en Indianápolis </a:t>
            </a:r>
          </a:p>
          <a:p>
            <a:pPr algn="ctr">
              <a:lnSpc>
                <a:spcPts val="2400"/>
              </a:lnSpc>
            </a:pPr>
            <a:r>
              <a:rPr lang="es-ES" sz="3200" b="1" kern="0" dirty="0">
                <a:ln>
                  <a:solidFill>
                    <a:srgbClr val="996633"/>
                  </a:solidFill>
                </a:ln>
                <a:solidFill>
                  <a:schemeClr val="bg1"/>
                </a:solidFill>
                <a:latin typeface="Edwardian Script ITC" panose="030303020407070D0804" pitchFamily="66" charset="0"/>
                <a:cs typeface="Arial"/>
              </a:rPr>
              <a:t>y contrato con Toro Rosso.</a:t>
            </a:r>
            <a:endParaRPr lang="es-MX" sz="3200" b="1" kern="0" dirty="0">
              <a:ln>
                <a:solidFill>
                  <a:srgbClr val="996633"/>
                </a:solidFill>
              </a:ln>
              <a:solidFill>
                <a:schemeClr val="bg1"/>
              </a:solidFill>
              <a:latin typeface="Edwardian Script ITC" panose="030303020407070D0804" pitchFamily="66" charset="0"/>
              <a:cs typeface="Arial"/>
            </a:endParaRPr>
          </a:p>
        </p:txBody>
      </p:sp>
    </p:spTree>
    <p:extLst>
      <p:ext uri="{BB962C8B-B14F-4D97-AF65-F5344CB8AC3E}">
        <p14:creationId xmlns:p14="http://schemas.microsoft.com/office/powerpoint/2010/main" val="2933086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11250"/>
                                        <p:tgtEl>
                                          <p:spTgt spid="5"/>
                                        </p:tgtEl>
                                      </p:cBhvr>
                                    </p:animEffect>
                                  </p:childTnLst>
                                </p:cTn>
                              </p:par>
                              <p:par>
                                <p:cTn id="8" presetID="10" presetClass="entr" presetSubtype="0" fill="hold" grpId="0" nodeType="withEffect">
                                  <p:stCondLst>
                                    <p:cond delay="325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2500"/>
                                        <p:tgtEl>
                                          <p:spTgt spid="6"/>
                                        </p:tgtEl>
                                      </p:cBhvr>
                                    </p:animEffect>
                                  </p:childTnLst>
                                </p:cTn>
                              </p:par>
                              <p:par>
                                <p:cTn id="14" presetID="10" presetClass="entr" presetSubtype="0" fill="hold" grpId="0" nodeType="withEffect">
                                  <p:stCondLst>
                                    <p:cond delay="4500"/>
                                  </p:stCondLst>
                                  <p:iterate type="lt">
                                    <p:tmPct val="10000"/>
                                  </p:iterate>
                                  <p:childTnLst>
                                    <p:set>
                                      <p:cBhvr>
                                        <p:cTn id="15" dur="1" fill="hold">
                                          <p:stCondLst>
                                            <p:cond delay="0"/>
                                          </p:stCondLst>
                                        </p:cTn>
                                        <p:tgtEl>
                                          <p:spTgt spid="11"/>
                                        </p:tgtEl>
                                        <p:attrNameLst>
                                          <p:attrName>style.visibility</p:attrName>
                                        </p:attrNameLst>
                                      </p:cBhvr>
                                      <p:to>
                                        <p:strVal val="visible"/>
                                      </p:to>
                                    </p:set>
                                    <p:animEffect transition="in" filter="fade">
                                      <p:cBhvr>
                                        <p:cTn id="16" dur="2500"/>
                                        <p:tgtEl>
                                          <p:spTgt spid="11"/>
                                        </p:tgtEl>
                                      </p:cBhvr>
                                    </p:animEffect>
                                  </p:childTnLst>
                                </p:cTn>
                              </p:par>
                            </p:childTnLst>
                          </p:cTn>
                        </p:par>
                        <p:par>
                          <p:cTn id="17" fill="hold">
                            <p:stCondLst>
                              <p:cond delay="17000"/>
                            </p:stCondLst>
                            <p:childTnLst>
                              <p:par>
                                <p:cTn id="18" presetID="1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170"/>
                                        <p:tgtEl>
                                          <p:spTgt spid="7"/>
                                        </p:tgtEl>
                                      </p:cBhvr>
                                    </p:animEffect>
                                  </p:childTnLst>
                                </p:cTn>
                              </p:par>
                            </p:childTnLst>
                          </p:cTn>
                        </p:par>
                        <p:par>
                          <p:cTn id="21" fill="hold">
                            <p:stCondLst>
                              <p:cond delay="29987"/>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170"/>
                                        <p:tgtEl>
                                          <p:spTgt spid="8"/>
                                        </p:tgtEl>
                                      </p:cBhvr>
                                    </p:animEffect>
                                  </p:childTnLst>
                                </p:cTn>
                              </p:par>
                            </p:childTnLst>
                          </p:cTn>
                        </p:par>
                        <p:par>
                          <p:cTn id="25" fill="hold">
                            <p:stCondLst>
                              <p:cond delay="50526"/>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170"/>
                                        <p:tgtEl>
                                          <p:spTgt spid="9"/>
                                        </p:tgtEl>
                                      </p:cBhvr>
                                    </p:animEffect>
                                  </p:childTnLst>
                                </p:cTn>
                              </p:par>
                            </p:childTnLst>
                          </p:cTn>
                        </p:par>
                        <p:par>
                          <p:cTn id="29" fill="hold">
                            <p:stCondLst>
                              <p:cond delay="81244"/>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56000">
              <a:schemeClr val="bg2">
                <a:tint val="97000"/>
                <a:hueMod val="92000"/>
                <a:satMod val="169000"/>
                <a:lumMod val="164000"/>
              </a:schemeClr>
            </a:gs>
            <a:gs pos="100000">
              <a:schemeClr val="bg2">
                <a:shade val="96000"/>
                <a:satMod val="120000"/>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pic>
        <p:nvPicPr>
          <p:cNvPr id="5" name="Imagen 4" descr="Imagen que contiene carretera, exterior, edificio&#10;&#10;Descripción generada con confianza alta">
            <a:extLst>
              <a:ext uri="{FF2B5EF4-FFF2-40B4-BE49-F238E27FC236}">
                <a16:creationId xmlns:a16="http://schemas.microsoft.com/office/drawing/2014/main" id="{083EEBF7-E9D1-4E50-99CF-7CA339A4CB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77398"/>
            <a:ext cx="7523747" cy="2896643"/>
          </a:xfrm>
          <a:prstGeom prst="rect">
            <a:avLst/>
          </a:prstGeom>
          <a:effectLst>
            <a:softEdge rad="317500"/>
          </a:effectLst>
        </p:spPr>
      </p:pic>
      <p:sp>
        <p:nvSpPr>
          <p:cNvPr id="3" name="Rectángulo 2">
            <a:extLst>
              <a:ext uri="{FF2B5EF4-FFF2-40B4-BE49-F238E27FC236}">
                <a16:creationId xmlns:a16="http://schemas.microsoft.com/office/drawing/2014/main" id="{ED2B5075-EE2C-4291-ABDA-79C849735C48}"/>
              </a:ext>
            </a:extLst>
          </p:cNvPr>
          <p:cNvSpPr/>
          <p:nvPr/>
        </p:nvSpPr>
        <p:spPr>
          <a:xfrm>
            <a:off x="0" y="3368058"/>
            <a:ext cx="7523747" cy="707886"/>
          </a:xfrm>
          <a:prstGeom prst="rect">
            <a:avLst/>
          </a:prstGeom>
        </p:spPr>
        <p:txBody>
          <a:bodyPr wrap="square">
            <a:spAutoFit/>
          </a:bodyPr>
          <a:lstStyle/>
          <a:p>
            <a:pPr algn="ctr">
              <a:lnSpc>
                <a:spcPts val="2400"/>
              </a:lnSpc>
            </a:pP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Vettel pilotando su Toro Rosso </a:t>
            </a:r>
            <a:r>
              <a:rPr lang="es-ES" sz="2000" b="1" kern="1800" dirty="0">
                <a:solidFill>
                  <a:srgbClr val="6C5200"/>
                </a:solidFill>
                <a:latin typeface="CommercialScript BT" panose="03030803040807090C04" pitchFamily="66" charset="2"/>
                <a:ea typeface="Times New Roman" panose="02020603050405020304" pitchFamily="18" charset="0"/>
                <a:cs typeface="Times New Roman" panose="02020603050405020304" pitchFamily="18" charset="0"/>
              </a:rPr>
              <a:t>STR</a:t>
            </a:r>
            <a:r>
              <a:rPr lang="es-ES" sz="24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2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Brasil de 2007.</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40C6716-BCAD-4D0B-94A0-0289DE5F1402}"/>
              </a:ext>
            </a:extLst>
          </p:cNvPr>
          <p:cNvSpPr/>
          <p:nvPr/>
        </p:nvSpPr>
        <p:spPr>
          <a:xfrm>
            <a:off x="0" y="127555"/>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31 de julio de 2007,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BMW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permitió a Vettel unirse a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Toro Rosso para poder competir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partir del Gran Premio de Hungría, reemplazando a Scott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Speed</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ganando unos ciento sesenta y cinco mil dólares por acabar la temporada con la escudería italiana.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09A7B69-6F2E-4490-8730-58A2570F7515}"/>
              </a:ext>
            </a:extLst>
          </p:cNvPr>
          <p:cNvSpPr/>
          <p:nvPr/>
        </p:nvSpPr>
        <p:spPr>
          <a:xfrm>
            <a:off x="0" y="1138208"/>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Antes de la carrera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Hungaroring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hizo público que Vettel continuaría en el equipo durante la temporada 2008,  siendo su compañero de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Sébastien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Bourdais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A50D6A9-6F90-4023-A501-7EA58198C073}"/>
              </a:ext>
            </a:extLst>
          </p:cNvPr>
          <p:cNvSpPr/>
          <p:nvPr/>
        </p:nvSpPr>
        <p:spPr>
          <a:xfrm>
            <a:off x="0" y="1924272"/>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luchó para mantener el ritmo de su compañero de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Vitantonio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Liuzzi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las carreras de Hungría,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Turquía, Italia y Bélgica, sin llegar a superar a los coches de la mitad inferior de la parrilla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Toyota, Honda, Super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Aguri</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y el propio Toro Rosso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B1555B0-D3F2-4BCD-A2AE-18E4C7D5A6AC}"/>
              </a:ext>
            </a:extLst>
          </p:cNvPr>
          <p:cNvSpPr/>
          <p:nvPr/>
        </p:nvSpPr>
        <p:spPr>
          <a:xfrm>
            <a:off x="7555832" y="2934923"/>
            <a:ext cx="4636168" cy="196977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 lluvioso Gran Premio de Japón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2007, Vettel llegó a ser tercero por detrás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Lewis Hamilton y Mark Webber, pareciendo que podría conseguir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primer podio, que habría sido también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primero de la escudería italiana.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6B7DA8E-753E-47BC-AA4C-C7053470B591}"/>
              </a:ext>
            </a:extLst>
          </p:cNvPr>
          <p:cNvSpPr/>
          <p:nvPr/>
        </p:nvSpPr>
        <p:spPr>
          <a:xfrm>
            <a:off x="7267074" y="4924142"/>
            <a:ext cx="4924925" cy="193899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durante un período de coche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seguridad, Vettel chocó contra Webber,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quien declaró a una televisión británica: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es de niños, ¿no?... </a:t>
            </a:r>
          </a:p>
          <a:p>
            <a:pPr algn="ctr">
              <a:lnSpc>
                <a:spcPts val="2400"/>
              </a:lnSpc>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Niños sin  suficiente experiencia: </a:t>
            </a:r>
          </a:p>
          <a:p>
            <a:pPr algn="ctr">
              <a:lnSpc>
                <a:spcPts val="2400"/>
              </a:lnSpc>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hacen un buen trabajo y luego lo fastidian todo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BAD15062-21D5-4DBA-9E7B-376744787C76}"/>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440324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8000" fill="hold"/>
                                        <p:tgtEl>
                                          <p:spTgt spid="5"/>
                                        </p:tgtEl>
                                        <p:attrNameLst>
                                          <p:attrName>ppt_x</p:attrName>
                                        </p:attrNameLst>
                                      </p:cBhvr>
                                      <p:tavLst>
                                        <p:tav tm="0">
                                          <p:val>
                                            <p:strVal val="0-#ppt_w/2"/>
                                          </p:val>
                                        </p:tav>
                                        <p:tav tm="100000">
                                          <p:val>
                                            <p:strVal val="#ppt_x"/>
                                          </p:val>
                                        </p:tav>
                                      </p:tavLst>
                                    </p:anim>
                                    <p:anim calcmode="lin" valueType="num">
                                      <p:cBhvr additive="base">
                                        <p:cTn id="8" dur="2800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9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par>
                                <p:cTn id="12" presetID="10" presetClass="entr" presetSubtype="0" fill="hold" grpId="0" nodeType="withEffect">
                                  <p:stCondLst>
                                    <p:cond delay="50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childTnLst>
                          </p:cTn>
                        </p:par>
                        <p:par>
                          <p:cTn id="15" fill="hold">
                            <p:stCondLst>
                              <p:cond delay="28509"/>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70"/>
                                        <p:tgtEl>
                                          <p:spTgt spid="7"/>
                                        </p:tgtEl>
                                      </p:cBhvr>
                                    </p:animEffect>
                                  </p:childTnLst>
                                </p:cTn>
                              </p:par>
                            </p:childTnLst>
                          </p:cTn>
                        </p:par>
                        <p:par>
                          <p:cTn id="19" fill="hold">
                            <p:stCondLst>
                              <p:cond delay="45825"/>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73033"/>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70"/>
                                        <p:tgtEl>
                                          <p:spTgt spid="9"/>
                                        </p:tgtEl>
                                      </p:cBhvr>
                                    </p:animEffect>
                                  </p:childTnLst>
                                </p:cTn>
                              </p:par>
                            </p:childTnLst>
                          </p:cTn>
                        </p:par>
                        <p:par>
                          <p:cTn id="27" fill="hold">
                            <p:stCondLst>
                              <p:cond delay="96731"/>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70"/>
                                        <p:tgtEl>
                                          <p:spTgt spid="10"/>
                                        </p:tgtEl>
                                      </p:cBhvr>
                                    </p:animEffect>
                                  </p:childTnLst>
                                </p:cTn>
                              </p:par>
                            </p:childTnLst>
                          </p:cTn>
                        </p:par>
                        <p:par>
                          <p:cTn id="31" fill="hold">
                            <p:stCondLst>
                              <p:cond delay="121599"/>
                            </p:stCondLst>
                            <p:childTnLst>
                              <p:par>
                                <p:cTn id="32" presetID="1" presetClass="entr" presetSubtype="0" fill="hold" grpId="0" nodeType="afterEffect" nodePh="1">
                                  <p:stCondLst>
                                    <p:cond delay="200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56000">
              <a:schemeClr val="bg2">
                <a:tint val="97000"/>
                <a:hueMod val="92000"/>
                <a:satMod val="169000"/>
                <a:lumMod val="164000"/>
              </a:schemeClr>
            </a:gs>
            <a:gs pos="100000">
              <a:schemeClr val="bg2">
                <a:shade val="96000"/>
                <a:satMod val="120000"/>
                <a:lumMod val="9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512563"/>
            <a:ext cx="3240505" cy="317009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joven alemán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sancionado con la pérdida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diez posiciones en parrilla para la siguiente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la penalización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levantada cuando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espectador publicó un vídeo del incidente en YouTube, haciendo que la investigación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accidente se volviera a abrir.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carretera, hierba, exterior&#10;&#10;Descripción generada con confianza muy alta">
            <a:extLst>
              <a:ext uri="{FF2B5EF4-FFF2-40B4-BE49-F238E27FC236}">
                <a16:creationId xmlns:a16="http://schemas.microsoft.com/office/drawing/2014/main" id="{FB1366D8-7DDC-4BDE-9D47-5D033FC061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0505" y="144325"/>
            <a:ext cx="8951495" cy="5035216"/>
          </a:xfrm>
          <a:prstGeom prst="rect">
            <a:avLst/>
          </a:prstGeom>
          <a:effectLst>
            <a:softEdge rad="317500"/>
          </a:effectLst>
        </p:spPr>
      </p:pic>
      <p:sp>
        <p:nvSpPr>
          <p:cNvPr id="5" name="Rectángulo 4">
            <a:extLst>
              <a:ext uri="{FF2B5EF4-FFF2-40B4-BE49-F238E27FC236}">
                <a16:creationId xmlns:a16="http://schemas.microsoft.com/office/drawing/2014/main" id="{5C6CA07D-BF7C-4B50-A9D5-0C713E011D68}"/>
              </a:ext>
            </a:extLst>
          </p:cNvPr>
          <p:cNvSpPr/>
          <p:nvPr/>
        </p:nvSpPr>
        <p:spPr>
          <a:xfrm>
            <a:off x="3240504" y="5325199"/>
            <a:ext cx="8951495"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semana siguiente, en el Gran Premio de China, Vettel consiguió la cuarta plaza, mientras que su compañero de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Vitantonio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Liuzzi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quedó sexto,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consiguiendo el que fuera no sólo su mejor resultado en la categoría,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sino también el de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Toro Rosso.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27C336C-0303-43B3-9E93-7E68DB00F1B1}"/>
              </a:ext>
            </a:extLst>
          </p:cNvPr>
          <p:cNvSpPr/>
          <p:nvPr/>
        </p:nvSpPr>
        <p:spPr>
          <a:xfrm>
            <a:off x="0" y="4009738"/>
            <a:ext cx="3240505" cy="258532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adelante, Webber culpó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Hamilton del accidente, declarando que el británico había hecho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un trabajo de mierda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detrás del coche de seguridad, frenando bruscamente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variando su trazada.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E0BB2EDE-AA8F-44E9-BE6E-673018E3F98D}"/>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260509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8500"/>
                                        <p:tgtEl>
                                          <p:spTgt spid="4"/>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childTnLst>
                          </p:cTn>
                        </p:par>
                        <p:par>
                          <p:cTn id="11" fill="hold">
                            <p:stCondLst>
                              <p:cond delay="2900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childTnLst>
                          </p:cTn>
                        </p:par>
                        <p:par>
                          <p:cTn id="15" fill="hold">
                            <p:stCondLst>
                              <p:cond delay="49007"/>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77034"/>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56000">
              <a:schemeClr val="bg2">
                <a:tint val="97000"/>
                <a:hueMod val="92000"/>
                <a:satMod val="169000"/>
                <a:lumMod val="164000"/>
              </a:schemeClr>
            </a:gs>
            <a:gs pos="100000">
              <a:schemeClr val="bg2">
                <a:shade val="96000"/>
                <a:satMod val="120000"/>
                <a:lumMod val="9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E49C2882-7346-4E04-903C-9B0B49391D83}"/>
              </a:ext>
            </a:extLst>
          </p:cNvPr>
          <p:cNvSpPr/>
          <p:nvPr/>
        </p:nvSpPr>
        <p:spPr>
          <a:xfrm>
            <a:off x="9127958" y="2004480"/>
            <a:ext cx="3064041" cy="224676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compitió además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de 2007,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representando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equipo alemán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junto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Michael Schumacher.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3E1A398-57FF-497E-B977-62CAC1983DF5}"/>
              </a:ext>
            </a:extLst>
          </p:cNvPr>
          <p:cNvSpPr/>
          <p:nvPr/>
        </p:nvSpPr>
        <p:spPr>
          <a:xfrm>
            <a:off x="0" y="5180816"/>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y Schumacher ganaron la Copa de Naciones para Alemania, teniendo que batir al excampeón de rally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Marcus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Grönholm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Heikki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después de que Schumacher calase su coche.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729D7CF-6EBE-4DEF-9A02-4DB7038D01D1}"/>
              </a:ext>
            </a:extLst>
          </p:cNvPr>
          <p:cNvSpPr/>
          <p:nvPr/>
        </p:nvSpPr>
        <p:spPr>
          <a:xfrm>
            <a:off x="0" y="6159385"/>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Vettel perdió en la primera ronda del campeonato individual frente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0" name="Imagen 9" descr="Imagen que contiene carretera, interior, motocicleta&#10;&#10;Descripción generada con confianza muy alta">
            <a:extLst>
              <a:ext uri="{FF2B5EF4-FFF2-40B4-BE49-F238E27FC236}">
                <a16:creationId xmlns:a16="http://schemas.microsoft.com/office/drawing/2014/main" id="{8480A370-F903-454E-832B-F70036F78A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61470"/>
            <a:ext cx="8988857" cy="409073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 name="Rectángulo 10">
            <a:extLst>
              <a:ext uri="{FF2B5EF4-FFF2-40B4-BE49-F238E27FC236}">
                <a16:creationId xmlns:a16="http://schemas.microsoft.com/office/drawing/2014/main" id="{4C1EC6EC-3005-4862-BC1B-60CA055277A5}"/>
              </a:ext>
            </a:extLst>
          </p:cNvPr>
          <p:cNvSpPr/>
          <p:nvPr/>
        </p:nvSpPr>
        <p:spPr>
          <a:xfrm>
            <a:off x="0" y="247865"/>
            <a:ext cx="12192001"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último, en la cita final del mundial, el GP de Brasil, debió retirarse a causa de un problema hidráulico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monoplaza.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5141DABE-01E1-4648-9613-9CCB5008862B}"/>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140172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8000" fill="hold"/>
                                        <p:tgtEl>
                                          <p:spTgt spid="10"/>
                                        </p:tgtEl>
                                        <p:attrNameLst>
                                          <p:attrName>ppt_x</p:attrName>
                                        </p:attrNameLst>
                                      </p:cBhvr>
                                      <p:tavLst>
                                        <p:tav tm="0">
                                          <p:val>
                                            <p:strVal val="1+#ppt_w/2"/>
                                          </p:val>
                                        </p:tav>
                                        <p:tav tm="100000">
                                          <p:val>
                                            <p:strVal val="#ppt_x"/>
                                          </p:val>
                                        </p:tav>
                                      </p:tavLst>
                                    </p:anim>
                                    <p:anim calcmode="lin" valueType="num">
                                      <p:cBhvr additive="base">
                                        <p:cTn id="8" dur="8000" fill="hold"/>
                                        <p:tgtEl>
                                          <p:spTgt spid="10"/>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10"/>
                                        </p:tgtEl>
                                        <p:attrNameLst>
                                          <p:attrName>style.visibility</p:attrName>
                                        </p:attrNameLst>
                                      </p:cBhvr>
                                      <p:to>
                                        <p:strVal val="visible"/>
                                      </p:to>
                                    </p:set>
                                    <p:anim calcmode="lin" valueType="num">
                                      <p:cBhvr>
                                        <p:cTn id="11" dur="8000" fill="hold"/>
                                        <p:tgtEl>
                                          <p:spTgt spid="10"/>
                                        </p:tgtEl>
                                        <p:attrNameLst>
                                          <p:attrName>ppt_w</p:attrName>
                                        </p:attrNameLst>
                                      </p:cBhvr>
                                      <p:tavLst>
                                        <p:tav tm="0">
                                          <p:val>
                                            <p:fltVal val="0"/>
                                          </p:val>
                                        </p:tav>
                                        <p:tav tm="100000">
                                          <p:val>
                                            <p:strVal val="#ppt_w"/>
                                          </p:val>
                                        </p:tav>
                                      </p:tavLst>
                                    </p:anim>
                                    <p:anim calcmode="lin" valueType="num">
                                      <p:cBhvr>
                                        <p:cTn id="12" dur="8000" fill="hold"/>
                                        <p:tgtEl>
                                          <p:spTgt spid="10"/>
                                        </p:tgtEl>
                                        <p:attrNameLst>
                                          <p:attrName>ppt_h</p:attrName>
                                        </p:attrNameLst>
                                      </p:cBhvr>
                                      <p:tavLst>
                                        <p:tav tm="0">
                                          <p:val>
                                            <p:fltVal val="0"/>
                                          </p:val>
                                        </p:tav>
                                        <p:tav tm="100000">
                                          <p:val>
                                            <p:strVal val="#ppt_h"/>
                                          </p:val>
                                        </p:tav>
                                      </p:tavLst>
                                    </p:anim>
                                    <p:animEffect transition="in" filter="fade">
                                      <p:cBhvr>
                                        <p:cTn id="13" dur="8000"/>
                                        <p:tgtEl>
                                          <p:spTgt spid="10"/>
                                        </p:tgtEl>
                                      </p:cBhvr>
                                    </p:animEffect>
                                  </p:childTnLst>
                                </p:cTn>
                              </p:par>
                            </p:childTnLst>
                          </p:cTn>
                        </p:par>
                        <p:par>
                          <p:cTn id="14" fill="hold">
                            <p:stCondLst>
                              <p:cond delay="8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170"/>
                                        <p:tgtEl>
                                          <p:spTgt spid="11"/>
                                        </p:tgtEl>
                                      </p:cBhvr>
                                    </p:animEffect>
                                  </p:childTnLst>
                                </p:cTn>
                              </p:par>
                            </p:childTnLst>
                          </p:cTn>
                        </p:par>
                        <p:par>
                          <p:cTn id="18" fill="hold">
                            <p:stCondLst>
                              <p:cond delay="21604"/>
                            </p:stCondLst>
                            <p:childTnLst>
                              <p:par>
                                <p:cTn id="19" presetID="10" presetClass="entr" presetSubtype="0" fill="hold" grpId="0" nodeType="afterEffect">
                                  <p:stCondLst>
                                    <p:cond delay="15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70"/>
                                        <p:tgtEl>
                                          <p:spTgt spid="6"/>
                                        </p:tgtEl>
                                      </p:cBhvr>
                                    </p:animEffect>
                                  </p:childTnLst>
                                </p:cTn>
                              </p:par>
                            </p:childTnLst>
                          </p:cTn>
                        </p:par>
                        <p:par>
                          <p:cTn id="22" fill="hold">
                            <p:stCondLst>
                              <p:cond delay="35857"/>
                            </p:stCondLst>
                            <p:childTnLst>
                              <p:par>
                                <p:cTn id="23" presetID="10" presetClass="entr" presetSubtype="0" fill="hold" grpId="0" nodeType="afterEffect">
                                  <p:stCondLst>
                                    <p:cond delay="15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70"/>
                                        <p:tgtEl>
                                          <p:spTgt spid="7"/>
                                        </p:tgtEl>
                                      </p:cBhvr>
                                    </p:animEffect>
                                  </p:childTnLst>
                                </p:cTn>
                              </p:par>
                            </p:childTnLst>
                          </p:cTn>
                        </p:par>
                        <p:par>
                          <p:cTn id="26" fill="hold">
                            <p:stCondLst>
                              <p:cond delay="56662"/>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170"/>
                                        <p:tgtEl>
                                          <p:spTgt spid="8"/>
                                        </p:tgtEl>
                                      </p:cBhvr>
                                    </p:animEffect>
                                  </p:childTnLst>
                                </p:cTn>
                              </p:par>
                            </p:childTnLst>
                          </p:cTn>
                        </p:par>
                        <p:par>
                          <p:cTn id="30" fill="hold">
                            <p:stCondLst>
                              <p:cond delay="68075"/>
                            </p:stCondLst>
                            <p:childTnLst>
                              <p:par>
                                <p:cTn id="31" presetID="1" presetClass="entr" presetSubtype="0" fill="hold" grpId="0" nodeType="afterEffect" nodePh="1">
                                  <p:stCondLst>
                                    <p:cond delay="2000"/>
                                  </p:stCondLst>
                                  <p:endCondLst>
                                    <p:cond evt="begin" delay="0">
                                      <p:tn val="31"/>
                                    </p:cond>
                                  </p:end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1"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38000">
              <a:schemeClr val="bg2">
                <a:tint val="97000"/>
                <a:hueMod val="92000"/>
                <a:satMod val="169000"/>
                <a:lumMod val="164000"/>
              </a:schemeClr>
            </a:gs>
            <a:gs pos="100000">
              <a:schemeClr val="bg2">
                <a:shade val="96000"/>
                <a:satMod val="120000"/>
                <a:lumMod val="90000"/>
              </a:schemeClr>
            </a:gs>
          </a:gsLst>
          <a:lin ang="18600000" scaled="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771563"/>
            <a:ext cx="4957011" cy="553998"/>
          </a:xfrm>
          <a:prstGeom prst="rect">
            <a:avLst/>
          </a:prstGeom>
        </p:spPr>
        <p:txBody>
          <a:bodyPr wrap="square">
            <a:spAutoFit/>
          </a:bodyPr>
          <a:lstStyle/>
          <a:p>
            <a:pPr algn="ctr">
              <a:lnSpc>
                <a:spcPts val="2400"/>
              </a:lnSpc>
            </a:pPr>
            <a:r>
              <a:rPr lang="es-ES" sz="6000" b="1" kern="0" dirty="0">
                <a:ln>
                  <a:solidFill>
                    <a:srgbClr val="996633"/>
                  </a:solidFill>
                </a:ln>
                <a:solidFill>
                  <a:schemeClr val="bg1"/>
                </a:solidFill>
                <a:latin typeface="Edwardian Script ITC" panose="030303020407070D0804" pitchFamily="66" charset="0"/>
                <a:cs typeface="Arial"/>
              </a:rPr>
              <a:t>Temporada 2008</a:t>
            </a:r>
            <a:endParaRPr lang="es-MX" sz="4000" b="1" kern="0" dirty="0">
              <a:ln>
                <a:solidFill>
                  <a:srgbClr val="996633"/>
                </a:solidFill>
              </a:ln>
              <a:solidFill>
                <a:schemeClr val="bg1"/>
              </a:solidFill>
              <a:latin typeface="Edwardian Script ITC" panose="030303020407070D0804" pitchFamily="66" charset="0"/>
              <a:cs typeface="Arial"/>
            </a:endParaRPr>
          </a:p>
        </p:txBody>
      </p:sp>
      <p:pic>
        <p:nvPicPr>
          <p:cNvPr id="6" name="Imagen 5" descr="Imagen que contiene carretera, edificio, exterior&#10;&#10;Descripción generada con confianza muy alta">
            <a:extLst>
              <a:ext uri="{FF2B5EF4-FFF2-40B4-BE49-F238E27FC236}">
                <a16:creationId xmlns:a16="http://schemas.microsoft.com/office/drawing/2014/main" id="{BC1754D1-2715-4D87-BC8B-ED3815C836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7011" y="1103228"/>
            <a:ext cx="7245679" cy="4848390"/>
          </a:xfrm>
          <a:prstGeom prst="rect">
            <a:avLst/>
          </a:prstGeom>
          <a:effectLst>
            <a:softEdge rad="317500"/>
          </a:effectLst>
        </p:spPr>
      </p:pic>
      <p:sp>
        <p:nvSpPr>
          <p:cNvPr id="7" name="Rectángulo 6">
            <a:extLst>
              <a:ext uri="{FF2B5EF4-FFF2-40B4-BE49-F238E27FC236}">
                <a16:creationId xmlns:a16="http://schemas.microsoft.com/office/drawing/2014/main" id="{534E03D4-90D5-4C8D-B9C4-BA299F835194}"/>
              </a:ext>
            </a:extLst>
          </p:cNvPr>
          <p:cNvSpPr/>
          <p:nvPr/>
        </p:nvSpPr>
        <p:spPr>
          <a:xfrm>
            <a:off x="4957011" y="564570"/>
            <a:ext cx="7234988" cy="400110"/>
          </a:xfrm>
          <a:prstGeom prst="rect">
            <a:avLst/>
          </a:prstGeom>
        </p:spPr>
        <p:txBody>
          <a:bodyPr wrap="square">
            <a:spAutoFit/>
          </a:bodyPr>
          <a:lstStyle/>
          <a:p>
            <a:pPr algn="ctr">
              <a:lnSpc>
                <a:spcPts val="2400"/>
              </a:lnSpc>
            </a:pPr>
            <a:r>
              <a:rPr lang="es-ES" sz="4000" b="1" kern="0" dirty="0">
                <a:ln>
                  <a:solidFill>
                    <a:srgbClr val="996633"/>
                  </a:solidFill>
                </a:ln>
                <a:solidFill>
                  <a:schemeClr val="bg1"/>
                </a:solidFill>
                <a:latin typeface="Edwardian Script ITC" panose="030303020407070D0804" pitchFamily="66" charset="0"/>
                <a:cs typeface="Arial"/>
              </a:rPr>
              <a:t>Primera temporada completa, primera victoria</a:t>
            </a:r>
            <a:endParaRPr lang="es-MX" sz="4000" b="1" kern="0" dirty="0">
              <a:ln>
                <a:solidFill>
                  <a:srgbClr val="996633"/>
                </a:solidFill>
              </a:ln>
              <a:solidFill>
                <a:schemeClr val="bg1"/>
              </a:solidFill>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521D983C-8E72-401D-A91C-9A8922BCCADF}"/>
              </a:ext>
            </a:extLst>
          </p:cNvPr>
          <p:cNvSpPr/>
          <p:nvPr/>
        </p:nvSpPr>
        <p:spPr>
          <a:xfrm>
            <a:off x="0" y="1956353"/>
            <a:ext cx="4957011" cy="289310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2008 no comenzó bien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joven alemán, con un accidente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primeras vueltas en Australia, donde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había llegado a la tercera ronda de clasificación,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sendos problemas de fiabilidad en Malasia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Baréin que lo obligaron a retirarse, convirtiéndose así en el único piloto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no acabara ninguna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las tres primeras carreras de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518253B3-0AEF-4ECD-A846-DF870C3705B8}"/>
              </a:ext>
            </a:extLst>
          </p:cNvPr>
          <p:cNvSpPr/>
          <p:nvPr/>
        </p:nvSpPr>
        <p:spPr>
          <a:xfrm>
            <a:off x="0" y="4972270"/>
            <a:ext cx="4957011"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Montmeló no mejoró su racha,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chocó con el coche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trompeado(?)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Adrian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Sutil en la primera vuelta.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0E13DBE5-9E6D-4249-BEF3-75CAA33589C2}"/>
              </a:ext>
            </a:extLst>
          </p:cNvPr>
          <p:cNvSpPr/>
          <p:nvPr/>
        </p:nvSpPr>
        <p:spPr>
          <a:xfrm>
            <a:off x="0" y="6239596"/>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mala racha acabó en Turquía, donde logró acabar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3683AAD3-800B-4EA7-ADF6-FFFCB36F4DB9}"/>
              </a:ext>
            </a:extLst>
          </p:cNvPr>
          <p:cNvSpPr txBox="1"/>
          <p:nvPr/>
        </p:nvSpPr>
        <p:spPr>
          <a:xfrm>
            <a:off x="12192000" y="0"/>
            <a:ext cx="208547" cy="352926"/>
          </a:xfrm>
          <a:prstGeom prst="rect">
            <a:avLst/>
          </a:prstGeom>
          <a:noFill/>
        </p:spPr>
        <p:txBody>
          <a:bodyPr wrap="square" rtlCol="0">
            <a:spAutoFit/>
          </a:bodyPr>
          <a:lstStyle/>
          <a:p>
            <a:endParaRPr lang="es-MX" dirty="0"/>
          </a:p>
        </p:txBody>
      </p:sp>
      <p:sp>
        <p:nvSpPr>
          <p:cNvPr id="5" name="Rectángulo 4">
            <a:extLst>
              <a:ext uri="{FF2B5EF4-FFF2-40B4-BE49-F238E27FC236}">
                <a16:creationId xmlns:a16="http://schemas.microsoft.com/office/drawing/2014/main" id="{71005FBF-8A1F-436F-B6A6-E2D7E09FE737}"/>
              </a:ext>
            </a:extLst>
          </p:cNvPr>
          <p:cNvSpPr/>
          <p:nvPr/>
        </p:nvSpPr>
        <p:spPr>
          <a:xfrm>
            <a:off x="4957011" y="1871483"/>
            <a:ext cx="7234988" cy="430887"/>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Vettel pilotando el STR3 en el Gran Premio de Singapur 2008.</a:t>
            </a:r>
            <a:endParaRPr lang="es-MX" sz="2800" b="1" dirty="0">
              <a:solidFill>
                <a:srgbClr val="6C52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09210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0" fill="hold"/>
                                        <p:tgtEl>
                                          <p:spTgt spid="6"/>
                                        </p:tgtEl>
                                        <p:attrNameLst>
                                          <p:attrName>ppt_x</p:attrName>
                                        </p:attrNameLst>
                                      </p:cBhvr>
                                      <p:tavLst>
                                        <p:tav tm="0">
                                          <p:val>
                                            <p:strVal val="1+#ppt_w/2"/>
                                          </p:val>
                                        </p:tav>
                                        <p:tav tm="100000">
                                          <p:val>
                                            <p:strVal val="#ppt_x"/>
                                          </p:val>
                                        </p:tav>
                                      </p:tavLst>
                                    </p:anim>
                                    <p:anim calcmode="lin" valueType="num">
                                      <p:cBhvr additive="base">
                                        <p:cTn id="8" dur="20000" fill="hold"/>
                                        <p:tgtEl>
                                          <p:spTgt spid="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2500"/>
                                        <p:tgtEl>
                                          <p:spTgt spid="3"/>
                                        </p:tgtEl>
                                      </p:cBhvr>
                                    </p:animEffect>
                                  </p:childTnLst>
                                </p:cTn>
                              </p:par>
                              <p:par>
                                <p:cTn id="12" presetID="10" presetClass="entr" presetSubtype="0" fill="hold" grpId="0" nodeType="withEffect">
                                  <p:stCondLst>
                                    <p:cond delay="750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2500"/>
                                        <p:tgtEl>
                                          <p:spTgt spid="7"/>
                                        </p:tgtEl>
                                      </p:cBhvr>
                                    </p:animEffect>
                                  </p:childTnLst>
                                </p:cTn>
                              </p:par>
                            </p:childTnLst>
                          </p:cTn>
                        </p:par>
                        <p:par>
                          <p:cTn id="15" fill="hold">
                            <p:stCondLst>
                              <p:cond delay="20500"/>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27403"/>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64439"/>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70"/>
                                        <p:tgtEl>
                                          <p:spTgt spid="9"/>
                                        </p:tgtEl>
                                      </p:cBhvr>
                                    </p:animEffect>
                                  </p:childTnLst>
                                </p:cTn>
                              </p:par>
                            </p:childTnLst>
                          </p:cTn>
                        </p:par>
                        <p:par>
                          <p:cTn id="27" fill="hold">
                            <p:stCondLst>
                              <p:cond delay="77139"/>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70"/>
                                        <p:tgtEl>
                                          <p:spTgt spid="10"/>
                                        </p:tgtEl>
                                      </p:cBhvr>
                                    </p:animEffect>
                                  </p:childTnLst>
                                </p:cTn>
                              </p:par>
                            </p:childTnLst>
                          </p:cTn>
                        </p:par>
                        <p:par>
                          <p:cTn id="31" fill="hold">
                            <p:stCondLst>
                              <p:cond delay="85276"/>
                            </p:stCondLst>
                            <p:childTnLst>
                              <p:par>
                                <p:cTn id="32" presetID="1" presetClass="entr" presetSubtype="0" fill="hold" grpId="0" nodeType="afterEffect" nodePh="1">
                                  <p:stCondLst>
                                    <p:cond delay="200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67000"/>
              </a:schemeClr>
            </a:gs>
            <a:gs pos="40000">
              <a:schemeClr val="accent4">
                <a:lumMod val="97000"/>
                <a:lumOff val="3000"/>
              </a:schemeClr>
            </a:gs>
            <a:gs pos="100000">
              <a:schemeClr val="accent4">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219576" y="31303"/>
            <a:ext cx="3935329" cy="1323439"/>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Vettel realizando unas declaraciones durante el Gran Premio de Mónaco 2008, en el que finalizó quinto tras partir en la novena fila de la parrilla.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persona, exterior, edificio, mujer&#10;&#10;Descripción generada con confianza muy alta">
            <a:extLst>
              <a:ext uri="{FF2B5EF4-FFF2-40B4-BE49-F238E27FC236}">
                <a16:creationId xmlns:a16="http://schemas.microsoft.com/office/drawing/2014/main" id="{4FB3290B-2A8B-48E5-8A51-D7C6C2A857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76" y="1375610"/>
            <a:ext cx="3935329" cy="52471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Rectángulo 6">
            <a:extLst>
              <a:ext uri="{FF2B5EF4-FFF2-40B4-BE49-F238E27FC236}">
                <a16:creationId xmlns:a16="http://schemas.microsoft.com/office/drawing/2014/main" id="{0F6C47F0-68CD-49B4-B803-BCF73EE6B4BB}"/>
              </a:ext>
            </a:extLst>
          </p:cNvPr>
          <p:cNvSpPr/>
          <p:nvPr/>
        </p:nvSpPr>
        <p:spPr>
          <a:xfrm>
            <a:off x="4219074" y="127555"/>
            <a:ext cx="7972926"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un pinchazo en la primera vuelta y un problema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uno de sus repostajes causaron que acabara la carrera en decimoséptima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última posición, tras haber salido desde el decimocuarto puesto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parrilla de salida.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C7806FC-5767-4115-9262-D393BC1F69B1}"/>
              </a:ext>
            </a:extLst>
          </p:cNvPr>
          <p:cNvSpPr/>
          <p:nvPr/>
        </p:nvSpPr>
        <p:spPr>
          <a:xfrm>
            <a:off x="4219074" y="1507178"/>
            <a:ext cx="7972925"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sexta ronda del mundial, el Gran Premio de Mónaco,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joven germano consiguió sus primeros puntos de la 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acabar quinto tras haber salido desde la decimonovena posición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una penalización por haber cambiado la caja de cambios.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1403784-D1C3-4109-A365-D81CEF778DCE}"/>
              </a:ext>
            </a:extLst>
          </p:cNvPr>
          <p:cNvSpPr/>
          <p:nvPr/>
        </p:nvSpPr>
        <p:spPr>
          <a:xfrm>
            <a:off x="4219074" y="2934923"/>
            <a:ext cx="7972926"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Canadá sumó otro punto a su casillero al acabar en la octava posición después de salir desde el último puesto de la parrilla.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AFE21281-302A-4E7C-A7E5-7CB241C16668}"/>
              </a:ext>
            </a:extLst>
          </p:cNvPr>
          <p:cNvSpPr/>
          <p:nvPr/>
        </p:nvSpPr>
        <p:spPr>
          <a:xfrm>
            <a:off x="4235116" y="3785154"/>
            <a:ext cx="7956884"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anuncio de la retirada de David Coulthard de la Fórmula 1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hizo comenzar los rumores sobre la posibilidad de que el joven alemán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ocupase un asiento en la escudería Red Bull Racing al año próximo,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rumor que se confirmaría en el Gran Premio de Alemania.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A4642DA6-7C76-4FF8-83BC-4B5B2A907627}"/>
              </a:ext>
            </a:extLst>
          </p:cNvPr>
          <p:cNvSpPr/>
          <p:nvPr/>
        </p:nvSpPr>
        <p:spPr>
          <a:xfrm>
            <a:off x="4219074" y="5244983"/>
            <a:ext cx="7972926"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Allí acabó en la octava posición, sumando un nuevo punto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 igualando su puntuación total de la temporada anterior.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F1B92B36-966C-4100-9A74-1FE925021E2F}"/>
              </a:ext>
            </a:extLst>
          </p:cNvPr>
          <p:cNvSpPr/>
          <p:nvPr/>
        </p:nvSpPr>
        <p:spPr>
          <a:xfrm>
            <a:off x="4235116" y="6063132"/>
            <a:ext cx="7956884"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Europa, el joven piloto logró un sexto puesto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parrilla de salida, que a la postre fue su posición final en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C82531B1-819E-49D7-9F6F-5ADA88D63873}"/>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50337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500"/>
                                        <p:tgtEl>
                                          <p:spTgt spid="5"/>
                                        </p:tgtEl>
                                      </p:cBhvr>
                                    </p:animEffect>
                                  </p:childTnLst>
                                </p:cTn>
                              </p:par>
                              <p:par>
                                <p:cTn id="8" presetID="10" presetClass="entr" presetSubtype="0" fill="hold" grpId="0" nodeType="withEffect">
                                  <p:stCondLst>
                                    <p:cond delay="35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170"/>
                                        <p:tgtEl>
                                          <p:spTgt spid="7"/>
                                        </p:tgtEl>
                                      </p:cBhvr>
                                    </p:animEffect>
                                  </p:childTnLst>
                                </p:cTn>
                              </p:par>
                              <p:par>
                                <p:cTn id="14" presetID="10" presetClass="entr" presetSubtype="0" fill="hold" grpId="0" nodeType="withEffect">
                                  <p:stCondLst>
                                    <p:cond delay="24500"/>
                                  </p:stCondLst>
                                  <p:iterate type="lt">
                                    <p:tmPct val="10000"/>
                                  </p:iterate>
                                  <p:childTnLst>
                                    <p:set>
                                      <p:cBhvr>
                                        <p:cTn id="15" dur="1" fill="hold">
                                          <p:stCondLst>
                                            <p:cond delay="0"/>
                                          </p:stCondLst>
                                        </p:cTn>
                                        <p:tgtEl>
                                          <p:spTgt spid="8"/>
                                        </p:tgtEl>
                                        <p:attrNameLst>
                                          <p:attrName>style.visibility</p:attrName>
                                        </p:attrNameLst>
                                      </p:cBhvr>
                                      <p:to>
                                        <p:strVal val="visible"/>
                                      </p:to>
                                    </p:set>
                                    <p:animEffect transition="in" filter="fade">
                                      <p:cBhvr>
                                        <p:cTn id="16" dur="1170"/>
                                        <p:tgtEl>
                                          <p:spTgt spid="8"/>
                                        </p:tgtEl>
                                      </p:cBhvr>
                                    </p:animEffect>
                                  </p:childTnLst>
                                </p:cTn>
                              </p:par>
                            </p:childTnLst>
                          </p:cTn>
                        </p:par>
                        <p:par>
                          <p:cTn id="17" fill="hold">
                            <p:stCondLst>
                              <p:cond delay="51000"/>
                            </p:stCondLst>
                            <p:childTnLst>
                              <p:par>
                                <p:cTn id="18" presetID="1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170"/>
                                        <p:tgtEl>
                                          <p:spTgt spid="9"/>
                                        </p:tgtEl>
                                      </p:cBhvr>
                                    </p:animEffect>
                                  </p:childTnLst>
                                </p:cTn>
                              </p:par>
                            </p:childTnLst>
                          </p:cTn>
                        </p:par>
                        <p:par>
                          <p:cTn id="21" fill="hold">
                            <p:stCondLst>
                              <p:cond delay="64338"/>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170"/>
                                        <p:tgtEl>
                                          <p:spTgt spid="10"/>
                                        </p:tgtEl>
                                      </p:cBhvr>
                                    </p:animEffect>
                                  </p:childTnLst>
                                </p:cTn>
                              </p:par>
                            </p:childTnLst>
                          </p:cTn>
                        </p:par>
                        <p:par>
                          <p:cTn id="25" fill="hold">
                            <p:stCondLst>
                              <p:cond delay="90727"/>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1170"/>
                                        <p:tgtEl>
                                          <p:spTgt spid="11"/>
                                        </p:tgtEl>
                                      </p:cBhvr>
                                    </p:animEffect>
                                  </p:childTnLst>
                                </p:cTn>
                              </p:par>
                            </p:childTnLst>
                          </p:cTn>
                        </p:par>
                        <p:par>
                          <p:cTn id="29" fill="hold">
                            <p:stCondLst>
                              <p:cond delay="104012"/>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170"/>
                                        <p:tgtEl>
                                          <p:spTgt spid="12"/>
                                        </p:tgtEl>
                                      </p:cBhvr>
                                    </p:animEffect>
                                  </p:childTnLst>
                                </p:cTn>
                              </p:par>
                            </p:childTnLst>
                          </p:cTn>
                        </p:par>
                        <p:par>
                          <p:cTn id="33" fill="hold">
                            <p:stCondLst>
                              <p:cond delay="119754"/>
                            </p:stCondLst>
                            <p:childTnLst>
                              <p:par>
                                <p:cTn id="34" presetID="1" presetClass="entr" presetSubtype="0" fill="hold" grpId="0" nodeType="afterEffect" nodePh="1">
                                  <p:stCondLst>
                                    <p:cond delay="2000"/>
                                  </p:stCondLst>
                                  <p:endCondLst>
                                    <p:cond evt="begin" delay="0">
                                      <p:tn val="34"/>
                                    </p:cond>
                                  </p:endCondLst>
                                  <p:childTnLst>
                                    <p:set>
                                      <p:cBhvr>
                                        <p:cTn id="35"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67000"/>
              </a:schemeClr>
            </a:gs>
            <a:gs pos="40000">
              <a:schemeClr val="accent4">
                <a:lumMod val="97000"/>
                <a:lumOff val="3000"/>
              </a:schemeClr>
            </a:gs>
            <a:gs pos="100000">
              <a:schemeClr val="accent4">
                <a:lumMod val="60000"/>
                <a:lumOff val="4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87975"/>
            <a:ext cx="4187168"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siguiente carrera, en Bélgica, consiguió una quinta plaza,</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añadiendo cuatro puntos a su casillero.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exterior, agua, suelo&#10;&#10;Descripción generada con confianza muy alta">
            <a:extLst>
              <a:ext uri="{FF2B5EF4-FFF2-40B4-BE49-F238E27FC236}">
                <a16:creationId xmlns:a16="http://schemas.microsoft.com/office/drawing/2014/main" id="{B4E1A751-9E7D-48D4-90F2-B7F4048C96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7168" y="-3676"/>
            <a:ext cx="7999482" cy="5329655"/>
          </a:xfrm>
          <a:prstGeom prst="rect">
            <a:avLst/>
          </a:prstGeom>
          <a:effectLst>
            <a:softEdge rad="317500"/>
          </a:effectLst>
        </p:spPr>
      </p:pic>
      <p:sp>
        <p:nvSpPr>
          <p:cNvPr id="6" name="Rectángulo 5">
            <a:extLst>
              <a:ext uri="{FF2B5EF4-FFF2-40B4-BE49-F238E27FC236}">
                <a16:creationId xmlns:a16="http://schemas.microsoft.com/office/drawing/2014/main" id="{AFFFF962-75AC-461F-BF31-603CF8DF97B7}"/>
              </a:ext>
            </a:extLst>
          </p:cNvPr>
          <p:cNvSpPr/>
          <p:nvPr/>
        </p:nvSpPr>
        <p:spPr>
          <a:xfrm>
            <a:off x="0" y="1426965"/>
            <a:ext cx="4187168" cy="381642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su progresión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finalizaría ahí, y en un lluvioso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Gran Premio de Italia consiguió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primera pole position de su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Fórmula 1,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luego rubricó con su primera victoria, tras la salida del gran premio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safety car, convirtiéndose así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piloto más joven de la historia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conseguir una pole, un podio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una victoria, récords anteriormente ostentados por Fernando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256FFE7-CA05-4A8C-8803-1BB433B88677}"/>
              </a:ext>
            </a:extLst>
          </p:cNvPr>
          <p:cNvSpPr/>
          <p:nvPr/>
        </p:nvSpPr>
        <p:spPr>
          <a:xfrm>
            <a:off x="0" y="5469577"/>
            <a:ext cx="12192000"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tras sumar puntos en Singapur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5º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Japón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6º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Brasil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4º, superando al a la postre campeón </a:t>
            </a:r>
          </a:p>
          <a:p>
            <a:pPr algn="ctr">
              <a:lnSpc>
                <a:spcPts val="2400"/>
              </a:lnSpc>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del mundo Lewis Hamilton en una maniobra que le pudo costar el mundial al inglés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acabó la temporada</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un sorprendente octavo con 35  puntos, siendo el 4º piloto que más puntos sumó en las últimas 7 rondas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campeonato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29</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más que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Heikki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o Nick Heidfeld.</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74CCA17B-B8CB-4F95-9785-B6F9EFB44B7C}"/>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152852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12250" fill="hold"/>
                                        <p:tgtEl>
                                          <p:spTgt spid="5"/>
                                        </p:tgtEl>
                                        <p:attrNameLst>
                                          <p:attrName>ppt_w</p:attrName>
                                        </p:attrNameLst>
                                      </p:cBhvr>
                                      <p:tavLst>
                                        <p:tav tm="0">
                                          <p:val>
                                            <p:fltVal val="0"/>
                                          </p:val>
                                        </p:tav>
                                        <p:tav tm="100000">
                                          <p:val>
                                            <p:strVal val="#ppt_w"/>
                                          </p:val>
                                        </p:tav>
                                      </p:tavLst>
                                    </p:anim>
                                    <p:anim calcmode="lin" valueType="num">
                                      <p:cBhvr>
                                        <p:cTn id="8" dur="12250" fill="hold"/>
                                        <p:tgtEl>
                                          <p:spTgt spid="5"/>
                                        </p:tgtEl>
                                        <p:attrNameLst>
                                          <p:attrName>ppt_h</p:attrName>
                                        </p:attrNameLst>
                                      </p:cBhvr>
                                      <p:tavLst>
                                        <p:tav tm="0">
                                          <p:val>
                                            <p:fltVal val="0"/>
                                          </p:val>
                                        </p:tav>
                                        <p:tav tm="100000">
                                          <p:val>
                                            <p:strVal val="#ppt_h"/>
                                          </p:val>
                                        </p:tav>
                                      </p:tavLst>
                                    </p:anim>
                                    <p:animEffect transition="in" filter="fade">
                                      <p:cBhvr>
                                        <p:cTn id="9" dur="12250"/>
                                        <p:tgtEl>
                                          <p:spTgt spid="5"/>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70"/>
                                        <p:tgtEl>
                                          <p:spTgt spid="3"/>
                                        </p:tgtEl>
                                      </p:cBhvr>
                                    </p:animEffect>
                                  </p:childTnLst>
                                </p:cTn>
                              </p:par>
                            </p:childTnLst>
                          </p:cTn>
                        </p:par>
                        <p:par>
                          <p:cTn id="13" fill="hold">
                            <p:stCondLst>
                              <p:cond delay="12750"/>
                            </p:stCondLst>
                            <p:childTnLst>
                              <p:par>
                                <p:cTn id="14" presetID="1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170"/>
                                        <p:tgtEl>
                                          <p:spTgt spid="6"/>
                                        </p:tgtEl>
                                      </p:cBhvr>
                                    </p:animEffect>
                                  </p:childTnLst>
                                </p:cTn>
                              </p:par>
                            </p:childTnLst>
                          </p:cTn>
                        </p:par>
                        <p:par>
                          <p:cTn id="17" fill="hold">
                            <p:stCondLst>
                              <p:cond delay="52764"/>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170"/>
                                        <p:tgtEl>
                                          <p:spTgt spid="7"/>
                                        </p:tgtEl>
                                      </p:cBhvr>
                                    </p:animEffect>
                                  </p:childTnLst>
                                </p:cTn>
                              </p:par>
                            </p:childTnLst>
                          </p:cTn>
                        </p:par>
                        <p:par>
                          <p:cTn id="21" fill="hold">
                            <p:stCondLst>
                              <p:cond delay="95065"/>
                            </p:stCondLst>
                            <p:childTnLst>
                              <p:par>
                                <p:cTn id="22" presetID="1" presetClass="entr" presetSubtype="0" fill="hold" grpId="0" nodeType="afterEffect" nodePh="1">
                                  <p:stCondLst>
                                    <p:cond delay="2000"/>
                                  </p:stCondLst>
                                  <p:endCondLst>
                                    <p:cond evt="begin" delay="0">
                                      <p:tn val="22"/>
                                    </p:cond>
                                  </p:endCondLst>
                                  <p:childTnLst>
                                    <p:set>
                                      <p:cBhvr>
                                        <p:cTn id="2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0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7539789" y="1779886"/>
            <a:ext cx="4652210" cy="1354217"/>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Vettel, a bordo de su RB5, durante el Gran Premio de Abu Dabi,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la última prueba puntuable del Campeonato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del Mundo de 2009.</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AD9FAA4-DD29-4A50-985A-F52ECF689D6F}"/>
              </a:ext>
            </a:extLst>
          </p:cNvPr>
          <p:cNvSpPr/>
          <p:nvPr/>
        </p:nvSpPr>
        <p:spPr>
          <a:xfrm>
            <a:off x="0" y="384227"/>
            <a:ext cx="6096000" cy="553998"/>
          </a:xfrm>
          <a:prstGeom prst="rect">
            <a:avLst/>
          </a:prstGeom>
        </p:spPr>
        <p:txBody>
          <a:bodyPr wrap="square">
            <a:spAutoFit/>
          </a:bodyPr>
          <a:lstStyle/>
          <a:p>
            <a:pPr algn="ctr">
              <a:lnSpc>
                <a:spcPts val="2400"/>
              </a:lnSpc>
            </a:pPr>
            <a:r>
              <a:rPr lang="es-ES" sz="6000" b="1" kern="0" dirty="0">
                <a:ln>
                  <a:solidFill>
                    <a:srgbClr val="996633"/>
                  </a:solidFill>
                </a:ln>
                <a:solidFill>
                  <a:srgbClr val="FFD13F"/>
                </a:solidFill>
                <a:latin typeface="Edwardian Script ITC" panose="030303020407070D0804" pitchFamily="66" charset="0"/>
                <a:cs typeface="Arial"/>
              </a:rPr>
              <a:t>Temporada 2009</a:t>
            </a:r>
            <a:endParaRPr lang="es-MX" sz="6000" b="1" kern="0" dirty="0">
              <a:ln>
                <a:solidFill>
                  <a:srgbClr val="996633"/>
                </a:solidFill>
              </a:ln>
              <a:solidFill>
                <a:srgbClr val="FFD13F"/>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6B61FD3B-C733-47DB-9634-8B4BB0590EA4}"/>
              </a:ext>
            </a:extLst>
          </p:cNvPr>
          <p:cNvSpPr/>
          <p:nvPr/>
        </p:nvSpPr>
        <p:spPr>
          <a:xfrm>
            <a:off x="0" y="1012456"/>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la temporada 2009, Vettel pasa a la escudería Red Bull, que fabrica un monoplaza bastante competitivo.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FC9B78E-774D-4940-A359-681A55129B5A}"/>
              </a:ext>
            </a:extLst>
          </p:cNvPr>
          <p:cNvSpPr/>
          <p:nvPr/>
        </p:nvSpPr>
        <p:spPr>
          <a:xfrm>
            <a:off x="6096000" y="389147"/>
            <a:ext cx="6095999" cy="400110"/>
          </a:xfrm>
          <a:prstGeom prst="rect">
            <a:avLst/>
          </a:prstGeom>
        </p:spPr>
        <p:txBody>
          <a:bodyPr wrap="square">
            <a:spAutoFit/>
          </a:bodyPr>
          <a:lstStyle/>
          <a:p>
            <a:pPr algn="ctr">
              <a:lnSpc>
                <a:spcPts val="2400"/>
              </a:lnSpc>
            </a:pPr>
            <a:r>
              <a:rPr lang="es-ES" sz="4000" b="1" kern="0" dirty="0">
                <a:ln>
                  <a:solidFill>
                    <a:srgbClr val="996633"/>
                  </a:solidFill>
                </a:ln>
                <a:solidFill>
                  <a:srgbClr val="FFD13F"/>
                </a:solidFill>
                <a:latin typeface="Edwardian Script ITC" panose="030303020407070D0804" pitchFamily="66" charset="0"/>
                <a:cs typeface="Arial"/>
              </a:rPr>
              <a:t>En la pugna por el título.</a:t>
            </a:r>
            <a:endParaRPr lang="es-MX" sz="4000" b="1" kern="0" dirty="0">
              <a:ln>
                <a:solidFill>
                  <a:srgbClr val="996633"/>
                </a:solidFill>
              </a:ln>
              <a:solidFill>
                <a:srgbClr val="FFD13F"/>
              </a:solidFill>
              <a:latin typeface="Edwardian Script ITC" panose="030303020407070D0804" pitchFamily="66" charset="0"/>
              <a:cs typeface="Arial"/>
            </a:endParaRPr>
          </a:p>
        </p:txBody>
      </p:sp>
      <p:sp>
        <p:nvSpPr>
          <p:cNvPr id="7" name="Rectángulo 6">
            <a:extLst>
              <a:ext uri="{FF2B5EF4-FFF2-40B4-BE49-F238E27FC236}">
                <a16:creationId xmlns:a16="http://schemas.microsoft.com/office/drawing/2014/main" id="{4E977F98-3AD2-4540-B322-D351E0396997}"/>
              </a:ext>
            </a:extLst>
          </p:cNvPr>
          <p:cNvSpPr/>
          <p:nvPr/>
        </p:nvSpPr>
        <p:spPr>
          <a:xfrm>
            <a:off x="1" y="1499155"/>
            <a:ext cx="3495368" cy="2246769"/>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hace un mal comienzo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al no marcar puntos en las 2  primeras carreras, Melbourne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el incidente con Robert </a:t>
            </a:r>
            <a:r>
              <a:rPr lang="es-ES" sz="2800" b="1" kern="1800" dirty="0" err="1">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 falta de 3 vueltas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Sepang</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por la suspensión de la carrera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CA93C9E-BF03-418D-A83B-BDB4AE41B5B7}"/>
              </a:ext>
            </a:extLst>
          </p:cNvPr>
          <p:cNvSpPr/>
          <p:nvPr/>
        </p:nvSpPr>
        <p:spPr>
          <a:xfrm>
            <a:off x="0" y="3873644"/>
            <a:ext cx="5899355" cy="707886"/>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Shanghái, obtiene su primer triunfo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temporada,</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sumando sus primeros puntos.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78820E2D-7F38-4EA0-B32F-E5D343107AB4}"/>
              </a:ext>
            </a:extLst>
          </p:cNvPr>
          <p:cNvSpPr/>
          <p:nvPr/>
        </p:nvSpPr>
        <p:spPr>
          <a:xfrm>
            <a:off x="0" y="4625818"/>
            <a:ext cx="5899356"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Sakhir</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finaliza 2º; y en Cataluña, acaba 4º.</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FB50E7F-6411-483E-8D88-B9DCA7B09DF5}"/>
              </a:ext>
            </a:extLst>
          </p:cNvPr>
          <p:cNvSpPr/>
          <p:nvPr/>
        </p:nvSpPr>
        <p:spPr>
          <a:xfrm>
            <a:off x="0" y="5156762"/>
            <a:ext cx="8937523"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Mónaco, Vettel pierde el control de su monoplaza y abandona en las primeras vueltas.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4D1660E3-6E3A-4B3B-8631-2A8680B5BDFF}"/>
              </a:ext>
            </a:extLst>
          </p:cNvPr>
          <p:cNvSpPr/>
          <p:nvPr/>
        </p:nvSpPr>
        <p:spPr>
          <a:xfrm>
            <a:off x="0" y="5628712"/>
            <a:ext cx="11621729" cy="40011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en Estambul, vuelve a marcar puntos acabando 3º; y en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obtiene su segundo triunfo de la temporada.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318E67E3-ED0E-46BD-A7AA-096AEF6DAFF0}"/>
              </a:ext>
            </a:extLst>
          </p:cNvPr>
          <p:cNvSpPr/>
          <p:nvPr/>
        </p:nvSpPr>
        <p:spPr>
          <a:xfrm>
            <a:off x="0" y="6115406"/>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Nurburgring</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el alemán consigue otro podio al acabar 2º; pero la mala suerte le regresa en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Hungaroring</a:t>
            </a:r>
            <a:endPar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y en Valencia, ya que un problema en la caja de cambios, le obligó a abandonar en ambas carreras.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643AB2A5-9F0D-4C47-9E01-55FA51FB5B14}"/>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8757874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2" name="Medley Vettel 2-Eaglenest-1.wav"/>
          </p:stSnd>
        </p:sndAc>
      </p:transition>
    </mc:Choice>
    <mc:Fallback xmlns="">
      <p:transition spd="slow" advTm="0">
        <p:fade/>
        <p:sndAc>
          <p:stSnd>
            <p:snd r:embed="rId4" name="Medley Vettel 2-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442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2500"/>
                                        <p:tgtEl>
                                          <p:spTgt spid="4"/>
                                        </p:tgtEl>
                                      </p:cBhvr>
                                    </p:animEffect>
                                  </p:childTnLst>
                                </p:cTn>
                              </p:par>
                            </p:childTnLst>
                          </p:cTn>
                        </p:par>
                        <p:par>
                          <p:cTn id="12" fill="hold">
                            <p:stCondLst>
                              <p:cond delay="20923"/>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2500"/>
                                        <p:tgtEl>
                                          <p:spTgt spid="6"/>
                                        </p:tgtEl>
                                      </p:cBhvr>
                                    </p:animEffect>
                                  </p:childTnLst>
                                </p:cTn>
                              </p:par>
                            </p:childTnLst>
                          </p:cTn>
                        </p:par>
                        <p:par>
                          <p:cTn id="16" fill="hold">
                            <p:stCondLst>
                              <p:cond delay="29923"/>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288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342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73905"/>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80638"/>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91232"/>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170"/>
                                        <p:tgtEl>
                                          <p:spTgt spid="11"/>
                                        </p:tgtEl>
                                      </p:cBhvr>
                                    </p:animEffect>
                                  </p:childTnLst>
                                </p:cTn>
                              </p:par>
                            </p:childTnLst>
                          </p:cTn>
                        </p:par>
                        <p:par>
                          <p:cTn id="40" fill="hold">
                            <p:stCondLst>
                              <p:cond delay="104634"/>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170"/>
                                        <p:tgtEl>
                                          <p:spTgt spid="12"/>
                                        </p:tgtEl>
                                      </p:cBhvr>
                                    </p:animEffect>
                                  </p:childTnLst>
                                </p:cTn>
                              </p:par>
                            </p:childTnLst>
                          </p:cTn>
                        </p:par>
                        <p:par>
                          <p:cTn id="44" fill="hold">
                            <p:stCondLst>
                              <p:cond delay="126226"/>
                            </p:stCondLst>
                            <p:childTnLst>
                              <p:par>
                                <p:cTn id="45" presetID="1" presetClass="entr" presetSubtype="0" fill="hold" grpId="0" nodeType="afterEffect" nodePh="1">
                                  <p:stCondLst>
                                    <p:cond delay="2000"/>
                                  </p:stCondLst>
                                  <p:endCondLst>
                                    <p:cond evt="begin" delay="0">
                                      <p:tn val="45"/>
                                    </p:cond>
                                  </p:end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1558144"/>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Sin embargo, en Singapur consigue ser 4º a pesar de una sanción injusta y en Japón gana la carrera,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apurando sus opciones de ganar el título.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39CFD083-D719-4B5F-9C87-4417515CABDA}"/>
              </a:ext>
            </a:extLst>
          </p:cNvPr>
          <p:cNvSpPr/>
          <p:nvPr/>
        </p:nvSpPr>
        <p:spPr>
          <a:xfrm>
            <a:off x="0" y="127555"/>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en Spa, vuelve a obtener puntos y regresa al podio, acabando 3º.</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4401A71-1D58-4F0B-A8C6-14E54B1A87A9}"/>
              </a:ext>
            </a:extLst>
          </p:cNvPr>
          <p:cNvSpPr/>
          <p:nvPr/>
        </p:nvSpPr>
        <p:spPr>
          <a:xfrm>
            <a:off x="0" y="673245"/>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No obstante, en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realiza una floja carrera, marchando fuera de los puntos, aunque con el accidente de Hamilton terminó 8º, teóricamente con pocas opciones de ser el piloto más joven en ser campeón del mundo.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7BF7AB85-B49C-4CBF-8823-80992776FB62}"/>
              </a:ext>
            </a:extLst>
          </p:cNvPr>
          <p:cNvSpPr/>
          <p:nvPr/>
        </p:nvSpPr>
        <p:spPr>
          <a:xfrm>
            <a:off x="0" y="5894173"/>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Pero en Brasil, clasifica en un amargo 15º, y pese a remontar en carrera y finalizar 4º, </a:t>
            </a:r>
          </a:p>
          <a:p>
            <a:pPr algn="ctr">
              <a:lnSpc>
                <a:spcPts val="2400"/>
              </a:lnSpc>
            </a:pP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se proclamó por primera vez campeón mundial al acabar 5º.</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0DA49FC8-ECE0-4128-A278-46B74309C6B0}"/>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10269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822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3110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170"/>
                                        <p:tgtEl>
                                          <p:spTgt spid="3"/>
                                        </p:tgtEl>
                                      </p:cBhvr>
                                    </p:animEffect>
                                  </p:childTnLst>
                                </p:cTn>
                              </p:par>
                            </p:childTnLst>
                          </p:cTn>
                        </p:par>
                        <p:par>
                          <p:cTn id="16" fill="hold">
                            <p:stCondLst>
                              <p:cond delay="46726"/>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4723"/>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b="-13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1" y="393029"/>
            <a:ext cx="3510114" cy="1323439"/>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Terminar por delante de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no impidió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que el británico fuera campeón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faltando de una carrera.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B69C44A-E573-44D7-B7C0-3B51BBB15129}"/>
              </a:ext>
            </a:extLst>
          </p:cNvPr>
          <p:cNvSpPr/>
          <p:nvPr/>
        </p:nvSpPr>
        <p:spPr>
          <a:xfrm>
            <a:off x="3510115" y="9577"/>
            <a:ext cx="2831691"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Sin embargo,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Vettel logró ser subcampeón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la última carrera.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440AC17C-C526-47F4-B6D9-F0598D653DE1}"/>
              </a:ext>
            </a:extLst>
          </p:cNvPr>
          <p:cNvSpPr/>
          <p:nvPr/>
        </p:nvSpPr>
        <p:spPr>
          <a:xfrm>
            <a:off x="2507224" y="1808878"/>
            <a:ext cx="4704735" cy="1938992"/>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Salió 2º,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pero con el abandono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Hamilton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ganó la carrera,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cerrando una gran temporada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84 unidades en su casillero.</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83C3854-7475-496B-BAE7-6F924308D9DF}"/>
              </a:ext>
            </a:extLst>
          </p:cNvPr>
          <p:cNvSpPr/>
          <p:nvPr/>
        </p:nvSpPr>
        <p:spPr>
          <a:xfrm>
            <a:off x="1002889" y="3844151"/>
            <a:ext cx="5093111"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duda 2009  será,  para Sebastian Vettel,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año que marcó su despegue hacia los grandes.</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8EAFC75-8F59-40F4-BE51-1A415A33BD51}"/>
              </a:ext>
            </a:extLst>
          </p:cNvPr>
          <p:cNvSpPr/>
          <p:nvPr/>
        </p:nvSpPr>
        <p:spPr>
          <a:xfrm>
            <a:off x="0" y="4640567"/>
            <a:ext cx="7964129" cy="1015663"/>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Gracias a un monoplaza excelente  y a su brillante posición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como subcampeón del Mundo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el más joven de la historia en lograrlo</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tanto él como su equipo trata</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rán de dar otro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paso adelante en 2010.</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6285261D-C766-4584-B733-F7551434D27C}"/>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003518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114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940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33154"/>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4398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4872"/>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rot="20728857">
            <a:off x="1319789" y="1331917"/>
            <a:ext cx="4610964" cy="400110"/>
          </a:xfrm>
          <a:prstGeom prst="rect">
            <a:avLst/>
          </a:prstGeom>
        </p:spPr>
        <p:txBody>
          <a:bodyPr wrap="square">
            <a:spAutoFit/>
          </a:bodyPr>
          <a:lstStyle/>
          <a:p>
            <a:pPr algn="ctr">
              <a:lnSpc>
                <a:spcPts val="2400"/>
              </a:lnSpc>
            </a:pPr>
            <a:r>
              <a:rPr lang="es-ES" sz="6000" b="1" kern="0" dirty="0">
                <a:ln>
                  <a:solidFill>
                    <a:srgbClr val="996633"/>
                  </a:solidFill>
                </a:ln>
                <a:solidFill>
                  <a:srgbClr val="FFD13F"/>
                </a:solidFill>
                <a:latin typeface="Edwardian Script ITC" panose="030303020407070D0804" pitchFamily="66" charset="0"/>
                <a:cs typeface="Arial"/>
              </a:rPr>
              <a:t>Temporada 2010: </a:t>
            </a:r>
            <a:endParaRPr lang="es-MX" sz="6000" b="1" kern="0" dirty="0">
              <a:ln>
                <a:solidFill>
                  <a:srgbClr val="996633"/>
                </a:solidFill>
              </a:ln>
              <a:solidFill>
                <a:srgbClr val="FFD13F"/>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4EEEAB7B-3535-4B93-93A5-114B6C6EE35A}"/>
              </a:ext>
            </a:extLst>
          </p:cNvPr>
          <p:cNvSpPr/>
          <p:nvPr/>
        </p:nvSpPr>
        <p:spPr>
          <a:xfrm rot="20780130">
            <a:off x="919316" y="2070281"/>
            <a:ext cx="4803058" cy="477054"/>
          </a:xfrm>
          <a:prstGeom prst="rect">
            <a:avLst/>
          </a:prstGeom>
        </p:spPr>
        <p:txBody>
          <a:bodyPr wrap="square">
            <a:spAutoFit/>
          </a:bodyPr>
          <a:lstStyle/>
          <a:p>
            <a:pPr algn="ctr">
              <a:lnSpc>
                <a:spcPts val="2400"/>
              </a:lnSpc>
            </a:pPr>
            <a:r>
              <a:rPr lang="es-ES" sz="4000" b="1" kern="0" dirty="0">
                <a:ln>
                  <a:solidFill>
                    <a:srgbClr val="996633"/>
                  </a:solidFill>
                </a:ln>
                <a:solidFill>
                  <a:sysClr val="windowText" lastClr="000000"/>
                </a:solidFill>
                <a:latin typeface="Edwardian Script ITC" panose="030303020407070D0804" pitchFamily="66" charset="0"/>
                <a:cs typeface="Arial"/>
              </a:rPr>
              <a:t>Primera vez líder del Mundial</a:t>
            </a:r>
            <a:endParaRPr lang="es-MX" sz="4000" b="1" kern="0" dirty="0">
              <a:ln>
                <a:solidFill>
                  <a:srgbClr val="996633"/>
                </a:solidFill>
              </a:ln>
              <a:solidFill>
                <a:sysClr val="windowText" lastClr="0000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7994AE2A-FC74-489F-889A-DCBD97FD3384}"/>
              </a:ext>
            </a:extLst>
          </p:cNvPr>
          <p:cNvSpPr/>
          <p:nvPr/>
        </p:nvSpPr>
        <p:spPr>
          <a:xfrm rot="20811169">
            <a:off x="5059267" y="1990548"/>
            <a:ext cx="5928888" cy="446276"/>
          </a:xfrm>
          <a:prstGeom prst="rect">
            <a:avLst/>
          </a:prstGeom>
        </p:spPr>
        <p:txBody>
          <a:bodyPr wrap="square">
            <a:spAutoFit/>
          </a:bodyPr>
          <a:lstStyle/>
          <a:p>
            <a:pPr algn="ctr">
              <a:lnSpc>
                <a:spcPts val="2400"/>
              </a:lnSpc>
            </a:pPr>
            <a:r>
              <a:rPr lang="es-ES" sz="3200" b="1" kern="0" dirty="0">
                <a:ln>
                  <a:solidFill>
                    <a:srgbClr val="996633"/>
                  </a:solidFill>
                </a:ln>
                <a:solidFill>
                  <a:sysClr val="windowText" lastClr="000000"/>
                </a:solidFill>
                <a:latin typeface="Edwardian Script ITC" panose="030303020407070D0804" pitchFamily="66" charset="0"/>
                <a:cs typeface="Arial"/>
              </a:rPr>
              <a:t>Primer Campeonato del Mundo de Fórmula 1</a:t>
            </a:r>
            <a:endParaRPr lang="es-MX" sz="3200" b="1" kern="0" dirty="0">
              <a:ln>
                <a:solidFill>
                  <a:srgbClr val="996633"/>
                </a:solidFill>
              </a:ln>
              <a:solidFill>
                <a:sysClr val="windowText" lastClr="000000"/>
              </a:solidFill>
              <a:latin typeface="Edwardian Script ITC" panose="030303020407070D0804" pitchFamily="66" charset="0"/>
              <a:cs typeface="Arial"/>
            </a:endParaRPr>
          </a:p>
        </p:txBody>
      </p:sp>
      <p:sp>
        <p:nvSpPr>
          <p:cNvPr id="7" name="Rectángulo 6">
            <a:extLst>
              <a:ext uri="{FF2B5EF4-FFF2-40B4-BE49-F238E27FC236}">
                <a16:creationId xmlns:a16="http://schemas.microsoft.com/office/drawing/2014/main" id="{315AFA3E-932B-451F-A65A-127580E60361}"/>
              </a:ext>
            </a:extLst>
          </p:cNvPr>
          <p:cNvSpPr/>
          <p:nvPr/>
        </p:nvSpPr>
        <p:spPr>
          <a:xfrm rot="21087107">
            <a:off x="1064750" y="5677574"/>
            <a:ext cx="11180317"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joven piloto alemán arrancó la temporada de manera excepcional con dos Pole Position seguidas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Bahrain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Melbourne, pero no pudo acabar en el podio en ninguna de estas carreras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averías mecánicas que le privaron de muchos puntos.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655F8806-47D2-4185-8C71-D351C6571519}"/>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323499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625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2500"/>
                                        <p:tgtEl>
                                          <p:spTgt spid="4"/>
                                        </p:tgtEl>
                                      </p:cBhvr>
                                    </p:animEffect>
                                  </p:childTnLst>
                                </p:cTn>
                              </p:par>
                            </p:childTnLst>
                          </p:cTn>
                        </p:par>
                        <p:par>
                          <p:cTn id="12" fill="hold">
                            <p:stCondLst>
                              <p:cond delay="1625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2228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47500"/>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5">
                <a:lumMod val="0"/>
                <a:lumOff val="100000"/>
              </a:schemeClr>
            </a:gs>
            <a:gs pos="21000">
              <a:schemeClr val="accent5">
                <a:lumMod val="0"/>
                <a:lumOff val="100000"/>
              </a:schemeClr>
            </a:gs>
            <a:gs pos="100000">
              <a:schemeClr val="accent5">
                <a:lumMod val="10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88491" y="127555"/>
            <a:ext cx="6209074" cy="1046440"/>
          </a:xfrm>
          <a:prstGeom prst="rect">
            <a:avLst/>
          </a:prstGeom>
        </p:spPr>
        <p:txBody>
          <a:bodyPr wrap="square">
            <a:spAutoFit/>
          </a:bodyPr>
          <a:lstStyle/>
          <a:p>
            <a:pPr algn="ctr">
              <a:lnSpc>
                <a:spcPts val="2400"/>
              </a:lnSpc>
            </a:pP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Vettel recorriendo el mítico trazado de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en el que tras sufrir un pinchazo y bajar a la última posición, finalizó la carrera como séptimo clasificado.</a:t>
            </a:r>
            <a:endParaRPr lang="es-MX" sz="2800" b="1" dirty="0">
              <a:solidFill>
                <a:srgbClr val="6C52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hierba, exterior, carretera&#10;&#10;Descripción generada con confianza muy alta">
            <a:extLst>
              <a:ext uri="{FF2B5EF4-FFF2-40B4-BE49-F238E27FC236}">
                <a16:creationId xmlns:a16="http://schemas.microsoft.com/office/drawing/2014/main" id="{A13BB978-A35B-42E2-930D-9CAC2EB53A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83" y="2654714"/>
            <a:ext cx="6099817" cy="3141406"/>
          </a:xfrm>
          <a:prstGeom prst="rect">
            <a:avLst/>
          </a:prstGeom>
          <a:effectLst>
            <a:softEdge rad="317500"/>
          </a:effectLst>
        </p:spPr>
      </p:pic>
      <p:pic>
        <p:nvPicPr>
          <p:cNvPr id="7" name="Imagen 6" descr="Imagen que contiene hierba, carretera, montar, seguimiento&#10;&#10;Descripción generada con confianza muy alta">
            <a:extLst>
              <a:ext uri="{FF2B5EF4-FFF2-40B4-BE49-F238E27FC236}">
                <a16:creationId xmlns:a16="http://schemas.microsoft.com/office/drawing/2014/main" id="{8B9917AC-77DD-4CE9-9023-23337E08DD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06130"/>
            <a:ext cx="6109650" cy="4070555"/>
          </a:xfrm>
          <a:prstGeom prst="rect">
            <a:avLst/>
          </a:prstGeom>
          <a:effectLst>
            <a:softEdge rad="317500"/>
          </a:effectLst>
        </p:spPr>
      </p:pic>
      <p:sp>
        <p:nvSpPr>
          <p:cNvPr id="8" name="Rectángulo 7">
            <a:extLst>
              <a:ext uri="{FF2B5EF4-FFF2-40B4-BE49-F238E27FC236}">
                <a16:creationId xmlns:a16="http://schemas.microsoft.com/office/drawing/2014/main" id="{AF130DD3-2579-4B02-962D-86DC9BB81E71}"/>
              </a:ext>
            </a:extLst>
          </p:cNvPr>
          <p:cNvSpPr/>
          <p:nvPr/>
        </p:nvSpPr>
        <p:spPr>
          <a:xfrm>
            <a:off x="6092182" y="5820435"/>
            <a:ext cx="6099817" cy="1046440"/>
          </a:xfrm>
          <a:prstGeom prst="rect">
            <a:avLst/>
          </a:prstGeom>
        </p:spPr>
        <p:txBody>
          <a:bodyPr wrap="square">
            <a:spAutoFit/>
          </a:bodyPr>
          <a:lstStyle/>
          <a:p>
            <a:pPr algn="ctr">
              <a:lnSpc>
                <a:spcPts val="2400"/>
              </a:lnSpc>
            </a:pP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justo por delante de su compañero de equipo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Japón, en el que se alzó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con la Pole Position y la victoria en un mismo día.</a:t>
            </a:r>
            <a:endParaRPr lang="es-MX" sz="2800" b="1" dirty="0">
              <a:solidFill>
                <a:srgbClr val="6C52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2F0DB597-4D66-4137-8E34-97FCD52239A4}"/>
              </a:ext>
            </a:extLst>
          </p:cNvPr>
          <p:cNvSpPr/>
          <p:nvPr/>
        </p:nvSpPr>
        <p:spPr>
          <a:xfrm>
            <a:off x="4920" y="5142001"/>
            <a:ext cx="6096000" cy="1661993"/>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consiguió su primer título mundial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esta temporada, además es el piloto más joven en ganar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mundial con 23 años y 154 días superando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Lewis Hamilton y, lo demostró en Baréin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obtener la pole position superando a los pilotos de Ferrari.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5400E3AB-B920-47A9-8D77-2FA43BD4C884}"/>
              </a:ext>
            </a:extLst>
          </p:cNvPr>
          <p:cNvSpPr/>
          <p:nvPr/>
        </p:nvSpPr>
        <p:spPr>
          <a:xfrm>
            <a:off x="5855109" y="437274"/>
            <a:ext cx="6341806" cy="193899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carrera, Vettel mantiene la 1° posición hasta la vuelta 34 cuando un problema con una bujía hizo que bajara el ritmo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monoplaza y no pudo defenderse de los Ferrari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ni de Lewis Hamilton, mientras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estuvo cerca de quitarle la 4° posición,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Sebastian aguantó a su compatriota y acabó 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7881438F-17FE-4D1C-BF87-55DF71BA14D1}"/>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577732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5000" fill="hold"/>
                                        <p:tgtEl>
                                          <p:spTgt spid="7"/>
                                        </p:tgtEl>
                                        <p:attrNameLst>
                                          <p:attrName>ppt_x</p:attrName>
                                        </p:attrNameLst>
                                      </p:cBhvr>
                                      <p:tavLst>
                                        <p:tav tm="0">
                                          <p:val>
                                            <p:strVal val="1+#ppt_w/2"/>
                                          </p:val>
                                        </p:tav>
                                        <p:tav tm="100000">
                                          <p:val>
                                            <p:strVal val="#ppt_x"/>
                                          </p:val>
                                        </p:tav>
                                      </p:tavLst>
                                    </p:anim>
                                    <p:anim calcmode="lin" valueType="num">
                                      <p:cBhvr additive="base">
                                        <p:cTn id="8" dur="25000" fill="hold"/>
                                        <p:tgtEl>
                                          <p:spTgt spid="7"/>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1275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par>
                                <p:cTn id="12" presetID="10" presetClass="entr" presetSubtype="0" fill="hold" grpId="0" nodeType="withEffect">
                                  <p:stCondLst>
                                    <p:cond delay="500"/>
                                  </p:stCondLst>
                                  <p:iterate type="lt">
                                    <p:tmPct val="10000"/>
                                  </p:iterate>
                                  <p:childTnLst>
                                    <p:set>
                                      <p:cBhvr>
                                        <p:cTn id="13" dur="1" fill="hold">
                                          <p:stCondLst>
                                            <p:cond delay="0"/>
                                          </p:stCondLst>
                                        </p:cTn>
                                        <p:tgtEl>
                                          <p:spTgt spid="11"/>
                                        </p:tgtEl>
                                        <p:attrNameLst>
                                          <p:attrName>style.visibility</p:attrName>
                                        </p:attrNameLst>
                                      </p:cBhvr>
                                      <p:to>
                                        <p:strVal val="visible"/>
                                      </p:to>
                                    </p:set>
                                    <p:animEffect transition="in" filter="fade">
                                      <p:cBhvr>
                                        <p:cTn id="14" dur="1170"/>
                                        <p:tgtEl>
                                          <p:spTgt spid="11"/>
                                        </p:tgtEl>
                                      </p:cBhvr>
                                    </p:animEffect>
                                  </p:childTnLst>
                                </p:cTn>
                              </p:par>
                            </p:childTnLst>
                          </p:cTn>
                        </p:par>
                        <p:par>
                          <p:cTn id="15" fill="hold">
                            <p:stCondLst>
                              <p:cond delay="31154"/>
                            </p:stCondLst>
                            <p:childTnLst>
                              <p:par>
                                <p:cTn id="16" presetID="23" presetClass="entr" presetSubtype="52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5000" fill="hold"/>
                                        <p:tgtEl>
                                          <p:spTgt spid="5"/>
                                        </p:tgtEl>
                                        <p:attrNameLst>
                                          <p:attrName>ppt_w</p:attrName>
                                        </p:attrNameLst>
                                      </p:cBhvr>
                                      <p:tavLst>
                                        <p:tav tm="0">
                                          <p:val>
                                            <p:fltVal val="0"/>
                                          </p:val>
                                        </p:tav>
                                        <p:tav tm="100000">
                                          <p:val>
                                            <p:strVal val="#ppt_w"/>
                                          </p:val>
                                        </p:tav>
                                      </p:tavLst>
                                    </p:anim>
                                    <p:anim calcmode="lin" valueType="num">
                                      <p:cBhvr>
                                        <p:cTn id="19" dur="15000" fill="hold"/>
                                        <p:tgtEl>
                                          <p:spTgt spid="5"/>
                                        </p:tgtEl>
                                        <p:attrNameLst>
                                          <p:attrName>ppt_h</p:attrName>
                                        </p:attrNameLst>
                                      </p:cBhvr>
                                      <p:tavLst>
                                        <p:tav tm="0">
                                          <p:val>
                                            <p:fltVal val="0"/>
                                          </p:val>
                                        </p:tav>
                                        <p:tav tm="100000">
                                          <p:val>
                                            <p:strVal val="#ppt_h"/>
                                          </p:val>
                                        </p:tav>
                                      </p:tavLst>
                                    </p:anim>
                                    <p:anim calcmode="lin" valueType="num">
                                      <p:cBhvr>
                                        <p:cTn id="20" dur="15000" fill="hold"/>
                                        <p:tgtEl>
                                          <p:spTgt spid="5"/>
                                        </p:tgtEl>
                                        <p:attrNameLst>
                                          <p:attrName>ppt_x</p:attrName>
                                        </p:attrNameLst>
                                      </p:cBhvr>
                                      <p:tavLst>
                                        <p:tav tm="0">
                                          <p:val>
                                            <p:fltVal val="0.5"/>
                                          </p:val>
                                        </p:tav>
                                        <p:tav tm="100000">
                                          <p:val>
                                            <p:strVal val="#ppt_x"/>
                                          </p:val>
                                        </p:tav>
                                      </p:tavLst>
                                    </p:anim>
                                    <p:anim calcmode="lin" valueType="num">
                                      <p:cBhvr>
                                        <p:cTn id="21" dur="15000" fill="hold"/>
                                        <p:tgtEl>
                                          <p:spTgt spid="5"/>
                                        </p:tgtEl>
                                        <p:attrNameLst>
                                          <p:attrName>ppt_y</p:attrName>
                                        </p:attrNameLst>
                                      </p:cBhvr>
                                      <p:tavLst>
                                        <p:tav tm="0">
                                          <p:val>
                                            <p:fltVal val="0.5"/>
                                          </p:val>
                                        </p:tav>
                                        <p:tav tm="100000">
                                          <p:val>
                                            <p:strVal val="#ppt_y"/>
                                          </p:val>
                                        </p:tav>
                                      </p:tavLst>
                                    </p:anim>
                                  </p:childTnLst>
                                </p:cTn>
                              </p:par>
                              <p:par>
                                <p:cTn id="22" presetID="10" presetClass="entr" presetSubtype="0" fill="hold" grpId="0" nodeType="with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170"/>
                                        <p:tgtEl>
                                          <p:spTgt spid="8"/>
                                        </p:tgtEl>
                                      </p:cBhvr>
                                    </p:animEffect>
                                  </p:childTnLst>
                                </p:cTn>
                              </p:par>
                            </p:childTnLst>
                          </p:cTn>
                        </p:par>
                        <p:par>
                          <p:cTn id="25" fill="hold">
                            <p:stCondLst>
                              <p:cond delay="46364"/>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170"/>
                                        <p:tgtEl>
                                          <p:spTgt spid="10"/>
                                        </p:tgtEl>
                                      </p:cBhvr>
                                    </p:animEffect>
                                  </p:childTnLst>
                                </p:cTn>
                              </p:par>
                            </p:childTnLst>
                          </p:cTn>
                        </p:par>
                        <p:par>
                          <p:cTn id="29" fill="hold">
                            <p:stCondLst>
                              <p:cond delay="73455"/>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0" grpId="0"/>
      <p:bldP spid="11"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5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68563"/>
            <a:ext cx="6096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cruzar la línea de meta, dejó su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4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6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un lado.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28D7D21-55E0-4007-927F-97F639F0119A}"/>
              </a:ext>
            </a:extLst>
          </p:cNvPr>
          <p:cNvSpPr/>
          <p:nvPr/>
        </p:nvSpPr>
        <p:spPr>
          <a:xfrm>
            <a:off x="6096000" y="53812"/>
            <a:ext cx="6096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Melbourne logra su segunda pole del año.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91EA519-40FF-462E-8200-F4A3F5892AC3}"/>
              </a:ext>
            </a:extLst>
          </p:cNvPr>
          <p:cNvSpPr/>
          <p:nvPr/>
        </p:nvSpPr>
        <p:spPr>
          <a:xfrm>
            <a:off x="0" y="570005"/>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la carrera, en la salida, mantiene la primera posición rodando con la pista medio mojada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con neumáticos intermedios, pero en la vuelta 25  un problema en los frenos le obliga a abandonar.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11290E5-35F2-46F3-A95A-A46E8FAE4887}"/>
              </a:ext>
            </a:extLst>
          </p:cNvPr>
          <p:cNvSpPr/>
          <p:nvPr/>
        </p:nvSpPr>
        <p:spPr>
          <a:xfrm>
            <a:off x="0" y="1307425"/>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dos amargas carreras, al fin logra Vettel su tan ansiado primer triunfo de la temporada en el GP de Malasia,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tras haber calificado en segunda posición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por detrás de su compañero Mark Webber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logró imponerse al australiano en la salida y reubicar de esa forma la supuesta superioridad de su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el comienzo de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62DF940-B4F4-4896-85EC-ADF6A7C33134}"/>
              </a:ext>
            </a:extLst>
          </p:cNvPr>
          <p:cNvSpPr/>
          <p:nvPr/>
        </p:nvSpPr>
        <p:spPr>
          <a:xfrm>
            <a:off x="0" y="2413550"/>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Shanghái, el cuarto Gran Premio de la temporada, Sebastian lograría su tercera pole en 4 carreras,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en una carrera loca marcada por la lluvia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joven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piloto alemán no pudo superar la 6.ª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F710731-CD56-4D8C-ACB5-35E61876B00C}"/>
              </a:ext>
            </a:extLst>
          </p:cNvPr>
          <p:cNvSpPr/>
          <p:nvPr/>
        </p:nvSpPr>
        <p:spPr>
          <a:xfrm>
            <a:off x="0" y="3209968"/>
            <a:ext cx="12192000"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Montmeló, Vettel arranca 2º y en la primera curva trata de adelantar a Webber y este le obliga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p</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asar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el pasto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tapándolo y en la parad</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boxes es adelantado por Ha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milton y luego mantiene la tercera posición pero un problema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los frenos le obliga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irse por fuera en la curva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Moreneta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luego entra a su segunda parada, perdiendo su 3º puesto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favor de Fernando Alonso pero recuperándolo tras el accidente de Hamilton.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A913A9EA-A136-4AB6-A3B0-A832BFA66A1A}"/>
              </a:ext>
            </a:extLst>
          </p:cNvPr>
          <p:cNvSpPr/>
          <p:nvPr/>
        </p:nvSpPr>
        <p:spPr>
          <a:xfrm>
            <a:off x="0" y="4566817"/>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Montecarlo, Sebastian califica 3º por detrás de su compañero Mark Webber y de un sorprendente Robert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FEE6BB1B-7E13-4D3A-B4EE-3BA441BA1A70}"/>
              </a:ext>
            </a:extLst>
          </p:cNvPr>
          <p:cNvSpPr/>
          <p:nvPr/>
        </p:nvSpPr>
        <p:spPr>
          <a:xfrm>
            <a:off x="0" y="5083011"/>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carrera, se juega el todo por el todo en la salida, pegándose todo lo posible al muro para adelantar al polaco en la salida.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A29B5C20-9AC4-42A4-A0E2-93D21CEE423E}"/>
              </a:ext>
            </a:extLst>
          </p:cNvPr>
          <p:cNvSpPr/>
          <p:nvPr/>
        </p:nvSpPr>
        <p:spPr>
          <a:xfrm>
            <a:off x="0" y="5466466"/>
            <a:ext cx="6327058" cy="1477328"/>
          </a:xfrm>
          <a:prstGeom prst="rect">
            <a:avLst/>
          </a:prstGeom>
        </p:spPr>
        <p:txBody>
          <a:bodyPr wrap="square">
            <a:spAutoFit/>
          </a:bodyPr>
          <a:lstStyle/>
          <a:p>
            <a:pPr>
              <a:lnSpc>
                <a:spcPts val="27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Tras una carrera loca en la que hubo varios Safety Car, </a:t>
            </a:r>
          </a:p>
          <a:p>
            <a:pPr>
              <a:lnSpc>
                <a:spcPts val="27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 termina 2º  detrás </a:t>
            </a:r>
          </a:p>
          <a:p>
            <a:pPr>
              <a:lnSpc>
                <a:spcPts val="27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Mark Webber y se situó </a:t>
            </a:r>
          </a:p>
          <a:p>
            <a:pPr>
              <a:lnSpc>
                <a:spcPts val="27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colíder del mundial con 78 puntos, empatado con el australiano.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943D09CF-A9BD-4789-9C31-20796F883CCB}"/>
              </a:ext>
            </a:extLst>
          </p:cNvPr>
          <p:cNvSpPr/>
          <p:nvPr/>
        </p:nvSpPr>
        <p:spPr>
          <a:xfrm>
            <a:off x="6518786" y="5466466"/>
            <a:ext cx="5673213" cy="132343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embargo, en Turquía los dos Red Bull se tocaron cuando Vettel intentaba pasar a Webber,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 que dejó al alemán fuera de carrera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al australiano tercero,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liderando aún el campeonato.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C7A91E5E-D929-4C72-B3BC-12EF54BFFFB5}"/>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0721348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635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261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3373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843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90261"/>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33615"/>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146666"/>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161004"/>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170"/>
                                        <p:tgtEl>
                                          <p:spTgt spid="11"/>
                                        </p:tgtEl>
                                      </p:cBhvr>
                                    </p:animEffect>
                                  </p:childTnLst>
                                </p:cTn>
                              </p:par>
                            </p:childTnLst>
                          </p:cTn>
                        </p:par>
                        <p:par>
                          <p:cTn id="40" fill="hold">
                            <p:stCondLst>
                              <p:cond delay="179437"/>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170"/>
                                        <p:tgtEl>
                                          <p:spTgt spid="12"/>
                                        </p:tgtEl>
                                      </p:cBhvr>
                                    </p:animEffect>
                                  </p:childTnLst>
                                </p:cTn>
                              </p:par>
                            </p:childTnLst>
                          </p:cTn>
                        </p:par>
                        <p:par>
                          <p:cTn id="44" fill="hold">
                            <p:stCondLst>
                              <p:cond delay="199508"/>
                            </p:stCondLst>
                            <p:childTnLst>
                              <p:par>
                                <p:cTn id="45" presetID="1" presetClass="entr" presetSubtype="0" fill="hold" grpId="0" nodeType="afterEffect" nodePh="1">
                                  <p:stCondLst>
                                    <p:cond delay="2000"/>
                                  </p:stCondLst>
                                  <p:endCondLst>
                                    <p:cond evt="begin" delay="0">
                                      <p:tn val="45"/>
                                    </p:cond>
                                  </p:end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5000"/>
            <a:lum/>
          </a:blip>
          <a:srcRect/>
          <a:stretch>
            <a:fillRect l="-3000" r="-5000"/>
          </a:stretch>
        </a:blipFill>
        <a:effectLst/>
      </p:bgPr>
    </p:bg>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5AD710D9-53A0-4145-B47F-0762FBB3F5E5}"/>
              </a:ext>
            </a:extLst>
          </p:cNvPr>
          <p:cNvSpPr/>
          <p:nvPr/>
        </p:nvSpPr>
        <p:spPr>
          <a:xfrm>
            <a:off x="0" y="39075"/>
            <a:ext cx="6096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Ninguno de los dos pilotos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aceptó la culpa.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2FCB2931-35BB-42F4-BD8A-AA23F270F4A4}"/>
              </a:ext>
            </a:extLst>
          </p:cNvPr>
          <p:cNvSpPr/>
          <p:nvPr/>
        </p:nvSpPr>
        <p:spPr>
          <a:xfrm>
            <a:off x="5707626" y="157058"/>
            <a:ext cx="6484374"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una discreta carrera en Canadá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4º</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Sebastian logró por primera vez en la temporada transformar una pole en victoria.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E85D9CE6-D361-4F10-A1D4-B4177F7C905C}"/>
              </a:ext>
            </a:extLst>
          </p:cNvPr>
          <p:cNvSpPr/>
          <p:nvPr/>
        </p:nvSpPr>
        <p:spPr>
          <a:xfrm>
            <a:off x="5810865" y="1041962"/>
            <a:ext cx="6381135" cy="163121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Ocurriría en el Valencia Street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Circuit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GP marcado por la polémica del adelantamiento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Lewis Hamilton al Safety Car tras el accidente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Mark Webber con el Lotus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Heikki</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910935A3-0411-4217-9784-207725117863}"/>
              </a:ext>
            </a:extLst>
          </p:cNvPr>
          <p:cNvSpPr/>
          <p:nvPr/>
        </p:nvSpPr>
        <p:spPr>
          <a:xfrm>
            <a:off x="0" y="5235422"/>
            <a:ext cx="12192000" cy="1661993"/>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ello, llegaron un 7º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podios consecutivos, si bien es verdad que pudo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haber ganado holgadamente el GP de Hungría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no haberse saltado el artículo 40.7 de la normativa de seguridad de la F1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No dejar más de un espacio de 10 coches de distancia entre el safety car y el resto de pilotos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54773480-922B-482E-9F07-953AF182ADA6}"/>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0246663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1170"/>
                                        <p:tgtEl>
                                          <p:spTgt spid="9"/>
                                        </p:tgtEl>
                                      </p:cBhvr>
                                    </p:animEffect>
                                  </p:childTnLst>
                                </p:cTn>
                              </p:par>
                            </p:childTnLst>
                          </p:cTn>
                        </p:par>
                        <p:par>
                          <p:cTn id="8" fill="hold">
                            <p:stCondLst>
                              <p:cond delay="5765"/>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170"/>
                                        <p:tgtEl>
                                          <p:spTgt spid="10"/>
                                        </p:tgtEl>
                                      </p:cBhvr>
                                    </p:animEffect>
                                  </p:childTnLst>
                                </p:cTn>
                              </p:par>
                            </p:childTnLst>
                          </p:cTn>
                        </p:par>
                        <p:par>
                          <p:cTn id="12" fill="hold">
                            <p:stCondLst>
                              <p:cond delay="1998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1"/>
                                        </p:tgtEl>
                                        <p:attrNameLst>
                                          <p:attrName>style.visibility</p:attrName>
                                        </p:attrNameLst>
                                      </p:cBhvr>
                                      <p:to>
                                        <p:strVal val="visible"/>
                                      </p:to>
                                    </p:set>
                                    <p:animEffect transition="in" filter="fade">
                                      <p:cBhvr>
                                        <p:cTn id="15" dur="1170"/>
                                        <p:tgtEl>
                                          <p:spTgt spid="11"/>
                                        </p:tgtEl>
                                      </p:cBhvr>
                                    </p:animEffect>
                                  </p:childTnLst>
                                </p:cTn>
                              </p:par>
                            </p:childTnLst>
                          </p:cTn>
                        </p:par>
                        <p:par>
                          <p:cTn id="16" fill="hold">
                            <p:stCondLst>
                              <p:cond delay="40759"/>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1170"/>
                                        <p:tgtEl>
                                          <p:spTgt spid="12"/>
                                        </p:tgtEl>
                                      </p:cBhvr>
                                    </p:animEffect>
                                  </p:childTnLst>
                                </p:cTn>
                              </p:par>
                            </p:childTnLst>
                          </p:cTn>
                        </p:par>
                        <p:par>
                          <p:cTn id="20" fill="hold">
                            <p:stCondLst>
                              <p:cond delay="72679"/>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8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01295"/>
            <a:ext cx="12192000" cy="104644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Spa-</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Francorchamps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Vettel realizó una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sus peores carreras del año, tras acabar 15º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terminar con la carrera 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de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haberse tocado con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Adrian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Sutil un par de vueltas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que le provocarían un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drive-</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trough</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8AA69CE-6D45-42AB-AF0A-7E602DE4CE5A}"/>
              </a:ext>
            </a:extLst>
          </p:cNvPr>
          <p:cNvSpPr/>
          <p:nvPr/>
        </p:nvSpPr>
        <p:spPr>
          <a:xfrm>
            <a:off x="0" y="1307428"/>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ello, Vettel logró un gran resultado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4º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raíz de la gran estrategia de su equipo,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le mantuvo en pista 52  de las 53 vueltas del GP con las gomas blandas.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E618BE4-4B12-4AEE-900B-B3255F997FC8}"/>
              </a:ext>
            </a:extLst>
          </p:cNvPr>
          <p:cNvSpPr/>
          <p:nvPr/>
        </p:nvSpPr>
        <p:spPr>
          <a:xfrm>
            <a:off x="0" y="2162826"/>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Bajo los focos nocturnos de Singapur, Vettel realizó una de sus mejores carreras,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siendo el único piloto capaz de aguantar a Fernando Alonso durante toda la carrera, concluyendo a 0.232  segundos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piloto asturiano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el 3º, Webber, acabó a más de 29 segundos de ambos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EC68C81-7B87-4BB5-9D00-E43ABE543331}"/>
              </a:ext>
            </a:extLst>
          </p:cNvPr>
          <p:cNvSpPr/>
          <p:nvPr/>
        </p:nvSpPr>
        <p:spPr>
          <a:xfrm>
            <a:off x="0" y="5333733"/>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al igual que todos los pilotos, vivió una situación anormal al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haberse disputado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tanto la clasificación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la carrera en domingo, tras un diluvio causado por un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tifón el sábado.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DE28C5D-4D25-4381-8D90-30FA40512D92}"/>
              </a:ext>
            </a:extLst>
          </p:cNvPr>
          <p:cNvSpPr/>
          <p:nvPr/>
        </p:nvSpPr>
        <p:spPr>
          <a:xfrm>
            <a:off x="0" y="6130146"/>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esta anécdota no impide que el joven alemán de Red Bull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marque el que ha sido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mejor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hasta ahora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GP, con Pole y Victoria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quitándole Webber la vuelta rápida en el último giro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542B87B0-3F17-47AB-85DE-EE74D0971A10}"/>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238438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518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4350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71881"/>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9385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114629"/>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3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4026310" y="304531"/>
            <a:ext cx="816569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Esta victoria le sirvió a Sebastian para escalar hasta el tercer puesto de la general,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empatado con Fernando Alonso a 206 puntos.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47202A5-E535-41F6-ABD2-DD8D640CAB6B}"/>
              </a:ext>
            </a:extLst>
          </p:cNvPr>
          <p:cNvSpPr/>
          <p:nvPr/>
        </p:nvSpPr>
        <p:spPr>
          <a:xfrm>
            <a:off x="3185652" y="1204180"/>
            <a:ext cx="9006348"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esta cita, llegó el esperado debut en Corea del Sur,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donde los principales candidatos al título tenían muy buenas expectativas.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5307380-567D-48ED-9527-51DA0991B534}"/>
              </a:ext>
            </a:extLst>
          </p:cNvPr>
          <p:cNvSpPr/>
          <p:nvPr/>
        </p:nvSpPr>
        <p:spPr>
          <a:xfrm>
            <a:off x="1401096" y="2177574"/>
            <a:ext cx="10790903"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Para Vettel fue así durante 25 vueltas, las que transcurrieron entre el abandono de Mark Webber y el suyo,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ya que, durante esas 25 vueltas, fue líder del mundial.</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32B6E9B-6496-447B-A517-86C65DCBD530}"/>
              </a:ext>
            </a:extLst>
          </p:cNvPr>
          <p:cNvSpPr/>
          <p:nvPr/>
        </p:nvSpPr>
        <p:spPr>
          <a:xfrm>
            <a:off x="309716" y="3200404"/>
            <a:ext cx="5073445" cy="1015663"/>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una desafortunada rotura de motor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le dejó tirado y 4º del mundial,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25  puntos del líder Fernando Alonso.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A2070BD5-5E0E-47F1-B00B-5F4A91D1BFB6}"/>
              </a:ext>
            </a:extLst>
          </p:cNvPr>
          <p:cNvSpPr/>
          <p:nvPr/>
        </p:nvSpPr>
        <p:spPr>
          <a:xfrm>
            <a:off x="0" y="4876536"/>
            <a:ext cx="12192000"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15 días más tarde, en Brasil,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se rehace tras ser 2º en parrilla</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ganando la carrera, recortándole </a:t>
            </a:r>
          </a:p>
          <a:p>
            <a:pPr marL="514350" indent="-514350">
              <a:lnSpc>
                <a:spcPts val="2400"/>
              </a:lnSpc>
              <a:buAutoNum type="arabicPlain" startAt="10"/>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puntos al líder Fernando Alonso</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conservando, aunque pocas,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opciones para llevarse el campeonato, estando 3º con 231 puntos, a 6 de Webber y a 15 de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E175C1E2-3B84-4F23-A487-5B06CD228EB9}"/>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806058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418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934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47077"/>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059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88038"/>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555258"/>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Finalmente, el domingo 14 de noviembre de 2010, Sebastian logra la victoria en el Gran Premio de Abu Dabi,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haber conseguido la pole position ese mismo fin de semana.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5282A4B-4785-4703-A3D6-A6389FA63DBF}"/>
              </a:ext>
            </a:extLst>
          </p:cNvPr>
          <p:cNvSpPr/>
          <p:nvPr/>
        </p:nvSpPr>
        <p:spPr>
          <a:xfrm>
            <a:off x="0" y="1454906"/>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decisivo Safety car, y la imposibilidad de Fernando Alonso de superar en pista al Renault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Vitaly</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Petrov</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hizo que no pudiera ascender al cuarto puesto que anularía la victoria del alemán.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7F6C2C8-90E0-4E08-93F6-0187924FEE96}"/>
              </a:ext>
            </a:extLst>
          </p:cNvPr>
          <p:cNvSpPr/>
          <p:nvPr/>
        </p:nvSpPr>
        <p:spPr>
          <a:xfrm>
            <a:off x="0" y="2428302"/>
            <a:ext cx="12192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Pese a ser el tercero que menos opciones al título tenía, se convierte en el piloto más joven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conseguir el campeonato del mundo de Fórmula 1, siendo además, el tercero después de John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Surtees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James Hunt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consigue ganarlo sin liderarlo en toda la temporada.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AD7BF0B2-E030-4688-960B-5B3E285CBAFD}"/>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285549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805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894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6499"/>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8539316" y="5569708"/>
            <a:ext cx="3652684" cy="1354217"/>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Tras lograr la victoria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Australia, Sebastian repitió triunfo en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Sepang</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para asegurar un arranque de campeonato perfecto.</a:t>
            </a:r>
            <a:endParaRPr lang="es-MX" sz="2800" b="1" dirty="0">
              <a:solidFill>
                <a:srgbClr val="6C52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EEA03D5-C590-4A7A-8595-08D5C4E00F3E}"/>
              </a:ext>
            </a:extLst>
          </p:cNvPr>
          <p:cNvSpPr/>
          <p:nvPr/>
        </p:nvSpPr>
        <p:spPr>
          <a:xfrm>
            <a:off x="0" y="393023"/>
            <a:ext cx="8981768" cy="400110"/>
          </a:xfrm>
          <a:prstGeom prst="rect">
            <a:avLst/>
          </a:prstGeom>
        </p:spPr>
        <p:txBody>
          <a:bodyPr wrap="square">
            <a:spAutoFit/>
          </a:bodyPr>
          <a:lstStyle/>
          <a:p>
            <a:pPr algn="ctr">
              <a:lnSpc>
                <a:spcPts val="2400"/>
              </a:lnSpc>
            </a:pPr>
            <a:r>
              <a:rPr lang="es-ES" sz="5400" b="1" kern="0" dirty="0">
                <a:ln>
                  <a:solidFill>
                    <a:srgbClr val="996633"/>
                  </a:solidFill>
                </a:ln>
                <a:solidFill>
                  <a:srgbClr val="FFD13F"/>
                </a:solidFill>
                <a:latin typeface="Edwardian Script ITC" panose="030303020407070D0804" pitchFamily="66" charset="0"/>
                <a:cs typeface="Arial"/>
              </a:rPr>
              <a:t>Temporada 2011</a:t>
            </a:r>
            <a:endParaRPr lang="es-MX" sz="5400" b="1" kern="0" dirty="0">
              <a:ln>
                <a:solidFill>
                  <a:srgbClr val="996633"/>
                </a:solidFill>
              </a:ln>
              <a:solidFill>
                <a:srgbClr val="FFD13F"/>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5CE3BB59-9D22-4FBA-98C1-248D74103096}"/>
              </a:ext>
            </a:extLst>
          </p:cNvPr>
          <p:cNvSpPr/>
          <p:nvPr/>
        </p:nvSpPr>
        <p:spPr>
          <a:xfrm>
            <a:off x="0" y="1046866"/>
            <a:ext cx="6843252" cy="400110"/>
          </a:xfrm>
          <a:prstGeom prst="rect">
            <a:avLst/>
          </a:prstGeom>
        </p:spPr>
        <p:txBody>
          <a:bodyPr wrap="square">
            <a:spAutoFit/>
          </a:bodyPr>
          <a:lstStyle/>
          <a:p>
            <a:pPr algn="ctr">
              <a:lnSpc>
                <a:spcPts val="2400"/>
              </a:lnSpc>
            </a:pPr>
            <a:r>
              <a:rPr lang="es-ES" sz="3600" b="1" kern="0" dirty="0">
                <a:ln>
                  <a:solidFill>
                    <a:srgbClr val="996633"/>
                  </a:solidFill>
                </a:ln>
                <a:solidFill>
                  <a:srgbClr val="FFD13F"/>
                </a:solidFill>
                <a:latin typeface="Edwardian Script ITC" panose="030303020407070D0804" pitchFamily="66" charset="0"/>
                <a:cs typeface="Arial"/>
              </a:rPr>
              <a:t>La confirmación, del nuevo campeón del mundo.</a:t>
            </a:r>
            <a:endParaRPr lang="es-MX" sz="3600" b="1" kern="0" dirty="0">
              <a:ln>
                <a:solidFill>
                  <a:srgbClr val="996633"/>
                </a:solidFill>
              </a:ln>
              <a:solidFill>
                <a:srgbClr val="FFD13F"/>
              </a:solidFill>
              <a:latin typeface="Edwardian Script ITC" panose="030303020407070D0804" pitchFamily="66" charset="0"/>
              <a:cs typeface="Arial"/>
            </a:endParaRPr>
          </a:p>
        </p:txBody>
      </p:sp>
      <p:sp>
        <p:nvSpPr>
          <p:cNvPr id="6" name="CuadroTexto 5">
            <a:extLst>
              <a:ext uri="{FF2B5EF4-FFF2-40B4-BE49-F238E27FC236}">
                <a16:creationId xmlns:a16="http://schemas.microsoft.com/office/drawing/2014/main" id="{5CBEECC8-E4C7-46DE-9CBB-CB877C56CCA8}"/>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778515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4455"/>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2500"/>
                                        <p:tgtEl>
                                          <p:spTgt spid="4"/>
                                        </p:tgtEl>
                                      </p:cBhvr>
                                    </p:animEffect>
                                  </p:childTnLst>
                                </p:cTn>
                              </p:par>
                            </p:childTnLst>
                          </p:cTn>
                        </p:par>
                        <p:par>
                          <p:cTn id="12" fill="hold">
                            <p:stCondLst>
                              <p:cond delay="21455"/>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2500"/>
                                        <p:tgtEl>
                                          <p:spTgt spid="5"/>
                                        </p:tgtEl>
                                      </p:cBhvr>
                                    </p:animEffect>
                                  </p:childTnLst>
                                </p:cTn>
                              </p:par>
                            </p:childTnLst>
                          </p:cTn>
                        </p:par>
                        <p:par>
                          <p:cTn id="16" fill="hold">
                            <p:stCondLst>
                              <p:cond delay="34955"/>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5422226"/>
            <a:ext cx="12192000"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unos test de pretemporada bastante buenos para su equipo, Vettel, al igual que los 23  pilotos restantes de la parrilla, debutan esta temporada en el circuito de Albert Park de Melbourne en lugar de en Baréin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debido a un conflicto nacional que impidió la disputa de este GP en su fecha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logrando, además, la pole y la victoria, empezando el mundial como acabó el anterior: liderando.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94DC90C-6973-4E00-A17D-8DF53F58E37F}"/>
              </a:ext>
            </a:extLst>
          </p:cNvPr>
          <p:cNvSpPr/>
          <p:nvPr/>
        </p:nvSpPr>
        <p:spPr>
          <a:xfrm>
            <a:off x="0" y="466766"/>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 temporada de Fórmula 1 de 2011, se confirma la continuación del joven piloto alemán en la escudería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Red Bull Racing, a pesar de algunos rumores que surgieron de que podría haber abandonado la escudería austríaca.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0BDEABF8-9BAA-451D-ABA1-07F37029B12F}"/>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1954480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308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63308"/>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717491"/>
            <a:ext cx="12192000" cy="738664"/>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el GP de China vuelve a hacer la pole, pero la estrategia a 3  paradas beneficia a Hamilton que en un emocionante final de carrera adelanta al alemán y le arrebata una carrera por primera vez en la temporada.</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6B30F2C-8987-45C6-8C40-EE0098507241}"/>
              </a:ext>
            </a:extLst>
          </p:cNvPr>
          <p:cNvSpPr/>
          <p:nvPr/>
        </p:nvSpPr>
        <p:spPr>
          <a:xfrm>
            <a:off x="0" y="186547"/>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la segunda carrera del mundial también consigue la pole y la victoria pero esta vez con más dificultades.</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3AA4497-BADB-435A-B6D3-9E5CE8D8B21F}"/>
              </a:ext>
            </a:extLst>
          </p:cNvPr>
          <p:cNvSpPr/>
          <p:nvPr/>
        </p:nvSpPr>
        <p:spPr>
          <a:xfrm>
            <a:off x="0" y="1572892"/>
            <a:ext cx="12192000" cy="430887"/>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Tras esto encadena otras tres victorias en los GP de Turquía, España y el prestigioso Mónaco.</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127040E-8369-468A-BBEB-D74E15A6EE35}"/>
              </a:ext>
            </a:extLst>
          </p:cNvPr>
          <p:cNvSpPr/>
          <p:nvPr/>
        </p:nvSpPr>
        <p:spPr>
          <a:xfrm>
            <a:off x="5309419" y="2162827"/>
            <a:ext cx="6882580"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Canadá vuelve a conseguir el tiempo más rápido en clasificación,</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convirtiéndose en el 2º piloto en activo tras Schumacher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con más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en su haber.</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100898D-98F4-45A1-A6C8-E336E65F9428}"/>
              </a:ext>
            </a:extLst>
          </p:cNvPr>
          <p:cNvSpPr/>
          <p:nvPr/>
        </p:nvSpPr>
        <p:spPr>
          <a:xfrm>
            <a:off x="8539316" y="3239469"/>
            <a:ext cx="3652684" cy="196977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carrera domina con claridad en unas condiciones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muy complicadas,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bajo una lluvia fuerte, </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varios Safety-</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Cars e incluso una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suspesión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2430F6D-3F59-41F9-9907-28990C80659B}"/>
              </a:ext>
            </a:extLst>
          </p:cNvPr>
          <p:cNvSpPr/>
          <p:nvPr/>
        </p:nvSpPr>
        <p:spPr>
          <a:xfrm>
            <a:off x="0" y="5230498"/>
            <a:ext cx="12192000" cy="1046440"/>
          </a:xfrm>
          <a:prstGeom prst="rect">
            <a:avLst/>
          </a:prstGeom>
        </p:spPr>
        <p:txBody>
          <a:bodyPr wrap="square">
            <a:spAutoFit/>
          </a:bodyPr>
          <a:lstStyle/>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Sin embargo hacia el final de la misma, una vez se había hecho carril,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que venía de hacer una remontada histórica</a:t>
            </a: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le empieza a presionar; Vettel trata aumentar el ritmo, frena sobre la zona mojada y pierde el control del coche,</a:t>
            </a:r>
          </a:p>
          <a:p>
            <a:pPr algn="ctr">
              <a:lnSpc>
                <a:spcPts val="2400"/>
              </a:lnSpc>
            </a:pPr>
            <a:r>
              <a:rPr lang="es-ES" sz="2800" b="1" kern="1800" dirty="0">
                <a:solidFill>
                  <a:srgbClr val="FFFF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cruzando la línea de meta finalmente 2º. </a:t>
            </a:r>
            <a:endParaRPr lang="es-MX" sz="2800" b="1" dirty="0">
              <a:solidFill>
                <a:srgbClr val="FFFF00"/>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B2F9424F-06D8-4A55-AFC7-1E5231916935}"/>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870318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208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414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4532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211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77742"/>
                            </p:stCondLst>
                            <p:childTnLst>
                              <p:par>
                                <p:cTn id="25" presetID="10" presetClass="entr" presetSubtype="0" fill="hold" grpId="0" nodeType="afterEffect">
                                  <p:stCondLst>
                                    <p:cond delay="1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07790"/>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4319"/>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 el único error que cometió en toda la temporada, y cabe destacar que Sebastian estaba administrando su cómoda ventaja pero el equipo no le avisó de la amenaza   que suponía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hasta que el inglés se le había echado encima.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4DAF769-15D7-4EA3-86F8-E5C250B31D21}"/>
              </a:ext>
            </a:extLst>
          </p:cNvPr>
          <p:cNvSpPr/>
          <p:nvPr/>
        </p:nvSpPr>
        <p:spPr>
          <a:xfrm>
            <a:off x="5235677" y="2398810"/>
            <a:ext cx="6956323" cy="163121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el GP de Europa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Valencia arrasa con todo,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consigue la pole, la vuelta rápida y la victoria;</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logrando así el segundo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hat-trick</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su carrera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afianzándose como líder destacado del mundial.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1D38F3B-90CF-4F31-8297-612E58BEF551}"/>
              </a:ext>
            </a:extLst>
          </p:cNvPr>
          <p:cNvSpPr/>
          <p:nvPr/>
        </p:nvSpPr>
        <p:spPr>
          <a:xfrm>
            <a:off x="0" y="4227606"/>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 además la 6ª victoria de la temporada, superando su me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jor marca de 5 conseguida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año de su primer título.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F492953-7AA7-47B8-9AA2-3EEC9EF9818F}"/>
              </a:ext>
            </a:extLst>
          </p:cNvPr>
          <p:cNvSpPr/>
          <p:nvPr/>
        </p:nvSpPr>
        <p:spPr>
          <a:xfrm>
            <a:off x="0" y="4832290"/>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Gran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Bretaña, tras toda la polémica que se desató respecto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la limitación de los difusores soplado en reten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ción, Sebastian Vettel se clasificó 2º, a escasas 32 milésimas de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su compañero Mark Webber.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DC48DB7-51E7-4060-B498-D9E02B72F1AB}"/>
              </a:ext>
            </a:extLst>
          </p:cNvPr>
          <p:cNvSpPr/>
          <p:nvPr/>
        </p:nvSpPr>
        <p:spPr>
          <a:xfrm>
            <a:off x="0" y="5628703"/>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Era la 2ª vez que no lograba la pole esa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temporada; no obstante,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mantenía el pleno de primeras líneas y ya elevaba la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racha a 14, 5ª mejor marca de la historia.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D4E54BA-4A83-4E90-BAEF-F306C36EE68B}"/>
              </a:ext>
            </a:extLst>
          </p:cNvPr>
          <p:cNvSpPr/>
          <p:nvPr/>
        </p:nvSpPr>
        <p:spPr>
          <a:xfrm>
            <a:off x="0" y="6410369"/>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carrera comenzó con la pista parcialmente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mojada debido a la ligera lluvia que cayó unos minutos antes.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82C2FF25-F73F-457C-9EAD-49B3F5DDD36F}"/>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179868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2" name="Vettel 3 Medley-Eaglenest-1.wav"/>
          </p:stSnd>
        </p:sndAc>
      </p:transition>
    </mc:Choice>
    <mc:Fallback xmlns="">
      <p:transition spd="slow" advTm="0">
        <p:fade/>
        <p:sndAc>
          <p:stSnd>
            <p:snd r:embed="rId4" name="Vettel 3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3549"/>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4517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5787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8133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9848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110949"/>
                            </p:stCondLst>
                            <p:childTnLst>
                              <p:par>
                                <p:cTn id="29" presetID="1" presetClass="entr" presetSubtype="0" fill="hold" grpId="0" nodeType="afterEffect" nodePh="1">
                                  <p:stCondLst>
                                    <p:cond delay="2250"/>
                                  </p:stCondLst>
                                  <p:endCondLst>
                                    <p:cond evt="begin" delay="0">
                                      <p:tn val="29"/>
                                    </p:cond>
                                  </p:end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9067"/>
            <a:ext cx="12192000" cy="43088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Vettel arrancó muy bien y se puso 1º en la salida.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1707BA0-C51F-4ED1-954A-D3A3C6C155D1}"/>
              </a:ext>
            </a:extLst>
          </p:cNvPr>
          <p:cNvSpPr/>
          <p:nvPr/>
        </p:nvSpPr>
        <p:spPr>
          <a:xfrm>
            <a:off x="0" y="481519"/>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las primeras vuelta rodó a un gran ritmo: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apenas 7 vueltas ya le sacaba 8  segundos a su más inmediato perseguidor.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5B18943-7C67-4E32-BAAA-F2A256CB2F6D}"/>
              </a:ext>
            </a:extLst>
          </p:cNvPr>
          <p:cNvSpPr/>
          <p:nvPr/>
        </p:nvSpPr>
        <p:spPr>
          <a:xfrm>
            <a:off x="0" y="4729051"/>
            <a:ext cx="12192000" cy="707886"/>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Sebastián fue controlando la ventaja hasta que en la 2ª  parada,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sus mecánicos cometieron un error que costó mucho tiempo al alemán y le relegó a la 3ª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BEAFECE-94AF-4FE1-9B1C-8CF9DE54B36A}"/>
              </a:ext>
            </a:extLst>
          </p:cNvPr>
          <p:cNvSpPr/>
          <p:nvPr/>
        </p:nvSpPr>
        <p:spPr>
          <a:xfrm>
            <a:off x="0" y="5672952"/>
            <a:ext cx="12192000" cy="1046440"/>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Adelantó el tercer paso por boxes para deshacerse del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McLaren de Lewis Hamilton, pero el Ferrari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150º Italia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había mostrado una gran superioridad cuando la pista se secó y la distancia era ya insalvable,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finalizando así Vettel en la 2ª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365EF40D-6BCE-438F-A612-BEA42D5542DC}"/>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232889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623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0337"/>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38334"/>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4372"/>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4319"/>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No obstante, tras la retirada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aumentó su ventaja al frente del mundial hasta los 80  puntos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sobre su ahora máximo perseguidor y compa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ñero, el australiano Mark Webber.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76DF02B4-F4B6-46A4-A0EA-E505BE0D7A21}"/>
              </a:ext>
            </a:extLst>
          </p:cNvPr>
          <p:cNvSpPr/>
          <p:nvPr/>
        </p:nvSpPr>
        <p:spPr>
          <a:xfrm>
            <a:off x="0" y="673245"/>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GP de su casa Sebastian Vettel tuvo un fin de semana complicado: el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sábado se clasificó 3º,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cortando así la racha de primeras líneas que llevaba.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07843AC-3A62-4239-8FC1-5F85B23ABE91}"/>
              </a:ext>
            </a:extLst>
          </p:cNvPr>
          <p:cNvSpPr/>
          <p:nvPr/>
        </p:nvSpPr>
        <p:spPr>
          <a:xfrm>
            <a:off x="8878528" y="1646641"/>
            <a:ext cx="3313471" cy="163121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salida fue adelantado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Fernando Alonso,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luego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un trompo durante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los primeros compases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la prueba,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AFAB6B4-E48B-415C-A4EF-700B7B318B4E}"/>
              </a:ext>
            </a:extLst>
          </p:cNvPr>
          <p:cNvSpPr/>
          <p:nvPr/>
        </p:nvSpPr>
        <p:spPr>
          <a:xfrm>
            <a:off x="0" y="4640328"/>
            <a:ext cx="12192000" cy="1046440"/>
          </a:xfrm>
          <a:prstGeom prst="rect">
            <a:avLst/>
          </a:prstGeom>
        </p:spPr>
        <p:txBody>
          <a:bodyPr wrap="square">
            <a:spAutoFit/>
          </a:bodyPr>
          <a:lstStyle/>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 distanció mucho del trío de cabeza </a:t>
            </a:r>
          </a:p>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formado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porHamilton</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Webber y Alonso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lvl="0"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dejó sus neumáticos en un estado precario, lo que le llevó a ser adelantado por Felipe Massa poco después.</a:t>
            </a:r>
            <a:endParaRPr lang="es-MX" sz="2800" b="1" dirty="0">
              <a:solidFill>
                <a:srgbClr val="FFFF00"/>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9D28B521-F280-4730-8ACC-E7F8A1447E11}"/>
              </a:ext>
            </a:extLst>
          </p:cNvPr>
          <p:cNvSpPr/>
          <p:nvPr/>
        </p:nvSpPr>
        <p:spPr>
          <a:xfrm>
            <a:off x="0" y="5731942"/>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Detrás del brasileño permaneció hasta la última vuelta de carrera, cuando ambos entraron a cambiar neumáticos.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7BE5A10E-4A0F-4E44-87FD-18FA2852E84C}"/>
              </a:ext>
            </a:extLst>
          </p:cNvPr>
          <p:cNvSpPr/>
          <p:nvPr/>
        </p:nvSpPr>
        <p:spPr>
          <a:xfrm>
            <a:off x="0" y="6115398"/>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Vettel realizó una gran frenada en la entrada a boxes lo que junto a un gran trabajo de sus mecánicos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le permitió sobrepasar al piloto de Ferrari y conseguir la 4ª  posición.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5A26C73B-E406-443E-B0C8-A10E0FBF3A10}"/>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4174660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957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613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4918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925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8242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01089"/>
                            </p:stCondLst>
                            <p:childTnLst>
                              <p:par>
                                <p:cTn id="29" presetID="1" presetClass="entr" presetSubtype="0" fill="hold" grpId="0" nodeType="afterEffect" nodePh="1">
                                  <p:stCondLst>
                                    <p:cond delay="225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0"/>
                <a:lumOff val="100000"/>
              </a:schemeClr>
            </a:gs>
            <a:gs pos="15000">
              <a:schemeClr val="accent5">
                <a:lumMod val="0"/>
                <a:lumOff val="100000"/>
              </a:schemeClr>
            </a:gs>
            <a:gs pos="100000">
              <a:schemeClr val="accent5">
                <a:lumMod val="10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12" name="Imagen 11" descr="Imagen que contiene mesa, interior&#10;&#10;Descripción generada con confianza alta">
            <a:extLst>
              <a:ext uri="{FF2B5EF4-FFF2-40B4-BE49-F238E27FC236}">
                <a16:creationId xmlns:a16="http://schemas.microsoft.com/office/drawing/2014/main" id="{5F107C4E-CB65-4270-9500-60B127573C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705" y="1015855"/>
            <a:ext cx="6096000" cy="3794760"/>
          </a:xfrm>
          <a:prstGeom prst="rect">
            <a:avLst/>
          </a:prstGeom>
          <a:effectLst>
            <a:softEdge rad="317500"/>
          </a:effectLst>
        </p:spPr>
      </p:pic>
      <p:sp>
        <p:nvSpPr>
          <p:cNvPr id="3" name="Rectángulo 2">
            <a:extLst>
              <a:ext uri="{FF2B5EF4-FFF2-40B4-BE49-F238E27FC236}">
                <a16:creationId xmlns:a16="http://schemas.microsoft.com/office/drawing/2014/main" id="{ED2B5075-EE2C-4291-ABDA-79C849735C48}"/>
              </a:ext>
            </a:extLst>
          </p:cNvPr>
          <p:cNvSpPr/>
          <p:nvPr/>
        </p:nvSpPr>
        <p:spPr>
          <a:xfrm>
            <a:off x="6096000" y="997695"/>
            <a:ext cx="6096000" cy="163121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tan sólo una semana, en Budapest, </a:t>
            </a:r>
          </a:p>
          <a:p>
            <a:pPr algn="ctr">
              <a:lnSpc>
                <a:spcPts val="2400"/>
              </a:lnSpc>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quitó la presión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parecía tener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una nueva Pole Position,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ya en carrera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logró un nuevo podio al finalizar en segunda posición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condiciones difíciles.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249340A-CA56-41AC-84EA-4B8C40879C19}"/>
              </a:ext>
            </a:extLst>
          </p:cNvPr>
          <p:cNvSpPr/>
          <p:nvPr/>
        </p:nvSpPr>
        <p:spPr>
          <a:xfrm>
            <a:off x="6096000" y="2664266"/>
            <a:ext cx="6096000" cy="43088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esto, llega el parón del verano.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068211F-1949-4F4D-ACA1-8E5900C5A25F}"/>
              </a:ext>
            </a:extLst>
          </p:cNvPr>
          <p:cNvSpPr/>
          <p:nvPr/>
        </p:nvSpPr>
        <p:spPr>
          <a:xfrm>
            <a:off x="0" y="275035"/>
            <a:ext cx="1219200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Fue la primera vez en la temporada que  quedaba fuera del podio; no obstante, su ventaja seguía siendo grande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77 puntos frente a Webber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A286ADB-0030-4004-B424-B7758F8929B9}"/>
              </a:ext>
            </a:extLst>
          </p:cNvPr>
          <p:cNvSpPr/>
          <p:nvPr/>
        </p:nvSpPr>
        <p:spPr>
          <a:xfrm>
            <a:off x="6096000" y="3180461"/>
            <a:ext cx="6096000" cy="1015663"/>
          </a:xfrm>
          <a:prstGeom prst="rect">
            <a:avLst/>
          </a:prstGeom>
        </p:spPr>
        <p:txBody>
          <a:bodyPr wrap="square">
            <a:spAutoFit/>
          </a:bodyPr>
          <a:lstStyle/>
          <a:p>
            <a:pPr algn="ctr">
              <a:lnSpc>
                <a:spcPts val="2400"/>
              </a:lnSpc>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quedó a un sólo punto del campeonato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 conseguir su primera victoria en Singapur,</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prueba nocturna.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A45BB1D-2E51-43C4-9A22-996B0D8BD6FD}"/>
              </a:ext>
            </a:extLst>
          </p:cNvPr>
          <p:cNvSpPr/>
          <p:nvPr/>
        </p:nvSpPr>
        <p:spPr>
          <a:xfrm>
            <a:off x="6096000" y="4330836"/>
            <a:ext cx="6095999" cy="43088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Todo se decidiría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4EC0419-3648-49CD-BD1C-EB3B95DC3A3A}"/>
              </a:ext>
            </a:extLst>
          </p:cNvPr>
          <p:cNvSpPr/>
          <p:nvPr/>
        </p:nvSpPr>
        <p:spPr>
          <a:xfrm>
            <a:off x="0" y="4861779"/>
            <a:ext cx="1219200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las vacaciones, la siguiente prueba se da cita en Bélgica, en el famoso circuito de Spa-</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Francorchaps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más largo y técnico del Campeonato.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461A757-9BB3-426D-9A28-1F6193044DCE}"/>
              </a:ext>
            </a:extLst>
          </p:cNvPr>
          <p:cNvSpPr/>
          <p:nvPr/>
        </p:nvSpPr>
        <p:spPr>
          <a:xfrm>
            <a:off x="0" y="5702439"/>
            <a:ext cx="12192000" cy="40011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piloto número uno de Red-Bull  fue fiel a sí mismo.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038C37F3-7724-4A16-8EB3-D97A8A5AA54F}"/>
              </a:ext>
            </a:extLst>
          </p:cNvPr>
          <p:cNvSpPr/>
          <p:nvPr/>
        </p:nvSpPr>
        <p:spPr>
          <a:xfrm>
            <a:off x="0" y="6307118"/>
            <a:ext cx="12192000" cy="43088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Serio, responsable y tenaz, mantuvo el tipo en una prueba en la que se alternaron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10 veces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las posiciones de cabeza.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48EF80BF-AB43-4601-AE48-137EE8764FCE}"/>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925745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4000" fill="hold"/>
                                        <p:tgtEl>
                                          <p:spTgt spid="12"/>
                                        </p:tgtEl>
                                        <p:attrNameLst>
                                          <p:attrName>ppt_x</p:attrName>
                                        </p:attrNameLst>
                                      </p:cBhvr>
                                      <p:tavLst>
                                        <p:tav tm="0">
                                          <p:val>
                                            <p:strVal val="0-#ppt_w/2"/>
                                          </p:val>
                                        </p:tav>
                                        <p:tav tm="100000">
                                          <p:val>
                                            <p:strVal val="#ppt_x"/>
                                          </p:val>
                                        </p:tav>
                                      </p:tavLst>
                                    </p:anim>
                                    <p:anim calcmode="lin" valueType="num">
                                      <p:cBhvr additive="base">
                                        <p:cTn id="8" dur="40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170"/>
                                        <p:tgtEl>
                                          <p:spTgt spid="5"/>
                                        </p:tgtEl>
                                      </p:cBhvr>
                                    </p:animEffect>
                                  </p:childTnLst>
                                </p:cTn>
                              </p:par>
                            </p:childTnLst>
                          </p:cTn>
                        </p:par>
                        <p:par>
                          <p:cTn id="13" fill="hold">
                            <p:stCondLst>
                              <p:cond delay="18891"/>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170"/>
                                        <p:tgtEl>
                                          <p:spTgt spid="3"/>
                                        </p:tgtEl>
                                      </p:cBhvr>
                                    </p:animEffect>
                                  </p:childTnLst>
                                </p:cTn>
                              </p:par>
                            </p:childTnLst>
                          </p:cTn>
                        </p:par>
                        <p:par>
                          <p:cTn id="17" fill="hold">
                            <p:stCondLst>
                              <p:cond delay="41302"/>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170"/>
                                        <p:tgtEl>
                                          <p:spTgt spid="4"/>
                                        </p:tgtEl>
                                      </p:cBhvr>
                                    </p:animEffect>
                                  </p:childTnLst>
                                </p:cTn>
                              </p:par>
                            </p:childTnLst>
                          </p:cTn>
                        </p:par>
                        <p:par>
                          <p:cTn id="21" fill="hold">
                            <p:stCondLst>
                              <p:cond delay="46865"/>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70"/>
                                        <p:tgtEl>
                                          <p:spTgt spid="6"/>
                                        </p:tgtEl>
                                      </p:cBhvr>
                                    </p:animEffect>
                                  </p:childTnLst>
                                </p:cTn>
                              </p:par>
                            </p:childTnLst>
                          </p:cTn>
                        </p:par>
                        <p:par>
                          <p:cTn id="25" fill="hold">
                            <p:stCondLst>
                              <p:cond delay="60267"/>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70"/>
                                        <p:tgtEl>
                                          <p:spTgt spid="7"/>
                                        </p:tgtEl>
                                      </p:cBhvr>
                                    </p:animEffect>
                                  </p:childTnLst>
                                </p:cTn>
                              </p:par>
                            </p:childTnLst>
                          </p:cTn>
                        </p:par>
                        <p:par>
                          <p:cTn id="29" fill="hold">
                            <p:stCondLst>
                              <p:cond delay="65128"/>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170"/>
                                        <p:tgtEl>
                                          <p:spTgt spid="8"/>
                                        </p:tgtEl>
                                      </p:cBhvr>
                                    </p:animEffect>
                                  </p:childTnLst>
                                </p:cTn>
                              </p:par>
                            </p:childTnLst>
                          </p:cTn>
                        </p:par>
                        <p:par>
                          <p:cTn id="33" fill="hold">
                            <p:stCondLst>
                              <p:cond delay="82040"/>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170"/>
                                        <p:tgtEl>
                                          <p:spTgt spid="9"/>
                                        </p:tgtEl>
                                      </p:cBhvr>
                                    </p:animEffect>
                                  </p:childTnLst>
                                </p:cTn>
                              </p:par>
                            </p:childTnLst>
                          </p:cTn>
                        </p:par>
                        <p:par>
                          <p:cTn id="37" fill="hold">
                            <p:stCondLst>
                              <p:cond delay="89124"/>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170"/>
                                        <p:tgtEl>
                                          <p:spTgt spid="10"/>
                                        </p:tgtEl>
                                      </p:cBhvr>
                                    </p:animEffect>
                                  </p:childTnLst>
                                </p:cTn>
                              </p:par>
                            </p:childTnLst>
                          </p:cTn>
                        </p:par>
                        <p:par>
                          <p:cTn id="41" fill="hold">
                            <p:stCondLst>
                              <p:cond delay="102643"/>
                            </p:stCondLst>
                            <p:childTnLst>
                              <p:par>
                                <p:cTn id="42" presetID="1" presetClass="entr" presetSubtype="0" fill="hold" grpId="0" nodeType="afterEffect" nodePh="1">
                                  <p:stCondLst>
                                    <p:cond delay="225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tx1"/>
            </a:gs>
            <a:gs pos="50000">
              <a:schemeClr val="tx2">
                <a:lumMod val="60000"/>
                <a:lumOff val="40000"/>
              </a:schemeClr>
            </a:gs>
            <a:gs pos="68000">
              <a:schemeClr val="tx2">
                <a:lumMod val="75000"/>
              </a:schemeClr>
            </a:gs>
            <a:gs pos="85000">
              <a:schemeClr val="accent1">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6096000" y="437269"/>
            <a:ext cx="6096000" cy="738664"/>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Vettel en el podio del Gran Premio de Italia,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como ganador de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9" name="Imagen 8" descr="Imagen que contiene objeto, hombre&#10;&#10;Descripción generada con confianza alta">
            <a:extLst>
              <a:ext uri="{FF2B5EF4-FFF2-40B4-BE49-F238E27FC236}">
                <a16:creationId xmlns:a16="http://schemas.microsoft.com/office/drawing/2014/main" id="{4FC14458-8AD5-49F7-A93E-A9B63A2B69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3123" y="1175640"/>
            <a:ext cx="5883535" cy="39125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Rectángulo 10">
            <a:extLst>
              <a:ext uri="{FF2B5EF4-FFF2-40B4-BE49-F238E27FC236}">
                <a16:creationId xmlns:a16="http://schemas.microsoft.com/office/drawing/2014/main" id="{A9F020E4-8A63-4693-B596-FAD217420B6D}"/>
              </a:ext>
            </a:extLst>
          </p:cNvPr>
          <p:cNvSpPr/>
          <p:nvPr/>
        </p:nvSpPr>
        <p:spPr>
          <a:xfrm>
            <a:off x="0" y="83315"/>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Nada le apartó de su objetivo, y completó una de sus mejores carreras en Fórmula 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56F62A25-C9AA-4261-AF82-3C7B661BA555}"/>
              </a:ext>
            </a:extLst>
          </p:cNvPr>
          <p:cNvSpPr/>
          <p:nvPr/>
        </p:nvSpPr>
        <p:spPr>
          <a:xfrm>
            <a:off x="-1" y="850225"/>
            <a:ext cx="6238569"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Semanas después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logró la primera victoria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toros rojos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Italia, completando además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adelantamiento con dos ruedas en la hierba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por el exterior de la Curva Grande a Fernando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6BF6079B-9400-4020-A376-001F1416C0E8}"/>
              </a:ext>
            </a:extLst>
          </p:cNvPr>
          <p:cNvSpPr/>
          <p:nvPr/>
        </p:nvSpPr>
        <p:spPr>
          <a:xfrm>
            <a:off x="0" y="3504936"/>
            <a:ext cx="6096000"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noche de Singapur, el Gran Premio más exótico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extraño del campeonato, Sebastian conquistó de nuevo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victoria en el trazado urbano de Marina Bay quedándose a tan sólo un punto de ser Campeón del Mundo.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F346D012-C0FC-4699-BA3C-54D5DFE7F223}"/>
              </a:ext>
            </a:extLst>
          </p:cNvPr>
          <p:cNvSpPr/>
          <p:nvPr/>
        </p:nvSpPr>
        <p:spPr>
          <a:xfrm>
            <a:off x="0" y="2325060"/>
            <a:ext cx="6096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esta primera posición consiguió además ganar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todos los Grandes Premios urbanos del calendario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Mónaco, Valencia y Singapur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03D9FB60-9010-40D3-9D11-7537BF1AFDC0}"/>
              </a:ext>
            </a:extLst>
          </p:cNvPr>
          <p:cNvSpPr/>
          <p:nvPr/>
        </p:nvSpPr>
        <p:spPr>
          <a:xfrm>
            <a:off x="0" y="5083014"/>
            <a:ext cx="12192000" cy="738664"/>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se convirtió en el bicampeón más joven de la historia de la fórmula 1 dos semanas más tarde,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24 años, 3 meses y 7 días, arrebatando el récord a Fernando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9902FA35-EEA0-44EE-8928-6F244AB1AA40}"/>
              </a:ext>
            </a:extLst>
          </p:cNvPr>
          <p:cNvSpPr/>
          <p:nvPr/>
        </p:nvSpPr>
        <p:spPr>
          <a:xfrm>
            <a:off x="0" y="5864676"/>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consigue gracias a su tercer puesto en el Gran Premio de Japón de 2011, que ganó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7" name="Rectángulo 16">
            <a:extLst>
              <a:ext uri="{FF2B5EF4-FFF2-40B4-BE49-F238E27FC236}">
                <a16:creationId xmlns:a16="http://schemas.microsoft.com/office/drawing/2014/main" id="{A4500D92-9D7F-4991-857E-49B859D9FBA5}"/>
              </a:ext>
            </a:extLst>
          </p:cNvPr>
          <p:cNvSpPr/>
          <p:nvPr/>
        </p:nvSpPr>
        <p:spPr>
          <a:xfrm>
            <a:off x="0" y="6425116"/>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 así, con el título en el bolsillo, Vettel demostró su coraje en Corea del Sur.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8" name="CuadroTexto 17">
            <a:extLst>
              <a:ext uri="{FF2B5EF4-FFF2-40B4-BE49-F238E27FC236}">
                <a16:creationId xmlns:a16="http://schemas.microsoft.com/office/drawing/2014/main" id="{98D100DA-2E50-4A17-BA7B-C67EB6B7A3CA}"/>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2499800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4000"/>
                                        <p:tgtEl>
                                          <p:spTgt spid="9"/>
                                        </p:tgtEl>
                                      </p:cBhvr>
                                    </p:animEffect>
                                  </p:childTnLst>
                                </p:cTn>
                              </p:par>
                            </p:childTnLst>
                          </p:cTn>
                        </p:par>
                        <p:par>
                          <p:cTn id="8" fill="hold">
                            <p:stCondLst>
                              <p:cond delay="45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257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1"/>
                                        </p:tgtEl>
                                        <p:attrNameLst>
                                          <p:attrName>style.visibility</p:attrName>
                                        </p:attrNameLst>
                                      </p:cBhvr>
                                      <p:to>
                                        <p:strVal val="visible"/>
                                      </p:to>
                                    </p:set>
                                    <p:animEffect transition="in" filter="fade">
                                      <p:cBhvr>
                                        <p:cTn id="15" dur="1170"/>
                                        <p:tgtEl>
                                          <p:spTgt spid="11"/>
                                        </p:tgtEl>
                                      </p:cBhvr>
                                    </p:animEffect>
                                  </p:childTnLst>
                                </p:cTn>
                              </p:par>
                            </p:childTnLst>
                          </p:cTn>
                        </p:par>
                        <p:par>
                          <p:cTn id="16" fill="hold">
                            <p:stCondLst>
                              <p:cond delay="2258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1170"/>
                                        <p:tgtEl>
                                          <p:spTgt spid="12"/>
                                        </p:tgtEl>
                                      </p:cBhvr>
                                    </p:animEffect>
                                  </p:childTnLst>
                                </p:cTn>
                              </p:par>
                            </p:childTnLst>
                          </p:cTn>
                        </p:par>
                        <p:par>
                          <p:cTn id="20" fill="hold">
                            <p:stCondLst>
                              <p:cond delay="4452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4"/>
                                        </p:tgtEl>
                                        <p:attrNameLst>
                                          <p:attrName>style.visibility</p:attrName>
                                        </p:attrNameLst>
                                      </p:cBhvr>
                                      <p:to>
                                        <p:strVal val="visible"/>
                                      </p:to>
                                    </p:set>
                                    <p:animEffect transition="in" filter="fade">
                                      <p:cBhvr>
                                        <p:cTn id="23" dur="1170"/>
                                        <p:tgtEl>
                                          <p:spTgt spid="14"/>
                                        </p:tgtEl>
                                      </p:cBhvr>
                                    </p:animEffect>
                                  </p:childTnLst>
                                </p:cTn>
                              </p:par>
                            </p:childTnLst>
                          </p:cTn>
                        </p:par>
                        <p:par>
                          <p:cTn id="24" fill="hold">
                            <p:stCondLst>
                              <p:cond delay="5956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3"/>
                                        </p:tgtEl>
                                        <p:attrNameLst>
                                          <p:attrName>style.visibility</p:attrName>
                                        </p:attrNameLst>
                                      </p:cBhvr>
                                      <p:to>
                                        <p:strVal val="visible"/>
                                      </p:to>
                                    </p:set>
                                    <p:animEffect transition="in" filter="fade">
                                      <p:cBhvr>
                                        <p:cTn id="27" dur="1170"/>
                                        <p:tgtEl>
                                          <p:spTgt spid="13"/>
                                        </p:tgtEl>
                                      </p:cBhvr>
                                    </p:animEffect>
                                  </p:childTnLst>
                                </p:cTn>
                              </p:par>
                            </p:childTnLst>
                          </p:cTn>
                        </p:par>
                        <p:par>
                          <p:cTn id="28" fill="hold">
                            <p:stCondLst>
                              <p:cond delay="81859"/>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5"/>
                                        </p:tgtEl>
                                        <p:attrNameLst>
                                          <p:attrName>style.visibility</p:attrName>
                                        </p:attrNameLst>
                                      </p:cBhvr>
                                      <p:to>
                                        <p:strVal val="visible"/>
                                      </p:to>
                                    </p:set>
                                    <p:animEffect transition="in" filter="fade">
                                      <p:cBhvr>
                                        <p:cTn id="31" dur="1170"/>
                                        <p:tgtEl>
                                          <p:spTgt spid="15"/>
                                        </p:tgtEl>
                                      </p:cBhvr>
                                    </p:animEffect>
                                  </p:childTnLst>
                                </p:cTn>
                              </p:par>
                            </p:childTnLst>
                          </p:cTn>
                        </p:par>
                        <p:par>
                          <p:cTn id="32" fill="hold">
                            <p:stCondLst>
                              <p:cond delay="101228"/>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Effect transition="in" filter="fade">
                                      <p:cBhvr>
                                        <p:cTn id="35" dur="1170"/>
                                        <p:tgtEl>
                                          <p:spTgt spid="16"/>
                                        </p:tgtEl>
                                      </p:cBhvr>
                                    </p:animEffect>
                                  </p:childTnLst>
                                </p:cTn>
                              </p:par>
                            </p:childTnLst>
                          </p:cTn>
                        </p:par>
                        <p:par>
                          <p:cTn id="36" fill="hold">
                            <p:stCondLst>
                              <p:cond delay="112641"/>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7"/>
                                        </p:tgtEl>
                                        <p:attrNameLst>
                                          <p:attrName>style.visibility</p:attrName>
                                        </p:attrNameLst>
                                      </p:cBhvr>
                                      <p:to>
                                        <p:strVal val="visible"/>
                                      </p:to>
                                    </p:set>
                                    <p:animEffect transition="in" filter="fade">
                                      <p:cBhvr>
                                        <p:cTn id="39" dur="1170"/>
                                        <p:tgtEl>
                                          <p:spTgt spid="17"/>
                                        </p:tgtEl>
                                      </p:cBhvr>
                                    </p:animEffect>
                                  </p:childTnLst>
                                </p:cTn>
                              </p:par>
                            </p:childTnLst>
                          </p:cTn>
                        </p:par>
                        <p:par>
                          <p:cTn id="40" fill="hold">
                            <p:stCondLst>
                              <p:cond delay="122533"/>
                            </p:stCondLst>
                            <p:childTnLst>
                              <p:par>
                                <p:cTn id="41" presetID="1" presetClass="entr" presetSubtype="0" fill="hold" grpId="0" nodeType="afterEffect" nodePh="1">
                                  <p:stCondLst>
                                    <p:cond delay="2250"/>
                                  </p:stCondLst>
                                  <p:endCondLst>
                                    <p:cond evt="begin" delay="0">
                                      <p:tn val="41"/>
                                    </p:cond>
                                  </p:end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2" grpId="0"/>
      <p:bldP spid="13" grpId="0"/>
      <p:bldP spid="14" grpId="0"/>
      <p:bldP spid="15" grpId="0"/>
      <p:bldP spid="16" grpId="0"/>
      <p:bldP spid="17" grpId="0"/>
      <p:bldP spid="18"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2C5835E5-BFA9-46ED-8BA1-716368E70C66}"/>
              </a:ext>
            </a:extLst>
          </p:cNvPr>
          <p:cNvSpPr/>
          <p:nvPr/>
        </p:nvSpPr>
        <p:spPr>
          <a:xfrm>
            <a:off x="0" y="53815"/>
            <a:ext cx="12192000" cy="163121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Pese a perder el sábado el monopolio de Pole Positions de su RB7, adelantó a Lewis Hamilton en la curva 4,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tuvo un ritmo sensacional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confirmado con la vuelta rápida en el último giro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gracias a su décima victoria de la temporada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al tercer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puesto</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su com</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pañer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o Mark W</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ebber,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Red B</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ull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Racing se coronó como Campeón del Mundo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Constructores.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FF3B4EC-F4A1-4AE3-8027-060C7282A637}"/>
              </a:ext>
            </a:extLst>
          </p:cNvPr>
          <p:cNvSpPr/>
          <p:nvPr/>
        </p:nvSpPr>
        <p:spPr>
          <a:xfrm>
            <a:off x="-1" y="1602394"/>
            <a:ext cx="6813755"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idilio con la victoria continuó en la primera edición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Gran Premio de La India.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47B9ACF-1A5D-404A-84FF-1DAE9B3FC1A2}"/>
              </a:ext>
            </a:extLst>
          </p:cNvPr>
          <p:cNvSpPr/>
          <p:nvPr/>
        </p:nvSpPr>
        <p:spPr>
          <a:xfrm>
            <a:off x="0" y="2280819"/>
            <a:ext cx="4793226" cy="1015663"/>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consiguió su primer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Grand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Chelem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obtener en el circuito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Buddh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la Pole, </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9DD0839-643F-441B-910A-EFE4A68CFD62}"/>
              </a:ext>
            </a:extLst>
          </p:cNvPr>
          <p:cNvSpPr/>
          <p:nvPr/>
        </p:nvSpPr>
        <p:spPr>
          <a:xfrm>
            <a:off x="8318089" y="1614972"/>
            <a:ext cx="3613355" cy="1046440"/>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victoria,        la vuelta rápida </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el liderato       en todas las vueltas</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la carrera.</a:t>
            </a:r>
            <a:endParaRPr lang="es-MX" sz="2800" b="1" dirty="0">
              <a:solidFill>
                <a:prstClr val="white"/>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9EC2E51D-5216-4BA2-9B53-1A8C45F19B09}"/>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39721665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3478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4502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56203"/>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66361"/>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l="-1000" r="-1000" b="-2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4319"/>
            <a:ext cx="12192000" cy="738664"/>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consiguió su primer Grand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Chelem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obtener en el circuito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Buddh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la Pole, la victoria,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vuelta rápida y el liderato en todas las vueltas de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9CFD81C-BFF4-4290-87E0-1D926E98E877}"/>
              </a:ext>
            </a:extLst>
          </p:cNvPr>
          <p:cNvSpPr/>
          <p:nvPr/>
        </p:nvSpPr>
        <p:spPr>
          <a:xfrm>
            <a:off x="0" y="879725"/>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el fin de semana más perfecto de Vettel, llegó la primera decepción del año en Abu Dabi,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circuito donde se proclamó campeón del mundo. Igualó el récord de pole positions de Nigel Mansell en una 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conseguir su decimocuarta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Marina.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DD1CBEE-FFDD-4DFB-A933-FCA0B56724B1}"/>
              </a:ext>
            </a:extLst>
          </p:cNvPr>
          <p:cNvSpPr/>
          <p:nvPr/>
        </p:nvSpPr>
        <p:spPr>
          <a:xfrm>
            <a:off x="0" y="2089092"/>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el domingo, tras una excepcional salida, el neumático trasero derecho se hizo añicos forzando el primer abandono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alemán en esta campaña.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77027EE-1D70-46B6-9B8C-AB0D1172CBA7}"/>
              </a:ext>
            </a:extLst>
          </p:cNvPr>
          <p:cNvSpPr/>
          <p:nvPr/>
        </p:nvSpPr>
        <p:spPr>
          <a:xfrm>
            <a:off x="0" y="2811754"/>
            <a:ext cx="12192000"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Vettel logra una nueva pole position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superando así el registro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Nigel Mansell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1992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15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del Alemán por 14 del Británico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 bien es verdad que Vettel ha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necesitado 19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GP’s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Nigel lo logró en 16.</a:t>
            </a:r>
            <a:endParaRPr lang="es-MX" sz="2800" b="1" dirty="0">
              <a:solidFill>
                <a:srgbClr val="FFFF00"/>
              </a:solidFill>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pP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0BBC0FF-208E-4BC3-9B1C-B250149BD09B}"/>
              </a:ext>
            </a:extLst>
          </p:cNvPr>
          <p:cNvSpPr/>
          <p:nvPr/>
        </p:nvSpPr>
        <p:spPr>
          <a:xfrm>
            <a:off x="0" y="3991626"/>
            <a:ext cx="648929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Ya en carrera, arranca perfecto y se escapa de Webber,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leves problemas en la caja de cambios con la segunda</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la tercera marcha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AD0F002F-3D4F-4DFF-AD0F-3FB85888D6F7}"/>
              </a:ext>
            </a:extLst>
          </p:cNvPr>
          <p:cNvSpPr/>
          <p:nvPr/>
        </p:nvSpPr>
        <p:spPr>
          <a:xfrm>
            <a:off x="0" y="6121568"/>
            <a:ext cx="12192000" cy="707886"/>
          </a:xfrm>
          <a:prstGeom prst="rect">
            <a:avLst/>
          </a:prstGeom>
        </p:spPr>
        <p:txBody>
          <a:bodyPr wrap="square">
            <a:spAutoFit/>
          </a:bodyPr>
          <a:lstStyle/>
          <a:p>
            <a:pPr lvl="0">
              <a:lnSpc>
                <a:spcPts val="2400"/>
              </a:lnSpc>
            </a:pPr>
            <a:endPar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endParaRPr>
          </a:p>
          <a:p>
            <a:pPr lvl="0"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le impiden lograr su 12ª victoria, acabando 2º detrás de su compañero Webber.</a:t>
            </a:r>
            <a:endParaRPr lang="es-MX" sz="2800" b="1" dirty="0">
              <a:solidFill>
                <a:srgbClr val="FFFF00"/>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D4FFF558-69DC-4281-A912-6886A7275387}"/>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7998601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828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4502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146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8680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10149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11151"/>
                            </p:stCondLst>
                            <p:childTnLst>
                              <p:par>
                                <p:cTn id="29" presetID="1" presetClass="entr" presetSubtype="0" fill="hold" grpId="0" nodeType="afterEffect" nodePh="1">
                                  <p:stCondLst>
                                    <p:cond delay="225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t="-4000" b="-4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348775"/>
            <a:ext cx="12192000" cy="530915"/>
          </a:xfrm>
          <a:prstGeom prst="rect">
            <a:avLst/>
          </a:prstGeom>
        </p:spPr>
        <p:txBody>
          <a:bodyPr wrap="square">
            <a:spAutoFit/>
          </a:bodyPr>
          <a:lstStyle/>
          <a:p>
            <a:pPr algn="ctr">
              <a:lnSpc>
                <a:spcPts val="2400"/>
              </a:lnSpc>
            </a:pPr>
            <a:r>
              <a:rPr lang="es-ES" sz="5400" b="1" kern="0" dirty="0">
                <a:ln>
                  <a:solidFill>
                    <a:srgbClr val="996633"/>
                  </a:solidFill>
                </a:ln>
                <a:solidFill>
                  <a:srgbClr val="FFD13F"/>
                </a:solidFill>
                <a:latin typeface="Edwardian Script ITC" panose="030303020407070D0804" pitchFamily="66" charset="0"/>
                <a:cs typeface="Arial"/>
              </a:rPr>
              <a:t>Temporada 2012</a:t>
            </a:r>
            <a:endParaRPr lang="es-MX" sz="5400" b="1" kern="0" dirty="0">
              <a:ln>
                <a:solidFill>
                  <a:srgbClr val="996633"/>
                </a:solidFill>
              </a:ln>
              <a:solidFill>
                <a:srgbClr val="FFD13F"/>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414A19A2-0ECB-4071-AADC-755418637775}"/>
              </a:ext>
            </a:extLst>
          </p:cNvPr>
          <p:cNvSpPr/>
          <p:nvPr/>
        </p:nvSpPr>
        <p:spPr>
          <a:xfrm>
            <a:off x="4070554" y="914136"/>
            <a:ext cx="8273845" cy="400110"/>
          </a:xfrm>
          <a:prstGeom prst="rect">
            <a:avLst/>
          </a:prstGeom>
        </p:spPr>
        <p:txBody>
          <a:bodyPr wrap="square">
            <a:spAutoFit/>
          </a:bodyPr>
          <a:lstStyle/>
          <a:p>
            <a:pPr algn="ctr">
              <a:lnSpc>
                <a:spcPts val="2400"/>
              </a:lnSpc>
            </a:pPr>
            <a:r>
              <a:rPr lang="es-ES" sz="3600" b="1" kern="0" dirty="0">
                <a:ln>
                  <a:solidFill>
                    <a:srgbClr val="996633"/>
                  </a:solidFill>
                </a:ln>
                <a:solidFill>
                  <a:srgbClr val="FFD13F"/>
                </a:solidFill>
                <a:latin typeface="Edwardian Script ITC" panose="030303020407070D0804" pitchFamily="66" charset="0"/>
                <a:cs typeface="Arial"/>
              </a:rPr>
              <a:t>Remontada hacia el tricampeonato</a:t>
            </a:r>
            <a:endParaRPr lang="es-MX" sz="3600" b="1" kern="0" dirty="0">
              <a:ln>
                <a:solidFill>
                  <a:srgbClr val="996633"/>
                </a:solidFill>
              </a:ln>
              <a:solidFill>
                <a:srgbClr val="FFD13F"/>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96638C16-CCD7-4181-81CF-10F020407960}"/>
              </a:ext>
            </a:extLst>
          </p:cNvPr>
          <p:cNvSpPr/>
          <p:nvPr/>
        </p:nvSpPr>
        <p:spPr>
          <a:xfrm>
            <a:off x="0" y="1587643"/>
            <a:ext cx="12192000" cy="738664"/>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comienza la temporada con una buena actuación en Albert Park. Tras partir en sexta posición de parrilla, adelantó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Romain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la salida y a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el exterior de la chicane Clark.</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D0505A5-0E4F-49C2-B783-C53EF271C45A}"/>
              </a:ext>
            </a:extLst>
          </p:cNvPr>
          <p:cNvSpPr/>
          <p:nvPr/>
        </p:nvSpPr>
        <p:spPr>
          <a:xfrm>
            <a:off x="8524568" y="5820428"/>
            <a:ext cx="3667431" cy="1046440"/>
          </a:xfrm>
          <a:prstGeom prst="rect">
            <a:avLst/>
          </a:prstGeom>
        </p:spPr>
        <p:txBody>
          <a:bodyPr wrap="square">
            <a:spAutoFit/>
          </a:bodyPr>
          <a:lstStyle/>
          <a:p>
            <a:pPr algn="ctr">
              <a:lnSpc>
                <a:spcPts val="2400"/>
              </a:lnSpc>
            </a:pP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Vettel en primer plano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con el Lotus de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Grosjean</a:t>
            </a:r>
            <a:endPar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detrás en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Bahráin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0DA0C04-9D2E-4C9F-B4D3-5B1632F6168A}"/>
              </a:ext>
            </a:extLst>
          </p:cNvPr>
          <p:cNvSpPr/>
          <p:nvPr/>
        </p:nvSpPr>
        <p:spPr>
          <a:xfrm>
            <a:off x="0" y="2443052"/>
            <a:ext cx="103632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Gracias al abandono de Michael Schumacher y al coche de seguridad consigue la segunda posición final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C2FCCF6-C6A2-4BD5-A550-E9B0D654269A}"/>
              </a:ext>
            </a:extLst>
          </p:cNvPr>
          <p:cNvSpPr/>
          <p:nvPr/>
        </p:nvSpPr>
        <p:spPr>
          <a:xfrm>
            <a:off x="0" y="3209966"/>
            <a:ext cx="6813755"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Sepang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una carrera marcada por la lluvia,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rueda en una cómoda cuarta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CE5CF00-6655-4092-832E-F960D3F54A5A}"/>
              </a:ext>
            </a:extLst>
          </p:cNvPr>
          <p:cNvSpPr/>
          <p:nvPr/>
        </p:nvSpPr>
        <p:spPr>
          <a:xfrm>
            <a:off x="0" y="4050624"/>
            <a:ext cx="6636774" cy="1661993"/>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mitad de su persecución a Lewis Hamilton por el podio,</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Narain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Karthikeyan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roza al Red Bull </a:t>
            </a:r>
            <a:r>
              <a:rPr lang="es-ES" sz="24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RB8</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del alemán causándole un pinchazo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dejando al Campeón del Mundo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fuera de la zona de puntos.</a:t>
            </a:r>
            <a:endParaRPr lang="es-ES" sz="2800" b="1" dirty="0">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9707BE88-1A49-4414-BEF6-E0C54C303B75}"/>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202863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70"/>
                                        <p:tgtEl>
                                          <p:spTgt spid="6"/>
                                        </p:tgtEl>
                                      </p:cBhvr>
                                    </p:animEffect>
                                  </p:childTnLst>
                                </p:cTn>
                              </p:par>
                            </p:childTnLst>
                          </p:cTn>
                        </p:par>
                        <p:par>
                          <p:cTn id="8" fill="hold">
                            <p:stCondLst>
                              <p:cond delay="904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2500"/>
                                        <p:tgtEl>
                                          <p:spTgt spid="3"/>
                                        </p:tgtEl>
                                      </p:cBhvr>
                                    </p:animEffect>
                                  </p:childTnLst>
                                </p:cTn>
                              </p:par>
                            </p:childTnLst>
                          </p:cTn>
                        </p:par>
                        <p:par>
                          <p:cTn id="12" fill="hold">
                            <p:stCondLst>
                              <p:cond delay="16041"/>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2500"/>
                                        <p:tgtEl>
                                          <p:spTgt spid="4"/>
                                        </p:tgtEl>
                                      </p:cBhvr>
                                    </p:animEffect>
                                  </p:childTnLst>
                                </p:cTn>
                              </p:par>
                            </p:childTnLst>
                          </p:cTn>
                        </p:par>
                        <p:par>
                          <p:cTn id="16" fill="hold">
                            <p:stCondLst>
                              <p:cond delay="27041"/>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983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300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74065"/>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94370"/>
                            </p:stCondLst>
                            <p:childTnLst>
                              <p:par>
                                <p:cTn id="33" presetID="1" presetClass="entr" presetSubtype="0" fill="hold" grpId="0" nodeType="afterEffect" nodePh="1">
                                  <p:stCondLst>
                                    <p:cond delay="2250"/>
                                  </p:stCondLst>
                                  <p:endCondLst>
                                    <p:cond evt="begin" delay="0">
                                      <p:tn val="33"/>
                                    </p:cond>
                                  </p:end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7536421" y="127555"/>
            <a:ext cx="4483511" cy="400110"/>
          </a:xfrm>
          <a:prstGeom prst="rect">
            <a:avLst/>
          </a:prstGeom>
        </p:spPr>
        <p:txBody>
          <a:bodyPr wrap="square">
            <a:spAutoFit/>
          </a:bodyPr>
          <a:lstStyle/>
          <a:p>
            <a:pPr algn="ctr">
              <a:lnSpc>
                <a:spcPts val="2400"/>
              </a:lnSpc>
            </a:pP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Vettel con su trofeo de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Bahráin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persona, hombre&#10;&#10;Descripción generada con confianza alta">
            <a:extLst>
              <a:ext uri="{FF2B5EF4-FFF2-40B4-BE49-F238E27FC236}">
                <a16:creationId xmlns:a16="http://schemas.microsoft.com/office/drawing/2014/main" id="{BC4F888E-576B-488F-B095-F31C1255B0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4170" y="632182"/>
            <a:ext cx="4004029" cy="6021096"/>
          </a:xfrm>
          <a:prstGeom prst="rect">
            <a:avLst/>
          </a:prstGeom>
          <a:ln w="127000" cap="rnd">
            <a:solidFill>
              <a:schemeClr val="bg1"/>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6" name="Rectángulo 5">
            <a:extLst>
              <a:ext uri="{FF2B5EF4-FFF2-40B4-BE49-F238E27FC236}">
                <a16:creationId xmlns:a16="http://schemas.microsoft.com/office/drawing/2014/main" id="{C5D76010-846B-4945-B2E5-AB9A6DE9E64B}"/>
              </a:ext>
            </a:extLst>
          </p:cNvPr>
          <p:cNvSpPr/>
          <p:nvPr/>
        </p:nvSpPr>
        <p:spPr>
          <a:xfrm>
            <a:off x="0" y="127555"/>
            <a:ext cx="7536421"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China,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realiza una mala sesión de clasificación.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CC01906-7CA9-43D0-8E0E-36236763A957}"/>
              </a:ext>
            </a:extLst>
          </p:cNvPr>
          <p:cNvSpPr/>
          <p:nvPr/>
        </p:nvSpPr>
        <p:spPr>
          <a:xfrm>
            <a:off x="0" y="673247"/>
            <a:ext cx="7551174"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Gracias a la buena estrategia de su equipo, consigue llegar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quinta posición, salvando unos buenos puntos para el Campeonato.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FDFC653-B43D-462C-BCB7-732C2FA91DCA}"/>
              </a:ext>
            </a:extLst>
          </p:cNvPr>
          <p:cNvSpPr/>
          <p:nvPr/>
        </p:nvSpPr>
        <p:spPr>
          <a:xfrm>
            <a:off x="0" y="1602397"/>
            <a:ext cx="7551174"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siguiente ronda, la carrera del desierto, el Gran Premio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Baréin, Vettel logra la primera pole position de la 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la convierte en victoria al día siguiente gracias a una brillante gestión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a:t>
            </a:r>
            <a:r>
              <a:rPr lang="es-ES" sz="20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KERS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ante los ataques de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su Lotus E20.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50B6F6A5-B6F9-4F7E-A70A-12185322184C}"/>
              </a:ext>
            </a:extLst>
          </p:cNvPr>
          <p:cNvSpPr/>
          <p:nvPr/>
        </p:nvSpPr>
        <p:spPr>
          <a:xfrm>
            <a:off x="0" y="3136220"/>
            <a:ext cx="7551174"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siguientes 3 carreras, Vettel logra mantenerse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posiciones de puntos, rozando el podio en Montecarlo y Canadá.</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84588D61-44BE-4945-8547-DC1A6B44F47F}"/>
              </a:ext>
            </a:extLst>
          </p:cNvPr>
          <p:cNvSpPr/>
          <p:nvPr/>
        </p:nvSpPr>
        <p:spPr>
          <a:xfrm>
            <a:off x="0" y="4035869"/>
            <a:ext cx="7565923"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Valencia iba camino de una cómoda victoria que se esfumó primero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la salida del coche de seguridad y luego por una avería en el alternador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su motor.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E68E52D7-0182-49ED-B71A-9B8CF72AAA6D}"/>
              </a:ext>
            </a:extLst>
          </p:cNvPr>
          <p:cNvSpPr/>
          <p:nvPr/>
        </p:nvSpPr>
        <p:spPr>
          <a:xfrm>
            <a:off x="0" y="5186252"/>
            <a:ext cx="7551174" cy="400110"/>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consigue volver al cajón al finalizar en 3ª plaza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4AA7A2ED-CC9C-4700-9331-59F4519D463F}"/>
              </a:ext>
            </a:extLst>
          </p:cNvPr>
          <p:cNvSpPr/>
          <p:nvPr/>
        </p:nvSpPr>
        <p:spPr>
          <a:xfrm>
            <a:off x="0" y="5849927"/>
            <a:ext cx="7536426"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 quinto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Hockenheimring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una sanción por adelantar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fuera de la pista, y tras el 4º puesto en Hungría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queda a 42  puntos del líder del Mundial, Fernando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6560649E-6849-4779-9321-B2C606BE35E5}"/>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1582643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8250"/>
                                        <p:tgtEl>
                                          <p:spTgt spid="5"/>
                                        </p:tgtEl>
                                      </p:cBhvr>
                                    </p:animEffect>
                                  </p:childTnLst>
                                </p:cTn>
                              </p:par>
                              <p:par>
                                <p:cTn id="8" presetID="10" presetClass="entr" presetSubtype="0" fill="hold" grpId="0" nodeType="withEffect">
                                  <p:stCondLst>
                                    <p:cond delay="2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170"/>
                                        <p:tgtEl>
                                          <p:spTgt spid="6"/>
                                        </p:tgtEl>
                                      </p:cBhvr>
                                    </p:animEffect>
                                  </p:childTnLst>
                                </p:cTn>
                              </p:par>
                            </p:childTnLst>
                          </p:cTn>
                        </p:par>
                        <p:par>
                          <p:cTn id="14" fill="hold">
                            <p:stCondLst>
                              <p:cond delay="87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70"/>
                                        <p:tgtEl>
                                          <p:spTgt spid="7"/>
                                        </p:tgtEl>
                                      </p:cBhvr>
                                    </p:animEffect>
                                  </p:childTnLst>
                                </p:cTn>
                              </p:par>
                            </p:childTnLst>
                          </p:cTn>
                        </p:par>
                        <p:par>
                          <p:cTn id="18" fill="hold">
                            <p:stCondLst>
                              <p:cond delay="22556"/>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170"/>
                                        <p:tgtEl>
                                          <p:spTgt spid="8"/>
                                        </p:tgtEl>
                                      </p:cBhvr>
                                    </p:animEffect>
                                  </p:childTnLst>
                                </p:cTn>
                              </p:par>
                            </p:childTnLst>
                          </p:cTn>
                        </p:par>
                        <p:par>
                          <p:cTn id="22" fill="hold">
                            <p:stCondLst>
                              <p:cond delay="49998"/>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170"/>
                                        <p:tgtEl>
                                          <p:spTgt spid="9"/>
                                        </p:tgtEl>
                                      </p:cBhvr>
                                    </p:animEffect>
                                  </p:childTnLst>
                                </p:cTn>
                              </p:par>
                            </p:childTnLst>
                          </p:cTn>
                        </p:par>
                        <p:par>
                          <p:cTn id="26" fill="hold">
                            <p:stCondLst>
                              <p:cond delay="64219"/>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170"/>
                                        <p:tgtEl>
                                          <p:spTgt spid="10"/>
                                        </p:tgtEl>
                                      </p:cBhvr>
                                    </p:animEffect>
                                  </p:childTnLst>
                                </p:cTn>
                              </p:par>
                            </p:childTnLst>
                          </p:cTn>
                        </p:par>
                        <p:par>
                          <p:cTn id="30" fill="hold">
                            <p:stCondLst>
                              <p:cond delay="81248"/>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170"/>
                                        <p:tgtEl>
                                          <p:spTgt spid="11"/>
                                        </p:tgtEl>
                                      </p:cBhvr>
                                    </p:animEffect>
                                  </p:childTnLst>
                                </p:cTn>
                              </p:par>
                            </p:childTnLst>
                          </p:cTn>
                        </p:par>
                        <p:par>
                          <p:cTn id="34" fill="hold">
                            <p:stCondLst>
                              <p:cond delay="90789"/>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1170"/>
                                        <p:tgtEl>
                                          <p:spTgt spid="12"/>
                                        </p:tgtEl>
                                      </p:cBhvr>
                                    </p:animEffect>
                                  </p:childTnLst>
                                </p:cTn>
                              </p:par>
                            </p:childTnLst>
                          </p:cTn>
                        </p:par>
                        <p:par>
                          <p:cTn id="38" fill="hold">
                            <p:stCondLst>
                              <p:cond delay="110392"/>
                            </p:stCondLst>
                            <p:childTnLst>
                              <p:par>
                                <p:cTn id="39" presetID="1" presetClass="entr" presetSubtype="0" fill="hold" grpId="0" nodeType="afterEffect" nodePh="1">
                                  <p:stCondLst>
                                    <p:cond delay="2250"/>
                                  </p:stCondLst>
                                  <p:endCondLst>
                                    <p:cond evt="begin" delay="0">
                                      <p:tn val="39"/>
                                    </p:cond>
                                  </p:end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P spid="12"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b="-11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68563"/>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Bélgica,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no pudo pasar a la Q3, pero en carrera remontó con diversos adelantamientos hasta la segunda posición, por detrás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5E402B9-E62D-4009-BCA9-F3EA54CC1A8C}"/>
              </a:ext>
            </a:extLst>
          </p:cNvPr>
          <p:cNvSpPr/>
          <p:nvPr/>
        </p:nvSpPr>
        <p:spPr>
          <a:xfrm>
            <a:off x="0" y="850224"/>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RB8 rinde especialmente mal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consiguió alinearse 5º en parrilla.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29B4CF3-F4D8-4506-AB97-2E782D2B2FD2}"/>
              </a:ext>
            </a:extLst>
          </p:cNvPr>
          <p:cNvSpPr/>
          <p:nvPr/>
        </p:nvSpPr>
        <p:spPr>
          <a:xfrm>
            <a:off x="0" y="1381171"/>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un drive-</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through</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cerrar a Alonso en una maniobra de adelantamiento, marchaba 6º a la caza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Kimi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cuando el alternador de su bólido, al igual que en la tercera sesión libre,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le hizo parar a un lado y abandonar la carrera, cayendo al 3º puesto del Mundial a 39  puntos de distancia de Alonso.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358893C-D2C9-47A6-BDAC-87B7BD3204AD}"/>
              </a:ext>
            </a:extLst>
          </p:cNvPr>
          <p:cNvSpPr/>
          <p:nvPr/>
        </p:nvSpPr>
        <p:spPr>
          <a:xfrm>
            <a:off x="0" y="2590532"/>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piloto alemán comenzó su remontada en el Gran Premio de Singapur, en el que logró su segunda victoria del año.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28617FA-512F-4A78-8B0D-15E2D24F3FBF}"/>
              </a:ext>
            </a:extLst>
          </p:cNvPr>
          <p:cNvSpPr/>
          <p:nvPr/>
        </p:nvSpPr>
        <p:spPr>
          <a:xfrm>
            <a:off x="0" y="3195214"/>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Singapur sale 3º, pero adelanta en la salida a Pastor Maldonado y luego hereda el liderato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el abandono de Hamilton, y finalmente gana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45AE930-996D-4F1D-B1BA-ECCC6F551C7B}"/>
              </a:ext>
            </a:extLst>
          </p:cNvPr>
          <p:cNvSpPr/>
          <p:nvPr/>
        </p:nvSpPr>
        <p:spPr>
          <a:xfrm>
            <a:off x="0" y="3947384"/>
            <a:ext cx="3701845" cy="135421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Vettel se clasificó segundo logrando también el primer 1-2 en la parrilla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salida para un equipo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temporada.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D1238EAC-B6ED-4F6B-9D64-77CFC0C81ED1}"/>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983657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574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586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5752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7045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8736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00653"/>
                            </p:stCondLst>
                            <p:childTnLst>
                              <p:par>
                                <p:cTn id="29" presetID="1" presetClass="entr" presetSubtype="0" fill="hold" grpId="0" nodeType="afterEffect" nodePh="1">
                                  <p:stCondLst>
                                    <p:cond delay="225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24319"/>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Dos semanas después, un mejorado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RB</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8 le permite conseguir el segundo Grand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Chelem</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su carrera deportiva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consigue la pole, la victoria y la vuelta rápida con una facilidad inusitada,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con el abandono de Alonso se queda segundo a sólo 4 puntos del asturiano en el campeonato de pilotos.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22001A5-D760-4C28-9818-D74575F33A26}"/>
              </a:ext>
            </a:extLst>
          </p:cNvPr>
          <p:cNvSpPr/>
          <p:nvPr/>
        </p:nvSpPr>
        <p:spPr>
          <a:xfrm>
            <a:off x="0" y="1159945"/>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Una semana después en Corea, Vettel se postuló como principal candidato a la victoria después de dominar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los terceros entrenamientos libres y gran parte de la clasificatoria hasta el momento decisivo donde una mala comunicación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el box de su equipo, impidió que le avisaran de la cercanía con Felipe Massa en su vuelta lanzada, por lo cual le estorbó.</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70C35D1-8169-4BEC-930D-3EF622E271E3}"/>
              </a:ext>
            </a:extLst>
          </p:cNvPr>
          <p:cNvSpPr/>
          <p:nvPr/>
        </p:nvSpPr>
        <p:spPr>
          <a:xfrm>
            <a:off x="-206477" y="2384055"/>
            <a:ext cx="12506632" cy="40011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Esto permitió a Webber hacerse con la pole position logrando la pole número 200 para los motores Renault en la Fórmula 1.</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3808FD38-6083-42F2-A815-1B09D0B45FF6}"/>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249483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3095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6752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81273"/>
                            </p:stCondLst>
                            <p:childTnLst>
                              <p:par>
                                <p:cTn id="17" presetID="1" presetClass="entr" presetSubtype="0" fill="hold" grpId="0" nodeType="afterEffect" nodePh="1">
                                  <p:stCondLst>
                                    <p:cond delay="2250"/>
                                  </p:stCondLst>
                                  <p:endCondLst>
                                    <p:cond evt="begin" delay="0">
                                      <p:tn val="17"/>
                                    </p:cond>
                                  </p:end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000" r="-2000" b="-5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83311"/>
            <a:ext cx="12192000"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día de la carrera Vettel hizo una excelente salida desde el lado sucio de la pista para adelantar a su compañero de equipo,</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cual le permitió ganar con total comodidad la carrera impulsándolo al liderato del campeonato</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seis puntos por delante de Fernando Alonso que terminó tercero tras un gran ritmo de carrera con el Ferrari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insuficiente para darle caza a Webber.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C5733C8-6323-4041-B728-A04ACD12F85D}"/>
              </a:ext>
            </a:extLst>
          </p:cNvPr>
          <p:cNvSpPr/>
          <p:nvPr/>
        </p:nvSpPr>
        <p:spPr>
          <a:xfrm>
            <a:off x="0" y="1528651"/>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semanas después, en el Gran Premio de la India, Vettel consigue su cuarta victoria consecutiva,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esta ocasión largando desde la pole position.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A69ECCBE-545D-477A-BCBB-58B238213D94}"/>
              </a:ext>
            </a:extLst>
          </p:cNvPr>
          <p:cNvSpPr/>
          <p:nvPr/>
        </p:nvSpPr>
        <p:spPr>
          <a:xfrm>
            <a:off x="0" y="2428302"/>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 racha se cortaría en el Gran Premio de Abu Dabi, en la clasificación terminó tercero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detrás de su compañero Mark Webber y Lewis Hamilton el ganador de la pole position.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3260CCE-FAAE-4CE7-8A75-0347D9B03B79}"/>
              </a:ext>
            </a:extLst>
          </p:cNvPr>
          <p:cNvSpPr/>
          <p:nvPr/>
        </p:nvSpPr>
        <p:spPr>
          <a:xfrm>
            <a:off x="0" y="3283706"/>
            <a:ext cx="12192000" cy="430887"/>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descalificado en la clasificación por no tener suficiente combustible en el tanque y largo desde boxes último.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163B2C9-88BC-4072-96E5-CDFF44368A3F}"/>
              </a:ext>
            </a:extLst>
          </p:cNvPr>
          <p:cNvSpPr/>
          <p:nvPr/>
        </p:nvSpPr>
        <p:spPr>
          <a:xfrm>
            <a:off x="0" y="3932641"/>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Luego de una gran remontada en la carrera con muchos altibajos e incidentes,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obtuvo un tercer puesto en la carrera por detrás de Alonso y Kimi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7BBE361C-3670-4FF3-8141-35F8ADA88C3F}"/>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438008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3879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55469"/>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7401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8847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105386"/>
                            </p:stCondLst>
                            <p:childTnLst>
                              <p:par>
                                <p:cTn id="25" presetID="1" presetClass="entr" presetSubtype="0" fill="hold" grpId="0" nodeType="afterEffect" nodePh="1">
                                  <p:stCondLst>
                                    <p:cond delay="2250"/>
                                  </p:stCondLst>
                                  <p:endCondLst>
                                    <p:cond evt="begin" delay="0">
                                      <p:tn val="25"/>
                                    </p:cond>
                                  </p:end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D2B5075-EE2C-4291-ABDA-79C849735C48}"/>
              </a:ext>
            </a:extLst>
          </p:cNvPr>
          <p:cNvSpPr/>
          <p:nvPr/>
        </p:nvSpPr>
        <p:spPr>
          <a:xfrm>
            <a:off x="0" y="157061"/>
            <a:ext cx="6916994"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Semanas después en el nuevo Circuito de las Américas,</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el alemán consiguió una nueva pole position y sólo Lewis Hamilton fue capaz de hacerle sombra y arrebatarle la victoria en Texas.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229CC45-4C47-4F84-BDB8-967D90B18777}"/>
              </a:ext>
            </a:extLst>
          </p:cNvPr>
          <p:cNvSpPr/>
          <p:nvPr/>
        </p:nvSpPr>
        <p:spPr>
          <a:xfrm>
            <a:off x="0" y="1336929"/>
            <a:ext cx="5294671"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Aun así, Vettel consiguió un valioso podio justo</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delante de su rival Fernando Alonso.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06976EE4-28B1-458D-83A2-8C5070EADECB}"/>
              </a:ext>
            </a:extLst>
          </p:cNvPr>
          <p:cNvSpPr/>
          <p:nvPr/>
        </p:nvSpPr>
        <p:spPr>
          <a:xfrm>
            <a:off x="8229600" y="2561039"/>
            <a:ext cx="39624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una distancia de 13  puntos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encaró a la última carrera del año.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5CF95E1-5EA4-4AA3-A575-887AB82D9CCA}"/>
              </a:ext>
            </a:extLst>
          </p:cNvPr>
          <p:cNvSpPr/>
          <p:nvPr/>
        </p:nvSpPr>
        <p:spPr>
          <a:xfrm>
            <a:off x="5781372" y="3799906"/>
            <a:ext cx="6263148" cy="224676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ganó su tercer campeonato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Fórmula Uno en el Gran Premio de Brasil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disputado en el circuito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una carrera agónica en la que terminó en sexta posición, quedando tres puntos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delante del español Fernando Alonso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clasificación general.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EDAEF62B-0515-40D5-9472-CD9D25889C2B}"/>
              </a:ext>
            </a:extLst>
          </p:cNvPr>
          <p:cNvSpPr txBox="1"/>
          <p:nvPr/>
        </p:nvSpPr>
        <p:spPr>
          <a:xfrm>
            <a:off x="12192000" y="0"/>
            <a:ext cx="208547" cy="352926"/>
          </a:xfrm>
          <a:prstGeom prst="rect">
            <a:avLst/>
          </a:prstGeom>
          <a:noFill/>
        </p:spPr>
        <p:txBody>
          <a:bodyPr wrap="square" rtlCol="0">
            <a:spAutoFit/>
          </a:bodyPr>
          <a:lstStyle/>
          <a:p>
            <a:endParaRPr lang="es-MX" dirty="0"/>
          </a:p>
        </p:txBody>
      </p:sp>
    </p:spTree>
    <p:extLst>
      <p:ext uri="{BB962C8B-B14F-4D97-AF65-F5344CB8AC3E}">
        <p14:creationId xmlns:p14="http://schemas.microsoft.com/office/powerpoint/2010/main" val="2534616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995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3078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915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68584"/>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t="-6000" b="-6000"/>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vETTEL</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1,</a:t>
            </a:r>
            <a:r>
              <a:rPr kumimoji="0" lang="es-ES" sz="1867" b="1" i="0" u="none" strike="noStrike" kern="0" cap="none" spc="50" normalizeH="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2 y </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3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Caterina Valente</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67</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52</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6" name="Imagen 15" descr="Imagen que contiene carretera, carrera de coches, exterior, hierba&#10;&#10;Descripción generada con confianza muy alta">
            <a:extLst>
              <a:ext uri="{FF2B5EF4-FFF2-40B4-BE49-F238E27FC236}">
                <a16:creationId xmlns:a16="http://schemas.microsoft.com/office/drawing/2014/main" id="{C9DCB8C3-57A0-42F8-9B1A-B6FDBBC876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85010"/>
            <a:ext cx="12197094" cy="7684169"/>
          </a:xfrm>
          <a:prstGeom prst="rect">
            <a:avLst/>
          </a:prstGeom>
        </p:spPr>
      </p:pic>
    </p:spTree>
    <p:extLst>
      <p:ext uri="{BB962C8B-B14F-4D97-AF65-F5344CB8AC3E}">
        <p14:creationId xmlns:p14="http://schemas.microsoft.com/office/powerpoint/2010/main" val="3298871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919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4239679"/>
      </p:ext>
    </p:extLst>
  </p:cSld>
  <p:clrMapOvr>
    <a:masterClrMapping/>
  </p:clrMapOvr>
  <p:transition spd="slow" advClick="0" advTm="0">
    <p:fade/>
  </p:transition>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Sector">
  <a:themeElements>
    <a:clrScheme name="Sector">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ector">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4.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45311</TotalTime>
  <Words>6466</Words>
  <Application>Microsoft Office PowerPoint</Application>
  <PresentationFormat>Panorámica</PresentationFormat>
  <Paragraphs>623</Paragraphs>
  <Slides>46</Slides>
  <Notes>2</Notes>
  <HiddenSlides>0</HiddenSlides>
  <MMClips>3</MMClips>
  <ScaleCrop>false</ScaleCrop>
  <HeadingPairs>
    <vt:vector size="6" baseType="variant">
      <vt:variant>
        <vt:lpstr>Fuentes usadas</vt:lpstr>
      </vt:variant>
      <vt:variant>
        <vt:i4>14</vt:i4>
      </vt:variant>
      <vt:variant>
        <vt:lpstr>Tema</vt:lpstr>
      </vt:variant>
      <vt:variant>
        <vt:i4>4</vt:i4>
      </vt:variant>
      <vt:variant>
        <vt:lpstr>Títulos de diapositiva</vt:lpstr>
      </vt:variant>
      <vt:variant>
        <vt:i4>46</vt:i4>
      </vt:variant>
    </vt:vector>
  </HeadingPairs>
  <TitlesOfParts>
    <vt:vector size="64" baseType="lpstr">
      <vt:lpstr>Algerian</vt:lpstr>
      <vt:lpstr>Arial</vt:lpstr>
      <vt:lpstr>Arial Narrow</vt:lpstr>
      <vt:lpstr>Calibri</vt:lpstr>
      <vt:lpstr>Calibri Light</vt:lpstr>
      <vt:lpstr>Century Gothic</vt:lpstr>
      <vt:lpstr>CommercialScript BT</vt:lpstr>
      <vt:lpstr>Cooper Black</vt:lpstr>
      <vt:lpstr>Edwardian Script ITC</vt:lpstr>
      <vt:lpstr>Kristen ITC</vt:lpstr>
      <vt:lpstr>Times New Roman</vt:lpstr>
      <vt:lpstr>Verdana</vt:lpstr>
      <vt:lpstr>Wingdings 2</vt:lpstr>
      <vt:lpstr>Wingdings 3</vt:lpstr>
      <vt:lpstr>HDOfficeLightV0</vt:lpstr>
      <vt:lpstr>Ion</vt:lpstr>
      <vt:lpstr>Sector</vt:lpstr>
      <vt:lpstr>1_HDOfficeLightV0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2010, 2011, 2012 y 2013  Sebastian Vettel  1ª parte de 2  67' 52''  M</dc:title>
  <dc:creator>Eagle's nest</dc:creator>
  <cp:lastModifiedBy>Eagle's nest</cp:lastModifiedBy>
  <cp:revision>3820</cp:revision>
  <dcterms:created xsi:type="dcterms:W3CDTF">2017-07-02T00:56:35Z</dcterms:created>
  <dcterms:modified xsi:type="dcterms:W3CDTF">2018-07-17T05:01:00Z</dcterms:modified>
</cp:coreProperties>
</file>