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6" r:id="rId1"/>
    <p:sldMasterId id="2147483778" r:id="rId2"/>
  </p:sldMasterIdLst>
  <p:notesMasterIdLst>
    <p:notesMasterId r:id="rId53"/>
  </p:notesMasterIdLst>
  <p:sldIdLst>
    <p:sldId id="2734" r:id="rId3"/>
    <p:sldId id="2736" r:id="rId4"/>
    <p:sldId id="3331" r:id="rId5"/>
    <p:sldId id="3347" r:id="rId6"/>
    <p:sldId id="3340" r:id="rId7"/>
    <p:sldId id="3351" r:id="rId8"/>
    <p:sldId id="3361" r:id="rId9"/>
    <p:sldId id="3367" r:id="rId10"/>
    <p:sldId id="3368" r:id="rId11"/>
    <p:sldId id="3376" r:id="rId12"/>
    <p:sldId id="3389" r:id="rId13"/>
    <p:sldId id="3398" r:id="rId14"/>
    <p:sldId id="3399" r:id="rId15"/>
    <p:sldId id="3408" r:id="rId16"/>
    <p:sldId id="3407" r:id="rId17"/>
    <p:sldId id="3421" r:id="rId18"/>
    <p:sldId id="3443" r:id="rId19"/>
    <p:sldId id="3435" r:id="rId20"/>
    <p:sldId id="3444" r:id="rId21"/>
    <p:sldId id="3446" r:id="rId22"/>
    <p:sldId id="3447" r:id="rId23"/>
    <p:sldId id="3581" r:id="rId24"/>
    <p:sldId id="3455" r:id="rId25"/>
    <p:sldId id="3458" r:id="rId26"/>
    <p:sldId id="3461" r:id="rId27"/>
    <p:sldId id="3466" r:id="rId28"/>
    <p:sldId id="3468" r:id="rId29"/>
    <p:sldId id="3097" r:id="rId30"/>
    <p:sldId id="3475" r:id="rId31"/>
    <p:sldId id="3486" r:id="rId32"/>
    <p:sldId id="3487" r:id="rId33"/>
    <p:sldId id="3494" r:id="rId34"/>
    <p:sldId id="3501" r:id="rId35"/>
    <p:sldId id="3500" r:id="rId36"/>
    <p:sldId id="3504" r:id="rId37"/>
    <p:sldId id="3507" r:id="rId38"/>
    <p:sldId id="3099" r:id="rId39"/>
    <p:sldId id="3519" r:id="rId40"/>
    <p:sldId id="3516" r:id="rId41"/>
    <p:sldId id="3525" r:id="rId42"/>
    <p:sldId id="3100" r:id="rId43"/>
    <p:sldId id="3531" r:id="rId44"/>
    <p:sldId id="3539" r:id="rId45"/>
    <p:sldId id="3543" r:id="rId46"/>
    <p:sldId id="3547" r:id="rId47"/>
    <p:sldId id="3553" r:id="rId48"/>
    <p:sldId id="3557" r:id="rId49"/>
    <p:sldId id="3576" r:id="rId50"/>
    <p:sldId id="952" r:id="rId51"/>
    <p:sldId id="953"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DA00"/>
    <a:srgbClr val="6C5200"/>
    <a:srgbClr val="9CEAFA"/>
    <a:srgbClr val="7A5D00"/>
    <a:srgbClr val="FFFF99"/>
    <a:srgbClr val="644C00"/>
    <a:srgbClr val="684F00"/>
    <a:srgbClr val="58267E"/>
    <a:srgbClr val="23D7DB"/>
    <a:srgbClr val="1EB8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344" autoAdjust="0"/>
    <p:restoredTop sz="94322" autoAdjust="0"/>
  </p:normalViewPr>
  <p:slideViewPr>
    <p:cSldViewPr snapToGrid="0" showGuides="1">
      <p:cViewPr varScale="1">
        <p:scale>
          <a:sx n="65" d="100"/>
          <a:sy n="65" d="100"/>
        </p:scale>
        <p:origin x="1152" y="72"/>
      </p:cViewPr>
      <p:guideLst>
        <p:guide orient="horz" pos="2183"/>
        <p:guide pos="3840"/>
      </p:guideLst>
    </p:cSldViewPr>
  </p:slideViewPr>
  <p:outlineViewPr>
    <p:cViewPr>
      <p:scale>
        <a:sx n="33" d="100"/>
        <a:sy n="33" d="100"/>
      </p:scale>
      <p:origin x="0" y="-1343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24/02/2018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10"/>
          </p:nvPr>
        </p:nvSpPr>
        <p:spPr/>
        <p:txBody>
          <a:bodyPr/>
          <a:lstStyle/>
          <a:p>
            <a:fld id="{2D87F657-8C5E-4E38-92AB-230687246DA7}" type="slidenum">
              <a:rPr lang="es-MX" smtClean="0"/>
              <a:t>41</a:t>
            </a:fld>
            <a:endParaRPr lang="es-MX"/>
          </a:p>
        </p:txBody>
      </p:sp>
    </p:spTree>
    <p:extLst>
      <p:ext uri="{BB962C8B-B14F-4D97-AF65-F5344CB8AC3E}">
        <p14:creationId xmlns:p14="http://schemas.microsoft.com/office/powerpoint/2010/main" val="23885913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A008F0C8-F56A-4882-8564-F5B744153ACC}"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6783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0027418F-2954-4DD3-AD6E-04330B57FB8E}"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3637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0220B083-93DC-4932-A255-C9BD21FAFC13}"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862038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CA1FCB06-2F67-4C53-943E-023C0E3A7B47}"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899765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15CAA11A-234F-4602-950D-06DFC2D17EA2}" type="datetime1">
              <a:rPr lang="es-MX" smtClean="0"/>
              <a:t>24/02/2018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411158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8EFBF7D8-3B85-415A-931A-61FD4BF10649}" type="datetime1">
              <a:rPr lang="es-MX" smtClean="0"/>
              <a:t>24/02/2018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1563597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7B43A3-9B64-4839-84BE-FF4546F4FB58}" type="datetime1">
              <a:rPr lang="es-MX" smtClean="0"/>
              <a:t>24/02/2018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69612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C0F9644C-2E4E-411D-9263-AA7B3F6DD8D4}"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717209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73E33B37-414C-4B16-B931-65005E086894}"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844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C08B5E5-84B4-4316-B71F-332C8EDFDDA4}"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93799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C510E202-BB99-4499-A37F-5FD8CA27A17D}"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73417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66C821AF-FC74-4E69-B373-2BA9409F26B3}"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6112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3"/>
          <p:cNvSpPr>
            <a:spLocks noGrp="1"/>
          </p:cNvSpPr>
          <p:nvPr>
            <p:ph type="dt" sz="half" idx="10"/>
          </p:nvPr>
        </p:nvSpPr>
        <p:spPr/>
        <p:txBody>
          <a:bodyPr/>
          <a:lstStyle/>
          <a:p>
            <a:fld id="{B8C0250D-813A-44CB-929B-AD2DE38E567D}"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8943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3B0C4899-D87C-4F46-9EFD-A2C836693022}"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2881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738D0255-0A9F-40FA-B3A0-FBF1A73E0D3C}"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0250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0877514F-4060-4B50-9B2A-5784A6EEB6C1}" type="datetime1">
              <a:rPr lang="es-MX" smtClean="0"/>
              <a:t>24/02/2018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221844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7" name="Date Placeholder 2"/>
          <p:cNvSpPr>
            <a:spLocks noGrp="1"/>
          </p:cNvSpPr>
          <p:nvPr>
            <p:ph type="dt" sz="half" idx="10"/>
          </p:nvPr>
        </p:nvSpPr>
        <p:spPr/>
        <p:txBody>
          <a:bodyPr/>
          <a:lstStyle/>
          <a:p>
            <a:fld id="{C8ECC220-C658-4E34-BE4B-C3C3A7041A27}" type="datetime1">
              <a:rPr lang="es-MX" smtClean="0"/>
              <a:t>24/02/2018</a:t>
            </a:fld>
            <a:endParaRPr lang="es-MX"/>
          </a:p>
        </p:txBody>
      </p:sp>
      <p:sp>
        <p:nvSpPr>
          <p:cNvPr id="5" name="Footer Placeholder 3"/>
          <p:cNvSpPr>
            <a:spLocks noGrp="1"/>
          </p:cNvSpPr>
          <p:nvPr>
            <p:ph type="ftr" sz="quarter" idx="11"/>
          </p:nvPr>
        </p:nvSpPr>
        <p:spPr/>
        <p:txBody>
          <a:bodyPr/>
          <a:lstStyle/>
          <a:p>
            <a:endParaRPr lang="es-MX"/>
          </a:p>
        </p:txBody>
      </p:sp>
      <p:sp>
        <p:nvSpPr>
          <p:cNvPr id="6"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002482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C62CD05-21F9-4B82-AEC2-75BF9C35F9E7}" type="datetime1">
              <a:rPr lang="es-MX" smtClean="0"/>
              <a:t>24/02/2018</a:t>
            </a:fld>
            <a:endParaRPr lang="es-MX"/>
          </a:p>
        </p:txBody>
      </p:sp>
      <p:sp>
        <p:nvSpPr>
          <p:cNvPr id="5" name="Footer Placeholder 2"/>
          <p:cNvSpPr>
            <a:spLocks noGrp="1"/>
          </p:cNvSpPr>
          <p:nvPr>
            <p:ph type="ftr" sz="quarter" idx="11"/>
          </p:nvPr>
        </p:nvSpPr>
        <p:spPr/>
        <p:txBody>
          <a:bodyPr/>
          <a:lstStyle/>
          <a:p>
            <a:endParaRPr lang="es-MX"/>
          </a:p>
        </p:txBody>
      </p:sp>
      <p:sp>
        <p:nvSpPr>
          <p:cNvPr id="6"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432052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7" name="Date Placeholder 4"/>
          <p:cNvSpPr>
            <a:spLocks noGrp="1"/>
          </p:cNvSpPr>
          <p:nvPr>
            <p:ph type="dt" sz="half" idx="10"/>
          </p:nvPr>
        </p:nvSpPr>
        <p:spPr/>
        <p:txBody>
          <a:bodyPr/>
          <a:lstStyle/>
          <a:p>
            <a:fld id="{C30B6D03-6816-4521-8B96-81C7CE8B9A3E}" type="datetime1">
              <a:rPr lang="es-MX" smtClean="0"/>
              <a:t>24/02/2018</a:t>
            </a:fld>
            <a:endParaRPr lang="es-MX"/>
          </a:p>
        </p:txBody>
      </p:sp>
      <p:sp>
        <p:nvSpPr>
          <p:cNvPr id="5" name="Footer Placeholder 5"/>
          <p:cNvSpPr>
            <a:spLocks noGrp="1"/>
          </p:cNvSpPr>
          <p:nvPr>
            <p:ph type="ftr" sz="quarter" idx="11"/>
          </p:nvPr>
        </p:nvSpPr>
        <p:spPr/>
        <p:txBody>
          <a:bodyPr/>
          <a:lstStyle/>
          <a:p>
            <a:endParaRPr lang="es-MX"/>
          </a:p>
        </p:txBody>
      </p:sp>
      <p:sp>
        <p:nvSpPr>
          <p:cNvPr id="6"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6713723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F4367990-6513-42D5-93BE-99CC7B96F995}"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16346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335CA6DA-0387-4D76-A117-95A415FA0EAD}" type="datetime1">
              <a:rPr lang="es-MX" smtClean="0"/>
              <a:t>24/02/2018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789461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s-ES"/>
              <a:t>Haga clic para modificar el estilo de título del patrón</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04E5E440-27FC-47D2-AC77-16451F59B8A8}"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2587806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s-ES"/>
              <a:t>Haga clic para modificar el estilo de título del patrón</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s-ES"/>
              <a:t>Editar los estilos de texto del patrón</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4" name="Date Placeholder 3"/>
          <p:cNvSpPr>
            <a:spLocks noGrp="1"/>
          </p:cNvSpPr>
          <p:nvPr>
            <p:ph type="dt" sz="half" idx="10"/>
          </p:nvPr>
        </p:nvSpPr>
        <p:spPr/>
        <p:txBody>
          <a:bodyPr/>
          <a:lstStyle/>
          <a:p>
            <a:fld id="{E7CAC313-D85A-451B-88D8-71F0266D95B4}"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3907505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884907CE-8A67-4D4E-8C3F-A388F2ED2526}"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474167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58A76B9-30B6-49C1-90E1-8896A1BF2DEE}" type="datetime1">
              <a:rPr lang="es-MX" smtClean="0"/>
              <a:t>24/02/2018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3320701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32135C9-1CEF-4FFB-BC4F-52B3906EC462}" type="datetime1">
              <a:rPr lang="es-MX" smtClean="0"/>
              <a:t>24/02/2018</a:t>
            </a:fld>
            <a:endParaRPr lang="es-MX"/>
          </a:p>
        </p:txBody>
      </p:sp>
      <p:sp>
        <p:nvSpPr>
          <p:cNvPr id="4"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660286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nchorCtr="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BB880AE5-238B-48CE-AA04-9ADAC6125325}"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2467964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179F8D2-70FD-4B02-BCC2-35EE540BC976}" type="datetime1">
              <a:rPr lang="es-MX" smtClean="0"/>
              <a:t>24/02/2018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73915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21" Type="http://schemas.openxmlformats.org/officeDocument/2006/relationships/image" Target="../media/image4.png"/><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2.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E71AAE3E-63E1-45BB-95F7-22354B311334}" type="datetime1">
              <a:rPr lang="es-MX" smtClean="0"/>
              <a:t>24/02/2018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637272650"/>
      </p:ext>
    </p:extLst>
  </p:cSld>
  <p:clrMap bg1="lt1" tx1="dk1" bg2="lt2" tx2="dk2" accent1="accent1" accent2="accent2" accent3="accent3" accent4="accent4" accent5="accent5" accent6="accent6" hlink="hlink" folHlink="folHlink"/>
  <p:sldLayoutIdLst>
    <p:sldLayoutId id="2147483767" r:id="rId1"/>
    <p:sldLayoutId id="2147483768" r:id="rId2"/>
    <p:sldLayoutId id="2147483769" r:id="rId3"/>
    <p:sldLayoutId id="2147483770" r:id="rId4"/>
    <p:sldLayoutId id="2147483771" r:id="rId5"/>
    <p:sldLayoutId id="2147483772" r:id="rId6"/>
    <p:sldLayoutId id="2147483773" r:id="rId7"/>
    <p:sldLayoutId id="2147483774" r:id="rId8"/>
    <p:sldLayoutId id="2147483775" r:id="rId9"/>
    <p:sldLayoutId id="2147483776" r:id="rId10"/>
    <p:sldLayoutId id="214748377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C8D14AB-F1B2-4627-85BF-15FB7F7D2325}" type="datetime1">
              <a:rPr lang="es-MX" smtClean="0"/>
              <a:t>24/02/2018</a:t>
            </a:fld>
            <a:endParaRPr lang="es-MX"/>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s-MX"/>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87987736"/>
      </p:ext>
    </p:extLst>
  </p:cSld>
  <p:clrMap bg1="dk1" tx1="lt1" bg2="dk2" tx2="lt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audio" Target="../media/audio1.wav"/><Relationship Id="rId1" Type="http://schemas.openxmlformats.org/officeDocument/2006/relationships/slideLayout" Target="../slideLayouts/slideLayout18.xml"/><Relationship Id="rId5" Type="http://schemas.openxmlformats.org/officeDocument/2006/relationships/audio" Target="../media/audio1.wav"/><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10.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9.png"/><Relationship Id="rId5" Type="http://schemas.openxmlformats.org/officeDocument/2006/relationships/image" Target="../media/image7.png"/><Relationship Id="rId4"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audio" Target="../media/audio2.wav"/><Relationship Id="rId1" Type="http://schemas.openxmlformats.org/officeDocument/2006/relationships/slideLayout" Target="../slideLayouts/slideLayout18.xml"/><Relationship Id="rId4" Type="http://schemas.openxmlformats.org/officeDocument/2006/relationships/audio" Target="../media/audio2.wav"/></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audio" Target="../media/audio3.wav"/><Relationship Id="rId1" Type="http://schemas.openxmlformats.org/officeDocument/2006/relationships/slideLayout" Target="../slideLayouts/slideLayout18.xml"/><Relationship Id="rId4" Type="http://schemas.openxmlformats.org/officeDocument/2006/relationships/audio" Target="../media/audio3.wav"/></Relationships>
</file>

<file path=ppt/slides/_rels/slide1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g"/><Relationship Id="rId1" Type="http://schemas.openxmlformats.org/officeDocument/2006/relationships/slideLayout" Target="../slideLayouts/slideLayout18.xml"/><Relationship Id="rId4" Type="http://schemas.microsoft.com/office/2007/relationships/hdphoto" Target="../media/hdphoto2.wdp"/></Relationships>
</file>

<file path=ppt/slides/_rels/slide2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microsoft.com/office/2007/relationships/hdphoto" Target="../media/hdphoto4.wdp"/></Relationships>
</file>

<file path=ppt/slides/_rels/slide4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13.xml"/><Relationship Id="rId7" Type="http://schemas.openxmlformats.org/officeDocument/2006/relationships/image" Target="../media/image10.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3.png"/><Relationship Id="rId5" Type="http://schemas.openxmlformats.org/officeDocument/2006/relationships/image" Target="../media/image62.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7.png"/></Relationships>
</file>

<file path=ppt/slides/_rels/slide49.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6 CuadroTexto">
            <a:extLst>
              <a:ext uri="{FF2B5EF4-FFF2-40B4-BE49-F238E27FC236}">
                <a16:creationId xmlns:a16="http://schemas.microsoft.com/office/drawing/2014/main" id="{64E5BF03-F1A2-4611-A3F2-A45AB1E60720}"/>
              </a:ext>
            </a:extLst>
          </p:cNvPr>
          <p:cNvSpPr txBox="1"/>
          <p:nvPr/>
        </p:nvSpPr>
        <p:spPr>
          <a:xfrm>
            <a:off x="932980" y="5657671"/>
            <a:ext cx="11259020"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sp>
        <p:nvSpPr>
          <p:cNvPr id="3" name="1 Rectángulo">
            <a:extLst>
              <a:ext uri="{FF2B5EF4-FFF2-40B4-BE49-F238E27FC236}">
                <a16:creationId xmlns:a16="http://schemas.microsoft.com/office/drawing/2014/main" id="{B62A3779-5B80-40EC-B998-598FA9D8C253}"/>
              </a:ext>
            </a:extLst>
          </p:cNvPr>
          <p:cNvSpPr/>
          <p:nvPr/>
        </p:nvSpPr>
        <p:spPr>
          <a:xfrm>
            <a:off x="6854855" y="1096030"/>
            <a:ext cx="4829134" cy="2499051"/>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Algerian" panose="04020705040A02060702" pitchFamily="82" charset="0"/>
                <a:cs typeface="Arial"/>
              </a:rPr>
              <a:t>   </a:t>
            </a:r>
            <a:r>
              <a:rPr lang="es-ES" sz="6000" b="1" kern="0" dirty="0" err="1">
                <a:ln>
                  <a:solidFill>
                    <a:srgbClr val="996633"/>
                  </a:solidFill>
                </a:ln>
                <a:solidFill>
                  <a:srgbClr val="FFC000"/>
                </a:solidFill>
                <a:latin typeface="Algerian" panose="04020705040A02060702" pitchFamily="82" charset="0"/>
                <a:cs typeface="Arial"/>
              </a:rPr>
              <a:t>Jénson</a:t>
            </a:r>
            <a:r>
              <a:rPr lang="es-ES" sz="6000" b="1" kern="0" dirty="0">
                <a:ln>
                  <a:solidFill>
                    <a:srgbClr val="996633"/>
                  </a:solidFill>
                </a:ln>
                <a:solidFill>
                  <a:srgbClr val="FFC000"/>
                </a:solidFill>
                <a:latin typeface="Algerian" panose="04020705040A02060702" pitchFamily="82" charset="0"/>
                <a:cs typeface="Arial"/>
              </a:rPr>
              <a:t> Button </a:t>
            </a:r>
            <a:endPar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cs typeface="Arial"/>
            </a:endParaRPr>
          </a:p>
        </p:txBody>
      </p:sp>
      <p:sp>
        <p:nvSpPr>
          <p:cNvPr id="4" name="1 Rectángulo">
            <a:extLst>
              <a:ext uri="{FF2B5EF4-FFF2-40B4-BE49-F238E27FC236}">
                <a16:creationId xmlns:a16="http://schemas.microsoft.com/office/drawing/2014/main" id="{C29B1413-BCA5-434C-997B-8F220C8BB73E}"/>
              </a:ext>
            </a:extLst>
          </p:cNvPr>
          <p:cNvSpPr/>
          <p:nvPr/>
        </p:nvSpPr>
        <p:spPr>
          <a:xfrm>
            <a:off x="8207531" y="5812510"/>
            <a:ext cx="2456063" cy="738664"/>
          </a:xfrm>
          <a:prstGeom prst="rect">
            <a:avLst/>
          </a:prstGeom>
          <a:noFill/>
        </p:spPr>
        <p:txBody>
          <a:bodyPr wrap="square" lIns="121920" tIns="60960" rIns="121920" bIns="60960" numCol="1">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0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5" name="12 CuadroTexto">
            <a:extLst>
              <a:ext uri="{FF2B5EF4-FFF2-40B4-BE49-F238E27FC236}">
                <a16:creationId xmlns:a16="http://schemas.microsoft.com/office/drawing/2014/main" id="{4CBC0DD8-D09A-44D5-BB3E-C961CC262F55}"/>
              </a:ext>
            </a:extLst>
          </p:cNvPr>
          <p:cNvSpPr txBox="1"/>
          <p:nvPr/>
        </p:nvSpPr>
        <p:spPr>
          <a:xfrm>
            <a:off x="169737" y="161788"/>
            <a:ext cx="1975799" cy="383898"/>
          </a:xfrm>
          <a:prstGeom prst="rect">
            <a:avLst/>
          </a:prstGeom>
          <a:noFill/>
        </p:spPr>
        <p:txBody>
          <a:bodyPr wrap="square">
            <a:prstTxWarp prst="textDeflateBottom">
              <a:avLst/>
            </a:prstTxWarp>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6" name="1 Rectángulo">
            <a:extLst>
              <a:ext uri="{FF2B5EF4-FFF2-40B4-BE49-F238E27FC236}">
                <a16:creationId xmlns:a16="http://schemas.microsoft.com/office/drawing/2014/main" id="{2A188131-18E9-494B-A61B-2D2370711B42}"/>
              </a:ext>
            </a:extLst>
          </p:cNvPr>
          <p:cNvSpPr/>
          <p:nvPr/>
        </p:nvSpPr>
        <p:spPr>
          <a:xfrm>
            <a:off x="7796465" y="4684296"/>
            <a:ext cx="3015913" cy="1010652"/>
          </a:xfrm>
          <a:prstGeom prst="rect">
            <a:avLst/>
          </a:prstGeom>
          <a:noFill/>
        </p:spPr>
        <p:txBody>
          <a:bodyPr wrap="square" lIns="121920" tIns="60960" rIns="121920" bIns="60960" numCol="1">
            <a:prstTxWarp prst="textDeflateBottom">
              <a:avLst>
                <a:gd name="adj" fmla="val 28387"/>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5400" b="1" kern="0" dirty="0">
                <a:ln>
                  <a:solidFill>
                    <a:srgbClr val="996633"/>
                  </a:solidFill>
                </a:ln>
                <a:solidFill>
                  <a:srgbClr val="FFC000"/>
                </a:solidFill>
                <a:latin typeface="Algerian" panose="04020705040A02060702" pitchFamily="82" charset="0"/>
                <a:cs typeface="Arial"/>
              </a:rPr>
              <a:t>2009</a:t>
            </a:r>
            <a:endParaRPr lang="es-ES" sz="5400" b="1" kern="0" dirty="0">
              <a:ln>
                <a:solidFill>
                  <a:srgbClr val="996633"/>
                </a:solidFill>
              </a:ln>
              <a:solidFill>
                <a:srgbClr val="FFC000"/>
              </a:solidFill>
              <a:latin typeface="Algerian" panose="04020705040A02060702" pitchFamily="82" charset="0"/>
              <a:cs typeface="Arial"/>
            </a:endParaRPr>
          </a:p>
        </p:txBody>
      </p:sp>
      <p:sp>
        <p:nvSpPr>
          <p:cNvPr id="8" name="1 Rectángulo">
            <a:extLst>
              <a:ext uri="{FF2B5EF4-FFF2-40B4-BE49-F238E27FC236}">
                <a16:creationId xmlns:a16="http://schemas.microsoft.com/office/drawing/2014/main" id="{600556A8-B0C1-4AE8-8483-F61A3B79EC4A}"/>
              </a:ext>
            </a:extLst>
          </p:cNvPr>
          <p:cNvSpPr/>
          <p:nvPr/>
        </p:nvSpPr>
        <p:spPr>
          <a:xfrm>
            <a:off x="7459580" y="3444587"/>
            <a:ext cx="3705726" cy="2587245"/>
          </a:xfrm>
          <a:prstGeom prst="rect">
            <a:avLst/>
          </a:prstGeom>
          <a:noFill/>
        </p:spPr>
        <p:txBody>
          <a:bodyPr wrap="square" lIns="121920" tIns="60960" rIns="121920" bIns="60960" numCol="1">
            <a:prstTxWarp prst="textDeflateBottom">
              <a:avLst>
                <a:gd name="adj" fmla="val 30831"/>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4800" b="1" kern="0" dirty="0">
                <a:ln>
                  <a:solidFill>
                    <a:srgbClr val="996633"/>
                  </a:solidFill>
                </a:ln>
                <a:solidFill>
                  <a:srgbClr val="FFC000"/>
                </a:solidFill>
                <a:latin typeface="Algerian" panose="04020705040A02060702" pitchFamily="82" charset="0"/>
                <a:cs typeface="Arial"/>
              </a:rPr>
              <a:t>Campeón Mundial   </a:t>
            </a:r>
          </a:p>
          <a:p>
            <a:pPr algn="ctr" defTabSz="1219170"/>
            <a:r>
              <a:rPr lang="es-ES" sz="4800" b="1" kern="0" dirty="0">
                <a:ln>
                  <a:solidFill>
                    <a:srgbClr val="996633"/>
                  </a:solidFill>
                </a:ln>
                <a:solidFill>
                  <a:srgbClr val="FFC000"/>
                </a:solidFill>
                <a:latin typeface="Algerian" panose="04020705040A02060702" pitchFamily="82" charset="0"/>
                <a:cs typeface="Arial"/>
              </a:rPr>
              <a:t>F</a:t>
            </a:r>
            <a:r>
              <a:rPr lang="es-MX" sz="4800" b="1" kern="0" dirty="0">
                <a:ln>
                  <a:solidFill>
                    <a:srgbClr val="996633"/>
                  </a:solidFill>
                </a:ln>
                <a:solidFill>
                  <a:srgbClr val="FFC000"/>
                </a:solidFill>
                <a:latin typeface="Algerian" panose="04020705040A02060702" pitchFamily="82" charset="0"/>
                <a:cs typeface="Arial"/>
              </a:rPr>
              <a:t>1</a:t>
            </a:r>
            <a:endParaRPr lang="es-ES" sz="4800" b="1" kern="0" dirty="0">
              <a:ln>
                <a:solidFill>
                  <a:srgbClr val="996633"/>
                </a:solidFill>
              </a:ln>
              <a:solidFill>
                <a:srgbClr val="FFC000"/>
              </a:solidFill>
              <a:latin typeface="Algerian" panose="04020705040A02060702" pitchFamily="82" charset="0"/>
              <a:cs typeface="Arial"/>
            </a:endParaRPr>
          </a:p>
        </p:txBody>
      </p:sp>
      <p:pic>
        <p:nvPicPr>
          <p:cNvPr id="9" name="Picture 2" descr="C:\Users\capiA\Desktop\Eaglenest 767.png">
            <a:extLst>
              <a:ext uri="{FF2B5EF4-FFF2-40B4-BE49-F238E27FC236}">
                <a16:creationId xmlns:a16="http://schemas.microsoft.com/office/drawing/2014/main" id="{8EDDA2D2-17A7-42B9-BD68-509F77772DA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0654"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4751434"/>
      </p:ext>
    </p:extLst>
  </p:cSld>
  <p:clrMapOvr>
    <a:masterClrMapping/>
  </p:clrMapOvr>
  <mc:AlternateContent xmlns:mc="http://schemas.openxmlformats.org/markup-compatibility/2006" xmlns:p14="http://schemas.microsoft.com/office/powerpoint/2010/main">
    <mc:Choice Requires="p14">
      <p:transition spd="slow" p14:dur="7500" advTm="7500">
        <p14:vortex/>
        <p:sndAc>
          <p:stSnd>
            <p:snd r:embed="rId2" name="Gabriel's Oboe PD-Eaglenest-1.wav"/>
          </p:stSnd>
        </p:sndAc>
      </p:transition>
    </mc:Choice>
    <mc:Fallback xmlns="">
      <p:transition spd="slow" advTm="7500">
        <p:fade/>
        <p:sndAc>
          <p:stSnd>
            <p:snd r:embed="rId5" name="Gabriel's Oboe PD-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a:alphaModFix amt="7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carretera, edificio, cielo, exterior&#10;&#10;Descripción generada con confianza muy alta">
            <a:extLst>
              <a:ext uri="{FF2B5EF4-FFF2-40B4-BE49-F238E27FC236}">
                <a16:creationId xmlns:a16="http://schemas.microsoft.com/office/drawing/2014/main" id="{5B6CBE8C-0EE8-47FF-BDB4-9362CDC265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7" y="-12886"/>
            <a:ext cx="12200057" cy="6870885"/>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99"/>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a:off x="8172380" y="4089253"/>
            <a:ext cx="2321560" cy="669739"/>
          </a:xfrm>
          <a:prstGeom prst="rect">
            <a:avLst/>
          </a:prstGeom>
          <a:noFill/>
        </p:spPr>
        <p:txBody>
          <a:bodyPr wrap="square" lIns="121920" tIns="60960" rIns="121920" bIns="60960" numCol="1">
            <a:prstTxWarp prst="textDeflateBottom">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4" name="1 Rectángulo">
            <a:extLst>
              <a:ext uri="{FF2B5EF4-FFF2-40B4-BE49-F238E27FC236}">
                <a16:creationId xmlns:a16="http://schemas.microsoft.com/office/drawing/2014/main" id="{93B93894-5A14-4B13-BCE0-5356613498F1}"/>
              </a:ext>
            </a:extLst>
          </p:cNvPr>
          <p:cNvSpPr/>
          <p:nvPr/>
        </p:nvSpPr>
        <p:spPr>
          <a:xfrm>
            <a:off x="2111881" y="1200956"/>
            <a:ext cx="7440812" cy="2440593"/>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a:t>
            </a:r>
            <a:r>
              <a:rPr lang="es-ES" sz="3200" b="1" kern="0" dirty="0" err="1">
                <a:ln>
                  <a:solidFill>
                    <a:srgbClr val="996633"/>
                  </a:solidFill>
                </a:ln>
                <a:solidFill>
                  <a:srgbClr val="FFC000"/>
                </a:solidFill>
                <a:latin typeface="Arial"/>
                <a:cs typeface="Arial"/>
              </a:rPr>
              <a:t>jénson</a:t>
            </a:r>
            <a:r>
              <a:rPr lang="es-ES" sz="3200" b="1" kern="0" dirty="0">
                <a:ln>
                  <a:solidFill>
                    <a:srgbClr val="996633"/>
                  </a:solidFill>
                </a:ln>
                <a:solidFill>
                  <a:srgbClr val="FFC000"/>
                </a:solidFill>
                <a:latin typeface="Arial"/>
                <a:cs typeface="Arial"/>
              </a:rPr>
              <a:t> Button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Campeón Mundial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2009</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420438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3200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2500" fill="hold"/>
                                        <p:tgtEl>
                                          <p:spTgt spid="16"/>
                                        </p:tgtEl>
                                        <p:attrNameLst>
                                          <p:attrName>ppt_x</p:attrName>
                                        </p:attrNameLst>
                                      </p:cBhvr>
                                      <p:tavLst>
                                        <p:tav tm="0">
                                          <p:val>
                                            <p:strVal val="#ppt_x"/>
                                          </p:val>
                                        </p:tav>
                                        <p:tav tm="100000">
                                          <p:val>
                                            <p:strVal val="#ppt_x"/>
                                          </p:val>
                                        </p:tav>
                                      </p:tavLst>
                                    </p:anim>
                                    <p:anim calcmode="lin" valueType="num">
                                      <p:cBhvr>
                                        <p:cTn id="29" dur="2500" fill="hold"/>
                                        <p:tgtEl>
                                          <p:spTgt spid="16"/>
                                        </p:tgtEl>
                                        <p:attrNameLst>
                                          <p:attrName>ppt_y</p:attrName>
                                        </p:attrNameLst>
                                      </p:cBhvr>
                                      <p:tavLst>
                                        <p:tav tm="0">
                                          <p:val>
                                            <p:strVal val="#ppt_y+#ppt_h/2"/>
                                          </p:val>
                                        </p:tav>
                                        <p:tav tm="100000">
                                          <p:val>
                                            <p:strVal val="#ppt_y"/>
                                          </p:val>
                                        </p:tav>
                                      </p:tavLst>
                                    </p:anim>
                                    <p:anim calcmode="lin" valueType="num">
                                      <p:cBhvr>
                                        <p:cTn id="30" dur="2500" fill="hold"/>
                                        <p:tgtEl>
                                          <p:spTgt spid="16"/>
                                        </p:tgtEl>
                                        <p:attrNameLst>
                                          <p:attrName>ppt_w</p:attrName>
                                        </p:attrNameLst>
                                      </p:cBhvr>
                                      <p:tavLst>
                                        <p:tav tm="0">
                                          <p:val>
                                            <p:strVal val="#ppt_w"/>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32000"/>
                                  </p:stCondLst>
                                  <p:iterate type="lt">
                                    <p:tmPct val="10000"/>
                                  </p:iterate>
                                  <p:childTnLst>
                                    <p:set>
                                      <p:cBhvr>
                                        <p:cTn id="33" dur="1" fill="hold">
                                          <p:stCondLst>
                                            <p:cond delay="0"/>
                                          </p:stCondLst>
                                        </p:cTn>
                                        <p:tgtEl>
                                          <p:spTgt spid="16"/>
                                        </p:tgtEl>
                                        <p:attrNameLst>
                                          <p:attrName>style.visibility</p:attrName>
                                        </p:attrNameLst>
                                      </p:cBhvr>
                                      <p:to>
                                        <p:strVal val="visible"/>
                                      </p:to>
                                    </p:set>
                                    <p:animEffect transition="in" filter="fade">
                                      <p:cBhvr>
                                        <p:cTn id="34" dur="2500"/>
                                        <p:tgtEl>
                                          <p:spTgt spid="16"/>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300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4" grpId="0"/>
      <p:bldP spid="14"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75000"/>
            <a:lum/>
          </a:blip>
          <a:srcRect/>
          <a:stretch>
            <a:fillRect b="-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5825612" y="6491859"/>
            <a:ext cx="6366387" cy="400110"/>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por delante de Massa en el GP de Malasia 2010.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458F534C-0918-47C5-9DC5-DF5AFFD79405}"/>
              </a:ext>
            </a:extLst>
          </p:cNvPr>
          <p:cNvSpPr/>
          <p:nvPr/>
        </p:nvSpPr>
        <p:spPr>
          <a:xfrm>
            <a:off x="4262284" y="76308"/>
            <a:ext cx="7929716"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un séptimo lugar en la primera ronda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ganó la segunda carrera en Australia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la cuarta posición de la parrilla.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9BB1262-3449-433A-86AB-26491166CEE2}"/>
              </a:ext>
            </a:extLst>
          </p:cNvPr>
          <p:cNvSpPr/>
          <p:nvPr/>
        </p:nvSpPr>
        <p:spPr>
          <a:xfrm>
            <a:off x="5294670" y="1064454"/>
            <a:ext cx="6897329"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fue el primero en cambiar para neumáticos lisos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una pista húmeda, que lo levantó al segundo lugar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que los otros conductores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habían entrado.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7F404FA-9A29-440E-B73F-F89577B14D0B}"/>
              </a:ext>
            </a:extLst>
          </p:cNvPr>
          <p:cNvSpPr/>
          <p:nvPr/>
        </p:nvSpPr>
        <p:spPr>
          <a:xfrm>
            <a:off x="9202994" y="2332819"/>
            <a:ext cx="2989006" cy="2554545"/>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Heredó el liderazgo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cuando Vettel se retiró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problemas de frenos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mantuvo su ventaja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hasta el final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sin cambiar</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sus neumáticos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nuevo.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B2A5BC0-80AD-47DF-94DA-97608F8B7B31}"/>
              </a:ext>
            </a:extLst>
          </p:cNvPr>
          <p:cNvSpPr/>
          <p:nvPr/>
        </p:nvSpPr>
        <p:spPr>
          <a:xfrm>
            <a:off x="0" y="2568785"/>
            <a:ext cx="4572000"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 victoria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hizo el conductor 13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la historia de la Fórmula Uno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ha ganado grandes premios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al menos tres equipos constructores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diferentes.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2F44A98-41EF-460E-86E7-CA7E4557EAF5}"/>
              </a:ext>
            </a:extLst>
          </p:cNvPr>
          <p:cNvSpPr/>
          <p:nvPr/>
        </p:nvSpPr>
        <p:spPr>
          <a:xfrm>
            <a:off x="0" y="4707295"/>
            <a:ext cx="6238568"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Tras un octavo puesto en Malasia,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comenzar 17, Button pasó a ganar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segunda carrera de la temporada desde la quinta posición</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la parrilla en China, al quedarse con neumáticos lisos,</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mientras que la mayor parte de los otros conductores andaban</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los intermedios, fue ascendido a la segunda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F855119E-5D09-4B11-B8AF-807FD7A74B7E}"/>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62195256"/>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4 Medley-Eaglenest-1.wav"/>
          </p:stSnd>
        </p:sndAc>
      </p:transition>
    </mc:Choice>
    <mc:Fallback xmlns="">
      <p:transition spd="slow" advTm="0">
        <p:fade/>
        <p:sndAc>
          <p:stSnd>
            <p:snd r:embed="rId4" name="Button 4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658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267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040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615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282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5652"/>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9F71138-0B0A-4E7F-B62D-4B5537D4FEDA}"/>
              </a:ext>
            </a:extLst>
          </p:cNvPr>
          <p:cNvSpPr/>
          <p:nvPr/>
        </p:nvSpPr>
        <p:spPr>
          <a:xfrm>
            <a:off x="7919883" y="5257903"/>
            <a:ext cx="4272115"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partiendo 2° en la grilla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detrás del Fernando Alonso en Italia.</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FE9C7313-87A1-4440-AE6B-3B9191C73075}"/>
              </a:ext>
            </a:extLst>
          </p:cNvPr>
          <p:cNvSpPr/>
          <p:nvPr/>
        </p:nvSpPr>
        <p:spPr>
          <a:xfrm>
            <a:off x="0" y="223788"/>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la lluvia no vino, y los otros pilotos han tenido que entrar de nuevo por los neumáticos de seco,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eso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Button estuvieron acertados, poniéndose primero y segundo, respectivamente.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4A0F2C1-CAB7-4565-896C-ED270DAA19AC}"/>
              </a:ext>
            </a:extLst>
          </p:cNvPr>
          <p:cNvSpPr/>
          <p:nvPr/>
        </p:nvSpPr>
        <p:spPr>
          <a:xfrm>
            <a:off x="0" y="1005462"/>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consiguió adelantar al piloto alemán de Mercedes GP y mantuvo la primera posición hasta el final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del Gran Premio, consiguiendo así el primer doblete de McLaren ya que Hamilton también adelantó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2B3CE03-D04A-435F-A219-A85B4623773D}"/>
              </a:ext>
            </a:extLst>
          </p:cNvPr>
          <p:cNvSpPr/>
          <p:nvPr/>
        </p:nvSpPr>
        <p:spPr>
          <a:xfrm>
            <a:off x="0" y="1905107"/>
            <a:ext cx="7329948"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Posteriormente, pasó a dirigir el Campeonato,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McLaren líder de Constructores del campeonato.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FDB3460-8F48-49EC-A14C-0F9DDBF7FAAC}"/>
              </a:ext>
            </a:extLst>
          </p:cNvPr>
          <p:cNvSpPr/>
          <p:nvPr/>
        </p:nvSpPr>
        <p:spPr>
          <a:xfrm>
            <a:off x="0" y="2922739"/>
            <a:ext cx="7329948"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España fue superado por Michael Schumacher y terminó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una frustrada quinta posición, también se retiró en Mónaco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 un sobrecalentamiento del motor en la tercera vuelta.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9111806-BFFA-42C8-8541-4D22CB035A15}"/>
              </a:ext>
            </a:extLst>
          </p:cNvPr>
          <p:cNvSpPr/>
          <p:nvPr/>
        </p:nvSpPr>
        <p:spPr>
          <a:xfrm>
            <a:off x="7595419" y="3719154"/>
            <a:ext cx="4596579"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Como resultado, Button perdió su ventaja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cayendo al cuarto lugar detrás de los dos pilotos de Red Bull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de Alonso.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EE3FFAE-B33F-41BA-AF97-EE788AEDB3E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7093025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845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098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5374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56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854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100387"/>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8672052" y="2952245"/>
            <a:ext cx="3519948" cy="1015663"/>
          </a:xfrm>
          <a:prstGeom prst="rect">
            <a:avLst/>
          </a:prstGeom>
        </p:spPr>
        <p:txBody>
          <a:bodyPr wrap="square">
            <a:spAutoFit/>
          </a:bodyPr>
          <a:lstStyle/>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1-2  de McLaren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a:t>
            </a:r>
          </a:p>
          <a:p>
            <a:pPr algn="ctr">
              <a:lnSpc>
                <a:spcPts val="2400"/>
              </a:lnSpc>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de Canadá.</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4ED2C6D-80FE-46F9-A06C-90D87247B735}"/>
              </a:ext>
            </a:extLst>
          </p:cNvPr>
          <p:cNvSpPr/>
          <p:nvPr/>
        </p:nvSpPr>
        <p:spPr>
          <a:xfrm>
            <a:off x="0" y="16479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luego terminó segundo en Turquía, iba detrás de los compañeros de equipo de Red Bull Mark Webber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Vettel, quienes estaban liderando la carrera, y luego chocaron entre sí retirándose Vettel. </a:t>
            </a:r>
          </a:p>
        </p:txBody>
      </p:sp>
      <p:sp>
        <p:nvSpPr>
          <p:cNvPr id="4" name="Rectángulo 3">
            <a:extLst>
              <a:ext uri="{FF2B5EF4-FFF2-40B4-BE49-F238E27FC236}">
                <a16:creationId xmlns:a16="http://schemas.microsoft.com/office/drawing/2014/main" id="{60F42BFD-D2C6-42D1-BB97-EEB385ED3A2B}"/>
              </a:ext>
            </a:extLst>
          </p:cNvPr>
          <p:cNvSpPr/>
          <p:nvPr/>
        </p:nvSpPr>
        <p:spPr>
          <a:xfrm>
            <a:off x="0" y="1519084"/>
            <a:ext cx="4734232" cy="1938992"/>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Hamilton había sido informado por el equipo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McLaren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para frenar</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que Button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le pasaría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si lo hacía.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4B8F1B7-0C06-4FA3-A93A-5574E3AFE081}"/>
              </a:ext>
            </a:extLst>
          </p:cNvPr>
          <p:cNvSpPr/>
          <p:nvPr/>
        </p:nvSpPr>
        <p:spPr>
          <a:xfrm>
            <a:off x="0" y="3822395"/>
            <a:ext cx="12192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pasó al sorprendido Hamilton de todos modos, aunque Hamilton rápidamente tomó de nuevo la delantera.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9CFCC40-237E-492D-BF2B-149A9C252A7F}"/>
              </a:ext>
            </a:extLst>
          </p:cNvPr>
          <p:cNvSpPr/>
          <p:nvPr/>
        </p:nvSpPr>
        <p:spPr>
          <a:xfrm>
            <a:off x="0" y="4220607"/>
            <a:ext cx="12192000"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segundo lugar de Button lo ascendió a la segunda posición en el campeonato, justo detrás de Webber.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E09C950-3B85-427B-B0E3-22C78F1E6FE3}"/>
              </a:ext>
            </a:extLst>
          </p:cNvPr>
          <p:cNvSpPr/>
          <p:nvPr/>
        </p:nvSpPr>
        <p:spPr>
          <a:xfrm>
            <a:off x="0" y="4677809"/>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Canadá le siguió este resultado y se mantuvo en segundo lugar en el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 puntos por detrás de su compañero de equipo Hamilton.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9619D9D-94EF-469F-9540-E737F65BBC31}"/>
              </a:ext>
            </a:extLst>
          </p:cNvPr>
          <p:cNvSpPr/>
          <p:nvPr/>
        </p:nvSpPr>
        <p:spPr>
          <a:xfrm>
            <a:off x="0" y="5415228"/>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Europa en Valencia, Button terminó tercero logrando la vuelta rápida de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se mantiene segundo lugar en la carrera por el título con otro podio (3 consecutivos).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19094CD-8128-4540-9E14-B9D5B51E1360}"/>
              </a:ext>
            </a:extLst>
          </p:cNvPr>
          <p:cNvSpPr/>
          <p:nvPr/>
        </p:nvSpPr>
        <p:spPr>
          <a:xfrm>
            <a:off x="0" y="6123147"/>
            <a:ext cx="12192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quedó fuera del podio en el Gran Premio de Gran Bretaña, terminando cuarto después de los problemas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equilibrio de su coche en la clasificación le había dejado 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684CD8EE-0904-4965-85D8-DC63B7D43D7D}"/>
              </a:ext>
            </a:extLst>
          </p:cNvPr>
          <p:cNvSpPr txBox="1"/>
          <p:nvPr/>
        </p:nvSpPr>
        <p:spPr>
          <a:xfrm>
            <a:off x="12192000" y="-16042"/>
            <a:ext cx="184731" cy="369332"/>
          </a:xfrm>
          <a:prstGeom prst="rect">
            <a:avLst/>
          </a:prstGeom>
          <a:noFill/>
        </p:spPr>
        <p:txBody>
          <a:bodyPr wrap="none" rtlCol="0">
            <a:spAutoFit/>
          </a:bodyPr>
          <a:lstStyle/>
          <a:p>
            <a:endParaRPr lang="es-MX" dirty="0"/>
          </a:p>
        </p:txBody>
      </p:sp>
      <p:sp>
        <p:nvSpPr>
          <p:cNvPr id="11" name="Rectángulo 10">
            <a:extLst>
              <a:ext uri="{FF2B5EF4-FFF2-40B4-BE49-F238E27FC236}">
                <a16:creationId xmlns:a16="http://schemas.microsoft.com/office/drawing/2014/main" id="{179731F1-F1F4-4811-B964-51E7FCA9460C}"/>
              </a:ext>
            </a:extLst>
          </p:cNvPr>
          <p:cNvSpPr/>
          <p:nvPr/>
        </p:nvSpPr>
        <p:spPr>
          <a:xfrm>
            <a:off x="-57306" y="928196"/>
            <a:ext cx="5168402" cy="400110"/>
          </a:xfrm>
          <a:prstGeom prst="rect">
            <a:avLst/>
          </a:prstGeom>
        </p:spPr>
        <p:txBody>
          <a:bodyPr wrap="non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propio compañero Hamilton se llevó la victoria.</a:t>
            </a:r>
            <a:endParaRPr lang="es-MX" sz="2800" b="1" dirty="0">
              <a:solidFill>
                <a:prstClr val="white"/>
              </a:solidFill>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0338306"/>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64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17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3526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4725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170"/>
                                        <p:tgtEl>
                                          <p:spTgt spid="5"/>
                                        </p:tgtEl>
                                      </p:cBhvr>
                                    </p:animEffect>
                                  </p:childTnLst>
                                </p:cTn>
                              </p:par>
                            </p:childTnLst>
                          </p:cTn>
                        </p:par>
                        <p:par>
                          <p:cTn id="24" fill="hold">
                            <p:stCondLst>
                              <p:cond delay="6007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70"/>
                                        <p:tgtEl>
                                          <p:spTgt spid="6"/>
                                        </p:tgtEl>
                                      </p:cBhvr>
                                    </p:animEffect>
                                  </p:childTnLst>
                                </p:cTn>
                              </p:par>
                            </p:childTnLst>
                          </p:cTn>
                        </p:par>
                        <p:par>
                          <p:cTn id="28" fill="hold">
                            <p:stCondLst>
                              <p:cond delay="7207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170"/>
                                        <p:tgtEl>
                                          <p:spTgt spid="7"/>
                                        </p:tgtEl>
                                      </p:cBhvr>
                                    </p:animEffect>
                                  </p:childTnLst>
                                </p:cTn>
                              </p:par>
                            </p:childTnLst>
                          </p:cTn>
                        </p:par>
                        <p:par>
                          <p:cTn id="32" fill="hold">
                            <p:stCondLst>
                              <p:cond delay="8746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170"/>
                                        <p:tgtEl>
                                          <p:spTgt spid="8"/>
                                        </p:tgtEl>
                                      </p:cBhvr>
                                    </p:animEffect>
                                  </p:childTnLst>
                                </p:cTn>
                              </p:par>
                            </p:childTnLst>
                          </p:cTn>
                        </p:par>
                        <p:par>
                          <p:cTn id="36" fill="hold">
                            <p:stCondLst>
                              <p:cond delay="10812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1170"/>
                                        <p:tgtEl>
                                          <p:spTgt spid="9"/>
                                        </p:tgtEl>
                                      </p:cBhvr>
                                    </p:animEffect>
                                  </p:childTnLst>
                                </p:cTn>
                              </p:par>
                            </p:childTnLst>
                          </p:cTn>
                        </p:par>
                        <p:par>
                          <p:cTn id="40" fill="hold">
                            <p:stCondLst>
                              <p:cond delay="127255"/>
                            </p:stCondLst>
                            <p:childTnLst>
                              <p:par>
                                <p:cTn id="41" presetID="1" presetClass="entr" presetSubtype="0" fill="hold" grpId="0" nodeType="afterEffect" nodePh="1">
                                  <p:stCondLst>
                                    <p:cond delay="2500"/>
                                  </p:stCondLst>
                                  <p:endCondLst>
                                    <p:cond evt="begin" delay="0">
                                      <p:tn val="41"/>
                                    </p:cond>
                                  </p:endCondLst>
                                  <p:childTnLst>
                                    <p:set>
                                      <p:cBhvr>
                                        <p:cTn id="4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tres carreras en puntos, Button se retiró en el Gran Premio de Bélgica después de haber sido golpeado</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Vettel, que perforó el radiador de su coche.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970AD94-F075-4583-9635-D1EC0453F818}"/>
              </a:ext>
            </a:extLst>
          </p:cNvPr>
          <p:cNvSpPr/>
          <p:nvPr/>
        </p:nvSpPr>
        <p:spPr>
          <a:xfrm>
            <a:off x="0" y="872720"/>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segundo lugar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seguido por un cuarto lugar en Singapur y Japón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terminando ambas carreras por delante de Lewis Hamilton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7C22BDCD-FF22-4A3E-8AA8-126AC0D99B9E}"/>
              </a:ext>
            </a:extLst>
          </p:cNvPr>
          <p:cNvSpPr/>
          <p:nvPr/>
        </p:nvSpPr>
        <p:spPr>
          <a:xfrm>
            <a:off x="0" y="1757625"/>
            <a:ext cx="8214852"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Corea, Button comienza presionando a Felipe Massa para tratar de subir posiciones, en su entrada a boxes, Jenson quería repetir la misma estrategia de Australia pero comenzó a salirse de pista e hizo un trompo que le hizo acabar 12°.</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8BACFF5-3178-462E-9785-2632359A11FD}"/>
              </a:ext>
            </a:extLst>
          </p:cNvPr>
          <p:cNvSpPr/>
          <p:nvPr/>
        </p:nvSpPr>
        <p:spPr>
          <a:xfrm>
            <a:off x="0" y="3084979"/>
            <a:ext cx="3583858" cy="2862322"/>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Durante el Gran P</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remio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Brasil,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su comitiva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fueron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amenazados</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varios hombres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armados</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su camino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regreso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clasificación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aunque nadie se hizo daño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el incidente.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59CB3FE4-ADE2-455F-A3C8-E2BD75BE73C2}"/>
              </a:ext>
            </a:extLst>
          </p:cNvPr>
          <p:cNvSpPr/>
          <p:nvPr/>
        </p:nvSpPr>
        <p:spPr>
          <a:xfrm>
            <a:off x="7152968" y="2229581"/>
            <a:ext cx="5039031"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fue eliminado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matemáticamente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retener su título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campeonato con un quinto lugar en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BB4B46C-2B72-42CA-A68A-7A0581BA6C41}"/>
              </a:ext>
            </a:extLst>
          </p:cNvPr>
          <p:cNvSpPr/>
          <p:nvPr/>
        </p:nvSpPr>
        <p:spPr>
          <a:xfrm>
            <a:off x="7329948" y="3674913"/>
            <a:ext cx="4862052"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 final de la temporada en Abu Dabi, Button se clasificó cuarto.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E7F5BB9D-EABD-41C1-B819-37E20224D62A}"/>
              </a:ext>
            </a:extLst>
          </p:cNvPr>
          <p:cNvSpPr/>
          <p:nvPr/>
        </p:nvSpPr>
        <p:spPr>
          <a:xfrm>
            <a:off x="7669160" y="4456579"/>
            <a:ext cx="4522839"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movió por delante de Alonso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salida, y se movió hasta la tercera.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C727148-80A4-4970-A2C6-78F302A071CC}"/>
              </a:ext>
            </a:extLst>
          </p:cNvPr>
          <p:cNvSpPr/>
          <p:nvPr/>
        </p:nvSpPr>
        <p:spPr>
          <a:xfrm>
            <a:off x="7860890" y="5194008"/>
            <a:ext cx="433111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Hamilton y Vettel pararon,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dejando a Button a la cabeza.</a:t>
            </a:r>
          </a:p>
        </p:txBody>
      </p:sp>
      <p:sp>
        <p:nvSpPr>
          <p:cNvPr id="10" name="Rectángulo 9">
            <a:extLst>
              <a:ext uri="{FF2B5EF4-FFF2-40B4-BE49-F238E27FC236}">
                <a16:creationId xmlns:a16="http://schemas.microsoft.com/office/drawing/2014/main" id="{ED57B4AE-6CE6-40AC-AE26-77B0DC296C3A}"/>
              </a:ext>
            </a:extLst>
          </p:cNvPr>
          <p:cNvSpPr/>
          <p:nvPr/>
        </p:nvSpPr>
        <p:spPr>
          <a:xfrm>
            <a:off x="0" y="5857675"/>
            <a:ext cx="12192000" cy="1031051"/>
          </a:xfrm>
          <a:prstGeom prst="rect">
            <a:avLst/>
          </a:prstGeom>
        </p:spPr>
        <p:txBody>
          <a:bodyPr wrap="square">
            <a:spAutoFit/>
          </a:bodyPr>
          <a:lstStyle/>
          <a:p>
            <a:pPr algn="ctr">
              <a:lnSpc>
                <a:spcPts val="2400"/>
              </a:lnSpc>
            </a:pP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hacer 39 vueltas con el neumático opción, Button entró y cayó de nuevo al tercer lugar, donde iba a terminar </a:t>
            </a:r>
          </a:p>
          <a:p>
            <a:pPr algn="ctr">
              <a:lnSpc>
                <a:spcPts val="2400"/>
              </a:lnSpc>
            </a:pP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asegurar el quinto lugar en el campeonato con 214 puntos (</a:t>
            </a:r>
            <a:r>
              <a:rPr lang="es-ES" sz="24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2 victorias, 7 podios, 1 vuelta rápida y solo 3 carreras sin estar en los puntos </a:t>
            </a:r>
          </a:p>
          <a:p>
            <a:pPr algn="ctr">
              <a:lnSpc>
                <a:spcPts val="2400"/>
              </a:lnSpc>
            </a:pPr>
            <a:r>
              <a:rPr lang="es-ES" sz="24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 las 19 pautadas</a:t>
            </a: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un puesto y 26 puntos detrás de su compañero con </a:t>
            </a:r>
            <a:r>
              <a:rPr lang="es-ES" sz="24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4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segundo en el de Constructores.</a:t>
            </a:r>
            <a:endParaRPr lang="es-MX" sz="24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D93CF8BF-40D6-43AB-8C01-E358B2036B9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8174754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711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250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749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978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9225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0621"/>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9577"/>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7129"/>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54399"/>
                            </p:stCondLst>
                            <p:childTnLst>
                              <p:par>
                                <p:cTn id="41" presetID="1" presetClass="entr" presetSubtype="0" fill="hold" grpId="0" nodeType="afterEffect" nodePh="1">
                                  <p:stCondLst>
                                    <p:cond delay="2500"/>
                                  </p:stCondLst>
                                  <p:endCondLst>
                                    <p:cond evt="begin" delay="0">
                                      <p:tn val="41"/>
                                    </p:cond>
                                  </p:end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6489290" y="1388916"/>
            <a:ext cx="5702710" cy="777136"/>
          </a:xfrm>
          <a:prstGeom prst="rect">
            <a:avLst/>
          </a:prstGeom>
          <a:noFill/>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a bordo del McLaren MP4-26 </a:t>
            </a:r>
          </a:p>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GP de Canadá de 2011, donde ganó.</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BDE065D9-CAB4-4C99-A467-8990979AA2DC}"/>
              </a:ext>
            </a:extLst>
          </p:cNvPr>
          <p:cNvSpPr/>
          <p:nvPr/>
        </p:nvSpPr>
        <p:spPr>
          <a:xfrm>
            <a:off x="0" y="356525"/>
            <a:ext cx="12192000"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2011</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5ADD4457-F7E8-4B15-B167-FDA5E5949C3E}"/>
              </a:ext>
            </a:extLst>
          </p:cNvPr>
          <p:cNvSpPr/>
          <p:nvPr/>
        </p:nvSpPr>
        <p:spPr>
          <a:xfrm>
            <a:off x="0" y="946459"/>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temporada comenzó lentamente para Button y McLaren, con Vettel dominando las primeras carreras.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F1AD925-17A5-49D2-80CB-381275315D9A}"/>
              </a:ext>
            </a:extLst>
          </p:cNvPr>
          <p:cNvSpPr/>
          <p:nvPr/>
        </p:nvSpPr>
        <p:spPr>
          <a:xfrm>
            <a:off x="0" y="3689660"/>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segundo en Malasia, y tercero en España y Mónaco, perdiendo la oportunidad de una victoria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una señal de bandera roja en las últimas vueltas permitiendo a Vettel y Alonso cambiar neumáticos.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2E4C7BF-086F-414D-8D95-73E38895DF27}"/>
              </a:ext>
            </a:extLst>
          </p:cNvPr>
          <p:cNvSpPr/>
          <p:nvPr/>
        </p:nvSpPr>
        <p:spPr>
          <a:xfrm>
            <a:off x="0" y="4589314"/>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Dos semanas más tarde en Canadá, Button consiguió lo que llamó la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mejor victoria de su carrera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superando a Vettel en la última vuelta después de que Vettel cometió un error bajo presión en el segundo sector del circuito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logró la vuelta rápida de ella.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B9B0D3A-A6DA-45F1-9E6D-EA30AC443BD5}"/>
              </a:ext>
            </a:extLst>
          </p:cNvPr>
          <p:cNvSpPr/>
          <p:nvPr/>
        </p:nvSpPr>
        <p:spPr>
          <a:xfrm>
            <a:off x="0" y="5798676"/>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hizo cinco paradas en boxes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con esto Button se volvió el piloto con más veces pasar por los boxes y ganar el gran premio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su accidente de su compañero de equipo en él, se le dio un drive-</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through</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exceso de velocidad bajo el coche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seguridad dejándolo caer al último lugar, así como el mantenimiento de un pinchazo de una colisión con Alonso,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5BB659FC-C14A-47F0-8891-88EB9C878BFA}"/>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68660874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845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147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397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673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347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10045"/>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4" name="Imagen 3" descr="Imagen que contiene exterior, hierba, pequeño, cortadora de césped&#10;&#10;Descripción generada con confianza muy alta">
            <a:extLst>
              <a:ext uri="{FF2B5EF4-FFF2-40B4-BE49-F238E27FC236}">
                <a16:creationId xmlns:a16="http://schemas.microsoft.com/office/drawing/2014/main" id="{8010E687-0E04-4522-8DB5-868B6F901E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639927"/>
            <a:ext cx="6096000" cy="2464340"/>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6577780" y="253284"/>
            <a:ext cx="5614219"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en el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Gp</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de Malasia.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740B2CB-09C4-477F-B242-8775DC073811}"/>
              </a:ext>
            </a:extLst>
          </p:cNvPr>
          <p:cNvSpPr/>
          <p:nvPr/>
        </p:nvSpPr>
        <p:spPr>
          <a:xfrm>
            <a:off x="0" y="445013"/>
            <a:ext cx="6096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hizo 27 pases en pista para ganar la carrera más larga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Fórmula Uno en la historia.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78ED26A-9BBF-4BFD-8282-38BC6E9B1DA5}"/>
              </a:ext>
            </a:extLst>
          </p:cNvPr>
          <p:cNvSpPr/>
          <p:nvPr/>
        </p:nvSpPr>
        <p:spPr>
          <a:xfrm>
            <a:off x="0" y="1138189"/>
            <a:ext cx="6096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Está considerada una de las mayores exhibiciones en agua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historia de este deporte.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5DC718E-FBEC-4787-A131-BA25431B3126}"/>
              </a:ext>
            </a:extLst>
          </p:cNvPr>
          <p:cNvSpPr/>
          <p:nvPr/>
        </p:nvSpPr>
        <p:spPr>
          <a:xfrm>
            <a:off x="0" y="1890354"/>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sufrió su primer abandono de la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Gran Bretaña,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causado por un error en su última parada en boxes.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0618AC3-E579-4DC5-975D-3C374777C159}"/>
              </a:ext>
            </a:extLst>
          </p:cNvPr>
          <p:cNvSpPr/>
          <p:nvPr/>
        </p:nvSpPr>
        <p:spPr>
          <a:xfrm>
            <a:off x="-1" y="3011225"/>
            <a:ext cx="12191999"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pistola de rueda no pudo volver a montar la tuerca de la rueda </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Button fue liberado por el equipo de mecánicos con una rueda sin garantía.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33675BF-9535-4BD8-AC71-7FDD6AB47B69}"/>
              </a:ext>
            </a:extLst>
          </p:cNvPr>
          <p:cNvSpPr/>
          <p:nvPr/>
        </p:nvSpPr>
        <p:spPr>
          <a:xfrm>
            <a:off x="0" y="3881383"/>
            <a:ext cx="12192000"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Alemania, se retiró en carreras consecutivas por primera vez desde 2008, </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 problemas hidráulicos.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031CA5F3-B035-41EA-90B5-BE1DB0AB349C}"/>
              </a:ext>
            </a:extLst>
          </p:cNvPr>
          <p:cNvSpPr/>
          <p:nvPr/>
        </p:nvSpPr>
        <p:spPr>
          <a:xfrm>
            <a:off x="0" y="4810537"/>
            <a:ext cx="12192000" cy="746358"/>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ganó su carrera # 200 de Fórmula Uno en el Gran Premio de Hungría,</a:t>
            </a:r>
          </a:p>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donde había ganado su primer Gran Premio en 2006.</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3721C977-8483-4AE5-9A35-2E1660D2C7E8}"/>
              </a:ext>
            </a:extLst>
          </p:cNvPr>
          <p:cNvSpPr/>
          <p:nvPr/>
        </p:nvSpPr>
        <p:spPr>
          <a:xfrm>
            <a:off x="0" y="5754438"/>
            <a:ext cx="12192000" cy="738664"/>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terminó tercero en Bélgica, después de haberse clasificado en 13 después de una falta de comunicación con su equipo, adelantó a Alonso con dos vueltas para el final.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3D39DFE2-1154-4AD2-A638-9F06B99C869A}"/>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7981457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5500" fill="hold"/>
                                        <p:tgtEl>
                                          <p:spTgt spid="4"/>
                                        </p:tgtEl>
                                        <p:attrNameLst>
                                          <p:attrName>ppt_x</p:attrName>
                                        </p:attrNameLst>
                                      </p:cBhvr>
                                      <p:tavLst>
                                        <p:tav tm="0">
                                          <p:val>
                                            <p:strVal val="1+#ppt_w/2"/>
                                          </p:val>
                                        </p:tav>
                                        <p:tav tm="100000">
                                          <p:val>
                                            <p:strVal val="#ppt_x"/>
                                          </p:val>
                                        </p:tav>
                                      </p:tavLst>
                                    </p:anim>
                                    <p:anim calcmode="lin" valueType="num">
                                      <p:cBhvr additive="base">
                                        <p:cTn id="8" dur="35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par>
                                <p:cTn id="12" presetID="10" presetClass="entr" presetSubtype="0" fill="hold" grpId="0" nodeType="withEffect">
                                  <p:stCondLst>
                                    <p:cond delay="105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par>
                                <p:cTn id="15" presetID="10" presetClass="entr" presetSubtype="0" fill="hold" grpId="0" nodeType="withEffect">
                                  <p:stCondLst>
                                    <p:cond delay="2125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36000"/>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170"/>
                                        <p:tgtEl>
                                          <p:spTgt spid="2"/>
                                        </p:tgtEl>
                                      </p:cBhvr>
                                    </p:animEffect>
                                  </p:childTnLst>
                                </p:cTn>
                              </p:par>
                            </p:childTnLst>
                          </p:cTn>
                        </p:par>
                        <p:par>
                          <p:cTn id="22" fill="hold">
                            <p:stCondLst>
                              <p:cond delay="39627"/>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55135"/>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69590"/>
                            </p:stCondLst>
                            <p:childTnLst>
                              <p:par>
                                <p:cTn id="31" presetID="10" presetClass="entr" presetSubtype="0" fill="hold" grpId="0" nodeType="afterEffect">
                                  <p:stCondLst>
                                    <p:cond delay="100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83343"/>
                            </p:stCondLst>
                            <p:childTnLst>
                              <p:par>
                                <p:cTn id="35" presetID="10" presetClass="entr" presetSubtype="0" fill="hold" grpId="0" nodeType="afterEffect">
                                  <p:stCondLst>
                                    <p:cond delay="100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170"/>
                                        <p:tgtEl>
                                          <p:spTgt spid="11"/>
                                        </p:tgtEl>
                                      </p:cBhvr>
                                    </p:animEffect>
                                  </p:childTnLst>
                                </p:cTn>
                              </p:par>
                            </p:childTnLst>
                          </p:cTn>
                        </p:par>
                        <p:par>
                          <p:cTn id="38" fill="hold">
                            <p:stCondLst>
                              <p:cond delay="102244"/>
                            </p:stCondLst>
                            <p:childTnLst>
                              <p:par>
                                <p:cTn id="39" presetID="1" presetClass="entr" presetSubtype="0" fill="hold" grpId="0" nodeType="afterEffect" nodePh="1">
                                  <p:stCondLst>
                                    <p:cond delay="2500"/>
                                  </p:stCondLst>
                                  <p:endCondLst>
                                    <p:cond evt="begin" delay="0">
                                      <p:tn val="39"/>
                                    </p:cond>
                                  </p:end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50000"/>
            <a:lum/>
          </a:blip>
          <a:srcRect/>
          <a:stretch>
            <a:fillRect t="-17000" b="-1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41777"/>
            <a:ext cx="6096000"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ganador del Gran Premio de Hungría.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pared, interior&#10;&#10;Descripción generada con confianza muy alta">
            <a:extLst>
              <a:ext uri="{FF2B5EF4-FFF2-40B4-BE49-F238E27FC236}">
                <a16:creationId xmlns:a16="http://schemas.microsoft.com/office/drawing/2014/main" id="{FD544BBD-5B55-4500-A760-960504AFF0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913" y="831656"/>
            <a:ext cx="5684687" cy="4263515"/>
          </a:xfrm>
          <a:prstGeom prst="roundRect">
            <a:avLst>
              <a:gd name="adj" fmla="val 11111"/>
            </a:avLst>
          </a:prstGeom>
          <a:ln w="190500" cap="rnd">
            <a:solidFill>
              <a:srgbClr val="FFC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Rectángulo 4">
            <a:extLst>
              <a:ext uri="{FF2B5EF4-FFF2-40B4-BE49-F238E27FC236}">
                <a16:creationId xmlns:a16="http://schemas.microsoft.com/office/drawing/2014/main" id="{5DF97C7D-F1AD-4AC9-87D7-FF01C6D2C31E}"/>
              </a:ext>
            </a:extLst>
          </p:cNvPr>
          <p:cNvSpPr/>
          <p:nvPr/>
        </p:nvSpPr>
        <p:spPr>
          <a:xfrm>
            <a:off x="6096000" y="76308"/>
            <a:ext cx="6096000" cy="2008242"/>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Llegó en segundo lugar, tanto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en Singapur(</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logrando vuelta rápida en esta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persiguió a Vettel, que estaba a la cabeza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unas pocas vueltas para el final, cerrando a lo largo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un segundo por vuelta, pero en el último momento,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tráfico le negó la posibilidad de ponerse en primer lugar.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668BDF0-10C2-49D6-B00A-B3C6DBCD0412}"/>
              </a:ext>
            </a:extLst>
          </p:cNvPr>
          <p:cNvSpPr/>
          <p:nvPr/>
        </p:nvSpPr>
        <p:spPr>
          <a:xfrm>
            <a:off x="6096000" y="2141084"/>
            <a:ext cx="6096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Singapur se trasladó al segundo lugar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de pilotos, y se convirtió en el único piloto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podría negar a Vettel un segundo título consecutivo.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BB748D1-D699-42B1-B707-82532D7F453E}"/>
              </a:ext>
            </a:extLst>
          </p:cNvPr>
          <p:cNvSpPr/>
          <p:nvPr/>
        </p:nvSpPr>
        <p:spPr>
          <a:xfrm>
            <a:off x="6096000" y="3306207"/>
            <a:ext cx="6096000" cy="2285241"/>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dio lo mejor de sí en el tramo final del año: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 agresivo y conservador según las circunstancias,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mostró más veloz que su compañero Lewis Hamilton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consiguió 6  podios en las últimas 7 carreras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incluyendo una nueva victoria en Japón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valieron el sub-campeonato, </a:t>
            </a:r>
          </a:p>
          <a:p>
            <a:pPr lvl="0"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sólo por detrás de un intratable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p>
        </p:txBody>
      </p:sp>
      <p:sp>
        <p:nvSpPr>
          <p:cNvPr id="8" name="Rectángulo 7">
            <a:extLst>
              <a:ext uri="{FF2B5EF4-FFF2-40B4-BE49-F238E27FC236}">
                <a16:creationId xmlns:a16="http://schemas.microsoft.com/office/drawing/2014/main" id="{A688F71F-784F-47EA-A08F-6EBD34589A7A}"/>
              </a:ext>
            </a:extLst>
          </p:cNvPr>
          <p:cNvSpPr/>
          <p:nvPr/>
        </p:nvSpPr>
        <p:spPr>
          <a:xfrm>
            <a:off x="0" y="5710194"/>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Antes del Gran Premio de Japón, Button firmó una extensión de contrato por varios años con McLaren.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168ED21-71D2-4327-84F1-551BECF7BEFF}"/>
              </a:ext>
            </a:extLst>
          </p:cNvPr>
          <p:cNvSpPr/>
          <p:nvPr/>
        </p:nvSpPr>
        <p:spPr>
          <a:xfrm>
            <a:off x="0" y="6211639"/>
            <a:ext cx="12192000" cy="430887"/>
          </a:xfrm>
          <a:prstGeom prst="rect">
            <a:avLst/>
          </a:prstGeom>
        </p:spPr>
        <p:txBody>
          <a:bodyPr wrap="square">
            <a:spAutoFit/>
          </a:bodyPr>
          <a:lstStyle/>
          <a:p>
            <a:pPr algn="ctr">
              <a:lnSpc>
                <a:spcPts val="2400"/>
              </a:lnSpc>
              <a:spcAft>
                <a:spcPts val="30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nuevo acuerdo ganará 85 millones de 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5605CAC-8670-4B8A-A690-6F0625142F7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4081925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31750" fill="hold"/>
                                        <p:tgtEl>
                                          <p:spTgt spid="4"/>
                                        </p:tgtEl>
                                        <p:attrNameLst>
                                          <p:attrName>ppt_w</p:attrName>
                                        </p:attrNameLst>
                                      </p:cBhvr>
                                      <p:tavLst>
                                        <p:tav tm="0">
                                          <p:val>
                                            <p:fltVal val="0"/>
                                          </p:val>
                                        </p:tav>
                                        <p:tav tm="100000">
                                          <p:val>
                                            <p:strVal val="#ppt_w"/>
                                          </p:val>
                                        </p:tav>
                                      </p:tavLst>
                                    </p:anim>
                                    <p:anim calcmode="lin" valueType="num">
                                      <p:cBhvr>
                                        <p:cTn id="8" dur="31750" fill="hold"/>
                                        <p:tgtEl>
                                          <p:spTgt spid="4"/>
                                        </p:tgtEl>
                                        <p:attrNameLst>
                                          <p:attrName>ppt_h</p:attrName>
                                        </p:attrNameLst>
                                      </p:cBhvr>
                                      <p:tavLst>
                                        <p:tav tm="0">
                                          <p:val>
                                            <p:fltVal val="0"/>
                                          </p:val>
                                        </p:tav>
                                        <p:tav tm="100000">
                                          <p:val>
                                            <p:strVal val="#ppt_h"/>
                                          </p:val>
                                        </p:tav>
                                      </p:tavLst>
                                    </p:anim>
                                    <p:anim calcmode="lin" valueType="num">
                                      <p:cBhvr>
                                        <p:cTn id="9" dur="31750" fill="hold"/>
                                        <p:tgtEl>
                                          <p:spTgt spid="4"/>
                                        </p:tgtEl>
                                        <p:attrNameLst>
                                          <p:attrName>style.rotation</p:attrName>
                                        </p:attrNameLst>
                                      </p:cBhvr>
                                      <p:tavLst>
                                        <p:tav tm="0">
                                          <p:val>
                                            <p:fltVal val="90"/>
                                          </p:val>
                                        </p:tav>
                                        <p:tav tm="100000">
                                          <p:val>
                                            <p:fltVal val="0"/>
                                          </p:val>
                                        </p:tav>
                                      </p:tavLst>
                                    </p:anim>
                                    <p:animEffect transition="in" filter="fade">
                                      <p:cBhvr>
                                        <p:cTn id="10" dur="31750"/>
                                        <p:tgtEl>
                                          <p:spTgt spid="4"/>
                                        </p:tgtEl>
                                      </p:cBhvr>
                                    </p:animEffect>
                                  </p:childTnLst>
                                </p:cTn>
                              </p:par>
                              <p:par>
                                <p:cTn id="11" presetID="10" presetClass="entr" presetSubtype="0" fill="hold" grpId="0" nodeType="with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170"/>
                                        <p:tgtEl>
                                          <p:spTgt spid="5"/>
                                        </p:tgtEl>
                                      </p:cBhvr>
                                    </p:animEffect>
                                  </p:childTnLst>
                                </p:cTn>
                              </p:par>
                            </p:childTnLst>
                          </p:cTn>
                        </p:par>
                        <p:par>
                          <p:cTn id="14" fill="hold">
                            <p:stCondLst>
                              <p:cond delay="32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170"/>
                                        <p:tgtEl>
                                          <p:spTgt spid="2"/>
                                        </p:tgtEl>
                                      </p:cBhvr>
                                    </p:animEffect>
                                  </p:childTnLst>
                                </p:cTn>
                              </p:par>
                            </p:childTnLst>
                          </p:cTn>
                        </p:par>
                        <p:par>
                          <p:cTn id="18" fill="hold">
                            <p:stCondLst>
                              <p:cond delay="37515"/>
                            </p:stCondLst>
                            <p:childTnLst>
                              <p:par>
                                <p:cTn id="19" presetID="1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170"/>
                                        <p:tgtEl>
                                          <p:spTgt spid="6"/>
                                        </p:tgtEl>
                                      </p:cBhvr>
                                    </p:animEffect>
                                  </p:childTnLst>
                                </p:cTn>
                              </p:par>
                            </p:childTnLst>
                          </p:cTn>
                        </p:par>
                        <p:par>
                          <p:cTn id="22" fill="hold">
                            <p:stCondLst>
                              <p:cond delay="54948"/>
                            </p:stCondLst>
                            <p:childTnLst>
                              <p:par>
                                <p:cTn id="23" presetID="1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170"/>
                                        <p:tgtEl>
                                          <p:spTgt spid="7"/>
                                        </p:tgtEl>
                                      </p:cBhvr>
                                    </p:animEffect>
                                  </p:childTnLst>
                                </p:cTn>
                              </p:par>
                            </p:childTnLst>
                          </p:cTn>
                        </p:par>
                        <p:par>
                          <p:cTn id="26" fill="hold">
                            <p:stCondLst>
                              <p:cond delay="88293"/>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170"/>
                                        <p:tgtEl>
                                          <p:spTgt spid="8"/>
                                        </p:tgtEl>
                                      </p:cBhvr>
                                    </p:animEffect>
                                  </p:childTnLst>
                                </p:cTn>
                              </p:par>
                            </p:childTnLst>
                          </p:cTn>
                        </p:par>
                        <p:par>
                          <p:cTn id="30" fill="hold">
                            <p:stCondLst>
                              <p:cond delay="99057"/>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1170"/>
                                        <p:tgtEl>
                                          <p:spTgt spid="10"/>
                                        </p:tgtEl>
                                      </p:cBhvr>
                                    </p:animEffect>
                                  </p:childTnLst>
                                </p:cTn>
                              </p:par>
                            </p:childTnLst>
                          </p:cTn>
                        </p:par>
                        <p:par>
                          <p:cTn id="34" fill="hold">
                            <p:stCondLst>
                              <p:cond delay="104088"/>
                            </p:stCondLst>
                            <p:childTnLst>
                              <p:par>
                                <p:cTn id="35" presetID="1" presetClass="entr" presetSubtype="0" fill="hold" grpId="0" nodeType="afterEffect" nodePh="1">
                                  <p:stCondLst>
                                    <p:cond delay="2500"/>
                                  </p:stCondLst>
                                  <p:endCondLst>
                                    <p:cond evt="begin" delay="0">
                                      <p:tn val="35"/>
                                    </p:cond>
                                  </p:end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P spid="10"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5000"/>
            <a:lum/>
          </a:blip>
          <a:srcRect/>
          <a:stretch>
            <a:fillRect t="-83000" b="-83000"/>
          </a:stretch>
        </a:blipFill>
        <a:effectLst/>
      </p:bgPr>
    </p:bg>
    <p:spTree>
      <p:nvGrpSpPr>
        <p:cNvPr id="1" name=""/>
        <p:cNvGrpSpPr/>
        <p:nvPr/>
      </p:nvGrpSpPr>
      <p:grpSpPr>
        <a:xfrm>
          <a:off x="0" y="0"/>
          <a:ext cx="0" cy="0"/>
          <a:chOff x="0" y="0"/>
          <a:chExt cx="0" cy="0"/>
        </a:xfrm>
      </p:grpSpPr>
      <p:pic>
        <p:nvPicPr>
          <p:cNvPr id="6" name="Imagen 5" descr="Imagen que contiene exterior, edificio, hombre&#10;&#10;Descripción generada con confianza alta">
            <a:extLst>
              <a:ext uri="{FF2B5EF4-FFF2-40B4-BE49-F238E27FC236}">
                <a16:creationId xmlns:a16="http://schemas.microsoft.com/office/drawing/2014/main" id="{BEFE0581-992C-4899-88C3-43C447487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602" y="486701"/>
            <a:ext cx="6254205" cy="4159046"/>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6017343" y="44360"/>
            <a:ext cx="6238568"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Podio en </a:t>
            </a: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(Vettel 2°, Button 1° y Alonso 3°).</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61CEDC8-BEC6-4A92-9616-557AC78A6909}"/>
              </a:ext>
            </a:extLst>
          </p:cNvPr>
          <p:cNvSpPr/>
          <p:nvPr/>
        </p:nvSpPr>
        <p:spPr>
          <a:xfrm>
            <a:off x="0" y="341772"/>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Consiguió la victoria en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también la vuelta rápida por delante de Alonso y Vettel, este último convirtiéndose en campeón.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86CB488B-CE30-4F01-9FBC-DC6734DF7E99}"/>
              </a:ext>
            </a:extLst>
          </p:cNvPr>
          <p:cNvSpPr/>
          <p:nvPr/>
        </p:nvSpPr>
        <p:spPr>
          <a:xfrm>
            <a:off x="0" y="1447898"/>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la India el director del equipo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McLaren, Martin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Whitmarsh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afirmó que la longitud del nuevo contrato de Button fue de 3 años.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0189B37-2503-4CF7-A655-FED0CC59E5B5}"/>
              </a:ext>
            </a:extLst>
          </p:cNvPr>
          <p:cNvSpPr/>
          <p:nvPr/>
        </p:nvSpPr>
        <p:spPr>
          <a:xfrm>
            <a:off x="0" y="2524534"/>
            <a:ext cx="6096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cuarto en esta carrera y subió a sí mismo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la segunda posición en la primera vuelta, superando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Alonso en la primera curva y Webber en la recta de atrás.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3369DFB5-1DE7-4E70-AF71-1CC253153A18}"/>
              </a:ext>
            </a:extLst>
          </p:cNvPr>
          <p:cNvSpPr/>
          <p:nvPr/>
        </p:nvSpPr>
        <p:spPr>
          <a:xfrm>
            <a:off x="0" y="3674903"/>
            <a:ext cx="6096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el tiempo terminó segundo detrás de Vettel,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cuyo ritmo de carrera no había sido capaz de igualar.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E9A59BB-0475-4D69-AE28-544DFA3D3AD2}"/>
              </a:ext>
            </a:extLst>
          </p:cNvPr>
          <p:cNvSpPr/>
          <p:nvPr/>
        </p:nvSpPr>
        <p:spPr>
          <a:xfrm>
            <a:off x="0" y="4515570"/>
            <a:ext cx="12192000" cy="738664"/>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Abu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tercero y también terminó en tercer lugar después de que su compañero de equipo Hamilton ganara la carrera y el de la pole Vettel sufrió un pinchazo en la vuelta 1 y se retiró con daños en la suspensión.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1C224709-5F64-4B38-90ED-C3805A9AA447}"/>
              </a:ext>
            </a:extLst>
          </p:cNvPr>
          <p:cNvSpPr/>
          <p:nvPr/>
        </p:nvSpPr>
        <p:spPr>
          <a:xfrm>
            <a:off x="0" y="5341486"/>
            <a:ext cx="12192000" cy="707886"/>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sufriría un problema recurrente en el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KERS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una gran parte de la carrera, pero aún así tenía una buena brecha entre él y el hombre, cuarto clasificado, Webber, así como una casi igual distancia con el segundo puesto por delante,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10556E8C-41CD-41C8-BD0C-FD551C3AE530}"/>
              </a:ext>
            </a:extLst>
          </p:cNvPr>
          <p:cNvSpPr/>
          <p:nvPr/>
        </p:nvSpPr>
        <p:spPr>
          <a:xfrm>
            <a:off x="0" y="6137892"/>
            <a:ext cx="12192000" cy="777136"/>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Estos resultados se aseguraron de que Button fue el primer compañero de equipo </a:t>
            </a:r>
          </a:p>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superar a Lewis Hamilton en una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4B4A0D47-82D5-42C8-89F4-E5177954BAF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7940174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5000"/>
                                        <p:tgtEl>
                                          <p:spTgt spid="6"/>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1170"/>
                                        <p:tgtEl>
                                          <p:spTgt spid="7"/>
                                        </p:tgtEl>
                                      </p:cBhvr>
                                    </p:animEffect>
                                  </p:childTnLst>
                                </p:cTn>
                              </p:par>
                            </p:childTnLst>
                          </p:cTn>
                        </p:par>
                        <p:par>
                          <p:cTn id="11" fill="hold">
                            <p:stCondLst>
                              <p:cond delay="1550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Effect transition="in" filter="fade">
                                      <p:cBhvr>
                                        <p:cTn id="14" dur="1170"/>
                                        <p:tgtEl>
                                          <p:spTgt spid="2"/>
                                        </p:tgtEl>
                                      </p:cBhvr>
                                    </p:animEffect>
                                  </p:childTnLst>
                                </p:cTn>
                              </p:par>
                            </p:childTnLst>
                          </p:cTn>
                        </p:par>
                        <p:par>
                          <p:cTn id="15" fill="hold">
                            <p:stCondLst>
                              <p:cond delay="21350"/>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170"/>
                                        <p:tgtEl>
                                          <p:spTgt spid="8"/>
                                        </p:tgtEl>
                                      </p:cBhvr>
                                    </p:animEffect>
                                  </p:childTnLst>
                                </p:cTn>
                              </p:par>
                            </p:childTnLst>
                          </p:cTn>
                        </p:par>
                        <p:par>
                          <p:cTn id="19" fill="hold">
                            <p:stCondLst>
                              <p:cond delay="37677"/>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9"/>
                                        </p:tgtEl>
                                        <p:attrNameLst>
                                          <p:attrName>style.visibility</p:attrName>
                                        </p:attrNameLst>
                                      </p:cBhvr>
                                      <p:to>
                                        <p:strVal val="visible"/>
                                      </p:to>
                                    </p:set>
                                    <p:animEffect transition="in" filter="fade">
                                      <p:cBhvr>
                                        <p:cTn id="22" dur="1170"/>
                                        <p:tgtEl>
                                          <p:spTgt spid="9"/>
                                        </p:tgtEl>
                                      </p:cBhvr>
                                    </p:animEffect>
                                  </p:childTnLst>
                                </p:cTn>
                              </p:par>
                            </p:childTnLst>
                          </p:cTn>
                        </p:par>
                        <p:par>
                          <p:cTn id="23" fill="hold">
                            <p:stCondLst>
                              <p:cond delay="56344"/>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170"/>
                                        <p:tgtEl>
                                          <p:spTgt spid="10"/>
                                        </p:tgtEl>
                                      </p:cBhvr>
                                    </p:animEffect>
                                  </p:childTnLst>
                                </p:cTn>
                              </p:par>
                            </p:childTnLst>
                          </p:cTn>
                        </p:par>
                        <p:par>
                          <p:cTn id="27" fill="hold">
                            <p:stCondLst>
                              <p:cond delay="68225"/>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170"/>
                                        <p:tgtEl>
                                          <p:spTgt spid="11"/>
                                        </p:tgtEl>
                                      </p:cBhvr>
                                    </p:animEffect>
                                  </p:childTnLst>
                                </p:cTn>
                              </p:par>
                            </p:childTnLst>
                          </p:cTn>
                        </p:par>
                        <p:par>
                          <p:cTn id="31" fill="hold">
                            <p:stCondLst>
                              <p:cond delay="92859"/>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70"/>
                                        <p:tgtEl>
                                          <p:spTgt spid="12"/>
                                        </p:tgtEl>
                                      </p:cBhvr>
                                    </p:animEffect>
                                  </p:childTnLst>
                                </p:cTn>
                              </p:par>
                            </p:childTnLst>
                          </p:cTn>
                        </p:par>
                        <p:par>
                          <p:cTn id="35" fill="hold">
                            <p:stCondLst>
                              <p:cond delay="118780"/>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70"/>
                                        <p:tgtEl>
                                          <p:spTgt spid="13"/>
                                        </p:tgtEl>
                                      </p:cBhvr>
                                    </p:animEffect>
                                  </p:childTnLst>
                                </p:cTn>
                              </p:par>
                            </p:childTnLst>
                          </p:cTn>
                        </p:par>
                        <p:par>
                          <p:cTn id="39" fill="hold">
                            <p:stCondLst>
                              <p:cond delay="133001"/>
                            </p:stCondLst>
                            <p:childTnLst>
                              <p:par>
                                <p:cTn id="40" presetID="1" presetClass="entr" presetSubtype="0" fill="hold" grpId="0" nodeType="afterEffect" nodePh="1">
                                  <p:stCondLst>
                                    <p:cond delay="2500"/>
                                  </p:stCondLst>
                                  <p:endCondLst>
                                    <p:cond evt="begin" delay="0">
                                      <p:tn val="40"/>
                                    </p:cond>
                                  </p:end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40000"/>
            <a:lum/>
          </a:blip>
          <a:srcRect/>
          <a:stretch>
            <a:fillRect b="-25000"/>
          </a:stretch>
        </a:blipFill>
        <a:effectLst/>
      </p:bgPr>
    </p:bg>
    <p:spTree>
      <p:nvGrpSpPr>
        <p:cNvPr id="1" name=""/>
        <p:cNvGrpSpPr/>
        <p:nvPr/>
      </p:nvGrpSpPr>
      <p:grpSpPr>
        <a:xfrm>
          <a:off x="0" y="0"/>
          <a:ext cx="0" cy="0"/>
          <a:chOff x="0" y="0"/>
          <a:chExt cx="0" cy="0"/>
        </a:xfrm>
      </p:grpSpPr>
      <p:pic>
        <p:nvPicPr>
          <p:cNvPr id="6" name="Imagen 5" descr="Imagen que contiene carretera, hierba, exterior, pista&#10;&#10;Descripción generada con confianza muy alta">
            <a:extLst>
              <a:ext uri="{FF2B5EF4-FFF2-40B4-BE49-F238E27FC236}">
                <a16:creationId xmlns:a16="http://schemas.microsoft.com/office/drawing/2014/main" id="{92442461-A8BC-454E-832C-A3D01A009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732" y="1795453"/>
            <a:ext cx="7811881" cy="3353536"/>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Rectángulo 1">
            <a:extLst>
              <a:ext uri="{FF2B5EF4-FFF2-40B4-BE49-F238E27FC236}">
                <a16:creationId xmlns:a16="http://schemas.microsoft.com/office/drawing/2014/main" id="{01959B76-ACA7-4071-8333-4CD5FDF03200}"/>
              </a:ext>
            </a:extLst>
          </p:cNvPr>
          <p:cNvSpPr/>
          <p:nvPr/>
        </p:nvSpPr>
        <p:spPr>
          <a:xfrm>
            <a:off x="1887794" y="1801856"/>
            <a:ext cx="6022413" cy="400110"/>
          </a:xfrm>
          <a:prstGeom prst="rect">
            <a:avLst/>
          </a:prstGeom>
        </p:spPr>
        <p:txBody>
          <a:bodyPr wrap="square">
            <a:spAutoFit/>
          </a:bodyPr>
          <a:lstStyle/>
          <a:p>
            <a:pPr algn="ctr">
              <a:lnSpc>
                <a:spcPts val="2400"/>
              </a:lnSpc>
              <a:spcAft>
                <a:spcPts val="30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Button obtuvo la victoria en el GP de Japón 2011.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7A4428A-E565-44BB-80AC-5D5E871F8E02}"/>
              </a:ext>
            </a:extLst>
          </p:cNvPr>
          <p:cNvSpPr/>
          <p:nvPr/>
        </p:nvSpPr>
        <p:spPr>
          <a:xfrm>
            <a:off x="0" y="415519"/>
            <a:ext cx="12192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última carrera de la temporada, el Gran Premio de Brasil,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delante de Hamilton para iniciar la tercera posición de la parrilla y también terminó en tercer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ambas ocasiones detrás de los dos coches de Red Bull – tras adelantar a Alonso en la vuelta 62.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876D861-32FE-48BC-9B82-5804E2087C80}"/>
              </a:ext>
            </a:extLst>
          </p:cNvPr>
          <p:cNvSpPr/>
          <p:nvPr/>
        </p:nvSpPr>
        <p:spPr>
          <a:xfrm>
            <a:off x="8259096" y="1698627"/>
            <a:ext cx="3932903"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resultado aseguró el 2°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para Button,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unos 122  puntos por detrás de Vettel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392</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2C7417A-5F76-44F9-8582-8E31A18F0BB6}"/>
              </a:ext>
            </a:extLst>
          </p:cNvPr>
          <p:cNvSpPr/>
          <p:nvPr/>
        </p:nvSpPr>
        <p:spPr>
          <a:xfrm>
            <a:off x="8259096" y="3232457"/>
            <a:ext cx="3932904" cy="224676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en la temporada ganó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3 grandes premios, estableció 3 vueltas rápidas y terminó en el podio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12 ocasiones de 19 carreras quedando por delante a gran brecha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excampeón Lewis Hamilton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con McLaren nuevamente </a:t>
            </a:r>
          </a:p>
        </p:txBody>
      </p:sp>
      <p:sp>
        <p:nvSpPr>
          <p:cNvPr id="10" name="Rectángulo 9">
            <a:extLst>
              <a:ext uri="{FF2B5EF4-FFF2-40B4-BE49-F238E27FC236}">
                <a16:creationId xmlns:a16="http://schemas.microsoft.com/office/drawing/2014/main" id="{D366F758-EFA3-44CA-8000-83C5150E6779}"/>
              </a:ext>
            </a:extLst>
          </p:cNvPr>
          <p:cNvSpPr/>
          <p:nvPr/>
        </p:nvSpPr>
        <p:spPr>
          <a:xfrm>
            <a:off x="6209071" y="5390550"/>
            <a:ext cx="5982927" cy="400110"/>
          </a:xfrm>
          <a:prstGeom prst="rect">
            <a:avLst/>
          </a:prstGeom>
        </p:spPr>
        <p:txBody>
          <a:bodyPr wrap="square">
            <a:spAutoFit/>
          </a:bodyPr>
          <a:lstStyle/>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detrás de Red Bullen el Campeonato de Constructores.</a:t>
            </a:r>
            <a:endParaRPr lang="es-MX" sz="2800" b="1" dirty="0">
              <a:solidFill>
                <a:prstClr val="black"/>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B9DA06F-3691-4908-A50F-80EC8FCE1144}"/>
              </a:ext>
            </a:extLst>
          </p:cNvPr>
          <p:cNvSpPr/>
          <p:nvPr/>
        </p:nvSpPr>
        <p:spPr>
          <a:xfrm>
            <a:off x="0" y="6005154"/>
            <a:ext cx="12192000" cy="430887"/>
          </a:xfrm>
          <a:prstGeom prst="rect">
            <a:avLst/>
          </a:prstGeom>
        </p:spPr>
        <p:txBody>
          <a:bodyPr wrap="square">
            <a:spAutoFit/>
          </a:bodyPr>
          <a:lstStyle/>
          <a:p>
            <a:pPr algn="ctr">
              <a:lnSpc>
                <a:spcPts val="2400"/>
              </a:lnSpc>
              <a:spcAft>
                <a:spcPts val="30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elegido mejor piloto inglés por la revista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al término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94A62705-B84C-4F4A-B177-B2DC9B9E5B3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10840816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9250" fill="hold"/>
                                        <p:tgtEl>
                                          <p:spTgt spid="6"/>
                                        </p:tgtEl>
                                        <p:attrNameLst>
                                          <p:attrName>ppt_x</p:attrName>
                                        </p:attrNameLst>
                                      </p:cBhvr>
                                      <p:tavLst>
                                        <p:tav tm="0">
                                          <p:val>
                                            <p:strVal val="0-#ppt_w/2"/>
                                          </p:val>
                                        </p:tav>
                                        <p:tav tm="100000">
                                          <p:val>
                                            <p:strVal val="#ppt_x"/>
                                          </p:val>
                                        </p:tav>
                                      </p:tavLst>
                                    </p:anim>
                                    <p:anim calcmode="lin" valueType="num">
                                      <p:cBhvr additive="base">
                                        <p:cTn id="8" dur="29250" fill="hold"/>
                                        <p:tgtEl>
                                          <p:spTgt spid="6"/>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2975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3548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78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71062"/>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7738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87740"/>
                            </p:stCondLst>
                            <p:childTnLst>
                              <p:par>
                                <p:cTn id="33" presetID="1" presetClass="entr" presetSubtype="0" fill="hold" grpId="0" nodeType="afterEffect" nodePh="1">
                                  <p:stCondLst>
                                    <p:cond delay="2500"/>
                                  </p:stCondLst>
                                  <p:endCondLst>
                                    <p:cond evt="begin" delay="0">
                                      <p:tn val="33"/>
                                    </p:cond>
                                  </p:end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17000" b="-1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491179">
            <a:off x="4419600" y="3095286"/>
            <a:ext cx="2270760" cy="707886"/>
          </a:xfrm>
          <a:prstGeom prst="rect">
            <a:avLst/>
          </a:prstGeom>
        </p:spPr>
        <p:txBody>
          <a:bodyPr wrap="square">
            <a:spAutoFit/>
          </a:bodyPr>
          <a:lstStyle/>
          <a:p>
            <a:pPr algn="ctr">
              <a:lnSpc>
                <a:spcPts val="2400"/>
              </a:lnSpc>
            </a:pP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Button en el GP</a:t>
            </a:r>
          </a:p>
          <a:p>
            <a:pPr algn="ctr">
              <a:lnSpc>
                <a:spcPts val="2400"/>
              </a:lnSpc>
            </a:pP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 de Mónaco.</a:t>
            </a:r>
            <a:endParaRPr lang="es-MX" sz="2800" b="1" dirty="0">
              <a:solidFill>
                <a:srgbClr val="9CEAFA"/>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0EAF1409-01BC-4839-BD1D-9FBDDF8EA554}"/>
              </a:ext>
            </a:extLst>
          </p:cNvPr>
          <p:cNvSpPr/>
          <p:nvPr/>
        </p:nvSpPr>
        <p:spPr>
          <a:xfrm>
            <a:off x="0" y="220686"/>
            <a:ext cx="2294021"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2012</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8A766EA0-58D7-4FC9-BA40-968164989D3B}"/>
              </a:ext>
            </a:extLst>
          </p:cNvPr>
          <p:cNvSpPr/>
          <p:nvPr/>
        </p:nvSpPr>
        <p:spPr>
          <a:xfrm>
            <a:off x="2294020" y="108392"/>
            <a:ext cx="9897980" cy="258532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mantuvo en McLaren para la temporada 2012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cual tenía por primera vez a 6 campeones del mundo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Vettel, Button, Alonso, Hamilton,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el regreso de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primera que las 7 primeras carreras eran ganadas por pilotos diferentes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Australia, Alonso en Malasia,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China,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Vettel en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Maldonado en España, Webber en Mónaco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Hamilton en Canadá</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nuevo Hamilton como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contó con 20  Grandes premios pautados.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ACCD09C-92FF-495D-BE01-D3C41A659980}"/>
              </a:ext>
            </a:extLst>
          </p:cNvPr>
          <p:cNvSpPr/>
          <p:nvPr/>
        </p:nvSpPr>
        <p:spPr>
          <a:xfrm>
            <a:off x="0" y="4937065"/>
            <a:ext cx="6096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segundo detrás de Hamilton,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antes de pasar a ganar la primera carrera de la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Australia y lograr también la vuelta rápida.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DFB5C90-6326-458F-9223-A55B68A34A1A}"/>
              </a:ext>
            </a:extLst>
          </p:cNvPr>
          <p:cNvSpPr/>
          <p:nvPr/>
        </p:nvSpPr>
        <p:spPr>
          <a:xfrm>
            <a:off x="0" y="6140222"/>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pasó a clasificar en segundo lugar detrás de Hamilton en la siguiente carrera de Malasia,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terminó 14 después de una colisión con el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HRT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Narain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Karthikeyan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la falta de adherencia.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C62C2CEC-292D-4B28-A8C4-E7716F5F3AD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5499551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010"/>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703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5565"/>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59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94303"/>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t="-17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44243" y="5819378"/>
            <a:ext cx="4085302" cy="104644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Gran Premio de Alemania disputado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donde lograría llegar el podio.</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937F3823-D551-40FD-99A0-1210D03B162A}"/>
              </a:ext>
            </a:extLst>
          </p:cNvPr>
          <p:cNvSpPr/>
          <p:nvPr/>
        </p:nvSpPr>
        <p:spPr>
          <a:xfrm>
            <a:off x="0" y="28182"/>
            <a:ext cx="5807242" cy="135421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Este fue el primer acabado sin puntos de Button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desde el Gran Premio de Corea de 2010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que puso fin a una racha de puntos que comenzó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2011 con el Gran Premio de Hungría.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5F6BE0C-8994-4851-8070-5BC9ED04CC67}"/>
              </a:ext>
            </a:extLst>
          </p:cNvPr>
          <p:cNvSpPr/>
          <p:nvPr/>
        </p:nvSpPr>
        <p:spPr>
          <a:xfrm>
            <a:off x="0" y="1439884"/>
            <a:ext cx="6096000"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terminó segundo en China dos semanas más tarde.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E270781-A49D-41E9-92B9-A849DE7AD496}"/>
              </a:ext>
            </a:extLst>
          </p:cNvPr>
          <p:cNvSpPr/>
          <p:nvPr/>
        </p:nvSpPr>
        <p:spPr>
          <a:xfrm>
            <a:off x="0" y="1985322"/>
            <a:ext cx="6096000"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cuarto por detrás de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equipo Lewis Hamilton</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segunda.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BCF7EA6-C7CF-4006-955E-BF4BB2762D35}"/>
              </a:ext>
            </a:extLst>
          </p:cNvPr>
          <p:cNvSpPr/>
          <p:nvPr/>
        </p:nvSpPr>
        <p:spPr>
          <a:xfrm>
            <a:off x="0" y="3445150"/>
            <a:ext cx="6096000" cy="101566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la carrera, Button se encontraba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frustrado con los niveles de agarre y se retiró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vuelta 55 debido a un fallo de escape.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79A369B-77C9-4E64-8E1A-7CCE7387CC87}"/>
              </a:ext>
            </a:extLst>
          </p:cNvPr>
          <p:cNvSpPr/>
          <p:nvPr/>
        </p:nvSpPr>
        <p:spPr>
          <a:xfrm>
            <a:off x="0" y="4632264"/>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Button se clasificó 11, la primera vez que se había clasificado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fuera de los diez  primeros durante toda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54F2F43-6D2A-4032-BDC1-E1DDF140684E}"/>
              </a:ext>
            </a:extLst>
          </p:cNvPr>
          <p:cNvSpPr/>
          <p:nvPr/>
        </p:nvSpPr>
        <p:spPr>
          <a:xfrm>
            <a:off x="6096000" y="76308"/>
            <a:ext cx="6096000"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no poder terminar por encima del 8º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próximas cuatro carreras, Button terminó tercero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Alemania, aunque más tarde  fue ascendido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segundo después de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fuera penalizado en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5DD792D-1EBC-4500-AB89-FD0B77CAC028}"/>
              </a:ext>
            </a:extLst>
          </p:cNvPr>
          <p:cNvSpPr/>
          <p:nvPr/>
        </p:nvSpPr>
        <p:spPr>
          <a:xfrm>
            <a:off x="6384758" y="1728645"/>
            <a:ext cx="5807242"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Luego pasó a recoger su primera pole position durante más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tres años en Bélgica, l a 8ª  en su carrera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la  primera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027C0BC-A14D-4B9C-80EE-86C14C92CEFB}"/>
              </a:ext>
            </a:extLst>
          </p:cNvPr>
          <p:cNvSpPr/>
          <p:nvPr/>
        </p:nvSpPr>
        <p:spPr>
          <a:xfrm>
            <a:off x="5727032" y="2851593"/>
            <a:ext cx="6464968"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ganó la carrera convirtiéndose en el primer piloto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temporada en liderar todas las vueltas de un Gran Premio.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6486DB1F-FCFD-4CC0-8228-F9BCA8B1195C}"/>
              </a:ext>
            </a:extLst>
          </p:cNvPr>
          <p:cNvSpPr/>
          <p:nvPr/>
        </p:nvSpPr>
        <p:spPr>
          <a:xfrm>
            <a:off x="6096000" y="3701826"/>
            <a:ext cx="6096000" cy="135421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segundo lugar detrás de su compañero de equipo en el Gran Premio de Italia, y se mantuvo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segundo lugar hasta que tuvo que retirarse con problemas de presión de combustible a dos tercios del final de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7473C5EC-EC5B-477A-A9C0-FD0CC1437A44}"/>
              </a:ext>
            </a:extLst>
          </p:cNvPr>
          <p:cNvSpPr/>
          <p:nvPr/>
        </p:nvSpPr>
        <p:spPr>
          <a:xfrm>
            <a:off x="7539788" y="5193737"/>
            <a:ext cx="4652211"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Singapur,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cuarto lugar y terminó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carrera en segundo lugar después de Vettel luego que Hamilton tuviera un fallo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caja de cambios durante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F0CC1478-6C12-439B-A72C-601A3A960B8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7583911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009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52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596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983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463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0731"/>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4429"/>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8533"/>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32403"/>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11"/>
                                        </p:tgtEl>
                                        <p:attrNameLst>
                                          <p:attrName>style.visibility</p:attrName>
                                        </p:attrNameLst>
                                      </p:cBhvr>
                                      <p:to>
                                        <p:strVal val="visible"/>
                                      </p:to>
                                    </p:set>
                                    <p:animEffect transition="in" filter="fade">
                                      <p:cBhvr>
                                        <p:cTn id="43" dur="1170"/>
                                        <p:tgtEl>
                                          <p:spTgt spid="11"/>
                                        </p:tgtEl>
                                      </p:cBhvr>
                                    </p:animEffect>
                                  </p:childTnLst>
                                </p:cTn>
                              </p:par>
                            </p:childTnLst>
                          </p:cTn>
                        </p:par>
                        <p:par>
                          <p:cTn id="44" fill="hold">
                            <p:stCondLst>
                              <p:cond delay="157154"/>
                            </p:stCondLst>
                            <p:childTnLst>
                              <p:par>
                                <p:cTn id="45" presetID="10" presetClass="entr" presetSubtype="0" fill="hold" grpId="0" nodeType="afterEffect">
                                  <p:stCondLst>
                                    <p:cond delay="1000"/>
                                  </p:stCondLst>
                                  <p:iterate type="lt">
                                    <p:tmPct val="10000"/>
                                  </p:iterate>
                                  <p:childTnLst>
                                    <p:set>
                                      <p:cBhvr>
                                        <p:cTn id="46" dur="1" fill="hold">
                                          <p:stCondLst>
                                            <p:cond delay="0"/>
                                          </p:stCondLst>
                                        </p:cTn>
                                        <p:tgtEl>
                                          <p:spTgt spid="12"/>
                                        </p:tgtEl>
                                        <p:attrNameLst>
                                          <p:attrName>style.visibility</p:attrName>
                                        </p:attrNameLst>
                                      </p:cBhvr>
                                      <p:to>
                                        <p:strVal val="visible"/>
                                      </p:to>
                                    </p:set>
                                    <p:animEffect transition="in" filter="fade">
                                      <p:cBhvr>
                                        <p:cTn id="47" dur="1170"/>
                                        <p:tgtEl>
                                          <p:spTgt spid="12"/>
                                        </p:tgtEl>
                                      </p:cBhvr>
                                    </p:animEffect>
                                  </p:childTnLst>
                                </p:cTn>
                              </p:par>
                            </p:childTnLst>
                          </p:cTn>
                        </p:par>
                        <p:par>
                          <p:cTn id="48" fill="hold">
                            <p:stCondLst>
                              <p:cond delay="178512"/>
                            </p:stCondLst>
                            <p:childTnLst>
                              <p:par>
                                <p:cTn id="49" presetID="1" presetClass="entr" presetSubtype="0" fill="hold" grpId="0" nodeType="afterEffect" nodePh="1">
                                  <p:stCondLst>
                                    <p:cond delay="2500"/>
                                  </p:stCondLst>
                                  <p:endCondLst>
                                    <p:cond evt="begin" delay="0">
                                      <p:tn val="49"/>
                                    </p:cond>
                                  </p:endCondLst>
                                  <p:childTnLst>
                                    <p:set>
                                      <p:cBhvr>
                                        <p:cTn id="5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b="-18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F4C033A3-9DDE-45F5-81AE-3544BE99EAF5}"/>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se clasificó en tercer lugar en Japón detrás de una fila de Red Bull,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fue castigado con una penalización de cinco lugares por un cambio de caja de cambios y cayó al octavo.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34D3977-D13D-477F-9B5A-B40A1653715A}"/>
              </a:ext>
            </a:extLst>
          </p:cNvPr>
          <p:cNvSpPr/>
          <p:nvPr/>
        </p:nvSpPr>
        <p:spPr>
          <a:xfrm>
            <a:off x="0" y="830286"/>
            <a:ext cx="12192000" cy="43088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hizo lo mejor después de varios incidentes de primera curva y tejió su coche en el tercer lugar.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14A19A2-6E00-4198-BB4C-35C7D90884CC}"/>
              </a:ext>
            </a:extLst>
          </p:cNvPr>
          <p:cNvSpPr/>
          <p:nvPr/>
        </p:nvSpPr>
        <p:spPr>
          <a:xfrm>
            <a:off x="0" y="1391763"/>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tiempo term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inó en cuarto lugar después de que Felipe Massa le adelantara en las paradas en boxes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no fue capaz                       de superar 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Kamui</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Kobayashi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antes del final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55FEC9E-0E31-403E-A0FE-107565653AD9}"/>
              </a:ext>
            </a:extLst>
          </p:cNvPr>
          <p:cNvSpPr/>
          <p:nvPr/>
        </p:nvSpPr>
        <p:spPr>
          <a:xfrm>
            <a:off x="0" y="2290123"/>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se clasificó                               en undécima posición para el Gran Premio de Corea,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se vio obligado                                 a retirarse de la carrera después de la primera vuelta,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cuando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Kobayashi</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chocó con él y también a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774E417-DDD2-4979-8FFF-7424DF3E9299}"/>
              </a:ext>
            </a:extLst>
          </p:cNvPr>
          <p:cNvSpPr/>
          <p:nvPr/>
        </p:nvSpPr>
        <p:spPr>
          <a:xfrm>
            <a:off x="0" y="3477237"/>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Durante el Gran Premio                             de la India, Button terminó quinto logrando la 8a vuelta rápida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carrera y la 6ª                                  con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detrás de su compañero Hamilton, después de comenzar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la carrera cuarto                                    y ser superado por Fernando Alonso en las primeras vueltas.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2755768-7552-4DC4-9E6E-D36F8E37715E}"/>
              </a:ext>
            </a:extLst>
          </p:cNvPr>
          <p:cNvSpPr/>
          <p:nvPr/>
        </p:nvSpPr>
        <p:spPr>
          <a:xfrm>
            <a:off x="8020" y="5875528"/>
            <a:ext cx="5831305" cy="1015663"/>
          </a:xfrm>
          <a:prstGeom prst="rect">
            <a:avLst/>
          </a:prstGeom>
        </p:spPr>
        <p:txBody>
          <a:bodyPr wrap="square">
            <a:spAutoFit/>
          </a:bodyPr>
          <a:lstStyle/>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la vuelta de desfile de pilotos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del Gran Premio de Estados Unidos 2012.</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1B0B5BE4-F8F0-401A-A6D8-782CF53B697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0359925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1170"/>
                                        <p:tgtEl>
                                          <p:spTgt spid="8"/>
                                        </p:tgtEl>
                                      </p:cBhvr>
                                    </p:animEffect>
                                  </p:childTnLst>
                                </p:cTn>
                              </p:par>
                            </p:childTnLst>
                          </p:cTn>
                        </p:par>
                        <p:par>
                          <p:cTn id="8" fill="hold">
                            <p:stCondLst>
                              <p:cond delay="939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899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099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001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172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8226"/>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5000"/>
            <a:lum/>
          </a:blip>
          <a:srcRect/>
          <a:stretch>
            <a:fillRect t="-7000" b="-14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610373" y="6348769"/>
            <a:ext cx="3160295" cy="430887"/>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el GP de Japón.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38B64CB3-A3F3-4D17-80E9-057239F1E66E}"/>
              </a:ext>
            </a:extLst>
          </p:cNvPr>
          <p:cNvSpPr/>
          <p:nvPr/>
        </p:nvSpPr>
        <p:spPr>
          <a:xfrm>
            <a:off x="0" y="28182"/>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clasificó sexto para el GP de Abu Dabi, terminando cuarto después de haber sido superado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por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0514338-F08B-4030-A3F8-8C8603F4C565}"/>
              </a:ext>
            </a:extLst>
          </p:cNvPr>
          <p:cNvSpPr/>
          <p:nvPr/>
        </p:nvSpPr>
        <p:spPr>
          <a:xfrm>
            <a:off x="0" y="766120"/>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Tomó su tercera victoria de la temporada en el que termina la temporada con el Gran Premio de Brasil en condiciones cambiantes después de una batalla por el liderato con Nico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su compañero de equipo de Hamilton.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D2D4FCC-30F8-4B11-981C-D69897B18611}"/>
              </a:ext>
            </a:extLst>
          </p:cNvPr>
          <p:cNvSpPr/>
          <p:nvPr/>
        </p:nvSpPr>
        <p:spPr>
          <a:xfrm>
            <a:off x="0" y="1568225"/>
            <a:ext cx="5727032"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se dejó caer desde los dos a mitad de la carrera, pero luego chocaron Hamilton retirándose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vio obligado a entrar en boxes,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90948A89-A1C8-4433-8113-267C2D222D85}"/>
              </a:ext>
            </a:extLst>
          </p:cNvPr>
          <p:cNvSpPr/>
          <p:nvPr/>
        </p:nvSpPr>
        <p:spPr>
          <a:xfrm>
            <a:off x="0" y="2723252"/>
            <a:ext cx="4459705"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capaz de recoger su victoria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número 15 de su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8B69CC2-9103-4B6A-92A6-F2B2D72A329D}"/>
              </a:ext>
            </a:extLst>
          </p:cNvPr>
          <p:cNvSpPr/>
          <p:nvPr/>
        </p:nvSpPr>
        <p:spPr>
          <a:xfrm>
            <a:off x="9176084" y="1568223"/>
            <a:ext cx="3015915" cy="4093428"/>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Acabó 5to en el campeonato con 188  puntos(</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3 victorias, 6 podios, 2 vueltas rápidas,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1 pole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sólo un par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puntos por detrás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su compañero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quinta vez </a:t>
            </a:r>
          </a:p>
          <a:p>
            <a:pP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que le superan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con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endPar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terceros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esta vez.</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A0E4B48A-C9D8-4405-9E16-C5551BB2294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669552977"/>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928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298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907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7329"/>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9857"/>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1" y="6220437"/>
            <a:ext cx="3609475" cy="707886"/>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Button en un McLaren MP4-28  en 2013.</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EC2D81C-B4CB-4C4A-802C-C798D19DB379}"/>
              </a:ext>
            </a:extLst>
          </p:cNvPr>
          <p:cNvSpPr/>
          <p:nvPr/>
        </p:nvSpPr>
        <p:spPr>
          <a:xfrm rot="21146691">
            <a:off x="4203290" y="181618"/>
            <a:ext cx="6641173"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2013</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67B5729-DF79-44E8-83D6-8EC774CEFF74}"/>
              </a:ext>
            </a:extLst>
          </p:cNvPr>
          <p:cNvSpPr/>
          <p:nvPr/>
        </p:nvSpPr>
        <p:spPr>
          <a:xfrm>
            <a:off x="0" y="766119"/>
            <a:ext cx="12192000" cy="40011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marzo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2013</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ha anunciado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tiene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la intención de quedarse con McLaren hasta que se retire.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EE602E3-86B2-4AE1-8312-DCBAFB309EB8}"/>
              </a:ext>
            </a:extLst>
          </p:cNvPr>
          <p:cNvSpPr/>
          <p:nvPr/>
        </p:nvSpPr>
        <p:spPr>
          <a:xfrm>
            <a:off x="0" y="1311549"/>
            <a:ext cx="12192000"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del gran cierre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del año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anterior venciendo en Brasil,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todo apuntaba a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estaría en la punta para este inicio de nueva temporada 2013, pero no fue de esta manera.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4CAFDA9-F01C-435B-A54B-EF5166A73969}"/>
              </a:ext>
            </a:extLst>
          </p:cNvPr>
          <p:cNvSpPr/>
          <p:nvPr/>
        </p:nvSpPr>
        <p:spPr>
          <a:xfrm>
            <a:off x="0" y="2161777"/>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Button se clasificó 10 y terminó noveno, a pesar de que el equipo admitiera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no entienden realmente la forma en que el McLaren  </a:t>
            </a:r>
            <a:r>
              <a:rPr lang="es-ES" sz="24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MP4-28</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 ha portado en condiciones de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1764F06-F518-4C5D-B92C-8E7087A2CC42}"/>
              </a:ext>
            </a:extLst>
          </p:cNvPr>
          <p:cNvSpPr/>
          <p:nvPr/>
        </p:nvSpPr>
        <p:spPr>
          <a:xfrm>
            <a:off x="0" y="3044097"/>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Malasia, Button comenzó séptimo en la parrilla, pero se retiró justo antes del final de la carrera en la que pudo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haber sido el podio de la temporada ya que se encontraba en el top 5 con una estrategia alargada apuntando a ello.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8F40956-8D97-44F9-8DCC-0FE0E88B217E}"/>
              </a:ext>
            </a:extLst>
          </p:cNvPr>
          <p:cNvSpPr/>
          <p:nvPr/>
        </p:nvSpPr>
        <p:spPr>
          <a:xfrm>
            <a:off x="6096000" y="4134956"/>
            <a:ext cx="6096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Le siguió una gran actuación en China acabando 5to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Las cinco primeras posiciones fueron cinco campeones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del mundo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puntuando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España.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AE729C6-7E98-46CD-8456-66BBFB3512E5}"/>
              </a:ext>
            </a:extLst>
          </p:cNvPr>
          <p:cNvSpPr/>
          <p:nvPr/>
        </p:nvSpPr>
        <p:spPr>
          <a:xfrm>
            <a:off x="0" y="5225822"/>
            <a:ext cx="12192000"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tuvo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 compañero al piloto mexicano Sergio Pérez después de que Lewis Hamilton abandonó el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unirse a M</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ercedes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después de que Pérez impresionó al director general del equipo McLaren, Martin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Whitmarsh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estando en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2012.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666F33DA-1EA0-4B86-A6A0-78FFA18DAD0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3795099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765"/>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8786"/>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151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088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306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711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379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31350"/>
                            </p:stCondLst>
                            <p:childTnLst>
                              <p:par>
                                <p:cTn id="37" presetID="1" presetClass="entr" presetSubtype="0" fill="hold" grpId="0" nodeType="afterEffect" nodePh="1">
                                  <p:stCondLst>
                                    <p:cond delay="2500"/>
                                  </p:stCondLst>
                                  <p:endCondLst>
                                    <p:cond evt="begin" delay="0">
                                      <p:tn val="37"/>
                                    </p:cond>
                                  </p:endCondLst>
                                  <p:childTnLst>
                                    <p:set>
                                      <p:cBhvr>
                                        <p:cTn id="3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BEBA8EAE-BF5A-486C-A8C5-ECC9F3942E4B}">
                <a14:imgProps xmlns:a14="http://schemas.microsoft.com/office/drawing/2010/main">
                  <a14:imgLayer r:embed="rId3">
                    <a14:imgEffect>
                      <a14:sharpenSoften amount="20000"/>
                    </a14:imgEffect>
                    <a14:imgEffect>
                      <a14:brightnessContrast bright="-20000" contrast="40000"/>
                    </a14:imgEffect>
                  </a14:imgLayer>
                </a14:imgProps>
              </a:ext>
            </a:extLst>
          </a:blip>
          <a:srcRect/>
          <a:stretch>
            <a:fillRect t="-6000" b="1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415517"/>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lo largo de la temporada y sobre todo en el Gran Premio de Mónaco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Bahrein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hubo carreras emocionantes entre los dos conductores, el cual llevó a Button a hacer el siguiente comentario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su equipo por radio, pidiendo al equipo que lo calmen.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740A1EB-BBDC-4F0D-87F0-0F9ED8310E03}"/>
              </a:ext>
            </a:extLst>
          </p:cNvPr>
          <p:cNvSpPr/>
          <p:nvPr/>
        </p:nvSpPr>
        <p:spPr>
          <a:xfrm>
            <a:off x="0" y="1639635"/>
            <a:ext cx="12192000" cy="40011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fue muy crítico a Pérez  por su estilo de conducción después de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8AEB71B6-6733-4ADF-BDCE-601B39AABD13}"/>
              </a:ext>
            </a:extLst>
          </p:cNvPr>
          <p:cNvSpPr/>
          <p:nvPr/>
        </p:nvSpPr>
        <p:spPr>
          <a:xfrm>
            <a:off x="0" y="2273816"/>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He corrido con muchos compañeros de equipo en los últimos años y con todo un agresivo como lo era Lewis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Hamilton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pero yo no estoy acostumbrado a conducir por la recta y luego mi compañero de equipo,</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llegando a lo largo y chocando sus ruedas en mí, golpeando a 300 km/h.</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90170AE-25D3-4DCE-A286-37ED2F4B2BA3}"/>
              </a:ext>
            </a:extLst>
          </p:cNvPr>
          <p:cNvSpPr/>
          <p:nvPr/>
        </p:nvSpPr>
        <p:spPr>
          <a:xfrm>
            <a:off x="0" y="3704413"/>
            <a:ext cx="4321277" cy="738664"/>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He tenido algunas peleas difíciles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la F1, pero no es tan sucio como eso.</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C24DAD1-CFD7-470C-B73F-8AF2A6886B98}"/>
              </a:ext>
            </a:extLst>
          </p:cNvPr>
          <p:cNvSpPr/>
          <p:nvPr/>
        </p:nvSpPr>
        <p:spPr>
          <a:xfrm>
            <a:off x="7049728" y="3586412"/>
            <a:ext cx="5142271" cy="104644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Eso es algo que se hace en el karting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y normalmente crecen fuera de ella,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pero eso no es obviamente el caso de checo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Pérez</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33FE977D-6F17-4FE5-888A-14E6CE8CF7B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80239665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557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546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360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79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6666"/>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95000"/>
            <a:lum/>
          </a:blip>
          <a:srcRect/>
          <a:stretch>
            <a:fillRect t="-15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3775587" y="1135084"/>
            <a:ext cx="2326105" cy="707886"/>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10º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el GP de Japón.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D8676C2-1469-48C0-9378-7D22246D9081}"/>
              </a:ext>
            </a:extLst>
          </p:cNvPr>
          <p:cNvSpPr/>
          <p:nvPr/>
        </p:nvSpPr>
        <p:spPr>
          <a:xfrm>
            <a:off x="3480620" y="327039"/>
            <a:ext cx="8313174"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Pronto algo grave va a pasar por lo que tiene que calmarse.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54D17E2-E387-4C65-BA67-164333A890FF}"/>
              </a:ext>
            </a:extLst>
          </p:cNvPr>
          <p:cNvSpPr/>
          <p:nvPr/>
        </p:nvSpPr>
        <p:spPr>
          <a:xfrm>
            <a:off x="8849041" y="1285675"/>
            <a:ext cx="3165986" cy="196977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 extremadamente rápido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él hizo un gran trabajo hoy, pero algo de eso fue  innecesario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un problema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cuando se están haciendo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esas velocidades</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92290B98-F314-41E2-A11F-9EBE816326F1}"/>
              </a:ext>
            </a:extLst>
          </p:cNvPr>
          <p:cNvSpPr/>
          <p:nvPr/>
        </p:nvSpPr>
        <p:spPr>
          <a:xfrm>
            <a:off x="0" y="1984329"/>
            <a:ext cx="6513874" cy="954107"/>
          </a:xfrm>
          <a:prstGeom prst="rect">
            <a:avLst/>
          </a:prstGeom>
        </p:spPr>
        <p:txBody>
          <a:bodyPr wrap="square">
            <a:spAutoFit/>
          </a:bodyPr>
          <a:lstStyle/>
          <a:p>
            <a:pPr algn="ct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hablando con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ESPN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sobre su compañero de equipo,</a:t>
            </a:r>
          </a:p>
          <a:p>
            <a:pPr algn="ct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Sergio Pérez  después del  Gran Premio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Bareín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2013.</a:t>
            </a:r>
            <a:endParaRPr lang="es-MX" dirty="0">
              <a:solidFill>
                <a:srgbClr val="FFFF00"/>
              </a:solidFill>
            </a:endParaRPr>
          </a:p>
        </p:txBody>
      </p:sp>
      <p:sp>
        <p:nvSpPr>
          <p:cNvPr id="6" name="Rectángulo 5">
            <a:extLst>
              <a:ext uri="{FF2B5EF4-FFF2-40B4-BE49-F238E27FC236}">
                <a16:creationId xmlns:a16="http://schemas.microsoft.com/office/drawing/2014/main" id="{DCE7A311-1F3E-4AE6-8339-59D683263ACF}"/>
              </a:ext>
            </a:extLst>
          </p:cNvPr>
          <p:cNvSpPr/>
          <p:nvPr/>
        </p:nvSpPr>
        <p:spPr>
          <a:xfrm>
            <a:off x="1150375" y="3365193"/>
            <a:ext cx="5088194" cy="317009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 volvía a terminar en los puntos,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sexto en Alemania, un séptimo en Hungría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debido a un error en cuanto a la estrategia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paradas lo llevó a perder un top 5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un Gran Premio de Bélgica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donde el clima mojado fue clave para que lograra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de sus mejores clasificaciones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temporada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6º</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la carrera fue en seco logrando mantener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buen ritmo para terminar igual.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53E225DA-A412-4E1D-BEA2-5B569BBCF42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870194924"/>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5 Medley-Eaglenest-1.wav"/>
          </p:stSnd>
        </p:sndAc>
      </p:transition>
    </mc:Choice>
    <mc:Fallback xmlns="">
      <p:transition spd="slow" advTm="0">
        <p:fade/>
        <p:sndAc>
          <p:stSnd>
            <p:snd r:embed="rId4" name="Button 5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24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203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2461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6281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170"/>
                                        <p:tgtEl>
                                          <p:spTgt spid="4"/>
                                        </p:tgtEl>
                                      </p:cBhvr>
                                    </p:animEffect>
                                  </p:childTnLst>
                                </p:cTn>
                              </p:par>
                            </p:childTnLst>
                          </p:cTn>
                        </p:par>
                        <p:par>
                          <p:cTn id="24" fill="hold">
                            <p:stCondLst>
                              <p:cond delay="79146"/>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60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669738"/>
            <a:ext cx="9753600" cy="400110"/>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 en Italia, donde terminó 9º.</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E570ED08-AFF4-4EE1-8761-E5C155AFDFB4}"/>
              </a:ext>
            </a:extLst>
          </p:cNvPr>
          <p:cNvSpPr/>
          <p:nvPr/>
        </p:nvSpPr>
        <p:spPr>
          <a:xfrm>
            <a:off x="0" y="238537"/>
            <a:ext cx="12192000" cy="2246769"/>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el MP4-28 mostraba no tener velocidad, para nada comparado con el coche ganador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temporada anterior y solo le bastó a Button acabar la carrera en una dura décima posición,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para Singapur era la oportunidad para acabar en los cinco primeros ya que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lograba tener una buena aerodinámica, pero debido al gran desgaste de los neumáticos no lograron aguantar lo suficiente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quedando séptimo lo que pudo ser otro buen resultado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ya que hubo momentos de la carrera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donde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ubicaba en el podio.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C9DD3FD-8892-4CC9-A070-6AD89C535C7E}"/>
              </a:ext>
            </a:extLst>
          </p:cNvPr>
          <p:cNvSpPr/>
          <p:nvPr/>
        </p:nvSpPr>
        <p:spPr>
          <a:xfrm>
            <a:off x="0" y="4161611"/>
            <a:ext cx="12192000" cy="1354217"/>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mejor resultado de Button en el año fue un cuarto lugar en el último Gran Premio de la temporada en Brasil,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donde Button logró subir varias posiciones en la salida y batallar gran parte de la carrera para terminar en ese lugar muy meritorio y de esta manera culminando una temporada con una serie de resultados por debajo de lo esperado,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bajo rendimiento para él y el equipo en los últimos tiempos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No lograron podio en la temporada primera vez desde 1980</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8D9AB8D-C57B-45FB-A908-3516855DDB3A}"/>
              </a:ext>
            </a:extLst>
          </p:cNvPr>
          <p:cNvSpPr/>
          <p:nvPr/>
        </p:nvSpPr>
        <p:spPr>
          <a:xfrm>
            <a:off x="4616252" y="5754441"/>
            <a:ext cx="7280787"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Terminó la temporada 9º con 73 puntos puntuando en 13 carreras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19 por delante de Sergio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11º con 49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5to detrás de Red Bull, Mercedes, Ferrari y Lotus.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FDA498EB-B8B7-41F5-9027-E0E68B70B94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7974517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506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929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1066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24712"/>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7000" b="-7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73746" y="1875611"/>
            <a:ext cx="5176682" cy="707886"/>
          </a:xfrm>
          <a:prstGeom prst="rect">
            <a:avLst/>
          </a:prstGeom>
        </p:spPr>
        <p:txBody>
          <a:bodyPr wrap="square">
            <a:spAutoFit/>
          </a:bodyPr>
          <a:lstStyle/>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en el McLaren MP4-29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 2014.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8040D5C0-A051-4F47-852E-1E4A56AE2F65}"/>
              </a:ext>
            </a:extLst>
          </p:cNvPr>
          <p:cNvSpPr/>
          <p:nvPr/>
        </p:nvSpPr>
        <p:spPr>
          <a:xfrm>
            <a:off x="1" y="105804"/>
            <a:ext cx="1814052"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2014</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6EFFAB82-7E43-498D-A175-53908D3FB7C6}"/>
              </a:ext>
            </a:extLst>
          </p:cNvPr>
          <p:cNvSpPr/>
          <p:nvPr/>
        </p:nvSpPr>
        <p:spPr>
          <a:xfrm>
            <a:off x="0" y="533507"/>
            <a:ext cx="11739716"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una difícil temporada 2013 con McLaren, se anunció en noviembre de 2013  que el danés,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Kevin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sustituiría a Sergio Pérez como su compañero de equipo para la temporada 2014,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ser miembro del Programa de Jóvenes Pilotos de McLaren.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50E0FDB4-C390-4C78-99A1-DDC26499870D}"/>
              </a:ext>
            </a:extLst>
          </p:cNvPr>
          <p:cNvSpPr/>
          <p:nvPr/>
        </p:nvSpPr>
        <p:spPr>
          <a:xfrm>
            <a:off x="0" y="5311979"/>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Hubo un cambio de reglas para la temporada 2014, donde los conductores pueden elegir un número del coche</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esto sería su número único y personal para su carrera de Fórmula Uno.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2F09D9D-8290-4CA3-8297-D8BD2A5BBB0F}"/>
              </a:ext>
            </a:extLst>
          </p:cNvPr>
          <p:cNvSpPr/>
          <p:nvPr/>
        </p:nvSpPr>
        <p:spPr>
          <a:xfrm>
            <a:off x="0" y="6083813"/>
            <a:ext cx="12192000" cy="707886"/>
          </a:xfrm>
          <a:prstGeom prst="rect">
            <a:avLst/>
          </a:prstGeom>
        </p:spPr>
        <p:txBody>
          <a:bodyPr wrap="square">
            <a:spAutoFit/>
          </a:bodyPr>
          <a:lstStyle/>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eligió el número 22, que era el número que corrió durante su Campeonato Mundial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Brawn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GP en 2009.</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700BE82C-9231-43CB-ACEC-8EBFCCB3625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9677083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286"/>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0307"/>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813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15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9616"/>
                            </p:stCondLst>
                            <p:childTnLst>
                              <p:par>
                                <p:cTn id="25" presetID="1" presetClass="entr" presetSubtype="0" fill="hold" grpId="0" nodeType="afterEffect" nodePh="1">
                                  <p:stCondLst>
                                    <p:cond delay="225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1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1046440"/>
          </a:xfrm>
          <a:prstGeom prst="rect">
            <a:avLst/>
          </a:prstGeom>
          <a:solidFill>
            <a:schemeClr val="tx1">
              <a:lumMod val="50000"/>
              <a:alpha val="60000"/>
            </a:schemeClr>
          </a:solidFill>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el Gran Premio de Australia, Button terminó la carrera en cuarto lugar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detrás de su compañero, sin embargo, el segundo colocado Daniel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posteriormente descalificado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después de que se encontró en su coche ha superado la tasa de flujo de combustible máximo permitido de 100 kg / h,</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F3FF6A72-1996-44DF-93D3-99ED56229C88}"/>
              </a:ext>
            </a:extLst>
          </p:cNvPr>
          <p:cNvSpPr/>
          <p:nvPr/>
        </p:nvSpPr>
        <p:spPr>
          <a:xfrm>
            <a:off x="0" y="1167693"/>
            <a:ext cx="12192000" cy="707886"/>
          </a:xfrm>
          <a:prstGeom prst="rect">
            <a:avLst/>
          </a:prstGeom>
          <a:solidFill>
            <a:schemeClr val="tx1">
              <a:lumMod val="50000"/>
              <a:alpha val="50000"/>
            </a:schemeClr>
          </a:solidFill>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ascendido a 3º  dando muestras que con la mejora del motor mercedes habían mejorado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que se esperaría mejores resultados  pero resulta ser que esta fue la única carrera con podio para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temporada.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C447043-D4FE-4259-ADCC-3EA506B47689}"/>
              </a:ext>
            </a:extLst>
          </p:cNvPr>
          <p:cNvSpPr/>
          <p:nvPr/>
        </p:nvSpPr>
        <p:spPr>
          <a:xfrm>
            <a:off x="0" y="1978845"/>
            <a:ext cx="12192000"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ritmo del MP4-29 sin duda era mejor que el de la temporada anterior pero no lo suficiente como para pelear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posiciones de punteras si no que se vio con un ritmo que les permitiría pelearse por las quintas y sextas posiciones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junto con Ferrari,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Force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India, y unos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ocacionales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Williams y Red Bull.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FD03E386-5B41-42F5-B8CD-A4482797C15D}"/>
              </a:ext>
            </a:extLst>
          </p:cNvPr>
          <p:cNvSpPr/>
          <p:nvPr/>
        </p:nvSpPr>
        <p:spPr>
          <a:xfrm>
            <a:off x="0" y="5459468"/>
            <a:ext cx="12192000"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Luego de acabar sexto en Malasia le siguieron 3 carreras fuera de los puntos pero volvería para el Gran premio de Mónaco donde partiendo 12° logró tener un gran desempeño para terminar en sexta posición y un cuarto en Canadá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debido al choque en las últimas vueltas entre Masa y Pérez le ascendió estando en séptimo.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1F052BD3-0873-40FD-8B6F-D1923388EB4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08888877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232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555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8662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19447"/>
                            </p:stCondLst>
                            <p:childTnLst>
                              <p:par>
                                <p:cTn id="21" presetID="1" presetClass="entr" presetSubtype="0" fill="hold" grpId="0" nodeType="afterEffect" nodePh="1">
                                  <p:stCondLst>
                                    <p:cond delay="225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20637"/>
            <a:ext cx="12192000"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Gran Bretaña lograría otra gran actuación en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año,la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clasificación fue en lluvia perfecta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que Jenson lograra una magnífica tercera posición en la grilla de partida gracias a su gran habilidad de manejo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esas condiciones cambiantes que le permitiría partir detrás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Vettel en frente de su público.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persona, hombre, pared&#10;&#10;Descripción generada con confianza muy alta">
            <a:extLst>
              <a:ext uri="{FF2B5EF4-FFF2-40B4-BE49-F238E27FC236}">
                <a16:creationId xmlns:a16="http://schemas.microsoft.com/office/drawing/2014/main" id="{6D248321-A4D0-41DC-B0D9-EEFA172AC6C9}"/>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6180" b="97004" l="18125" r="93375">
                        <a14:foregroundMark x1="79750" y1="34644" x2="79750" y2="34644"/>
                        <a14:foregroundMark x1="76875" y1="42322" x2="76875" y2="42322"/>
                        <a14:foregroundMark x1="73875" y1="41760" x2="73875" y2="41760"/>
                        <a14:foregroundMark x1="78000" y1="43071" x2="78000" y2="43071"/>
                        <a14:foregroundMark x1="81625" y1="39888" x2="81625" y2="39888"/>
                        <a14:foregroundMark x1="85375" y1="51685" x2="85375" y2="51685"/>
                        <a14:foregroundMark x1="85625" y1="34644" x2="85625" y2="34644"/>
                        <a14:foregroundMark x1="85000" y1="32959" x2="85000" y2="32959"/>
                        <a14:foregroundMark x1="84750" y1="32772" x2="84750" y2="32772"/>
                        <a14:foregroundMark x1="79000" y1="29775" x2="79000" y2="29775"/>
                        <a14:foregroundMark x1="79875" y1="30524" x2="79875" y2="30524"/>
                        <a14:foregroundMark x1="80375" y1="30899" x2="80375" y2="30899"/>
                        <a14:foregroundMark x1="85625" y1="39888" x2="85625" y2="39888"/>
                        <a14:foregroundMark x1="87500" y1="39888" x2="87500" y2="39888"/>
                        <a14:foregroundMark x1="87500" y1="44944" x2="87500" y2="44944"/>
                        <a14:foregroundMark x1="87750" y1="43633" x2="87750" y2="43633"/>
                        <a14:foregroundMark x1="87375" y1="39139" x2="87375" y2="39139"/>
                        <a14:foregroundMark x1="87875" y1="42509" x2="87875" y2="42509"/>
                        <a14:foregroundMark x1="86000" y1="45506" x2="86000" y2="45506"/>
                        <a14:foregroundMark x1="85250" y1="46255" x2="85250" y2="46255"/>
                        <a14:foregroundMark x1="84000" y1="45131" x2="84000" y2="45131"/>
                        <a14:foregroundMark x1="84000" y1="46255" x2="84000" y2="46255"/>
                        <a14:foregroundMark x1="84875" y1="47004" x2="84875" y2="47004"/>
                        <a14:foregroundMark x1="85250" y1="69476" x2="85250" y2="69476"/>
                        <a14:foregroundMark x1="84000" y1="71723" x2="84000" y2="71723"/>
                        <a14:foregroundMark x1="78875" y1="76404" x2="78875" y2="76404"/>
                        <a14:foregroundMark x1="73625" y1="73221" x2="73625" y2="73221"/>
                        <a14:foregroundMark x1="71250" y1="73970" x2="71250" y2="73970"/>
                        <a14:foregroundMark x1="74250" y1="75281" x2="74250" y2="75281"/>
                        <a14:foregroundMark x1="62375" y1="75468" x2="62375" y2="75468"/>
                        <a14:foregroundMark x1="61125" y1="75468" x2="61125" y2="75468"/>
                        <a14:foregroundMark x1="58375" y1="38390" x2="58375" y2="38390"/>
                        <a14:foregroundMark x1="57750" y1="35393" x2="57750" y2="35393"/>
                        <a14:foregroundMark x1="56625" y1="39700" x2="56625" y2="39700"/>
                        <a14:foregroundMark x1="57375" y1="29775" x2="57375" y2="29775"/>
                        <a14:foregroundMark x1="63625" y1="29213" x2="63625" y2="29213"/>
                        <a14:foregroundMark x1="74250" y1="6367" x2="74250" y2="6367"/>
                        <a14:foregroundMark x1="65375" y1="37453" x2="65375" y2="37453"/>
                        <a14:foregroundMark x1="61750" y1="34082" x2="61750" y2="34082"/>
                        <a14:foregroundMark x1="63375" y1="36142" x2="63375" y2="36142"/>
                        <a14:foregroundMark x1="62875" y1="34270" x2="62875" y2="34270"/>
                        <a14:foregroundMark x1="61625" y1="31461" x2="61625" y2="31461"/>
                        <a14:foregroundMark x1="56500" y1="35393" x2="56500" y2="35393"/>
                        <a14:foregroundMark x1="55375" y1="42884" x2="55375" y2="42884"/>
                        <a14:foregroundMark x1="60875" y1="31648" x2="60875" y2="31648"/>
                        <a14:foregroundMark x1="62000" y1="29775" x2="62000" y2="29775"/>
                        <a14:foregroundMark x1="54500" y1="40449" x2="54500" y2="40449"/>
                        <a14:foregroundMark x1="54375" y1="44382" x2="54375" y2="44382"/>
                        <a14:foregroundMark x1="54375" y1="39326" x2="54375" y2="39326"/>
                        <a14:foregroundMark x1="54375" y1="37828" x2="54375" y2="37828"/>
                        <a14:foregroundMark x1="54000" y1="37266" x2="54000" y2="37266"/>
                        <a14:foregroundMark x1="57125" y1="31835" x2="57125" y2="31835"/>
                        <a14:foregroundMark x1="54125" y1="59363" x2="54125" y2="59363"/>
                        <a14:foregroundMark x1="53250" y1="62172" x2="53250" y2="62172"/>
                        <a14:foregroundMark x1="55250" y1="57116" x2="55250" y2="57116"/>
                        <a14:foregroundMark x1="54375" y1="57678" x2="54375" y2="57678"/>
                        <a14:foregroundMark x1="53750" y1="55243" x2="53750" y2="55243"/>
                        <a14:foregroundMark x1="53250" y1="57678" x2="53250" y2="57678"/>
                        <a14:foregroundMark x1="53250" y1="60112" x2="53250" y2="60112"/>
                        <a14:foregroundMark x1="54875" y1="70037" x2="54875" y2="70037"/>
                        <a14:foregroundMark x1="51375" y1="56742" x2="51375" y2="56742"/>
                        <a14:foregroundMark x1="51500" y1="50187" x2="51500" y2="50187"/>
                        <a14:foregroundMark x1="51875" y1="51873" x2="51875" y2="51873"/>
                        <a14:foregroundMark x1="51625" y1="46629" x2="51625" y2="46629"/>
                        <a14:foregroundMark x1="52250" y1="42884" x2="52250" y2="42884"/>
                        <a14:foregroundMark x1="52000" y1="44382" x2="52000" y2="44382"/>
                        <a14:foregroundMark x1="52375" y1="41948" x2="52375" y2="41948"/>
                        <a14:foregroundMark x1="51625" y1="84082" x2="51625" y2="84082"/>
                        <a14:foregroundMark x1="51625" y1="78277" x2="51625" y2="78277"/>
                        <a14:foregroundMark x1="51375" y1="74719" x2="51375" y2="74719"/>
                        <a14:foregroundMark x1="52250" y1="81086" x2="52250" y2="81086"/>
                        <a14:foregroundMark x1="54375" y1="82959" x2="54375" y2="82959"/>
                        <a14:foregroundMark x1="50250" y1="93446" x2="50250" y2="93446"/>
                        <a14:foregroundMark x1="52250" y1="92322" x2="52250" y2="92322"/>
                        <a14:foregroundMark x1="42125" y1="96255" x2="42125" y2="96255"/>
                        <a14:foregroundMark x1="40625" y1="88015" x2="40625" y2="88015"/>
                        <a14:foregroundMark x1="36250" y1="88015" x2="36250" y2="88015"/>
                        <a14:foregroundMark x1="32625" y1="85955" x2="32625" y2="85955"/>
                        <a14:foregroundMark x1="32500" y1="90449" x2="32500" y2="90449"/>
                        <a14:foregroundMark x1="37875" y1="90637" x2="37875" y2="90637"/>
                        <a14:foregroundMark x1="18125" y1="90075" x2="18125" y2="90075"/>
                        <a14:foregroundMark x1="19125" y1="85581" x2="19125" y2="85581"/>
                        <a14:foregroundMark x1="18625" y1="86517" x2="18625" y2="86517"/>
                        <a14:foregroundMark x1="25750" y1="82210" x2="25750" y2="82210"/>
                        <a14:foregroundMark x1="20750" y1="81461" x2="20750" y2="81461"/>
                        <a14:foregroundMark x1="20125" y1="82397" x2="20125" y2="82397"/>
                        <a14:foregroundMark x1="19375" y1="82397" x2="19375" y2="82397"/>
                        <a14:foregroundMark x1="19000" y1="83333" x2="19000" y2="83333"/>
                        <a14:foregroundMark x1="23250" y1="93071" x2="23250" y2="93071"/>
                        <a14:foregroundMark x1="22875" y1="87453" x2="22875" y2="87453"/>
                        <a14:foregroundMark x1="22875" y1="92322" x2="22875" y2="92322"/>
                        <a14:foregroundMark x1="24000" y1="93446" x2="24000" y2="93446"/>
                        <a14:foregroundMark x1="23750" y1="91573" x2="23750" y2="91573"/>
                        <a14:foregroundMark x1="29125" y1="95693" x2="29125" y2="95693"/>
                        <a14:foregroundMark x1="26125" y1="94944" x2="26125" y2="94944"/>
                        <a14:foregroundMark x1="21000" y1="92509" x2="21000" y2="92509"/>
                        <a14:foregroundMark x1="22000" y1="97378" x2="22000" y2="97378"/>
                        <a14:foregroundMark x1="48000" y1="97004" x2="48000" y2="97004"/>
                        <a14:foregroundMark x1="44625" y1="91199" x2="44625" y2="91199"/>
                        <a14:foregroundMark x1="45875" y1="90637" x2="45875" y2="90637"/>
                        <a14:foregroundMark x1="49750" y1="87453" x2="49750" y2="87453"/>
                        <a14:foregroundMark x1="86000" y1="91199" x2="86000" y2="91199"/>
                        <a14:foregroundMark x1="85250" y1="93446" x2="85250" y2="93446"/>
                        <a14:foregroundMark x1="93250" y1="88015" x2="93250" y2="88015"/>
                        <a14:foregroundMark x1="93375" y1="85393" x2="93375" y2="85393"/>
                        <a14:foregroundMark x1="92125" y1="82959" x2="92125" y2="82959"/>
                        <a14:foregroundMark x1="88750" y1="82772" x2="88750" y2="82772"/>
                        <a14:foregroundMark x1="91250" y1="83333" x2="91250" y2="83333"/>
                        <a14:foregroundMark x1="89250" y1="83333" x2="89250" y2="83333"/>
                        <a14:foregroundMark x1="92125" y1="89326" x2="92125" y2="89326"/>
                        <a14:foregroundMark x1="87375" y1="75094" x2="87375" y2="75094"/>
                        <a14:foregroundMark x1="87500" y1="72659" x2="87500" y2="72659"/>
                        <a14:foregroundMark x1="88375" y1="75281" x2="88375" y2="75281"/>
                        <a14:foregroundMark x1="88125" y1="73221" x2="88125" y2="73221"/>
                        <a14:foregroundMark x1="85750" y1="66292" x2="85750" y2="66292"/>
                        <a14:foregroundMark x1="83500" y1="61985" x2="83500" y2="61985"/>
                        <a14:foregroundMark x1="88750" y1="74719" x2="88750" y2="74719"/>
                        <a14:foregroundMark x1="89875" y1="77341" x2="89875" y2="77341"/>
                        <a14:foregroundMark x1="90750" y1="80150" x2="90750" y2="80150"/>
                        <a14:foregroundMark x1="90250" y1="79026" x2="90250" y2="79026"/>
                        <a14:foregroundMark x1="89250" y1="76592" x2="89250" y2="76592"/>
                        <a14:foregroundMark x1="77250" y1="70974" x2="77250" y2="70974"/>
                        <a14:foregroundMark x1="70500" y1="72659" x2="70500" y2="72659"/>
                        <a14:foregroundMark x1="67625" y1="28652" x2="67625" y2="28652"/>
                        <a14:foregroundMark x1="67000" y1="23970" x2="67000" y2="23970"/>
                        <a14:foregroundMark x1="68750" y1="12547" x2="68750" y2="12547"/>
                        <a14:foregroundMark x1="68750" y1="7678" x2="68750" y2="7678"/>
                        <a14:foregroundMark x1="66750" y1="8427" x2="66750" y2="8427"/>
                        <a14:foregroundMark x1="70500" y1="26779" x2="70500" y2="26779"/>
                        <a14:foregroundMark x1="69750" y1="31461" x2="69750" y2="31461"/>
                        <a14:foregroundMark x1="69625" y1="36142" x2="69625" y2="36142"/>
                        <a14:foregroundMark x1="70875" y1="42884" x2="70875" y2="42884"/>
                        <a14:foregroundMark x1="71250" y1="30337" x2="71250" y2="30337"/>
                        <a14:foregroundMark x1="72750" y1="33333" x2="72750" y2="33333"/>
                        <a14:foregroundMark x1="68750" y1="34831" x2="68750" y2="34831"/>
                        <a14:foregroundMark x1="71750" y1="27341" x2="71750" y2="27341"/>
                        <a14:foregroundMark x1="72750" y1="19476" x2="72750" y2="19476"/>
                        <a14:foregroundMark x1="72125" y1="16667" x2="72125" y2="16667"/>
                        <a14:foregroundMark x1="75500" y1="20225" x2="75500" y2="20225"/>
                        <a14:foregroundMark x1="73625" y1="18914" x2="73625" y2="18914"/>
                        <a14:foregroundMark x1="74750" y1="20037" x2="74750" y2="20037"/>
                        <a14:foregroundMark x1="73500" y1="15356" x2="73500" y2="15356"/>
                        <a14:foregroundMark x1="71250" y1="10112" x2="71250" y2="10112"/>
                        <a14:foregroundMark x1="75125" y1="10674" x2="75125" y2="10674"/>
                        <a14:foregroundMark x1="74375" y1="10112" x2="74375" y2="10112"/>
                        <a14:foregroundMark x1="42750" y1="57116" x2="42750" y2="57116"/>
                        <a14:foregroundMark x1="44000" y1="57491" x2="44000" y2="57491"/>
                        <a14:foregroundMark x1="43625" y1="56929" x2="43625" y2="56929"/>
                        <a14:foregroundMark x1="42500" y1="56180" x2="42500" y2="56180"/>
                        <a14:foregroundMark x1="41375" y1="55805" x2="41375" y2="55805"/>
                        <a14:foregroundMark x1="42125" y1="55805" x2="42125" y2="55805"/>
                        <a14:foregroundMark x1="42750" y1="55805" x2="42750" y2="55805"/>
                        <a14:foregroundMark x1="44625" y1="58052" x2="44625" y2="58052"/>
                        <a14:foregroundMark x1="45250" y1="57678" x2="45250" y2="57678"/>
                        <a14:foregroundMark x1="44625" y1="56742" x2="44625" y2="56742"/>
                        <a14:foregroundMark x1="43875" y1="56742" x2="43875" y2="56742"/>
                        <a14:foregroundMark x1="43625" y1="55805" x2="43625" y2="55805"/>
                        <a14:foregroundMark x1="48000" y1="58989" x2="48000" y2="58989"/>
                        <a14:foregroundMark x1="49125" y1="60112" x2="49125" y2="60112"/>
                        <a14:foregroundMark x1="48000" y1="58427" x2="48000" y2="58427"/>
                        <a14:foregroundMark x1="46875" y1="57678" x2="46875" y2="57678"/>
                        <a14:foregroundMark x1="45875" y1="56742" x2="45875" y2="56742"/>
                        <a14:foregroundMark x1="44875" y1="56180" x2="44875" y2="56180"/>
                        <a14:foregroundMark x1="43875" y1="56742" x2="43875" y2="56742"/>
                        <a14:foregroundMark x1="74875" y1="49251" x2="74875" y2="49251"/>
                        <a14:foregroundMark x1="66750" y1="62734" x2="66750" y2="62734"/>
                        <a14:foregroundMark x1="66375" y1="63109" x2="66375" y2="63109"/>
                        <a14:backgroundMark x1="63250" y1="23596" x2="63250" y2="23596"/>
                        <a14:backgroundMark x1="49875" y1="60112" x2="49875" y2="60112"/>
                        <a14:backgroundMark x1="50250" y1="61236" x2="50250" y2="61236"/>
                        <a14:backgroundMark x1="49750" y1="53184" x2="49750" y2="53184"/>
                      </a14:backgroundRemoval>
                    </a14:imgEffect>
                  </a14:imgLayer>
                </a14:imgProps>
              </a:ext>
              <a:ext uri="{28A0092B-C50C-407E-A947-70E740481C1C}">
                <a14:useLocalDpi xmlns:a14="http://schemas.microsoft.com/office/drawing/2010/main" val="0"/>
              </a:ext>
            </a:extLst>
          </a:blip>
          <a:srcRect l="12968"/>
          <a:stretch/>
        </p:blipFill>
        <p:spPr>
          <a:xfrm>
            <a:off x="4763729" y="1319494"/>
            <a:ext cx="7229741" cy="5544900"/>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98ECF499-C3A1-4546-B035-CF0E27526EE9}"/>
              </a:ext>
            </a:extLst>
          </p:cNvPr>
          <p:cNvSpPr/>
          <p:nvPr/>
        </p:nvSpPr>
        <p:spPr>
          <a:xfrm>
            <a:off x="0" y="1515750"/>
            <a:ext cx="8260080" cy="193899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fue en seco pero eso no significaría que perdería la oportunidad de lograr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podio, logró liderar en las primeras vueltas y batallarlas pero debido al buen ritmo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demás y algunas décimas perdidas en las paradas lo mandaron al quinto,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las últimas 10 vueltas luego de su detención con neumáticos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frescos y con un peso más ligero lograba acortarle la diferencia de alrededor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 segundo por vuelta al hombre en tercera posición, Daniel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38B8768-53ED-41B3-A591-BC9B0EBD3CFA}"/>
              </a:ext>
            </a:extLst>
          </p:cNvPr>
          <p:cNvSpPr/>
          <p:nvPr/>
        </p:nvSpPr>
        <p:spPr>
          <a:xfrm>
            <a:off x="0" y="3870583"/>
            <a:ext cx="7970519"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 se quedó en el cuarto lugar a tan sólo siete décimas de segundo,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comentando: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4C961ECC-E138-46E6-93A5-8D2FF914C536}"/>
              </a:ext>
            </a:extLst>
          </p:cNvPr>
          <p:cNvSpPr txBox="1"/>
          <p:nvPr/>
        </p:nvSpPr>
        <p:spPr>
          <a:xfrm>
            <a:off x="12192000" y="-16042"/>
            <a:ext cx="184731" cy="369332"/>
          </a:xfrm>
          <a:prstGeom prst="rect">
            <a:avLst/>
          </a:prstGeom>
          <a:noFill/>
        </p:spPr>
        <p:txBody>
          <a:bodyPr wrap="none" rtlCol="0">
            <a:spAutoFit/>
          </a:bodyPr>
          <a:lstStyle/>
          <a:p>
            <a:endParaRPr lang="es-MX" dirty="0"/>
          </a:p>
        </p:txBody>
      </p:sp>
      <p:sp>
        <p:nvSpPr>
          <p:cNvPr id="8" name="Rectángulo 7">
            <a:extLst>
              <a:ext uri="{FF2B5EF4-FFF2-40B4-BE49-F238E27FC236}">
                <a16:creationId xmlns:a16="http://schemas.microsoft.com/office/drawing/2014/main" id="{EBBC6190-A382-4B9B-BE27-392527EC36FB}"/>
              </a:ext>
            </a:extLst>
          </p:cNvPr>
          <p:cNvSpPr/>
          <p:nvPr/>
        </p:nvSpPr>
        <p:spPr>
          <a:xfrm>
            <a:off x="0" y="5089286"/>
            <a:ext cx="620268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Unos tramos más de pista… o una vuelta más </a:t>
            </a:r>
          </a:p>
          <a:p>
            <a:pPr algn="ctr">
              <a:lnSpc>
                <a:spcPts val="2400"/>
              </a:lnSpc>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y Jenson me hubiera quitado el podio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4838266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35250" fill="hold"/>
                                        <p:tgtEl>
                                          <p:spTgt spid="4"/>
                                        </p:tgtEl>
                                        <p:attrNameLst>
                                          <p:attrName>ppt_w</p:attrName>
                                        </p:attrNameLst>
                                      </p:cBhvr>
                                      <p:tavLst>
                                        <p:tav tm="0">
                                          <p:val>
                                            <p:fltVal val="0"/>
                                          </p:val>
                                        </p:tav>
                                        <p:tav tm="100000">
                                          <p:val>
                                            <p:strVal val="#ppt_w"/>
                                          </p:val>
                                        </p:tav>
                                      </p:tavLst>
                                    </p:anim>
                                    <p:anim calcmode="lin" valueType="num">
                                      <p:cBhvr>
                                        <p:cTn id="8" dur="35250" fill="hold"/>
                                        <p:tgtEl>
                                          <p:spTgt spid="4"/>
                                        </p:tgtEl>
                                        <p:attrNameLst>
                                          <p:attrName>ppt_h</p:attrName>
                                        </p:attrNameLst>
                                      </p:cBhvr>
                                      <p:tavLst>
                                        <p:tav tm="0">
                                          <p:val>
                                            <p:fltVal val="0"/>
                                          </p:val>
                                        </p:tav>
                                        <p:tav tm="100000">
                                          <p:val>
                                            <p:strVal val="#ppt_h"/>
                                          </p:val>
                                        </p:tav>
                                      </p:tavLst>
                                    </p:anim>
                                    <p:animEffect transition="in" filter="fade">
                                      <p:cBhvr>
                                        <p:cTn id="9" dur="35250"/>
                                        <p:tgtEl>
                                          <p:spTgt spid="4"/>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170"/>
                                        <p:tgtEl>
                                          <p:spTgt spid="2"/>
                                        </p:tgtEl>
                                      </p:cBhvr>
                                    </p:animEffect>
                                  </p:childTnLst>
                                </p:cTn>
                              </p:par>
                            </p:childTnLst>
                          </p:cTn>
                        </p:par>
                        <p:par>
                          <p:cTn id="13" fill="hold">
                            <p:stCondLst>
                              <p:cond delay="35750"/>
                            </p:stCondLst>
                            <p:childTnLst>
                              <p:par>
                                <p:cTn id="14" presetID="10" presetClass="entr" presetSubtype="0" fill="hold" grpId="0" nodeType="afterEffect">
                                  <p:stCondLst>
                                    <p:cond delay="100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170"/>
                                        <p:tgtEl>
                                          <p:spTgt spid="5"/>
                                        </p:tgtEl>
                                      </p:cBhvr>
                                    </p:animEffect>
                                  </p:childTnLst>
                                </p:cTn>
                              </p:par>
                            </p:childTnLst>
                          </p:cTn>
                        </p:par>
                        <p:par>
                          <p:cTn id="17" fill="hold">
                            <p:stCondLst>
                              <p:cond delay="84603"/>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170"/>
                                        <p:tgtEl>
                                          <p:spTgt spid="6"/>
                                        </p:tgtEl>
                                      </p:cBhvr>
                                    </p:animEffect>
                                  </p:childTnLst>
                                </p:cTn>
                              </p:par>
                            </p:childTnLst>
                          </p:cTn>
                        </p:par>
                        <p:par>
                          <p:cTn id="21" fill="hold">
                            <p:stCondLst>
                              <p:cond delay="96250"/>
                            </p:stCondLst>
                            <p:childTnLst>
                              <p:par>
                                <p:cTn id="22" presetID="1" presetClass="entr" presetSubtype="0" fill="hold" grpId="0" nodeType="afterEffect" nodePh="1">
                                  <p:stCondLst>
                                    <p:cond delay="2250"/>
                                  </p:stCondLst>
                                  <p:endCondLst>
                                    <p:cond evt="begin" delay="0">
                                      <p:tn val="22"/>
                                    </p:cond>
                                  </p:endCondLst>
                                  <p:childTnLst>
                                    <p:set>
                                      <p:cBhvr>
                                        <p:cTn id="23" dur="1" fill="hold">
                                          <p:stCondLst>
                                            <p:cond delay="0"/>
                                          </p:stCondLst>
                                        </p:cTn>
                                        <p:tgtEl>
                                          <p:spTgt spid="7"/>
                                        </p:tgtEl>
                                        <p:attrNameLst>
                                          <p:attrName>style.visibility</p:attrName>
                                        </p:attrNameLst>
                                      </p:cBhvr>
                                      <p:to>
                                        <p:strVal val="visible"/>
                                      </p:to>
                                    </p:set>
                                  </p:childTnLst>
                                </p:cTn>
                              </p:par>
                            </p:childTnLst>
                          </p:cTn>
                        </p:par>
                        <p:par>
                          <p:cTn id="24" fill="hold">
                            <p:stCondLst>
                              <p:cond delay="98500"/>
                            </p:stCondLst>
                            <p:childTnLst>
                              <p:par>
                                <p:cTn id="25" presetID="1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90000"/>
            <a:lum/>
          </a:blip>
          <a:srcRect/>
          <a:stretch>
            <a:fillRect t="-5000" b="-5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FCDF0CD6-8630-4033-A909-F6DF52DA8FB8}"/>
              </a:ext>
            </a:extLst>
          </p:cNvPr>
          <p:cNvSpPr/>
          <p:nvPr/>
        </p:nvSpPr>
        <p:spPr>
          <a:xfrm>
            <a:off x="-1" y="592510"/>
            <a:ext cx="12192001" cy="101566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15 temporadas, quince veces corriendo en Gran Bretaña  frente a su público Button nunca logró terminar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podio, ni en sus mejores temporadas pudo, sus mejores resultados  fueron cuartos lugares en esta Temporada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más la del 2004 y la del 2010  y quinto en la del 2000  y 2005.</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78AEAF3-42E7-461E-9543-9DB78D8F49A3}"/>
              </a:ext>
            </a:extLst>
          </p:cNvPr>
          <p:cNvSpPr/>
          <p:nvPr/>
        </p:nvSpPr>
        <p:spPr>
          <a:xfrm>
            <a:off x="0" y="1890365"/>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le hizo tributo a su padre con un diseño de su casco en parte de su carrera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aquí en el GP de Singapur de 2014</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44D786FB-0CB6-4584-AEA1-DE063C4254CF}"/>
              </a:ext>
            </a:extLst>
          </p:cNvPr>
          <p:cNvSpPr/>
          <p:nvPr/>
        </p:nvSpPr>
        <p:spPr>
          <a:xfrm>
            <a:off x="6754760" y="5370982"/>
            <a:ext cx="5437239"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Hungría Button se había clasificado séptimo pero debido al clima variable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apuntaban para acabar en posiciones de adelante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así inicio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E3EEC402-026E-4BD4-9698-E2A31B63CA99}"/>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57121341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846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4151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0181"/>
                            </p:stCondLst>
                            <p:childTnLst>
                              <p:par>
                                <p:cTn id="17" presetID="1" presetClass="entr" presetSubtype="0" fill="hold" grpId="0" nodeType="afterEffect" nodePh="1">
                                  <p:stCondLst>
                                    <p:cond delay="2500"/>
                                  </p:stCondLst>
                                  <p:endCondLst>
                                    <p:cond evt="begin" delay="0">
                                      <p:tn val="17"/>
                                    </p:cond>
                                  </p:end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209040"/>
            <a:ext cx="12192000" cy="1046440"/>
          </a:xfrm>
          <a:prstGeom prst="rect">
            <a:avLst/>
          </a:prstGeom>
        </p:spPr>
        <p:txBody>
          <a:bodyPr wrap="square">
            <a:spAutoFit/>
          </a:bodyPr>
          <a:lstStyle/>
          <a:p>
            <a:pPr algn="ctr">
              <a:lnSpc>
                <a:spcPts val="2400"/>
              </a:lnSpc>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pasó a liderarla cuando cayo una pequeña lluvia pero un error en el equipo pensando que iba a volver la lluvia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hicieron cambiar a neumáticos de intermedios todavía mientras que los demás utilizaron secos; la lluvia no apareció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lo que Button se vio forzado a entrar y caer posiciones y terminar décimo en la carrera debido a ese mal entendimiento.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906F8085-1841-4737-8948-EE994A78F230}"/>
              </a:ext>
            </a:extLst>
          </p:cNvPr>
          <p:cNvSpPr/>
          <p:nvPr/>
        </p:nvSpPr>
        <p:spPr>
          <a:xfrm>
            <a:off x="0" y="1536398"/>
            <a:ext cx="12192000" cy="1015663"/>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Bélgica Button batallaría con su compañero de equipo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un duelo limpio de ida y vuelta en las últimas instancias con algunos pilotos sumándoseles como Fernando Alonso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por el sexto lugar que al final Button lo ganaría.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6DC8C2CF-F601-4D47-910E-A4F8CAA8FECF}"/>
              </a:ext>
            </a:extLst>
          </p:cNvPr>
          <p:cNvSpPr/>
          <p:nvPr/>
        </p:nvSpPr>
        <p:spPr>
          <a:xfrm>
            <a:off x="0" y="2819507"/>
            <a:ext cx="12192000" cy="738664"/>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una dura carrera en Italia acabando octavo, las últimas 6 carreras de la temporada fueron grandes actuaciones por parte de Jenson comenzando con Singapur que a pesar que se retiró por problemas eléctricos andaba en sexta posición.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E3E2D228-663A-4F60-9B2E-4D09B5AB54D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2273235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641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6187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87676"/>
                            </p:stCondLst>
                            <p:childTnLst>
                              <p:par>
                                <p:cTn id="17" presetID="1" presetClass="entr" presetSubtype="0" fill="hold" grpId="0" nodeType="afterEffect" nodePh="1">
                                  <p:stCondLst>
                                    <p:cond delay="25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b="-12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0483495">
            <a:off x="8465574" y="5636451"/>
            <a:ext cx="3726426" cy="707886"/>
          </a:xfrm>
          <a:prstGeom prst="rect">
            <a:avLst/>
          </a:prstGeom>
        </p:spPr>
        <p:txBody>
          <a:bodyPr wrap="square">
            <a:spAutoFit/>
          </a:bodyPr>
          <a:lstStyle/>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Japón </a:t>
            </a: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fue otra carrera donde albergo lluvia,</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C3356750-1704-455F-9C15-8820497DE714}"/>
              </a:ext>
            </a:extLst>
          </p:cNvPr>
          <p:cNvSpPr/>
          <p:nvPr/>
        </p:nvSpPr>
        <p:spPr>
          <a:xfrm>
            <a:off x="0" y="2568"/>
            <a:ext cx="12192000" cy="2246769"/>
          </a:xfrm>
          <a:prstGeom prst="rect">
            <a:avLst/>
          </a:prstGeom>
        </p:spPr>
        <p:txBody>
          <a:bodyPr wrap="square">
            <a:spAutoFit/>
          </a:bodyPr>
          <a:lstStyle/>
          <a:p>
            <a:pP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fue inteligente y cambió a neumáticos intermedios mucha antes que todos al momento de caer la lluvia lo que le permitió estar en el tercer lugar luego de que todos pararan y tener un mismo ritmo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el de los líderes, los Mercedes de Hamilton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embargo al Button ir a boxes y caer al quinto faltando Vettel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Ricciardo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parar se detuvo la carrera debido al grave choque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Jules Bianchi que terminaría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dejando en coma y posteriormente fallecer.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CuadroTexto 3">
            <a:extLst>
              <a:ext uri="{FF2B5EF4-FFF2-40B4-BE49-F238E27FC236}">
                <a16:creationId xmlns:a16="http://schemas.microsoft.com/office/drawing/2014/main" id="{AB6C2538-6609-4578-BAD6-9BB11491C9C6}"/>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59262231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63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4618"/>
                            </p:stCondLst>
                            <p:childTnLst>
                              <p:par>
                                <p:cTn id="13" presetID="1" presetClass="entr" presetSubtype="0" fill="hold" grpId="0" nodeType="afterEffect" nodePh="1">
                                  <p:stCondLst>
                                    <p:cond delay="2500"/>
                                  </p:stCondLst>
                                  <p:endCondLst>
                                    <p:cond evt="begin" delay="0">
                                      <p:tn val="13"/>
                                    </p:cond>
                                  </p:end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EF3C7834-B223-4E01-8DDC-A594544A925F}"/>
              </a:ext>
            </a:extLst>
          </p:cNvPr>
          <p:cNvSpPr/>
          <p:nvPr/>
        </p:nvSpPr>
        <p:spPr>
          <a:xfrm>
            <a:off x="0" y="179544"/>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debut de Rusia, 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vio fuerte y cómodo con los súper blandos lo que llevó a Button a terminar cuarto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gran ritmo.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9271240-FF47-45CC-B672-5E1580C936D7}"/>
              </a:ext>
            </a:extLst>
          </p:cNvPr>
          <p:cNvSpPr/>
          <p:nvPr/>
        </p:nvSpPr>
        <p:spPr>
          <a:xfrm>
            <a:off x="0" y="887466"/>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Estados Unidos fue la única carrera donde mostró un bajo desempeño aunque halla batallado por los puntos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final quedó 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9489A98-4062-4466-A7D0-3C64267CA7C9}"/>
              </a:ext>
            </a:extLst>
          </p:cNvPr>
          <p:cNvSpPr/>
          <p:nvPr/>
        </p:nvSpPr>
        <p:spPr>
          <a:xfrm>
            <a:off x="0" y="1654383"/>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Brasil, Button batallaría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Raikonnen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terminaría en una gran cuarta posición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de una gran remontada en la parrilla y finalmente cerraría la temporada con una quinta plaza en Abu Dabi.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F325ECE-749E-413D-9A38-1C4A820059CE}"/>
              </a:ext>
            </a:extLst>
          </p:cNvPr>
          <p:cNvSpPr/>
          <p:nvPr/>
        </p:nvSpPr>
        <p:spPr>
          <a:xfrm>
            <a:off x="0" y="2524539"/>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terminó 8° en la temporada con 126 puntos; su compañero de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terminó 11º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55 puntos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5º  en el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F58BF39-B226-4863-8B5B-E8696EFB608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06835196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1430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2841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117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67265"/>
                            </p:stCondLst>
                            <p:childTnLst>
                              <p:par>
                                <p:cTn id="21" presetID="1" presetClass="entr" presetSubtype="0" fill="hold" grpId="0" nodeType="afterEffect" nodePh="1">
                                  <p:stCondLst>
                                    <p:cond delay="2500"/>
                                  </p:stCondLst>
                                  <p:endCondLst>
                                    <p:cond evt="begin" delay="0">
                                      <p:tn val="21"/>
                                    </p:cond>
                                  </p:end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t="-9000" b="-9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3FD76B61-726F-4DB3-BD59-E90593479A7F}"/>
              </a:ext>
            </a:extLst>
          </p:cNvPr>
          <p:cNvSpPr/>
          <p:nvPr/>
        </p:nvSpPr>
        <p:spPr>
          <a:xfrm>
            <a:off x="0" y="327030"/>
            <a:ext cx="12192000" cy="1046440"/>
          </a:xfrm>
          <a:prstGeom prst="rect">
            <a:avLst/>
          </a:prstGeom>
        </p:spPr>
        <p:txBody>
          <a:bodyPr wrap="square">
            <a:spAutoFit/>
          </a:bodyPr>
          <a:lstStyle/>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Con Alonso moviéndose a McLaren para la temporada 2015, cuando se utilizarían motores Honda,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el equipo no había anunciado en noviembre de 2014  si estaría Button de retención o a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como compañero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 equipo de Alonso, dejando a ambos conductores preguntándose si estarían con asiento en 2015.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95691FF-B04C-4615-BDC6-57E299988C0F}"/>
              </a:ext>
            </a:extLst>
          </p:cNvPr>
          <p:cNvSpPr/>
          <p:nvPr/>
        </p:nvSpPr>
        <p:spPr>
          <a:xfrm>
            <a:off x="6096000" y="1669135"/>
            <a:ext cx="6096000" cy="104644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comentó que su padre habría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Disfrutado cada momento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sobre su futuro incierto y fue lo que él hizo.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BBA6425-DB49-4727-8D36-FEB65021C679}"/>
              </a:ext>
            </a:extLst>
          </p:cNvPr>
          <p:cNvSpPr/>
          <p:nvPr/>
        </p:nvSpPr>
        <p:spPr>
          <a:xfrm>
            <a:off x="6096000" y="2775265"/>
            <a:ext cx="6096000"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la última carrera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Hamilton ganó el campeonato de pilotos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convirtiéndose en Bicampeón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había sido compañero de Button en el pasado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B05F7BC-DA36-49B7-B144-6179838E7A53}"/>
              </a:ext>
            </a:extLst>
          </p:cNvPr>
          <p:cNvSpPr/>
          <p:nvPr/>
        </p:nvSpPr>
        <p:spPr>
          <a:xfrm>
            <a:off x="6096000" y="4559818"/>
            <a:ext cx="6096000"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Hamilton dijo que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 sería inteligente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mantener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1E62AAE6-489B-472A-8B5A-6D417F4553B1}"/>
              </a:ext>
            </a:extLst>
          </p:cNvPr>
          <p:cNvSpPr/>
          <p:nvPr/>
        </p:nvSpPr>
        <p:spPr>
          <a:xfrm>
            <a:off x="0" y="5990408"/>
            <a:ext cx="9837174" cy="70788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desarrollo, la construcción de un equipo, la estabilización de un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necesita controladores fuertes para dirigir el equipo, y él es el paquete completo."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C27A4F13-0CB3-4660-B1E2-2FE00D5DFA5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5291210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092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4338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6181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7089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89091"/>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7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563006"/>
            <a:ext cx="2625213"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2015</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71807EAE-6ECF-4762-969D-F7338A2149D9}"/>
              </a:ext>
            </a:extLst>
          </p:cNvPr>
          <p:cNvSpPr/>
          <p:nvPr/>
        </p:nvSpPr>
        <p:spPr>
          <a:xfrm>
            <a:off x="4866968" y="46812"/>
            <a:ext cx="5781367" cy="1323439"/>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11 de diciembre de 2014  McLaren anunció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 Button se quedaría con ellos para la temporada</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2015, con el ex Bicampeón del mundo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4B63DA3-94D9-4B61-B80D-DE617D373A02}"/>
              </a:ext>
            </a:extLst>
          </p:cNvPr>
          <p:cNvSpPr/>
          <p:nvPr/>
        </p:nvSpPr>
        <p:spPr>
          <a:xfrm>
            <a:off x="5825612" y="1403660"/>
            <a:ext cx="6366387"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BBC</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informó de que había firmado un contrato de 2 años, que incluía una opción para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43A100F-7854-498E-9E16-02AC2630F9A9}"/>
              </a:ext>
            </a:extLst>
          </p:cNvPr>
          <p:cNvSpPr/>
          <p:nvPr/>
        </p:nvSpPr>
        <p:spPr>
          <a:xfrm>
            <a:off x="5840360" y="2214819"/>
            <a:ext cx="6351639"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nuevo paquete de McLaren-Honda empezó a ser poco fiable y problemático después del lanzamiento el 29 de enero.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D1F2109-6B44-468E-A4F8-1A08B0D63EC1}"/>
              </a:ext>
            </a:extLst>
          </p:cNvPr>
          <p:cNvSpPr/>
          <p:nvPr/>
        </p:nvSpPr>
        <p:spPr>
          <a:xfrm>
            <a:off x="5825612" y="3070227"/>
            <a:ext cx="6366387"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tres pruebas de pretemporada,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compañero de equipo de Alonso y el piloto de reserva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Kevin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Magnussen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sólo tenían en un solo día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de cien vueltas, que fue completado por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A63C67C-5433-4345-9FAD-1E22BC063193}"/>
              </a:ext>
            </a:extLst>
          </p:cNvPr>
          <p:cNvSpPr/>
          <p:nvPr/>
        </p:nvSpPr>
        <p:spPr>
          <a:xfrm>
            <a:off x="6592529" y="4530319"/>
            <a:ext cx="5599470" cy="227754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llegar a Australia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clasificó 17 y acabó 11 luego de una serie de retiros por parte de los demás pilotos el cual le ayudó a subir posiciones más sin embargo el auto mostraba ser el penúltimo auto en la grilla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pésimo ritmo y el nuevo proveedor de unidad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potencia de Honda se complicaría con el kilo</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metraje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problemas de recuperación de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energía.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AE8E5F69-8FE9-42E5-9D76-221C2CE6D95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78161197"/>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873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955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27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361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101121"/>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9497960" y="4235347"/>
            <a:ext cx="2694039" cy="1354217"/>
          </a:xfrm>
          <a:prstGeom prst="rect">
            <a:avLst/>
          </a:prstGeom>
        </p:spPr>
        <p:txBody>
          <a:bodyPr wrap="square">
            <a:spAutoFit/>
          </a:bodyPr>
          <a:lstStyle/>
          <a:p>
            <a:pPr algn="ctr">
              <a:lnSpc>
                <a:spcPts val="2400"/>
              </a:lnSpc>
            </a:pP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detrás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de su compañero de equipo Fernando Alonso, </a:t>
            </a:r>
          </a:p>
          <a:p>
            <a:pPr algn="ctr">
              <a:lnSpc>
                <a:spcPts val="2400"/>
              </a:lnSpc>
            </a:pP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Sepang</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C82CC2E-509E-47DD-9C64-BFDEDE833154}"/>
              </a:ext>
            </a:extLst>
          </p:cNvPr>
          <p:cNvSpPr/>
          <p:nvPr/>
        </p:nvSpPr>
        <p:spPr>
          <a:xfrm>
            <a:off x="-1" y="150048"/>
            <a:ext cx="8082117" cy="40011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Esto continuó en Malasia, donde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tuvo que retirarse de la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0277BCC-1EA8-47CF-9FD0-47CCAF332225}"/>
              </a:ext>
            </a:extLst>
          </p:cNvPr>
          <p:cNvSpPr/>
          <p:nvPr/>
        </p:nvSpPr>
        <p:spPr>
          <a:xfrm>
            <a:off x="0" y="680993"/>
            <a:ext cx="6268065" cy="101566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China,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chocó con el Lotus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Pastor Maldonado en las últimas etapas del Gran Premio estando de décimo segundo,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40FABA2-DAF9-497B-9657-EB7B493287F4}"/>
              </a:ext>
            </a:extLst>
          </p:cNvPr>
          <p:cNvSpPr/>
          <p:nvPr/>
        </p:nvSpPr>
        <p:spPr>
          <a:xfrm>
            <a:off x="1" y="1787121"/>
            <a:ext cx="4424516" cy="196977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recibió cinco segundos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penalización haciéndolo caer al puesto 14  y dos puntos menos de penalización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súper licencia que antes era limpia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cual los puntos tendrán una duración de doce meses.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3BF3C89-4E19-4050-9F30-FB20E3D519AC}"/>
              </a:ext>
            </a:extLst>
          </p:cNvPr>
          <p:cNvSpPr/>
          <p:nvPr/>
        </p:nvSpPr>
        <p:spPr>
          <a:xfrm>
            <a:off x="0" y="6285383"/>
            <a:ext cx="12192000" cy="400110"/>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describió el accidente como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sólo un error de juicio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66EE53AE-23D3-4107-9F86-07344D1DE97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4604980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822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7646"/>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139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392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2064"/>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0942325">
            <a:off x="6916994" y="5135003"/>
            <a:ext cx="5275006" cy="400110"/>
          </a:xfrm>
          <a:prstGeom prst="rect">
            <a:avLst/>
          </a:prstGeom>
        </p:spPr>
        <p:txBody>
          <a:bodyPr wrap="square">
            <a:spAutoFit/>
          </a:bodyPr>
          <a:lstStyle/>
          <a:p>
            <a:pPr algn="ctr">
              <a:lnSpc>
                <a:spcPts val="2400"/>
              </a:lnSpc>
            </a:pPr>
            <a:r>
              <a:rPr lang="es-ES" sz="2800" b="1" kern="1800" dirty="0" err="1">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684F00"/>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32CD191E-1BC7-43AD-A349-38CA1457D412}"/>
              </a:ext>
            </a:extLst>
          </p:cNvPr>
          <p:cNvSpPr/>
          <p:nvPr/>
        </p:nvSpPr>
        <p:spPr>
          <a:xfrm>
            <a:off x="0" y="17316"/>
            <a:ext cx="9984658"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un fin de semana horrible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Sakhir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donde tuvo que parar en la pista tres veces,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vez en la FP1, otra vez en la FP2  y otra vez en la Q1, donde fue incapaz de establecer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tiempo y tuvo que clasificar última posición de la parrilla para después ni siquiera iniciar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5DA01FEB-A65C-4942-8691-B254BB0D46A3}"/>
              </a:ext>
            </a:extLst>
          </p:cNvPr>
          <p:cNvSpPr/>
          <p:nvPr/>
        </p:nvSpPr>
        <p:spPr>
          <a:xfrm>
            <a:off x="0" y="1138194"/>
            <a:ext cx="6927073"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lograría los primeros puntos de la temporada para el equipo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Mónaco al acabar octavo siendo un circuito con características que le favorecían a la aerodinámica del coche.</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33D0BD61-77DA-48C5-B422-3868459D6934}"/>
              </a:ext>
            </a:extLst>
          </p:cNvPr>
          <p:cNvSpPr/>
          <p:nvPr/>
        </p:nvSpPr>
        <p:spPr>
          <a:xfrm>
            <a:off x="3141406" y="5798680"/>
            <a:ext cx="9050594" cy="1015663"/>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Luego de 3 retiros consecutivos por falta d fiabilidad en el coche,</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a terminar una carrera y además en una novena posición otorgándoles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doble puntos para el equipo con Alonso acabando quinto en el Gran Premio de Hungría.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F38647AC-59D9-4242-8FA4-E8128F500705}"/>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68830682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82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449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585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0954"/>
                            </p:stCondLst>
                            <p:childTnLst>
                              <p:par>
                                <p:cTn id="21" presetID="1" presetClass="entr" presetSubtype="0" fill="hold" grpId="0" nodeType="afterEffect" nodePh="1">
                                  <p:stCondLst>
                                    <p:cond delay="25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pic>
        <p:nvPicPr>
          <p:cNvPr id="3" name="Imagen 2" descr="Imagen que contiene carretera, exterior, cielo, camión&#10;&#10;Descripción generada con confianza muy alta">
            <a:extLst>
              <a:ext uri="{FF2B5EF4-FFF2-40B4-BE49-F238E27FC236}">
                <a16:creationId xmlns:a16="http://schemas.microsoft.com/office/drawing/2014/main" id="{96F36505-6D45-4E52-800C-E4CD610DD5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60818"/>
            <a:ext cx="6961239" cy="4390935"/>
          </a:xfrm>
          <a:prstGeom prst="rect">
            <a:avLst/>
          </a:prstGeom>
          <a:effectLst>
            <a:softEdge rad="317500"/>
          </a:effectLst>
        </p:spPr>
      </p:pic>
      <p:sp>
        <p:nvSpPr>
          <p:cNvPr id="2" name="Rectángulo 1">
            <a:extLst>
              <a:ext uri="{FF2B5EF4-FFF2-40B4-BE49-F238E27FC236}">
                <a16:creationId xmlns:a16="http://schemas.microsoft.com/office/drawing/2014/main" id="{01959B76-ACA7-4071-8333-4CD5FDF03200}"/>
              </a:ext>
            </a:extLst>
          </p:cNvPr>
          <p:cNvSpPr/>
          <p:nvPr/>
        </p:nvSpPr>
        <p:spPr>
          <a:xfrm>
            <a:off x="0" y="61559"/>
            <a:ext cx="12192000" cy="1661993"/>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el resto de las carreras de la segunda parte del campeonato, el desempeño siguió siendo pésimo, el MP4-30 motorizado Honda no tenía fiabilidad lo cual limitaba a los ingenieros japoneses a mejorar la potencia del motor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decidieron culminar la temporada de esta manera con el mismo ritmo de carrera que hacía que ninguno de los 2 campeones culminase en los puntos de manera constante y ni siquiera poder entrar en la Q3 de los sábados y así empezar con el desarrollo del vehículo del siguiente año.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D6161EA0-8E94-4663-B4E1-B6E0BABA435A}"/>
              </a:ext>
            </a:extLst>
          </p:cNvPr>
          <p:cNvSpPr/>
          <p:nvPr/>
        </p:nvSpPr>
        <p:spPr>
          <a:xfrm>
            <a:off x="6400803" y="2642520"/>
            <a:ext cx="5348748" cy="1661993"/>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puntuó en Rusia con un noveno lugar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el Gran premio de Estados Unidos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logró su mejor actuación de la 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sexto lugar gracias a la presencia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lluvia en el fin de semana.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AA40AF5-CB54-474A-ABCB-E16825C5BEE0}"/>
              </a:ext>
            </a:extLst>
          </p:cNvPr>
          <p:cNvSpPr/>
          <p:nvPr/>
        </p:nvSpPr>
        <p:spPr>
          <a:xfrm>
            <a:off x="6843252" y="4663056"/>
            <a:ext cx="534874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del Gran Premio de Japón,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Ron Dennis confirmó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pilotará para el equipo en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FCE0B9E-95B8-43C1-AC18-86E3B8997F53}"/>
              </a:ext>
            </a:extLst>
          </p:cNvPr>
          <p:cNvSpPr/>
          <p:nvPr/>
        </p:nvSpPr>
        <p:spPr>
          <a:xfrm>
            <a:off x="0" y="5857678"/>
            <a:ext cx="12192000" cy="1015663"/>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terminó una pésima temporada en la 16º  posición con 16  puntos solo puntuando en 4 carreras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las 18  que disputó, una casilla y 5 puntos por delante de su compañero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penúltimo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solamente por delante del único equipo que no sumo puntos,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Manor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2A3310FD-48F3-4453-B0B1-0B754844F31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41250211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750" fill="hold"/>
                                        <p:tgtEl>
                                          <p:spTgt spid="3"/>
                                        </p:tgtEl>
                                        <p:attrNameLst>
                                          <p:attrName>ppt_x</p:attrName>
                                        </p:attrNameLst>
                                      </p:cBhvr>
                                      <p:tavLst>
                                        <p:tav tm="0">
                                          <p:val>
                                            <p:strVal val="0-#ppt_w/2"/>
                                          </p:val>
                                        </p:tav>
                                        <p:tav tm="100000">
                                          <p:val>
                                            <p:strVal val="#ppt_x"/>
                                          </p:val>
                                        </p:tav>
                                      </p:tavLst>
                                    </p:anim>
                                    <p:anim calcmode="lin" valueType="num">
                                      <p:cBhvr additive="base">
                                        <p:cTn id="8" dur="5075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5125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7149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302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109878"/>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rot="21174062">
            <a:off x="6061592" y="4677171"/>
            <a:ext cx="4734232" cy="430887"/>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el GP de Baréin</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6BF05523-DF2A-4B3F-AF71-87503D21CF43}"/>
              </a:ext>
            </a:extLst>
          </p:cNvPr>
          <p:cNvSpPr/>
          <p:nvPr/>
        </p:nvSpPr>
        <p:spPr>
          <a:xfrm>
            <a:off x="0" y="76308"/>
            <a:ext cx="12192000" cy="430887"/>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2016</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31C2DA0D-17DF-45ED-B2F9-73E4530FC79D}"/>
              </a:ext>
            </a:extLst>
          </p:cNvPr>
          <p:cNvSpPr/>
          <p:nvPr/>
        </p:nvSpPr>
        <p:spPr>
          <a:xfrm>
            <a:off x="0" y="459770"/>
            <a:ext cx="12192000" cy="707886"/>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hizo su presentación del coche el 21 de febrero, solo 4 días antes del inicio de pre-temporada de la F1, pruebas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se llevaron a cabo en el Circuito de Cataluña donde tanto Fernando como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Jenson tendrían sus días para probar.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1831B3A8-54E5-4EE3-9AF1-30FAA996F486}"/>
              </a:ext>
            </a:extLst>
          </p:cNvPr>
          <p:cNvSpPr/>
          <p:nvPr/>
        </p:nvSpPr>
        <p:spPr>
          <a:xfrm>
            <a:off x="0" y="1226682"/>
            <a:ext cx="12192000" cy="1046440"/>
          </a:xfrm>
          <a:prstGeom prst="rect">
            <a:avLst/>
          </a:prstGeom>
        </p:spPr>
        <p:txBody>
          <a:bodyPr wrap="square">
            <a:spAutoFit/>
          </a:bodyPr>
          <a:lstStyle/>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pruebas resultaron una gran mejora para el equipo puesto que los problemas de fiabilidad con el motor habían desaparecido,</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 que les daba luz verde a los japoneses para evolucionar la potencia del motor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cara a la temporada 2016.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68A9B7D-8B24-4060-BEC1-1436CDE7B863}"/>
              </a:ext>
            </a:extLst>
          </p:cNvPr>
          <p:cNvSpPr/>
          <p:nvPr/>
        </p:nvSpPr>
        <p:spPr>
          <a:xfrm>
            <a:off x="0" y="5651197"/>
            <a:ext cx="12192000" cy="1046440"/>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inicio de temporada para el equipo fue prometedor, el MP4-31 ya no era uno de los últimos autos de la parrilla,</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sino que ahora se ubicaban en mitad de tabla con posibilidades de avanzar a la Q3 en los sábados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con buen ritmo los domingos comparado al vehículo de la temporada anterior.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0C615079-8C57-4DE1-BC23-9FD91130AE3F}"/>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13647982"/>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6914"/>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204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033"/>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86698"/>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extLst>
              <a:ext uri="{BEBA8EAE-BF5A-486C-A8C5-ECC9F3942E4B}">
                <a14:imgProps xmlns:a14="http://schemas.microsoft.com/office/drawing/2010/main">
                  <a14:imgLayer r:embed="rId4">
                    <a14:imgEffect>
                      <a14:brightnessContrast contrast="-40000"/>
                    </a14:imgEffect>
                  </a14:imgLayer>
                </a14:imgProps>
              </a:ext>
            </a:extLst>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9114502" y="4456577"/>
            <a:ext cx="3077497" cy="430887"/>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en Malasia 2016.</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C460554A-3F9C-4F28-8BF5-4B3882E0373E}"/>
              </a:ext>
            </a:extLst>
          </p:cNvPr>
          <p:cNvSpPr/>
          <p:nvPr/>
        </p:nvSpPr>
        <p:spPr>
          <a:xfrm>
            <a:off x="0" y="76308"/>
            <a:ext cx="12192000" cy="738664"/>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iniciaría con un decimocuarto puesto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Australia debido a una mala gestión de estrategia por parte del equipo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Bareín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Button andaba séptimo en la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pero un fallo en el coche le hizo abandonar.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E58D960A-525E-47D9-9332-E1B59718ADF2}"/>
              </a:ext>
            </a:extLst>
          </p:cNvPr>
          <p:cNvSpPr/>
          <p:nvPr/>
        </p:nvSpPr>
        <p:spPr>
          <a:xfrm>
            <a:off x="0" y="843224"/>
            <a:ext cx="12192000" cy="707886"/>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lograría acabar 3 carreras consecutivas en los puntos, décimo en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Rusia adelantado a Carlos Sainz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un noveno en España y otro en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Mónaco.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496102F-ECBD-4278-8104-38161B9A4224}"/>
              </a:ext>
            </a:extLst>
          </p:cNvPr>
          <p:cNvSpPr/>
          <p:nvPr/>
        </p:nvSpPr>
        <p:spPr>
          <a:xfrm>
            <a:off x="0" y="5641364"/>
            <a:ext cx="12191999" cy="1046440"/>
          </a:xfrm>
          <a:prstGeom prst="rect">
            <a:avLst/>
          </a:prstGeom>
        </p:spPr>
        <p:txBody>
          <a:bodyPr wrap="square">
            <a:spAutoFit/>
          </a:bodyPr>
          <a:lstStyle/>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retiraría tras 11 vueltas debido a un fallo del motor</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 mientras se ubicaba décimo y culminó undécimo después de una gran remontada</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partiendo décimo noveno en el inaugural Gran premio de Europa en Bakú, Azerbaiyán.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60400B2D-D1E7-4209-806F-8B29C679EEB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972564917"/>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Button 6 Medley-Eaglenest-1.wav"/>
          </p:stSnd>
        </p:sndAc>
      </p:transition>
    </mc:Choice>
    <mc:Fallback xmlns="">
      <p:transition spd="slow" advTm="0">
        <p:fade/>
        <p:sndAc>
          <p:stSnd>
            <p:snd r:embed="rId5" name="Button 6 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89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759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4579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72179"/>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5220928" y="76308"/>
            <a:ext cx="6971071" cy="227754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Austria, Button lograría partir tercero en la grilla(</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ascendido del quinto tras las penalizaciones de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Rosberg</a:t>
            </a:r>
            <a:endPar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y Vettel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una de sus mejores clasificaciones con el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desde su unión con Honda gracias al clima cambiante,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posteriormente terminaría en sexto lugar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la carrera con una clara mejoría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cuanto al rendimiento.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0B31AB39-585D-48F6-8446-CA0D0334C68B}"/>
              </a:ext>
            </a:extLst>
          </p:cNvPr>
          <p:cNvSpPr/>
          <p:nvPr/>
        </p:nvSpPr>
        <p:spPr>
          <a:xfrm>
            <a:off x="-1" y="1032392"/>
            <a:ext cx="5324169" cy="1661993"/>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Gran Bretaña,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sería su participación #17 en casa y nuevamente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sin lograr un podio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partiendo 17º por problemas el sábado y finalizando 12º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delante de su compañero.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318B0E1E-7725-4B07-93C0-8D61D2C396FC}"/>
              </a:ext>
            </a:extLst>
          </p:cNvPr>
          <p:cNvSpPr/>
          <p:nvPr/>
        </p:nvSpPr>
        <p:spPr>
          <a:xfrm>
            <a:off x="0" y="2849003"/>
            <a:ext cx="6592529" cy="317009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las siguientes dos fechas del calendario antes del descanso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verano, el equipo mostraba grandes mejoras de rendimiento,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el Gran Premio de Hungría ambos pilotos lograrían</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entrar a la Q3 por primera vez para la unión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-Honda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Alonso P7 y Button P8</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más sin embargo, solo Alonso pudo acabar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dicha posición en la carrera mientras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tuvo problemas con el pedal  y lo enviaría al fondo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la parrilla y eventualmente</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abandonaría, </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6A3599CB-7913-4AD4-8681-7DDF3D9A4DCB}"/>
              </a:ext>
            </a:extLst>
          </p:cNvPr>
          <p:cNvSpPr/>
          <p:nvPr/>
        </p:nvSpPr>
        <p:spPr>
          <a:xfrm>
            <a:off x="7934633" y="3078321"/>
            <a:ext cx="4242618" cy="3785652"/>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para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Gran Premio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Alemania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Hockenheimring</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pese a que estuvieron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los diez primeros</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los entrenamientos,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ambos se quedaron en la Q2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la carrera para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resultó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 opuesto a la anterior ya que lograría acabar en 8va posición superando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las últimas vueltas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Valteri</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dirty="0"/>
          </a:p>
        </p:txBody>
      </p:sp>
      <p:sp>
        <p:nvSpPr>
          <p:cNvPr id="6" name="CuadroTexto 5">
            <a:extLst>
              <a:ext uri="{FF2B5EF4-FFF2-40B4-BE49-F238E27FC236}">
                <a16:creationId xmlns:a16="http://schemas.microsoft.com/office/drawing/2014/main" id="{E9F98C04-5A71-45B2-A650-EC75B7C0898B}"/>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284685861"/>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120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6737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10382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35125"/>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0" y="76308"/>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día 3 de septiembre, previo al Gran Premio de Italia, anuncia su retirada de la Formula 1,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tanto él como Ron Dennis afirman que no es un retiro definitivo sino más bien un descanso del deporte tras 17 años en el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ocupara el cargo de embajador del equipo con un contrato de 2 años con opción de vuelta para la temporada de 2018,</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5DC87D0-AA36-40DF-83DD-117FDE25E96A}"/>
              </a:ext>
            </a:extLst>
          </p:cNvPr>
          <p:cNvSpPr/>
          <p:nvPr/>
        </p:nvSpPr>
        <p:spPr>
          <a:xfrm>
            <a:off x="3923071" y="1152938"/>
            <a:ext cx="7241458" cy="1015663"/>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manifestó que era una gran oportunidad para estar con su familia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que seguirá compitiendo en 2017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tal vez en rally o en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GT. </a:t>
            </a:r>
            <a:endParaRPr lang="es-MX" sz="2000" dirty="0">
              <a:solidFill>
                <a:srgbClr val="FFFF00"/>
              </a:solidFill>
              <a:effectLst/>
              <a:latin typeface="CommercialScript BT" panose="03030803040807090C04" pitchFamily="66" charset="2"/>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CD0DEDD2-542E-4A64-80AC-C4E0CBC2F723}"/>
              </a:ext>
            </a:extLst>
          </p:cNvPr>
          <p:cNvSpPr/>
          <p:nvPr/>
        </p:nvSpPr>
        <p:spPr>
          <a:xfrm>
            <a:off x="0" y="5960905"/>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 asiento será ocupado por el piloto de pruebas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Stoffel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Vandoore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2017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Button pasando a ser piloto de pruebas del equipo.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DC400B28-D86A-4E5A-B6A4-CA9E53B68B9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72528996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279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736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2053"/>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D3B776D0-D773-4F5F-A697-1F9573A05EF0}"/>
              </a:ext>
            </a:extLst>
          </p:cNvPr>
          <p:cNvSpPr/>
          <p:nvPr/>
        </p:nvSpPr>
        <p:spPr>
          <a:xfrm>
            <a:off x="88488" y="327028"/>
            <a:ext cx="2374490" cy="378565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las 8 fechas restantes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campeonato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más largo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la historia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el momento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21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Gps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disfrutaría cada una de ellas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el desempeño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del vehículo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fue el apropiado.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7CD19C23-1352-4640-8FE1-BC020E6F8EA5}"/>
              </a:ext>
            </a:extLst>
          </p:cNvPr>
          <p:cNvSpPr/>
          <p:nvPr/>
        </p:nvSpPr>
        <p:spPr>
          <a:xfrm>
            <a:off x="4734232" y="76308"/>
            <a:ext cx="7457768" cy="1354217"/>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12 en Italia y en México, decepcionante 18 y 16 en Japón y Brasil respectivamente, sus mejores carreras fueron los 9nos en Malasia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Estados Unidos y se retiró en Singapur y en lo que para él la considero como su última carrera en la F1,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14F8DE9-2DB0-402E-B4CE-FF60BD5F39F2}"/>
              </a:ext>
            </a:extLst>
          </p:cNvPr>
          <p:cNvSpPr/>
          <p:nvPr/>
        </p:nvSpPr>
        <p:spPr>
          <a:xfrm>
            <a:off x="4984954" y="1639631"/>
            <a:ext cx="7207045" cy="289310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Abu Dabi, un fin de semana emocional donde Button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agradeció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cada uno de su familiares y amigos, ingenieros y fans y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más que nadie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fallecido padre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John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quien fuese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que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 llevó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deporte automotor, de esta manera iba a darlo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todo hasta la bandera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cuadros cosa que por desgracia tras 12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vueltas sufrió un fallo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la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suspensión delantera derecha, producido por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 golpe con un piano,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que pondría “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fin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carrera con ge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nte del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paddock</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la multitud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brindándole ovación </a:t>
            </a:r>
          </a:p>
          <a:p>
            <a:pPr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mientras recorría los boxes.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76D10CC-EC25-4E7B-8D5D-5E23D75BF5AB}"/>
              </a:ext>
            </a:extLst>
          </p:cNvPr>
          <p:cNvSpPr/>
          <p:nvPr/>
        </p:nvSpPr>
        <p:spPr>
          <a:xfrm>
            <a:off x="7580670" y="4943264"/>
            <a:ext cx="4611329" cy="1354217"/>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termino la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temporada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15º con 21 puntos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casi la mitad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que consiguió Alonso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Mclaren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terminando esta vez 6º en el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BF541347-A1C4-4333-9B1E-B9A856C9947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7596721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933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385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9539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11137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430887"/>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2017</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5AA18993-3D0A-426B-A7FA-87B2B73E50B0}"/>
              </a:ext>
            </a:extLst>
          </p:cNvPr>
          <p:cNvSpPr/>
          <p:nvPr/>
        </p:nvSpPr>
        <p:spPr>
          <a:xfrm>
            <a:off x="0" y="622000"/>
            <a:ext cx="8155858"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equipo McLaren anuncio a Button como reemplazante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Fernando Alonso para el Gran premio de Mónaco,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 su ausencia para competir en las 500 millas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Indianapolis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A2749BAF-28AD-41A0-BECC-B45CD2675DFF}"/>
              </a:ext>
            </a:extLst>
          </p:cNvPr>
          <p:cNvSpPr/>
          <p:nvPr/>
        </p:nvSpPr>
        <p:spPr>
          <a:xfrm>
            <a:off x="0" y="1654389"/>
            <a:ext cx="11267768" cy="70788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clasificar en una brillante 9ª  posición, es relegado a la última posición debido a una penalización de 15 puestos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cambio de piezas en su McLaren - Honda.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9DD1483-BACE-4A2F-A197-57BF14A926E9}"/>
              </a:ext>
            </a:extLst>
          </p:cNvPr>
          <p:cNvSpPr/>
          <p:nvPr/>
        </p:nvSpPr>
        <p:spPr>
          <a:xfrm>
            <a:off x="0" y="6152638"/>
            <a:ext cx="12192000" cy="738664"/>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inglés para en boxes en las primeras vueltas, esperando que los neumáticos le duraran toda la carrera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aprovechar la salida de un safety-car, pero cuando estaba junto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Wehrlein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un accidente los dejó fuera a los dos.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1F0F29AC-6625-4487-9F2A-5CD3DFAED243}"/>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90901812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107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880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63319"/>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r="-3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6064145"/>
            <a:ext cx="12191999" cy="400110"/>
          </a:xfrm>
          <a:prstGeom prst="rect">
            <a:avLst/>
          </a:prstGeom>
        </p:spPr>
        <p:txBody>
          <a:bodyPr wrap="square">
            <a:spAutoFit/>
          </a:bodyPr>
          <a:lstStyle/>
          <a:p>
            <a:pPr algn="ctr">
              <a:lnSpc>
                <a:spcPts val="2400"/>
              </a:lnSpc>
            </a:pP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vs. Coulthard  en la Carrera de Campeones de 2007.</a:t>
            </a:r>
            <a:endParaRPr lang="es-MX" sz="2800" b="1" dirty="0">
              <a:solidFill>
                <a:srgbClr val="FFC0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27CC2ED0-4EC0-4981-B494-C5A635486541}"/>
              </a:ext>
            </a:extLst>
          </p:cNvPr>
          <p:cNvSpPr/>
          <p:nvPr/>
        </p:nvSpPr>
        <p:spPr>
          <a:xfrm>
            <a:off x="0" y="164796"/>
            <a:ext cx="6096000"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Competiciones fuera de la Fórmula 1</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362B20F0-161B-4517-87D8-3CE90AF0C6E3}"/>
              </a:ext>
            </a:extLst>
          </p:cNvPr>
          <p:cNvSpPr/>
          <p:nvPr/>
        </p:nvSpPr>
        <p:spPr>
          <a:xfrm>
            <a:off x="0" y="902218"/>
            <a:ext cx="12192000" cy="4093428"/>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Además de competir en la Fórmula 1,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ha participado en varios eventos automovilísticos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se llevan a cabo a lo largo del año, entre ellos se destaca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Festival de la velocidad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Goodwood</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evento que alberga autos iconos de los últimos tiempos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la carrera de campeones, competencia celebrada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cada fin de temporada con el motivo de reunir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los mejores pilotos  de sus respectivos países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cada categoría automot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or en un evento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demostrar  quién es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campeón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los campeones  y también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nación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la mejor</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dupla de pilotos.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E5D88F1A-6E18-45DF-B8E3-37F511391D72}"/>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42092699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7052"/>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311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67616"/>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50048"/>
            <a:ext cx="10235381" cy="400110"/>
          </a:xfrm>
          <a:prstGeom prst="rect">
            <a:avLst/>
          </a:prstGeom>
        </p:spPr>
        <p:txBody>
          <a:bodyPr wrap="square">
            <a:spAutoFit/>
          </a:bodyPr>
          <a:lstStyle/>
          <a:p>
            <a:pPr algn="ctr">
              <a:lnSpc>
                <a:spcPts val="2400"/>
              </a:lnSpc>
            </a:pPr>
            <a:r>
              <a:rPr lang="es-ES" sz="3600" b="1" kern="0" dirty="0">
                <a:ln>
                  <a:solidFill>
                    <a:srgbClr val="996633"/>
                  </a:solidFill>
                </a:ln>
                <a:solidFill>
                  <a:srgbClr val="FFFF00"/>
                </a:solidFill>
                <a:latin typeface="Edwardian Script ITC" panose="030303020407070D0804" pitchFamily="66" charset="0"/>
                <a:cs typeface="Arial"/>
              </a:rPr>
              <a:t>Carrera de Campeones (</a:t>
            </a:r>
            <a:r>
              <a:rPr lang="es-ES" sz="2400" b="1" kern="0" dirty="0">
                <a:ln>
                  <a:solidFill>
                    <a:srgbClr val="996633"/>
                  </a:solidFill>
                </a:ln>
                <a:solidFill>
                  <a:srgbClr val="FFFF00"/>
                </a:solidFill>
                <a:latin typeface="CommercialScript BT" panose="03030803040807090C04" pitchFamily="66" charset="2"/>
                <a:cs typeface="Arial"/>
              </a:rPr>
              <a:t>ROC</a:t>
            </a:r>
            <a:r>
              <a:rPr lang="es-ES" sz="3600" b="1" kern="0" dirty="0">
                <a:ln>
                  <a:solidFill>
                    <a:srgbClr val="996633"/>
                  </a:solidFill>
                </a:ln>
                <a:solidFill>
                  <a:srgbClr val="FFFF00"/>
                </a:solidFill>
                <a:latin typeface="Edwardian Script ITC" panose="030303020407070D0804" pitchFamily="66" charset="0"/>
                <a:cs typeface="Arial"/>
              </a:rPr>
              <a:t>)</a:t>
            </a:r>
            <a:endParaRPr lang="es-MX" sz="3600" b="1" kern="0" dirty="0">
              <a:ln>
                <a:solidFill>
                  <a:srgbClr val="996633"/>
                </a:solidFill>
              </a:ln>
              <a:solidFill>
                <a:srgbClr val="FFFF00"/>
              </a:solidFill>
              <a:latin typeface="Edwardian Script ITC" panose="030303020407070D0804" pitchFamily="66" charset="0"/>
              <a:cs typeface="Arial"/>
            </a:endParaRPr>
          </a:p>
        </p:txBody>
      </p:sp>
      <p:sp>
        <p:nvSpPr>
          <p:cNvPr id="3" name="Rectángulo 2">
            <a:extLst>
              <a:ext uri="{FF2B5EF4-FFF2-40B4-BE49-F238E27FC236}">
                <a16:creationId xmlns:a16="http://schemas.microsoft.com/office/drawing/2014/main" id="{D4D6DCB3-B148-4973-8EDC-82645895E3F6}"/>
              </a:ext>
            </a:extLst>
          </p:cNvPr>
          <p:cNvSpPr/>
          <p:nvPr/>
        </p:nvSpPr>
        <p:spPr>
          <a:xfrm>
            <a:off x="9202996" y="91060"/>
            <a:ext cx="2605548"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2007</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2853A4D1-AB9D-4454-8D4F-91A660323349}"/>
              </a:ext>
            </a:extLst>
          </p:cNvPr>
          <p:cNvSpPr/>
          <p:nvPr/>
        </p:nvSpPr>
        <p:spPr>
          <a:xfrm>
            <a:off x="0" y="843228"/>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corrió en la Carrera de Campeones de 2007 que se llevó a cabo en el estadio de Wembley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16 de diciembre de ese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CD87C3C-54DF-4052-BC94-561F4B7F85BF}"/>
              </a:ext>
            </a:extLst>
          </p:cNvPr>
          <p:cNvSpPr/>
          <p:nvPr/>
        </p:nvSpPr>
        <p:spPr>
          <a:xfrm>
            <a:off x="0" y="1639639"/>
            <a:ext cx="9719187"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Cabe mencionar que Jenson no participó en la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del año anterior debido a su rompimiento de costillas en un evento de Karting.</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4E856CE-4906-412E-AC4B-133136D03087}"/>
              </a:ext>
            </a:extLst>
          </p:cNvPr>
          <p:cNvSpPr/>
          <p:nvPr/>
        </p:nvSpPr>
        <p:spPr>
          <a:xfrm>
            <a:off x="3229898" y="3615918"/>
            <a:ext cx="5869858" cy="1323439"/>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evento en sí se eclipsó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debido al reciente fallecimiento del ex campeón de rally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Colin McRae, quien murió en un accidente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helicóptero el 15 de septiembre de ese mismo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BDC998A8-013A-4391-94C5-AA48C50DEFA1}"/>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9285763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244"/>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726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2140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3573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54874"/>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2B792DE0-B324-46B6-A55C-6BD1F93A2AC5}"/>
              </a:ext>
            </a:extLst>
          </p:cNvPr>
          <p:cNvSpPr/>
          <p:nvPr/>
        </p:nvSpPr>
        <p:spPr>
          <a:xfrm>
            <a:off x="0" y="1890362"/>
            <a:ext cx="12192000" cy="1046440"/>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Button representó                         a Inglaterra en el equipo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England</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junto con el piloto de la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WTCC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4876A5D3-BAEF-439F-B447-99A3BBD7A34E}"/>
              </a:ext>
            </a:extLst>
          </p:cNvPr>
          <p:cNvSpPr/>
          <p:nvPr/>
        </p:nvSpPr>
        <p:spPr>
          <a:xfrm>
            <a:off x="0" y="341783"/>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inició en la ronda de 16 venciendo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Alister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McRae con un tiempo de 1.52.368 frente al 1.54.873 de su rival en un vehículo ROC pero fue eliminado en cuartos frente a su ex rival de F1 Michael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Shcumacher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1.48.020 al 1.49.154 de Jenson.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CuadroTexto 4">
            <a:extLst>
              <a:ext uri="{FF2B5EF4-FFF2-40B4-BE49-F238E27FC236}">
                <a16:creationId xmlns:a16="http://schemas.microsoft.com/office/drawing/2014/main" id="{4D3F015F-6749-4F19-A524-2BE2DAE2EC70}"/>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3904033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670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42216"/>
                            </p:stCondLst>
                            <p:childTnLst>
                              <p:par>
                                <p:cTn id="13" presetID="1" presetClass="entr" presetSubtype="0" fill="hold" grpId="0" nodeType="afterEffect" nodePh="1">
                                  <p:stCondLst>
                                    <p:cond delay="2000"/>
                                  </p:stCondLst>
                                  <p:endCondLst>
                                    <p:cond evt="begin" delay="0">
                                      <p:tn val="13"/>
                                    </p:cond>
                                  </p:end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extLst>
              <a:ext uri="{BEBA8EAE-BF5A-486C-A8C5-ECC9F3942E4B}">
                <a14:imgProps xmlns:a14="http://schemas.microsoft.com/office/drawing/2010/main">
                  <a14:imgLayer r:embed="rId4">
                    <a14:imgEffect>
                      <a14:brightnessContrast bright="30000"/>
                    </a14:imgEffect>
                  </a14:imgLayer>
                </a14:imgProps>
              </a:ext>
            </a:extLst>
          </a:blip>
          <a:srcRect/>
          <a:stretch>
            <a:fillRect l="-3000"/>
          </a:stretch>
        </a:blipFill>
        <a:effectLst/>
      </p:bgPr>
    </p:bg>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B70775EB-0604-4772-B0AD-39E4F059F54A}"/>
              </a:ext>
            </a:extLst>
          </p:cNvPr>
          <p:cNvSpPr/>
          <p:nvPr/>
        </p:nvSpPr>
        <p:spPr>
          <a:xfrm>
            <a:off x="0" y="91061"/>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ROC  2008</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8DFEB39F-A26D-4711-8703-13813F976F5E}"/>
              </a:ext>
            </a:extLst>
          </p:cNvPr>
          <p:cNvSpPr/>
          <p:nvPr/>
        </p:nvSpPr>
        <p:spPr>
          <a:xfrm>
            <a:off x="0" y="504010"/>
            <a:ext cx="9571703" cy="1938992"/>
          </a:xfrm>
          <a:prstGeom prst="rect">
            <a:avLst/>
          </a:prstGeom>
        </p:spPr>
        <p:txBody>
          <a:bodyPr wrap="square">
            <a:spAutoFit/>
          </a:bodyPr>
          <a:lstStyle/>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volvería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Carrera de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Campeones de 2008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cual fue la edición # 21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fue albergada en el estadio </a:t>
            </a:r>
          </a:p>
          <a:p>
            <a:pP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Wembley en Londres el 14 de diciembre.</a:t>
            </a:r>
            <a:endParaRPr lang="es-MX" sz="2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82F96A18-0B1E-4CB1-B3CC-5CDA24E20E4C}"/>
              </a:ext>
            </a:extLst>
          </p:cNvPr>
          <p:cNvSpPr/>
          <p:nvPr/>
        </p:nvSpPr>
        <p:spPr>
          <a:xfrm>
            <a:off x="-14748" y="2583531"/>
            <a:ext cx="6096000" cy="1046440"/>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primer equipo de Reino Unido,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equipo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Autosport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Gran Bretaña juntándose de nuevo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1D21BDC-D193-4895-8DB2-BCC27F18D4E1}"/>
              </a:ext>
            </a:extLst>
          </p:cNvPr>
          <p:cNvSpPr/>
          <p:nvPr/>
        </p:nvSpPr>
        <p:spPr>
          <a:xfrm>
            <a:off x="5058700" y="459766"/>
            <a:ext cx="6956323" cy="3785652"/>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Iniciaron venciendo en los Cuartos al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All-Stars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USA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Button frente al piloto de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Nascar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Carl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Edawrds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 tiempo de 2.10.522  contra el 2.20.623  de su rival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Abarth</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500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Assetto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Corse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mientras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vencía al piloto de la Fórmula D </a:t>
            </a:r>
          </a:p>
          <a:p>
            <a:pP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un Ford Focus </a:t>
            </a:r>
          </a:p>
          <a:p>
            <a:pPr>
              <a:lnSpc>
                <a:spcPts val="2400"/>
              </a:lnSpc>
            </a:pP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RS WRC, </a:t>
            </a:r>
            <a:endPar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endParaRPr>
          </a:p>
          <a:p>
            <a:pPr>
              <a:lnSpc>
                <a:spcPts val="2400"/>
              </a:lnSpc>
            </a:pP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fueron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nuevamente eliminados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Semis por el equipo</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Scandinavia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Jenson perdiendo con un tiempo de 2.04.140</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 rente al piloto de la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Tom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2.03.854  </a:t>
            </a:r>
          </a:p>
        </p:txBody>
      </p:sp>
      <p:sp>
        <p:nvSpPr>
          <p:cNvPr id="7" name="Rectángulo 6">
            <a:extLst>
              <a:ext uri="{FF2B5EF4-FFF2-40B4-BE49-F238E27FC236}">
                <a16:creationId xmlns:a16="http://schemas.microsoft.com/office/drawing/2014/main" id="{35404F47-4506-4F34-AF8A-EEB95B5A8975}"/>
              </a:ext>
            </a:extLst>
          </p:cNvPr>
          <p:cNvSpPr/>
          <p:nvPr/>
        </p:nvSpPr>
        <p:spPr>
          <a:xfrm>
            <a:off x="6474542" y="5420041"/>
            <a:ext cx="5717458" cy="1354217"/>
          </a:xfrm>
          <a:prstGeom prst="rect">
            <a:avLst/>
          </a:prstGeom>
        </p:spPr>
        <p:txBody>
          <a:bodyPr wrap="square">
            <a:spAutoFit/>
          </a:bodyPr>
          <a:lstStyle/>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Abarth</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500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Assetto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Corse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mientras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de la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Ekstrom</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en el desempate </a:t>
            </a:r>
          </a:p>
          <a:p>
            <a:pPr lvl="0">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8" name="CuadroTexto 7">
            <a:extLst>
              <a:ext uri="{FF2B5EF4-FFF2-40B4-BE49-F238E27FC236}">
                <a16:creationId xmlns:a16="http://schemas.microsoft.com/office/drawing/2014/main" id="{270CFC65-BD47-4939-A4EA-0BB1FD7D88F6}"/>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0793728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37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85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3502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8165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98100"/>
                            </p:stCondLst>
                            <p:childTnLst>
                              <p:par>
                                <p:cTn id="25" presetID="1" presetClass="entr" presetSubtype="0" fill="hold" grpId="0" nodeType="afterEffect" nodePh="1">
                                  <p:stCondLst>
                                    <p:cond delay="2000"/>
                                  </p:stCondLst>
                                  <p:endCondLst>
                                    <p:cond evt="begin" delay="0">
                                      <p:tn val="25"/>
                                    </p:cond>
                                  </p:end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b="-3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76308"/>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perdería en la ronda de 16  frente 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por tan solo 0.249 décimas.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DAEB9B1-1C7E-41E5-A844-A90842688686}"/>
              </a:ext>
            </a:extLst>
          </p:cNvPr>
          <p:cNvSpPr/>
          <p:nvPr/>
        </p:nvSpPr>
        <p:spPr>
          <a:xfrm>
            <a:off x="0" y="651496"/>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2009</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CA36713B-0F27-44F7-9A78-B98236D66C34}"/>
              </a:ext>
            </a:extLst>
          </p:cNvPr>
          <p:cNvSpPr/>
          <p:nvPr/>
        </p:nvSpPr>
        <p:spPr>
          <a:xfrm>
            <a:off x="0" y="1123437"/>
            <a:ext cx="12192000" cy="707886"/>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en la Carrera de Campeones de 2009  el cual fue la edición # 22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fue albergada en el estadio nacional de Beijing en China           los días 3 y 4 de noviembre.</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BE81FFEB-31D6-425B-9849-552B4193D020}"/>
              </a:ext>
            </a:extLst>
          </p:cNvPr>
          <p:cNvSpPr/>
          <p:nvPr/>
        </p:nvSpPr>
        <p:spPr>
          <a:xfrm>
            <a:off x="-29496" y="1964106"/>
            <a:ext cx="6386052" cy="1323439"/>
          </a:xfrm>
          <a:prstGeom prst="rect">
            <a:avLst/>
          </a:prstGeom>
        </p:spPr>
        <p:txBody>
          <a:bodyPr wrap="square">
            <a:spAutoFit/>
          </a:bodyPr>
          <a:lstStyle/>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Era la primera vez que el evento tomara lugar fuera de Europa y el primer evento deportivo a nivel mundial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que se hacía allí </a:t>
            </a:r>
          </a:p>
          <a:p>
            <a:pP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desde las Olimpiadas de 2008.</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EDD82DF-5154-469B-AB31-F4B10CFFDA6D}"/>
              </a:ext>
            </a:extLst>
          </p:cNvPr>
          <p:cNvSpPr/>
          <p:nvPr/>
        </p:nvSpPr>
        <p:spPr>
          <a:xfrm>
            <a:off x="9143998" y="1936538"/>
            <a:ext cx="3077497" cy="1631216"/>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evento también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disputó entre semana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vez de hacerse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fin de semana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como es usualmente.</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168BEDF-C67E-4A57-9855-F318EC785D1F}"/>
              </a:ext>
            </a:extLst>
          </p:cNvPr>
          <p:cNvSpPr/>
          <p:nvPr/>
        </p:nvSpPr>
        <p:spPr>
          <a:xfrm>
            <a:off x="0" y="3674913"/>
            <a:ext cx="12192000" cy="707886"/>
          </a:xfrm>
          <a:prstGeom prst="rect">
            <a:avLst/>
          </a:prstGeom>
        </p:spPr>
        <p:txBody>
          <a:bodyPr wrap="square">
            <a:spAutoFit/>
          </a:bodyPr>
          <a:lstStyle/>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La copa de naciones se disputó el martes 3 de noviembre, solo 2 días después del final de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temporada de la Fórmula 1 </a:t>
            </a:r>
          </a:p>
          <a:p>
            <a:pPr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Abu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Dhabi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circuito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Yas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Marina, y la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carrera de campeones disputada el miércoles 4 de noviembre.</a:t>
            </a:r>
            <a:endParaRPr lang="es-MX" sz="28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E9B24DC-9ADD-4BD7-B120-AF7B74C6894B}"/>
              </a:ext>
            </a:extLst>
          </p:cNvPr>
          <p:cNvSpPr/>
          <p:nvPr/>
        </p:nvSpPr>
        <p:spPr>
          <a:xfrm>
            <a:off x="0" y="4515582"/>
            <a:ext cx="12192000" cy="738664"/>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Este fue el evento donde Button llegó lejos con un gran desempeño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subcampeón en la copa de naciones y eliminado en semis en la carrera de campeones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5C8DB96-0E15-4B2A-87E3-952E547D6307}"/>
              </a:ext>
            </a:extLst>
          </p:cNvPr>
          <p:cNvSpPr/>
          <p:nvPr/>
        </p:nvSpPr>
        <p:spPr>
          <a:xfrm>
            <a:off x="0" y="5341490"/>
            <a:ext cx="12192000" cy="43088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equipo de Reino Unido juntándose nuevamente con Andy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A7A8FEE-64ED-49F0-88E5-A30547F6E5C9}"/>
              </a:ext>
            </a:extLst>
          </p:cNvPr>
          <p:cNvSpPr/>
          <p:nvPr/>
        </p:nvSpPr>
        <p:spPr>
          <a:xfrm>
            <a:off x="0" y="5813430"/>
            <a:ext cx="12192000" cy="1046440"/>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estaba en el grupo B compitiendo frente al equipo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Stars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David Coulthard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el piloto de la copa mundial de Cross Country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Giniel</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Villiers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el equipo Mónaco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el piloto de la A1 Grand Prix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Clivio</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Piccione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Emanuele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Pirro.</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AAF3C7B9-8E87-4A8A-807F-15301DEC15B8}"/>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85044499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11498"/>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14519"/>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263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4942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6072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395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0515"/>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170"/>
                                        <p:tgtEl>
                                          <p:spTgt spid="9"/>
                                        </p:tgtEl>
                                      </p:cBhvr>
                                    </p:animEffect>
                                  </p:childTnLst>
                                </p:cTn>
                              </p:par>
                            </p:childTnLst>
                          </p:cTn>
                        </p:par>
                        <p:par>
                          <p:cTn id="36" fill="hold">
                            <p:stCondLst>
                              <p:cond delay="11321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38551"/>
                            </p:stCondLst>
                            <p:childTnLst>
                              <p:par>
                                <p:cTn id="41" presetID="1" presetClass="entr" presetSubtype="0" fill="hold" grpId="0" nodeType="afterEffect" nodePh="1">
                                  <p:stCondLst>
                                    <p:cond delay="2000"/>
                                  </p:stCondLst>
                                  <p:endCondLst>
                                    <p:cond evt="begin" delay="0">
                                      <p:tn val="41"/>
                                    </p:cond>
                                  </p:end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0" grpId="0"/>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64799"/>
            <a:ext cx="12192000" cy="738664"/>
          </a:xfrm>
          <a:prstGeom prst="rect">
            <a:avLst/>
          </a:prstGeom>
          <a:solidFill>
            <a:schemeClr val="bg1"/>
          </a:solidFill>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hizo frente a Coulthard ganándole por 0.570 décimas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vencía a de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Villiers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luego se enfrentarían Button contra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Piccione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ganándole con un tiempo de 1.59.109 al 2.01.408 de él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le ganaba a Pirro.</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4EA81978-98FD-4D65-8339-EB064BE469E4}"/>
              </a:ext>
            </a:extLst>
          </p:cNvPr>
          <p:cNvSpPr/>
          <p:nvPr/>
        </p:nvSpPr>
        <p:spPr>
          <a:xfrm>
            <a:off x="0" y="1123452"/>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pasaría de primero en el grupo y avanzaría a Semis frente al equipo anfitrión, China.</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BA9CE35D-6523-46F3-B34C-C7D66B73F315}"/>
              </a:ext>
            </a:extLst>
          </p:cNvPr>
          <p:cNvSpPr/>
          <p:nvPr/>
        </p:nvSpPr>
        <p:spPr>
          <a:xfrm>
            <a:off x="0" y="4766290"/>
            <a:ext cx="12192000" cy="135421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del campeonato chino de Rally, Han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2.03.201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contra 2.06.654 de su rival en un vehículo </a:t>
            </a:r>
            <a:r>
              <a:rPr lang="es-ES" sz="28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al piloto de la A1 Grand Prix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de la Super league Formula, Ho-pin Tung, así que era turno de Button de desempatar </a:t>
            </a:r>
          </a:p>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lo hizo con un tiempo de 2.01.544 contra el 2.04.477 de su rival en un vehículo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8B1BFA2-C3A6-4BCD-9E70-FFAEC4645E50}"/>
              </a:ext>
            </a:extLst>
          </p:cNvPr>
          <p:cNvSpPr/>
          <p:nvPr/>
        </p:nvSpPr>
        <p:spPr>
          <a:xfrm>
            <a:off x="0" y="6241134"/>
            <a:ext cx="12192000" cy="430887"/>
          </a:xfrm>
          <a:prstGeom prst="rect">
            <a:avLst/>
          </a:prstGeom>
        </p:spPr>
        <p:txBody>
          <a:bodyPr wrap="square">
            <a:spAutoFit/>
          </a:bodyPr>
          <a:lstStyle/>
          <a:p>
            <a:pPr algn="ctr">
              <a:lnSpc>
                <a:spcPts val="2400"/>
              </a:lnSpc>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avanzaría a la final frente a nuevamente la dupla de Alemania Michael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BE11B3E2-49D2-4672-B99D-8E92721EC7B7}"/>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14041070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284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3437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715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84464"/>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P spid="6"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32064"/>
            <a:ext cx="7447935" cy="1323439"/>
          </a:xfrm>
          <a:prstGeom prst="rect">
            <a:avLst/>
          </a:prstGeom>
        </p:spPr>
        <p:txBody>
          <a:bodyPr wrap="square">
            <a:spAutoFit/>
          </a:bodyPr>
          <a:lstStyle/>
          <a:p>
            <a:pPr algn="ctr">
              <a:lnSpc>
                <a:spcPts val="2400"/>
              </a:lnSpc>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iría primero frente a Michael y perdería por tan solo 0.494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vehículo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800" b="1"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Andy le ganaría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perdería frente a Michael para el desempate quedando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Reino Unido como Sub-campeón.</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D397A802-9AAB-4A87-856C-E8601F27784A}"/>
              </a:ext>
            </a:extLst>
          </p:cNvPr>
          <p:cNvSpPr/>
          <p:nvPr/>
        </p:nvSpPr>
        <p:spPr>
          <a:xfrm>
            <a:off x="-58992" y="4294348"/>
            <a:ext cx="5220929" cy="2554545"/>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Avanzaría a Cuartos y se enfrentaría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un Ford Focus </a:t>
            </a:r>
            <a:r>
              <a:rPr lang="es-ES" sz="2000" kern="1800" dirty="0">
                <a:solidFill>
                  <a:srgbClr val="000000"/>
                </a:solidFill>
                <a:latin typeface="CommercialScript BT" panose="03030803040807090C04" pitchFamily="66" charset="2"/>
                <a:ea typeface="Times New Roman" panose="02020603050405020304" pitchFamily="18" charset="0"/>
                <a:cs typeface="Times New Roman" panose="02020603050405020304" pitchFamily="18" charset="0"/>
              </a:rPr>
              <a:t>RS WRC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su compatriota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compañero de equipo en la copa de naciones, Andy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quien vencería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tiempo de 1.51.375 al 1.55.500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rival y avanzaría a Semifinales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Ekstrom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cual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perdería con una diferencia de 1.127.</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1243AA20-FD02-4FB4-90EE-489F28EDE056}"/>
              </a:ext>
            </a:extLst>
          </p:cNvPr>
          <p:cNvSpPr/>
          <p:nvPr/>
        </p:nvSpPr>
        <p:spPr>
          <a:xfrm>
            <a:off x="0" y="1447906"/>
            <a:ext cx="6813755" cy="1046440"/>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Button estuvo en el grupo </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Foust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Tom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al piloto de Cross Country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Guerlain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Chicherit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2D32D6D1-7CA5-4675-A38C-BB2D2F5A6E1D}"/>
              </a:ext>
            </a:extLst>
          </p:cNvPr>
          <p:cNvSpPr/>
          <p:nvPr/>
        </p:nvSpPr>
        <p:spPr>
          <a:xfrm>
            <a:off x="0" y="2568783"/>
            <a:ext cx="6813755" cy="1631216"/>
          </a:xfrm>
          <a:prstGeom prst="rect">
            <a:avLst/>
          </a:prstGeom>
        </p:spPr>
        <p:txBody>
          <a:bodyPr wrap="square">
            <a:spAutoFit/>
          </a:bodyPr>
          <a:lstStyle/>
          <a:p>
            <a:pPr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Primero haría frente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venciéndolo con un tiempo de 2.00.085 al 2.01.381 de él, luego vencería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Tanner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tan solo 0.05 décimas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Solution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Prototype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por último vencería 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Chicherit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Ktm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X-</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Bow</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1.59.174 al 2.03.938 de él.</a:t>
            </a:r>
            <a:endParaRPr lang="es-MX" sz="28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CuadroTexto 5">
            <a:extLst>
              <a:ext uri="{FF2B5EF4-FFF2-40B4-BE49-F238E27FC236}">
                <a16:creationId xmlns:a16="http://schemas.microsoft.com/office/drawing/2014/main" id="{9A54C787-6DC7-4B57-ADF2-FB5D97F1622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220777148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2249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835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6556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170"/>
                                        <p:tgtEl>
                                          <p:spTgt spid="3"/>
                                        </p:tgtEl>
                                      </p:cBhvr>
                                    </p:animEffect>
                                  </p:childTnLst>
                                </p:cTn>
                              </p:par>
                            </p:childTnLst>
                          </p:cTn>
                        </p:par>
                        <p:par>
                          <p:cTn id="20" fill="hold">
                            <p:stCondLst>
                              <p:cond delay="96632"/>
                            </p:stCondLst>
                            <p:childTnLst>
                              <p:par>
                                <p:cTn id="21" presetID="1" presetClass="entr" presetSubtype="0" fill="hold" grpId="0" nodeType="afterEffect" nodePh="1">
                                  <p:stCondLst>
                                    <p:cond delay="2000"/>
                                  </p:stCondLst>
                                  <p:endCondLst>
                                    <p:cond evt="begin" delay="0">
                                      <p:tn val="21"/>
                                    </p:cond>
                                  </p:end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1" y="150046"/>
            <a:ext cx="8421329" cy="707886"/>
          </a:xfrm>
          <a:prstGeom prst="rect">
            <a:avLst/>
          </a:prstGeom>
        </p:spPr>
        <p:txBody>
          <a:bodyPr wrap="square">
            <a:spAutoFit/>
          </a:bodyPr>
          <a:lstStyle/>
          <a:p>
            <a:pPr algn="ctr">
              <a:lnSpc>
                <a:spcPts val="2400"/>
              </a:lnSpc>
            </a:pP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volvería para la Carrera de Campeones de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2011 </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el cual fue el evento # 24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tomó lugar los días 3 y 4 de diciembre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Espirit</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Arena en Dusseldorf, Alemania.</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A21BD1E5-F92B-4EE2-AE44-0ACFDF4796C3}"/>
              </a:ext>
            </a:extLst>
          </p:cNvPr>
          <p:cNvSpPr/>
          <p:nvPr/>
        </p:nvSpPr>
        <p:spPr>
          <a:xfrm>
            <a:off x="6813755" y="150048"/>
            <a:ext cx="5378244"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2011</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4" name="Rectángulo 3">
            <a:extLst>
              <a:ext uri="{FF2B5EF4-FFF2-40B4-BE49-F238E27FC236}">
                <a16:creationId xmlns:a16="http://schemas.microsoft.com/office/drawing/2014/main" id="{2FE189B1-1232-4FA8-93E4-EC3886261FEF}"/>
              </a:ext>
            </a:extLst>
          </p:cNvPr>
          <p:cNvSpPr/>
          <p:nvPr/>
        </p:nvSpPr>
        <p:spPr>
          <a:xfrm>
            <a:off x="3834581" y="946464"/>
            <a:ext cx="8357418" cy="707886"/>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Commerzbank</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Arena en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Franfurt</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tenía previsto albergar el evento pero después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relegación del equipo a segunda</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división, el estadio no pudo ser el anfitrión en esas fechas.</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CA635F54-3772-4161-9966-2962D701DEE0}"/>
              </a:ext>
            </a:extLst>
          </p:cNvPr>
          <p:cNvSpPr/>
          <p:nvPr/>
        </p:nvSpPr>
        <p:spPr>
          <a:xfrm>
            <a:off x="6238568" y="1742877"/>
            <a:ext cx="5953431" cy="1015663"/>
          </a:xfrm>
          <a:prstGeom prst="rect">
            <a:avLst/>
          </a:prstGeom>
        </p:spPr>
        <p:txBody>
          <a:bodyPr wrap="square">
            <a:spAutoFit/>
          </a:bodyPr>
          <a:lstStyle/>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Era la segunda vez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manera consecutiva y la tercera en total </a:t>
            </a:r>
          </a:p>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que Alemania albergara el evento después </a:t>
            </a:r>
          </a:p>
          <a:p>
            <a:pPr algn="ctr">
              <a:lnSpc>
                <a:spcPts val="2400"/>
              </a:lnSpc>
            </a:pP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de que el del año pasado también fuese en Dusseldorf.</a:t>
            </a:r>
            <a:endParaRPr lang="es-MX" sz="1100" b="1" dirty="0">
              <a:solidFill>
                <a:srgbClr val="DFDA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65E175A7-49C4-4932-9CEA-EF2C2EBCAC91}"/>
              </a:ext>
            </a:extLst>
          </p:cNvPr>
          <p:cNvSpPr/>
          <p:nvPr/>
        </p:nvSpPr>
        <p:spPr>
          <a:xfrm>
            <a:off x="7167716" y="3011234"/>
            <a:ext cx="5024284" cy="1038746"/>
          </a:xfrm>
          <a:prstGeom prst="rect">
            <a:avLst/>
          </a:prstGeom>
        </p:spPr>
        <p:txBody>
          <a:bodyPr wrap="square">
            <a:spAutoFit/>
          </a:bodyPr>
          <a:lstStyle/>
          <a:p>
            <a:pPr algn="ctr">
              <a:lnSpc>
                <a:spcPts val="2400"/>
              </a:lnSpc>
            </a:pP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representó al equipo de Reino Unido juntándose nuevamente con el piloto de la </a:t>
            </a:r>
            <a:r>
              <a:rPr lang="es-ES" sz="2000" kern="1800" dirty="0">
                <a:solidFill>
                  <a:srgbClr val="DFDA00"/>
                </a:solidFill>
                <a:latin typeface="CommercialScript BT" panose="03030803040807090C04" pitchFamily="66" charset="2"/>
                <a:ea typeface="Times New Roman" panose="02020603050405020304" pitchFamily="18" charset="0"/>
                <a:cs typeface="Times New Roman" panose="02020603050405020304" pitchFamily="18" charset="0"/>
              </a:rPr>
              <a:t>ILMC</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Andy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1100" b="1" dirty="0">
              <a:solidFill>
                <a:srgbClr val="DFDA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71750FB-D548-468D-8B62-A5F9B4FA300F}"/>
              </a:ext>
            </a:extLst>
          </p:cNvPr>
          <p:cNvSpPr/>
          <p:nvPr/>
        </p:nvSpPr>
        <p:spPr>
          <a:xfrm>
            <a:off x="0" y="4250100"/>
            <a:ext cx="12191999" cy="707886"/>
          </a:xfrm>
          <a:prstGeom prst="rect">
            <a:avLst/>
          </a:prstGeom>
        </p:spPr>
        <p:txBody>
          <a:bodyPr wrap="square">
            <a:spAutoFit/>
          </a:bodyPr>
          <a:lstStyle/>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Reino Unido estaba en el grupo B frente a los </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alemanes, el equipo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Eslavico</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y el </a:t>
            </a:r>
            <a:r>
              <a:rPr lang="es-ES" sz="2600" b="1" kern="1800" dirty="0" err="1">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All-stars</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compuesto por Davi</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d Coulthard y el piloto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solidFill>
                  <a:schemeClr val="bg1"/>
                </a:solidFill>
                <a:latin typeface="CommercialScript BT" panose="03030803040807090C04" pitchFamily="66" charset="2"/>
                <a:ea typeface="Times New Roman" panose="02020603050405020304" pitchFamily="18" charset="0"/>
                <a:cs typeface="Times New Roman" panose="02020603050405020304" pitchFamily="18" charset="0"/>
              </a:rPr>
              <a:t>DTM</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Filipe</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Albuquer</a:t>
            </a:r>
            <a:r>
              <a:rPr lang="es-ES" sz="2600" b="1" kern="1800" dirty="0">
                <a:solidFill>
                  <a:srgbClr val="DFDA00"/>
                </a:solidFill>
                <a:latin typeface="Edwardian Script ITC" panose="030303020407070D0804" pitchFamily="66" charset="0"/>
                <a:ea typeface="Times New Roman" panose="02020603050405020304" pitchFamily="18" charset="0"/>
                <a:cs typeface="Times New Roman" panose="02020603050405020304" pitchFamily="18" charset="0"/>
              </a:rPr>
              <a:t>que</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1AF9B64-86C3-468C-AB46-A728CC3B9BD8}"/>
              </a:ext>
            </a:extLst>
          </p:cNvPr>
          <p:cNvSpPr/>
          <p:nvPr/>
        </p:nvSpPr>
        <p:spPr>
          <a:xfrm>
            <a:off x="0" y="5151228"/>
            <a:ext cx="12192000" cy="1654299"/>
          </a:xfrm>
          <a:prstGeom prst="rect">
            <a:avLst/>
          </a:prstGeom>
        </p:spPr>
        <p:txBody>
          <a:bodyPr wrap="square">
            <a:spAutoFit/>
          </a:bodyPr>
          <a:lstStyle/>
          <a:p>
            <a:pPr algn="ctr">
              <a:lnSpc>
                <a:spcPts val="2400"/>
              </a:lnSpc>
            </a:pP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haría frente a Coulthard en un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b="1" kern="1800" dirty="0" err="1">
                <a:latin typeface="CommercialScript BT" panose="03030803040807090C04" pitchFamily="66" charset="2"/>
                <a:ea typeface="Times New Roman" panose="02020603050405020304" pitchFamily="18" charset="0"/>
                <a:cs typeface="Times New Roman" panose="02020603050405020304" pitchFamily="18" charset="0"/>
              </a:rPr>
              <a:t>Bow</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ganándole con un t</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iempo de 1.11.660  al 1.</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2.492</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de su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rival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mientras que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vencería a Albuquerque, después irían frente al equipo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Eslavico</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Button frente a su rival de la F1 </a:t>
            </a:r>
          </a:p>
          <a:p>
            <a:pPr algn="ctr">
              <a:lnSpc>
                <a:spcPts val="2400"/>
              </a:lnSpc>
            </a:pP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Vitaly</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Petrov</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ganándole en un vehículo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ROC</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con un tiempo de 1.15.099 al 1.19.191 de él y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vencería al piloto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latin typeface="CommercialScript BT" panose="03030803040807090C04" pitchFamily="66" charset="2"/>
                <a:ea typeface="Times New Roman" panose="02020603050405020304" pitchFamily="18" charset="0"/>
                <a:cs typeface="Times New Roman" panose="02020603050405020304" pitchFamily="18" charset="0"/>
              </a:rPr>
              <a:t>IRC</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Kopecky</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por último se enfrentarían Button contra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perdiendo Jenson en un Euro </a:t>
            </a:r>
            <a:r>
              <a:rPr lang="es-ES" sz="2600" b="1" kern="1800" dirty="0" err="1">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latin typeface="Edwardian Script ITC" panose="030303020407070D0804" pitchFamily="66" charset="0"/>
                <a:ea typeface="Times New Roman" panose="02020603050405020304" pitchFamily="18" charset="0"/>
                <a:cs typeface="Times New Roman" panose="02020603050405020304" pitchFamily="18" charset="0"/>
              </a:rPr>
              <a:t>por tan solo 0.066 décimas mientras que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Andy vencía a </a:t>
            </a:r>
            <a:r>
              <a:rPr lang="es-ES" sz="26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4D372410-843B-4EB7-A3EA-25C426A08EAD}"/>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735976630"/>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170"/>
                                        <p:tgtEl>
                                          <p:spTgt spid="3"/>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2013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3973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170"/>
                                        <p:tgtEl>
                                          <p:spTgt spid="5"/>
                                        </p:tgtEl>
                                      </p:cBhvr>
                                    </p:animEffect>
                                  </p:childTnLst>
                                </p:cTn>
                              </p:par>
                            </p:childTnLst>
                          </p:cTn>
                        </p:par>
                        <p:par>
                          <p:cTn id="20" fill="hold">
                            <p:stCondLst>
                              <p:cond delay="5700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7157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9187"/>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40965"/>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85000"/>
            <a:lum/>
          </a:blip>
          <a:srcRect/>
          <a:stretch>
            <a:fillRect t="-9000" b="-9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268032"/>
            <a:ext cx="12192000" cy="1346522"/>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Reino Unido avanzaría primero en el grupo y se enfrentaría a Alemania nuevamente en semifinales, </a:t>
            </a:r>
          </a:p>
          <a:p>
            <a:pPr algn="ctr">
              <a:lnSpc>
                <a:spcPts val="2400"/>
              </a:lnSpc>
            </a:pP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logró vencer a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Euro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0.114  de diferencia pero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contra Vettel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dejando a los 2 campeones de Fórmula 1 enfrentándose para el desempate con victoria de Vettel sobre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un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1.11.528 sobre el 1.18.751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4DD0E5A-8196-4369-86F6-D0C15AAE48A5}"/>
              </a:ext>
            </a:extLst>
          </p:cNvPr>
          <p:cNvSpPr/>
          <p:nvPr/>
        </p:nvSpPr>
        <p:spPr>
          <a:xfrm>
            <a:off x="0" y="1846108"/>
            <a:ext cx="12192000" cy="1631216"/>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carrera de campeones Button pasaría de segundo detrás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el grupo C venciendo primero al piloto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la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SWRC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de la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IRC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Juno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Hanninen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b="1"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b="1"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untiempo</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de 1.12.201 al 1.15.122, luego vencería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al piloto de los X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Games</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de la Lucas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Oil</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Off Road Racing Series Brian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Deegan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vehículo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ROC</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un tiempo de 1.16.190  al 1.19.052  pero perdería contra Michael en un Euro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Racecar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un tiempo de 1.14.054 contra el 1.12.925  de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Shumacher</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0FB243BC-0C22-4E8D-868E-FD1197ED4112}"/>
              </a:ext>
            </a:extLst>
          </p:cNvPr>
          <p:cNvSpPr/>
          <p:nvPr/>
        </p:nvSpPr>
        <p:spPr>
          <a:xfrm>
            <a:off x="-1" y="4742899"/>
            <a:ext cx="12192001" cy="430887"/>
          </a:xfrm>
          <a:prstGeom prst="rect">
            <a:avLst/>
          </a:prstGeom>
        </p:spPr>
        <p:txBody>
          <a:bodyPr wrap="square">
            <a:spAutoFit/>
          </a:bodyPr>
          <a:lstStyle/>
          <a:p>
            <a:pPr algn="ctr">
              <a:lnSpc>
                <a:spcPts val="2400"/>
              </a:lnSpc>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perdería en cuartos de final frente a Tom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Kristensen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en un </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KTM X-</a:t>
            </a:r>
            <a:r>
              <a:rPr lang="es-ES" sz="2000" kern="1800" dirty="0" err="1">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Bow</a:t>
            </a:r>
            <a:r>
              <a:rPr lang="es-ES" sz="2000" kern="1800" dirty="0">
                <a:solidFill>
                  <a:srgbClr val="FFFF00"/>
                </a:solidFill>
                <a:latin typeface="CommercialScript BT" panose="03030803040807090C04" pitchFamily="66" charset="2"/>
                <a:ea typeface="Times New Roman" panose="02020603050405020304" pitchFamily="18" charset="0"/>
                <a:cs typeface="Times New Roman" panose="02020603050405020304" pitchFamily="18" charset="0"/>
              </a:rPr>
              <a:t>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tan solo 0.584 de diferencia.</a:t>
            </a:r>
            <a:endParaRPr lang="es-MX" sz="2800" dirty="0">
              <a:latin typeface="Edwardian Script ITC" panose="030303020407070D0804" pitchFamily="66" charset="0"/>
            </a:endParaRPr>
          </a:p>
        </p:txBody>
      </p:sp>
      <p:sp>
        <p:nvSpPr>
          <p:cNvPr id="5" name="CuadroTexto 4">
            <a:extLst>
              <a:ext uri="{FF2B5EF4-FFF2-40B4-BE49-F238E27FC236}">
                <a16:creationId xmlns:a16="http://schemas.microsoft.com/office/drawing/2014/main" id="{BE7C144D-BC62-4878-BE84-3647544A0225}"/>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1304105773"/>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794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8410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96685"/>
                            </p:stCondLst>
                            <p:childTnLst>
                              <p:par>
                                <p:cTn id="17" presetID="1" presetClass="entr" presetSubtype="0" fill="hold" grpId="0" nodeType="afterEffect" nodePh="1">
                                  <p:stCondLst>
                                    <p:cond delay="2000"/>
                                  </p:stCondLst>
                                  <p:endCondLst>
                                    <p:cond evt="begin" delay="0">
                                      <p:tn val="17"/>
                                    </p:cond>
                                  </p:end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01959B76-ACA7-4071-8333-4CD5FDF03200}"/>
              </a:ext>
            </a:extLst>
          </p:cNvPr>
          <p:cNvSpPr/>
          <p:nvPr/>
        </p:nvSpPr>
        <p:spPr>
          <a:xfrm>
            <a:off x="0" y="1167679"/>
            <a:ext cx="12192000" cy="730969"/>
          </a:xfrm>
          <a:prstGeom prst="rect">
            <a:avLst/>
          </a:prstGeom>
        </p:spPr>
        <p:txBody>
          <a:bodyPr wrap="square">
            <a:spAutoFit/>
          </a:bodyPr>
          <a:lstStyle/>
          <a:p>
            <a:pPr algn="ctr">
              <a:lnSpc>
                <a:spcPts val="2400"/>
              </a:lnSpc>
            </a:pP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volvería para la Carrera de Campeones de 2015  luego de 3 años de ausencia, el evento se albergo </a:t>
            </a:r>
          </a:p>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Estadio Olímpico de Londres los días 20 y 21 de noviembre.</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1C0C0A12-0ABC-4298-896A-E3B4FDDD856B}"/>
              </a:ext>
            </a:extLst>
          </p:cNvPr>
          <p:cNvSpPr/>
          <p:nvPr/>
        </p:nvSpPr>
        <p:spPr>
          <a:xfrm>
            <a:off x="0" y="1978843"/>
            <a:ext cx="12192000" cy="730969"/>
          </a:xfrm>
          <a:prstGeom prst="rect">
            <a:avLst/>
          </a:prstGeom>
        </p:spPr>
        <p:txBody>
          <a:bodyPr wrap="square">
            <a:spAutoFit/>
          </a:bodyPr>
          <a:lstStyle/>
          <a:p>
            <a:pP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representó al segundo equipo de Inglaterra junto con el piloto           de la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Blancpain</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Endurance</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Series </a:t>
            </a:r>
          </a:p>
          <a:p>
            <a:pP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Alex </a:t>
            </a:r>
            <a:r>
              <a:rPr lang="es-ES" sz="26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para la Copa de Naciones.</a:t>
            </a:r>
            <a:endParaRPr lang="es-MX" sz="11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239C7B25-0B48-4F5D-9AC6-8F684EF7C199}"/>
              </a:ext>
            </a:extLst>
          </p:cNvPr>
          <p:cNvSpPr/>
          <p:nvPr/>
        </p:nvSpPr>
        <p:spPr>
          <a:xfrm>
            <a:off x="0" y="76308"/>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2015</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5" name="Rectángulo 4">
            <a:extLst>
              <a:ext uri="{FF2B5EF4-FFF2-40B4-BE49-F238E27FC236}">
                <a16:creationId xmlns:a16="http://schemas.microsoft.com/office/drawing/2014/main" id="{F20C0C25-D8BD-4975-B295-0BC25BA4541E}"/>
              </a:ext>
            </a:extLst>
          </p:cNvPr>
          <p:cNvSpPr/>
          <p:nvPr/>
        </p:nvSpPr>
        <p:spPr>
          <a:xfrm>
            <a:off x="0" y="563010"/>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FF00"/>
                </a:solidFill>
                <a:latin typeface="Edwardian Script ITC" panose="030303020407070D0804" pitchFamily="66" charset="0"/>
                <a:cs typeface="Arial"/>
              </a:rPr>
              <a:t>Los pilotos de la </a:t>
            </a:r>
            <a:r>
              <a:rPr lang="es-ES" sz="2000" kern="0" dirty="0">
                <a:ln>
                  <a:solidFill>
                    <a:srgbClr val="996633"/>
                  </a:solidFill>
                </a:ln>
                <a:solidFill>
                  <a:srgbClr val="FFFF00"/>
                </a:solidFill>
                <a:latin typeface="CommercialScript BT" panose="03030803040807090C04" pitchFamily="66" charset="2"/>
                <a:cs typeface="Arial"/>
              </a:rPr>
              <a:t>ROC</a:t>
            </a:r>
            <a:r>
              <a:rPr lang="es-ES" sz="3200" b="1" kern="0" dirty="0">
                <a:ln>
                  <a:solidFill>
                    <a:srgbClr val="996633"/>
                  </a:solidFill>
                </a:ln>
                <a:solidFill>
                  <a:srgbClr val="FFFF00"/>
                </a:solidFill>
                <a:latin typeface="Edwardian Script ITC" panose="030303020407070D0804" pitchFamily="66" charset="0"/>
                <a:cs typeface="Arial"/>
              </a:rPr>
              <a:t> 2015</a:t>
            </a:r>
            <a:endParaRPr lang="es-MX" sz="3200" b="1" kern="0" dirty="0">
              <a:ln>
                <a:solidFill>
                  <a:srgbClr val="996633"/>
                </a:solidFill>
              </a:ln>
              <a:solidFill>
                <a:srgbClr val="FFFF00"/>
              </a:solidFill>
              <a:latin typeface="Edwardian Script ITC" panose="030303020407070D0804" pitchFamily="66" charset="0"/>
              <a:cs typeface="Arial"/>
            </a:endParaRPr>
          </a:p>
        </p:txBody>
      </p:sp>
      <p:sp>
        <p:nvSpPr>
          <p:cNvPr id="6" name="Rectángulo 5">
            <a:extLst>
              <a:ext uri="{FF2B5EF4-FFF2-40B4-BE49-F238E27FC236}">
                <a16:creationId xmlns:a16="http://schemas.microsoft.com/office/drawing/2014/main" id="{226DC0DB-0941-4CE0-BDE6-AB96EE69ECD1}"/>
              </a:ext>
            </a:extLst>
          </p:cNvPr>
          <p:cNvSpPr/>
          <p:nvPr/>
        </p:nvSpPr>
        <p:spPr>
          <a:xfrm>
            <a:off x="-1" y="3276707"/>
            <a:ext cx="12192001" cy="707886"/>
          </a:xfrm>
          <a:prstGeom prst="rect">
            <a:avLst/>
          </a:prstGeom>
        </p:spPr>
        <p:txBody>
          <a:bodyPr wrap="square">
            <a:spAutoFit/>
          </a:bodyPr>
          <a:lstStyle/>
          <a:p>
            <a:pPr algn="ctr">
              <a:lnSpc>
                <a:spcPts val="2400"/>
              </a:lnSpc>
            </a:pP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enfrentarían en Cuartos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equipo </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Escocia,</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vencería a Coulthard mientras que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vencería a la pil</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oto de pruebas d</a:t>
            </a:r>
            <a:r>
              <a:rPr lang="es-ES" sz="26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 la F</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Sussie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Wolf,</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8F5F5FBC-E922-4BFA-8DB2-53078DB744CE}"/>
              </a:ext>
            </a:extLst>
          </p:cNvPr>
          <p:cNvSpPr/>
          <p:nvPr/>
        </p:nvSpPr>
        <p:spPr>
          <a:xfrm>
            <a:off x="0" y="4618808"/>
            <a:ext cx="12192000" cy="730969"/>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avanzarían a semis y se enfrentarían al primer equipo de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Inglaterra, Button vencería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Plato pero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Buncombe</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perdería frente a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Priaulx</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dejando a los antiguos compañeros de equipo de copa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enfrentándose para el desempate con </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Andy ganándole a </a:t>
            </a:r>
            <a:r>
              <a:rPr lang="es-ES" sz="26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9F0FA73-1E00-4DD7-AC3D-355DBC56572D}"/>
              </a:ext>
            </a:extLst>
          </p:cNvPr>
          <p:cNvSpPr/>
          <p:nvPr/>
        </p:nvSpPr>
        <p:spPr>
          <a:xfrm>
            <a:off x="0" y="5769184"/>
            <a:ext cx="12049432" cy="730969"/>
          </a:xfrm>
          <a:prstGeom prst="rect">
            <a:avLst/>
          </a:prstGeom>
        </p:spPr>
        <p:txBody>
          <a:bodyPr wrap="square">
            <a:spAutoFit/>
          </a:bodyPr>
          <a:lstStyle/>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la Carrera de Campeones Button se enfrentaría a su rival de Fórmula </a:t>
            </a:r>
            <a:r>
              <a:rPr lang="es-ES" sz="26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1  Felipe Massa </a:t>
            </a:r>
          </a:p>
          <a:p>
            <a:pPr algn="ctr">
              <a:lnSpc>
                <a:spcPts val="2400"/>
              </a:lnSpc>
            </a:pPr>
            <a:r>
              <a:rPr lang="es-ES" sz="26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primera ronda con quien perdería y quedaría eliminado.</a:t>
            </a:r>
            <a:endParaRPr lang="es-MX"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2777B62D-5685-4643-A42F-F3993B472A24}"/>
              </a:ext>
            </a:extLst>
          </p:cNvPr>
          <p:cNvSpPr txBox="1"/>
          <p:nvPr/>
        </p:nvSpPr>
        <p:spPr>
          <a:xfrm>
            <a:off x="12192000" y="-16042"/>
            <a:ext cx="184731" cy="369332"/>
          </a:xfrm>
          <a:prstGeom prst="rect">
            <a:avLst/>
          </a:prstGeom>
          <a:noFill/>
        </p:spPr>
        <p:txBody>
          <a:bodyPr wrap="none" rtlCol="0">
            <a:spAutoFit/>
          </a:bodyPr>
          <a:lstStyle/>
          <a:p>
            <a:endParaRPr lang="es-MX" dirty="0"/>
          </a:p>
        </p:txBody>
      </p:sp>
    </p:spTree>
    <p:extLst>
      <p:ext uri="{BB962C8B-B14F-4D97-AF65-F5344CB8AC3E}">
        <p14:creationId xmlns:p14="http://schemas.microsoft.com/office/powerpoint/2010/main" val="3752613058"/>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703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2"/>
                                        </p:tgtEl>
                                        <p:attrNameLst>
                                          <p:attrName>style.visibility</p:attrName>
                                        </p:attrNameLst>
                                      </p:cBhvr>
                                      <p:to>
                                        <p:strVal val="visible"/>
                                      </p:to>
                                    </p:set>
                                    <p:animEffect transition="in" filter="fade">
                                      <p:cBhvr>
                                        <p:cTn id="15" dur="1170"/>
                                        <p:tgtEl>
                                          <p:spTgt spid="2"/>
                                        </p:tgtEl>
                                      </p:cBhvr>
                                    </p:animEffect>
                                  </p:childTnLst>
                                </p:cTn>
                              </p:par>
                            </p:childTnLst>
                          </p:cTn>
                        </p:par>
                        <p:par>
                          <p:cTn id="16" fill="hold">
                            <p:stCondLst>
                              <p:cond delay="2549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170"/>
                                        <p:tgtEl>
                                          <p:spTgt spid="3"/>
                                        </p:tgtEl>
                                      </p:cBhvr>
                                    </p:animEffect>
                                  </p:childTnLst>
                                </p:cTn>
                              </p:par>
                            </p:childTnLst>
                          </p:cTn>
                        </p:par>
                        <p:par>
                          <p:cTn id="20" fill="hold">
                            <p:stCondLst>
                              <p:cond delay="4158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170"/>
                                        <p:tgtEl>
                                          <p:spTgt spid="6"/>
                                        </p:tgtEl>
                                      </p:cBhvr>
                                    </p:animEffect>
                                  </p:childTnLst>
                                </p:cTn>
                              </p:par>
                            </p:childTnLst>
                          </p:cTn>
                        </p:par>
                        <p:par>
                          <p:cTn id="24" fill="hold">
                            <p:stCondLst>
                              <p:cond delay="58501"/>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170"/>
                                        <p:tgtEl>
                                          <p:spTgt spid="7"/>
                                        </p:tgtEl>
                                      </p:cBhvr>
                                    </p:animEffect>
                                  </p:childTnLst>
                                </p:cTn>
                              </p:par>
                            </p:childTnLst>
                          </p:cTn>
                        </p:par>
                        <p:par>
                          <p:cTn id="28" fill="hold">
                            <p:stCondLst>
                              <p:cond delay="85358"/>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170"/>
                                        <p:tgtEl>
                                          <p:spTgt spid="8"/>
                                        </p:tgtEl>
                                      </p:cBhvr>
                                    </p:animEffect>
                                  </p:childTnLst>
                                </p:cTn>
                              </p:par>
                            </p:childTnLst>
                          </p:cTn>
                        </p:par>
                        <p:par>
                          <p:cTn id="32" fill="hold">
                            <p:stCondLst>
                              <p:cond delay="101802"/>
                            </p:stCondLst>
                            <p:childTnLst>
                              <p:par>
                                <p:cTn id="33" presetID="1" presetClass="entr" presetSubtype="0" fill="hold" grpId="0" nodeType="afterEffect" nodePh="1">
                                  <p:stCondLst>
                                    <p:cond delay="2000"/>
                                  </p:stCondLst>
                                  <p:endCondLst>
                                    <p:cond evt="begin" delay="0">
                                      <p:tn val="33"/>
                                    </p:cond>
                                  </p:end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t="-9000" b="-9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Jénson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Button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Sarah </a:t>
            </a: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Brightman</a:t>
            </a:r>
            <a:endPar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150 minutos</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22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8" name="Imagen 17" descr="Imagen que contiene hierba, carretera, exterior, carrera de coches&#10;&#10;Descripción generada con confianza muy alta">
            <a:extLst>
              <a:ext uri="{FF2B5EF4-FFF2-40B4-BE49-F238E27FC236}">
                <a16:creationId xmlns:a16="http://schemas.microsoft.com/office/drawing/2014/main" id="{661E7596-A8EF-49DC-8C84-1BA90ACBAA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641682"/>
            <a:ext cx="12208824" cy="8149390"/>
          </a:xfrm>
          <a:prstGeom prst="rect">
            <a:avLst/>
          </a:prstGeom>
        </p:spPr>
      </p:pic>
    </p:spTree>
    <p:extLst>
      <p:ext uri="{BB962C8B-B14F-4D97-AF65-F5344CB8AC3E}">
        <p14:creationId xmlns:p14="http://schemas.microsoft.com/office/powerpoint/2010/main" val="3704923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40981</TotalTime>
  <Words>7972</Words>
  <Application>Microsoft Office PowerPoint</Application>
  <PresentationFormat>Panorámica</PresentationFormat>
  <Paragraphs>681</Paragraphs>
  <Slides>50</Slides>
  <Notes>1</Notes>
  <HiddenSlides>0</HiddenSlides>
  <MMClips>2</MMClips>
  <ScaleCrop>false</ScaleCrop>
  <HeadingPairs>
    <vt:vector size="6" baseType="variant">
      <vt:variant>
        <vt:lpstr>Fuentes usadas</vt:lpstr>
      </vt:variant>
      <vt:variant>
        <vt:i4>14</vt:i4>
      </vt:variant>
      <vt:variant>
        <vt:lpstr>Tema</vt:lpstr>
      </vt:variant>
      <vt:variant>
        <vt:i4>2</vt:i4>
      </vt:variant>
      <vt:variant>
        <vt:lpstr>Títulos de diapositiva</vt:lpstr>
      </vt:variant>
      <vt:variant>
        <vt:i4>50</vt:i4>
      </vt:variant>
    </vt:vector>
  </HeadingPairs>
  <TitlesOfParts>
    <vt:vector size="66" baseType="lpstr">
      <vt:lpstr>Algerian</vt:lpstr>
      <vt:lpstr>Arial</vt:lpstr>
      <vt:lpstr>Arial Narrow</vt:lpstr>
      <vt:lpstr>Calibri</vt:lpstr>
      <vt:lpstr>Calibri Light</vt:lpstr>
      <vt:lpstr>Century Gothic</vt:lpstr>
      <vt:lpstr>CommercialScript BT</vt:lpstr>
      <vt:lpstr>Cooper Black</vt:lpstr>
      <vt:lpstr>Edwardian Script ITC</vt:lpstr>
      <vt:lpstr>Kristen ITC</vt:lpstr>
      <vt:lpstr>Times New Roman</vt:lpstr>
      <vt:lpstr>Verdana</vt:lpstr>
      <vt:lpstr>Wingdings 2</vt:lpstr>
      <vt:lpstr>Wingdings 3</vt:lpstr>
      <vt:lpstr>HDOfficeLightV0</vt:lpstr>
      <vt:lpstr>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2009  Jenson Button   Versión Completa  15022  Misppsx</dc:title>
  <dc:creator>Eagle's nest</dc:creator>
  <cp:lastModifiedBy>Eagle's nest</cp:lastModifiedBy>
  <cp:revision>3439</cp:revision>
  <dcterms:created xsi:type="dcterms:W3CDTF">2017-07-02T00:56:35Z</dcterms:created>
  <dcterms:modified xsi:type="dcterms:W3CDTF">2018-02-24T14:08:41Z</dcterms:modified>
</cp:coreProperties>
</file>