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Default Extension="jpg&amp;ehk=Cngea60NoK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778" r:id="rId2"/>
    <p:sldMasterId id="2147483796" r:id="rId3"/>
  </p:sldMasterIdLst>
  <p:notesMasterIdLst>
    <p:notesMasterId r:id="rId45"/>
  </p:notesMasterIdLst>
  <p:sldIdLst>
    <p:sldId id="3577" r:id="rId4"/>
    <p:sldId id="2734" r:id="rId5"/>
    <p:sldId id="2736" r:id="rId6"/>
    <p:sldId id="3077" r:id="rId7"/>
    <p:sldId id="3104" r:id="rId8"/>
    <p:sldId id="3105" r:id="rId9"/>
    <p:sldId id="3103" r:id="rId10"/>
    <p:sldId id="3109" r:id="rId11"/>
    <p:sldId id="3119" r:id="rId12"/>
    <p:sldId id="3123" r:id="rId13"/>
    <p:sldId id="3130" r:id="rId14"/>
    <p:sldId id="3137" r:id="rId15"/>
    <p:sldId id="3143" r:id="rId16"/>
    <p:sldId id="3159" r:id="rId17"/>
    <p:sldId id="3153" r:id="rId18"/>
    <p:sldId id="3157" r:id="rId19"/>
    <p:sldId id="3164" r:id="rId20"/>
    <p:sldId id="3081" r:id="rId21"/>
    <p:sldId id="3170" r:id="rId22"/>
    <p:sldId id="3172" r:id="rId23"/>
    <p:sldId id="3178" r:id="rId24"/>
    <p:sldId id="3185" r:id="rId25"/>
    <p:sldId id="3196" r:id="rId26"/>
    <p:sldId id="3200" r:id="rId27"/>
    <p:sldId id="3203" r:id="rId28"/>
    <p:sldId id="3086" r:id="rId29"/>
    <p:sldId id="3212" r:id="rId30"/>
    <p:sldId id="3216" r:id="rId31"/>
    <p:sldId id="3222" r:id="rId32"/>
    <p:sldId id="3224" r:id="rId33"/>
    <p:sldId id="3234" r:id="rId34"/>
    <p:sldId id="3231" r:id="rId35"/>
    <p:sldId id="3088" r:id="rId36"/>
    <p:sldId id="3089" r:id="rId37"/>
    <p:sldId id="3254" r:id="rId38"/>
    <p:sldId id="3259" r:id="rId39"/>
    <p:sldId id="3090" r:id="rId40"/>
    <p:sldId id="3265" r:id="rId41"/>
    <p:sldId id="3576" r:id="rId42"/>
    <p:sldId id="952" r:id="rId43"/>
    <p:sldId id="95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DA00"/>
    <a:srgbClr val="6C5200"/>
    <a:srgbClr val="9CEAFA"/>
    <a:srgbClr val="7A5D00"/>
    <a:srgbClr val="FFFF99"/>
    <a:srgbClr val="644C00"/>
    <a:srgbClr val="684F00"/>
    <a:srgbClr val="58267E"/>
    <a:srgbClr val="23D7DB"/>
    <a:srgbClr val="1EB8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44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402" y="78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-1343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24/07/2018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3931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7833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3637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203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89976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585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597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9612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7209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444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3799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341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6112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89434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881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508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2184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24820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32052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13723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6346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8946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8780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07505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74167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20701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60286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6796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39151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3735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422839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92545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9410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2647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6334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081251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77792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105735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227897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0064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7272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79877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  <p:sldLayoutId id="2147483792" r:id="rId14"/>
    <p:sldLayoutId id="2147483793" r:id="rId15"/>
    <p:sldLayoutId id="2147483794" r:id="rId16"/>
    <p:sldLayoutId id="214748379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5411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6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microsoft.com/office/2007/relationships/hdphoto" Target="../media/hdphoto4.wdp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&amp;ehk=Cngea60NoK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5.png"/><Relationship Id="rId5" Type="http://schemas.openxmlformats.org/officeDocument/2006/relationships/image" Target="../media/image64.jpg"/><Relationship Id="rId10" Type="http://schemas.openxmlformats.org/officeDocument/2006/relationships/audio" Target="../media/audio5.wav"/><Relationship Id="rId4" Type="http://schemas.openxmlformats.org/officeDocument/2006/relationships/audio" Target="../media/audio5.wav"/><Relationship Id="rId9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-29496" y="764034"/>
            <a:ext cx="1222149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contaremos la vida del trigésimo primer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piloto del automovilismo mundial con el corazón bien puesto en la competencia…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5978210" y="2551172"/>
            <a:ext cx="5703574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31º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2009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211393" y="2012619"/>
            <a:ext cx="6057912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Jénson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Button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7270246" y="603785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40710" y="331039"/>
            <a:ext cx="2153265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026" name="Picture 2" descr="Resultado de imagen para Foto de Jenson Button">
            <a:extLst>
              <a:ext uri="{FF2B5EF4-FFF2-40B4-BE49-F238E27FC236}">
                <a16:creationId xmlns:a16="http://schemas.microsoft.com/office/drawing/2014/main" id="{0D0C9925-E5EE-4D2C-86C2-69F263BD61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33" b="99667" l="51667" r="98542">
                        <a14:foregroundMark x1="55833" y1="91667" x2="55833" y2="91667"/>
                        <a14:foregroundMark x1="61875" y1="87667" x2="61875" y2="87667"/>
                        <a14:foregroundMark x1="63125" y1="85667" x2="63125" y2="85667"/>
                        <a14:foregroundMark x1="96042" y1="79667" x2="96042" y2="79667"/>
                        <a14:foregroundMark x1="98542" y1="83333" x2="98542" y2="83333"/>
                        <a14:foregroundMark x1="97500" y1="95000" x2="97500" y2="95000"/>
                        <a14:foregroundMark x1="85833" y1="99667" x2="85833" y2="99667"/>
                        <a14:foregroundMark x1="69167" y1="16000" x2="69167" y2="16000"/>
                        <a14:foregroundMark x1="67917" y1="15667" x2="67917" y2="15667"/>
                        <a14:foregroundMark x1="67917" y1="12333" x2="67917" y2="12333"/>
                        <a14:foregroundMark x1="71042" y1="8333" x2="71042" y2="8333"/>
                        <a14:foregroundMark x1="78750" y1="5333" x2="78750" y2="5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505"/>
          <a:stretch/>
        </p:blipFill>
        <p:spPr bwMode="auto">
          <a:xfrm>
            <a:off x="1356850" y="2929296"/>
            <a:ext cx="3362632" cy="392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DA0E209B-941F-41FC-8089-3C0DCEAE7C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664" b="89892" l="4000" r="96000">
                        <a14:foregroundMark x1="7500" y1="18773" x2="7500" y2="18773"/>
                        <a14:foregroundMark x1="4100" y1="19134" x2="4100" y2="19134"/>
                        <a14:foregroundMark x1="91600" y1="68953" x2="91600" y2="68953"/>
                        <a14:foregroundMark x1="96000" y1="73285" x2="96000" y2="73285"/>
                        <a14:foregroundMark x1="29800" y1="24188" x2="29800" y2="24188"/>
                        <a14:foregroundMark x1="32800" y1="25632" x2="32800" y2="25632"/>
                        <a14:foregroundMark x1="30200" y1="33935" x2="30200" y2="33935"/>
                        <a14:foregroundMark x1="29200" y1="33574" x2="29200" y2="33574"/>
                        <a14:foregroundMark x1="41800" y1="26354" x2="41800" y2="26354"/>
                        <a14:foregroundMark x1="41200" y1="23105" x2="41200" y2="23105"/>
                        <a14:foregroundMark x1="41000" y1="24188" x2="41000" y2="24188"/>
                        <a14:foregroundMark x1="41000" y1="24549" x2="41000" y2="24549"/>
                        <a14:foregroundMark x1="41000" y1="25632" x2="41000" y2="25632"/>
                        <a14:foregroundMark x1="41000" y1="29242" x2="41000" y2="292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2010" y="3077068"/>
            <a:ext cx="2804799" cy="77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3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0">
        <p:fade/>
        <p:sndAc>
          <p:stSnd>
            <p:snd r:embed="rId2" name="HimnoNacionaldeInglaterra Hamilton-Eaglenest-1.wav"/>
          </p:stSnd>
        </p:sndAc>
      </p:transition>
    </mc:Choice>
    <mc:Fallback xmlns="">
      <p:transition spd="slow" advTm="0">
        <p:fade/>
        <p:sndAc>
          <p:stSnd>
            <p:snd r:embed="rId8" name="HimnoNacionaldeInglaterra Hamilton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75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25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/>
      <p:bldP spid="6" grpId="0"/>
      <p:bldP spid="7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Rectángulo">
            <a:extLst>
              <a:ext uri="{FF2B5EF4-FFF2-40B4-BE49-F238E27FC236}">
                <a16:creationId xmlns:a16="http://schemas.microsoft.com/office/drawing/2014/main" id="{600556A8-B0C1-4AE8-8483-F61A3B79EC4A}"/>
              </a:ext>
            </a:extLst>
          </p:cNvPr>
          <p:cNvSpPr/>
          <p:nvPr/>
        </p:nvSpPr>
        <p:spPr>
          <a:xfrm>
            <a:off x="7459580" y="3444587"/>
            <a:ext cx="3705726" cy="25872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30831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Campeón Mundial   </a:t>
            </a:r>
          </a:p>
          <a:p>
            <a:pPr algn="ctr" defTabSz="1219170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F</a:t>
            </a: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</a:t>
            </a:r>
            <a:endParaRPr lang="es-ES" sz="4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3" name="1 Rectángulo">
            <a:extLst>
              <a:ext uri="{FF2B5EF4-FFF2-40B4-BE49-F238E27FC236}">
                <a16:creationId xmlns:a16="http://schemas.microsoft.com/office/drawing/2014/main" id="{B62A3779-5B80-40EC-B998-598FA9D8C253}"/>
              </a:ext>
            </a:extLst>
          </p:cNvPr>
          <p:cNvSpPr/>
          <p:nvPr/>
        </p:nvSpPr>
        <p:spPr>
          <a:xfrm>
            <a:off x="6854855" y="1096030"/>
            <a:ext cx="4829134" cy="24990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  </a:t>
            </a:r>
            <a:r>
              <a:rPr lang="es-ES" sz="6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Jénson</a:t>
            </a: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Button 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4" name="1 Rectángulo">
            <a:extLst>
              <a:ext uri="{FF2B5EF4-FFF2-40B4-BE49-F238E27FC236}">
                <a16:creationId xmlns:a16="http://schemas.microsoft.com/office/drawing/2014/main" id="{C29B1413-BCA5-434C-997B-8F220C8BB73E}"/>
              </a:ext>
            </a:extLst>
          </p:cNvPr>
          <p:cNvSpPr/>
          <p:nvPr/>
        </p:nvSpPr>
        <p:spPr>
          <a:xfrm>
            <a:off x="8207531" y="5812510"/>
            <a:ext cx="2456063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2</a:t>
            </a:r>
            <a:endParaRPr kumimoji="0" lang="es-ES" sz="20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12 CuadroTexto">
            <a:extLst>
              <a:ext uri="{FF2B5EF4-FFF2-40B4-BE49-F238E27FC236}">
                <a16:creationId xmlns:a16="http://schemas.microsoft.com/office/drawing/2014/main" id="{4CBC0DD8-D09A-44D5-BB3E-C961CC262F55}"/>
              </a:ext>
            </a:extLst>
          </p:cNvPr>
          <p:cNvSpPr txBox="1"/>
          <p:nvPr/>
        </p:nvSpPr>
        <p:spPr>
          <a:xfrm>
            <a:off x="169737" y="161788"/>
            <a:ext cx="1975799" cy="383898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6" name="1 Rectángulo">
            <a:extLst>
              <a:ext uri="{FF2B5EF4-FFF2-40B4-BE49-F238E27FC236}">
                <a16:creationId xmlns:a16="http://schemas.microsoft.com/office/drawing/2014/main" id="{2A188131-18E9-494B-A61B-2D2370711B42}"/>
              </a:ext>
            </a:extLst>
          </p:cNvPr>
          <p:cNvSpPr/>
          <p:nvPr/>
        </p:nvSpPr>
        <p:spPr>
          <a:xfrm>
            <a:off x="7796465" y="4684296"/>
            <a:ext cx="3015913" cy="101065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2838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2009</a:t>
            </a:r>
            <a:endParaRPr lang="es-ES" sz="5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9" name="Picture 2" descr="C:\Users\capiA\Desktop\Eaglenest 767.png">
            <a:extLst>
              <a:ext uri="{FF2B5EF4-FFF2-40B4-BE49-F238E27FC236}">
                <a16:creationId xmlns:a16="http://schemas.microsoft.com/office/drawing/2014/main" id="{8EDDA2D2-17A7-42B9-BD68-509F77772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267" y="618121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02F07FF1-A9B6-4315-AD8F-9008DE55AE2F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475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0">
        <p14:vortex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87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4" grpId="0"/>
      <p:bldP spid="5" grpId="0"/>
      <p:bldP spid="6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alphaModFix amt="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edificio, cielo, exterior&#10;&#10;Descripción generada con confianza muy alta">
            <a:extLst>
              <a:ext uri="{FF2B5EF4-FFF2-40B4-BE49-F238E27FC236}">
                <a16:creationId xmlns:a16="http://schemas.microsoft.com/office/drawing/2014/main" id="{5B6CBE8C-0EE8-47FF-BDB4-9362CDC265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7" y="-12886"/>
            <a:ext cx="12200057" cy="6870885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99"/>
                </a:solidFill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93B93894-5A14-4B13-BCE0-5356613498F1}"/>
              </a:ext>
            </a:extLst>
          </p:cNvPr>
          <p:cNvSpPr/>
          <p:nvPr/>
        </p:nvSpPr>
        <p:spPr>
          <a:xfrm>
            <a:off x="2111881" y="1200956"/>
            <a:ext cx="7440812" cy="24405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lang="es-ES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jénson</a:t>
            </a:r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Button 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Campeón Mundial F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2009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EB8D5319-C57B-4331-91F9-9CDAC46FAB0A}"/>
              </a:ext>
            </a:extLst>
          </p:cNvPr>
          <p:cNvSpPr/>
          <p:nvPr/>
        </p:nvSpPr>
        <p:spPr>
          <a:xfrm>
            <a:off x="9883931" y="4837150"/>
            <a:ext cx="2456063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2</a:t>
            </a:r>
            <a:endParaRPr kumimoji="0" lang="es-ES" sz="20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0438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F126663A-B647-4FCD-BB13-D9C791C526A3}"/>
              </a:ext>
            </a:extLst>
          </p:cNvPr>
          <p:cNvSpPr/>
          <p:nvPr/>
        </p:nvSpPr>
        <p:spPr>
          <a:xfrm>
            <a:off x="-1" y="964041"/>
            <a:ext cx="8069179" cy="583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Arial"/>
              </a:rPr>
              <a:t>Nacionalidad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Británico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Arial"/>
              </a:rPr>
              <a:t>Nacimiento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 de enero de 1980</a:t>
            </a: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Somerset, Inglaterra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Arial"/>
              </a:rPr>
              <a:t>Carrera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Arial"/>
              </a:rPr>
              <a:t>deportiva</a:t>
            </a:r>
            <a:endParaRPr kumimoji="0" lang="es-MX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Arial"/>
              </a:rPr>
              <a:t>Competiciones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Arial"/>
              </a:rPr>
              <a:t>Carreras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Arial"/>
              </a:rPr>
              <a:t>comenzadas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305</a:t>
            </a: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2" name="Imagen 63" descr="Jenson Button bahrain 2012.jpg">
            <a:extLst>
              <a:ext uri="{FF2B5EF4-FFF2-40B4-BE49-F238E27FC236}">
                <a16:creationId xmlns:a16="http://schemas.microsoft.com/office/drawing/2014/main" id="{90868E07-BCA9-47FB-A5EE-3F022B738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172" b="99112" l="3556" r="96889">
                        <a14:foregroundMark x1="37333" y1="19231" x2="37333" y2="19231"/>
                        <a14:foregroundMark x1="63556" y1="23373" x2="63556" y2="23373"/>
                        <a14:foregroundMark x1="63111" y1="21302" x2="63111" y2="21302"/>
                        <a14:foregroundMark x1="53333" y1="13018" x2="53333" y2="13018"/>
                        <a14:foregroundMark x1="53333" y1="13018" x2="53333" y2="13018"/>
                        <a14:foregroundMark x1="53778" y1="13018" x2="53778" y2="13018"/>
                        <a14:foregroundMark x1="53333" y1="12722" x2="53333" y2="12722"/>
                        <a14:foregroundMark x1="19556" y1="70414" x2="19556" y2="70414"/>
                        <a14:foregroundMark x1="16444" y1="86391" x2="16444" y2="86391"/>
                        <a14:foregroundMark x1="9778" y1="86391" x2="9778" y2="86391"/>
                        <a14:foregroundMark x1="3556" y1="89053" x2="3556" y2="89053"/>
                        <a14:foregroundMark x1="64444" y1="89645" x2="64444" y2="89645"/>
                        <a14:foregroundMark x1="43111" y1="88757" x2="43111" y2="88757"/>
                        <a14:foregroundMark x1="44889" y1="93195" x2="44889" y2="93195"/>
                        <a14:foregroundMark x1="77333" y1="93787" x2="77333" y2="93787"/>
                        <a14:foregroundMark x1="34667" y1="98817" x2="34667" y2="98817"/>
                        <a14:foregroundMark x1="92444" y1="65680" x2="92444" y2="65680"/>
                        <a14:foregroundMark x1="97333" y1="67160" x2="97333" y2="67160"/>
                        <a14:foregroundMark x1="11556" y1="61243" x2="11556" y2="61243"/>
                        <a14:foregroundMark x1="15111" y1="53254" x2="15111" y2="53254"/>
                        <a14:foregroundMark x1="11111" y1="64201" x2="11111" y2="64201"/>
                        <a14:foregroundMark x1="10667" y1="93787" x2="10667" y2="93787"/>
                        <a14:foregroundMark x1="12889" y1="59172" x2="12889" y2="59172"/>
                        <a14:foregroundMark x1="12889" y1="57988" x2="12889" y2="57988"/>
                        <a14:foregroundMark x1="12444" y1="60355" x2="12444" y2="60355"/>
                        <a14:foregroundMark x1="89333" y1="99112" x2="89333" y2="99112"/>
                        <a14:foregroundMark x1="89333" y1="98817" x2="89333" y2="98817"/>
                        <a14:foregroundMark x1="88000" y1="95858" x2="88000" y2="95858"/>
                        <a14:foregroundMark x1="90667" y1="99112" x2="90667" y2="99112"/>
                        <a14:foregroundMark x1="92444" y1="99112" x2="92444" y2="99112"/>
                        <a14:backgroundMark x1="88444" y1="81065" x2="88444" y2="81065"/>
                        <a14:backgroundMark x1="85333" y1="74260" x2="85333" y2="74260"/>
                        <a14:backgroundMark x1="97333" y1="51183" x2="97333" y2="51183"/>
                        <a14:backgroundMark x1="2667" y1="64497" x2="2667" y2="64497"/>
                        <a14:backgroundMark x1="889" y1="86391" x2="889" y2="86391"/>
                        <a14:backgroundMark x1="28000" y1="85503" x2="28000" y2="85503"/>
                        <a14:backgroundMark x1="21778" y1="82544" x2="21778" y2="82840"/>
                        <a14:backgroundMark x1="24444" y1="89645" x2="24444" y2="89645"/>
                        <a14:backgroundMark x1="26222" y1="97041" x2="26222" y2="97041"/>
                        <a14:backgroundMark x1="26222" y1="92308" x2="26222" y2="92308"/>
                        <a14:backgroundMark x1="26667" y1="85503" x2="26667" y2="85503"/>
                        <a14:backgroundMark x1="26667" y1="81361" x2="26667" y2="81361"/>
                        <a14:backgroundMark x1="27556" y1="94675" x2="27556" y2="94675"/>
                        <a14:backgroundMark x1="84000" y1="73077" x2="84000" y2="73077"/>
                        <a14:backgroundMark x1="98667" y1="99112" x2="98667" y2="99112"/>
                        <a14:backgroundMark x1="4889" y1="53846" x2="4889" y2="53846"/>
                        <a14:backgroundMark x1="95111" y1="91124" x2="95111" y2="911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038" y="-16042"/>
            <a:ext cx="4555958" cy="687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86CA6740-C041-4E3B-8745-3997A50F2EB1}"/>
              </a:ext>
            </a:extLst>
          </p:cNvPr>
          <p:cNvSpPr/>
          <p:nvPr/>
        </p:nvSpPr>
        <p:spPr>
          <a:xfrm>
            <a:off x="7916430" y="248700"/>
            <a:ext cx="3762222" cy="101566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Jénson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Button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2867444-5B07-418E-AEF5-0EADD9B2DFEF}"/>
              </a:ext>
            </a:extLst>
          </p:cNvPr>
          <p:cNvSpPr/>
          <p:nvPr/>
        </p:nvSpPr>
        <p:spPr>
          <a:xfrm>
            <a:off x="6849980" y="1820828"/>
            <a:ext cx="21106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644C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como piloto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644C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McLaren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644C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2012</a:t>
            </a: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srgbClr val="644C0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562AAD8-1026-463C-B0C7-AA38B5F1D9A0}"/>
              </a:ext>
            </a:extLst>
          </p:cNvPr>
          <p:cNvSpPr/>
          <p:nvPr/>
        </p:nvSpPr>
        <p:spPr>
          <a:xfrm>
            <a:off x="1604207" y="294969"/>
            <a:ext cx="4940968" cy="10496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Datos personales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958BF95-B35A-4E5A-83D5-274848C92CED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739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  <p:sndAc>
          <p:stSnd>
            <p:snd r:embed="rId2" name="J. Button 1  Medley-Eaglenest-1.wav"/>
          </p:stSnd>
        </p:sndAc>
      </p:transition>
    </mc:Choice>
    <mc:Fallback xmlns="">
      <p:transition spd="slow" advTm="0">
        <p:fade/>
        <p:sndAc>
          <p:stSnd>
            <p:snd r:embed="rId6" name="J. Button 1 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457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63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786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594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72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7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497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7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305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7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879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17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868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17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2027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17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3431"/>
                            </p:stCondLst>
                            <p:childTnLst>
                              <p:par>
                                <p:cTn id="6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Imagen 64" descr="Bandera de Reino Unido">
            <a:extLst>
              <a:ext uri="{FF2B5EF4-FFF2-40B4-BE49-F238E27FC236}">
                <a16:creationId xmlns:a16="http://schemas.microsoft.com/office/drawing/2014/main" id="{7EE1D8EC-A890-4E14-A669-1729E27B3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5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Imagen 65" descr="Bandera de Inglaterra">
            <a:extLst>
              <a:ext uri="{FF2B5EF4-FFF2-40B4-BE49-F238E27FC236}">
                <a16:creationId xmlns:a16="http://schemas.microsoft.com/office/drawing/2014/main" id="{F4305A3D-1679-4BF5-B932-4DD390BBA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50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Imagen 66" descr="Bandera de Australia">
            <a:extLst>
              <a:ext uri="{FF2B5EF4-FFF2-40B4-BE49-F238E27FC236}">
                <a16:creationId xmlns:a16="http://schemas.microsoft.com/office/drawing/2014/main" id="{BFB5FE8B-F18D-4FF3-BC30-F21C9C461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5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Imagen 67" descr="Bandera de Hungría">
            <a:extLst>
              <a:ext uri="{FF2B5EF4-FFF2-40B4-BE49-F238E27FC236}">
                <a16:creationId xmlns:a16="http://schemas.microsoft.com/office/drawing/2014/main" id="{9ADBAEAB-8651-447B-9540-DF2BF6DCF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5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Imagen 68" descr="Bandera de Brasil">
            <a:extLst>
              <a:ext uri="{FF2B5EF4-FFF2-40B4-BE49-F238E27FC236}">
                <a16:creationId xmlns:a16="http://schemas.microsoft.com/office/drawing/2014/main" id="{5660AB1C-B641-4DBF-ADB4-42488CB74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50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Imagen 69" descr="Bandera de Mónaco">
            <a:extLst>
              <a:ext uri="{FF2B5EF4-FFF2-40B4-BE49-F238E27FC236}">
                <a16:creationId xmlns:a16="http://schemas.microsoft.com/office/drawing/2014/main" id="{F8EB4D7F-6A40-459E-AE9F-ED42D290C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5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Imagen 70" descr="Bandera de Reino Unido">
            <a:extLst>
              <a:ext uri="{FF2B5EF4-FFF2-40B4-BE49-F238E27FC236}">
                <a16:creationId xmlns:a16="http://schemas.microsoft.com/office/drawing/2014/main" id="{37CFB5AE-15C0-4033-A868-039E65E87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05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387E3D47-455C-462B-838E-ED6E287AA777}"/>
              </a:ext>
            </a:extLst>
          </p:cNvPr>
          <p:cNvSpPr/>
          <p:nvPr/>
        </p:nvSpPr>
        <p:spPr>
          <a:xfrm>
            <a:off x="8117307" y="346426"/>
            <a:ext cx="3842078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Campeonatos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mundiales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(2009)</a:t>
            </a:r>
          </a:p>
          <a:p>
            <a:pPr lvl="0" algn="ctr">
              <a:lnSpc>
                <a:spcPts val="2800"/>
              </a:lnSpc>
            </a:pPr>
            <a:endParaRPr lang="es-ES" sz="2800" b="1" kern="180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Victorias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  <a:p>
            <a:pPr lvl="0" algn="ctr">
              <a:lnSpc>
                <a:spcPts val="28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Podios</a:t>
            </a: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</a:t>
            </a:r>
          </a:p>
          <a:p>
            <a:pPr algn="ctr">
              <a:lnSpc>
                <a:spcPts val="2800"/>
              </a:lnSpc>
            </a:pPr>
            <a:endParaRPr lang="es-MX" sz="2800" b="1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 err="1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Poles</a:t>
            </a:r>
            <a:endParaRPr lang="es-ES" sz="36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  <a:p>
            <a:pPr algn="ctr">
              <a:lnSpc>
                <a:spcPts val="2800"/>
              </a:lnSpc>
            </a:pPr>
            <a:endParaRPr lang="es-MX" sz="2800" b="1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Vueltas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rápidas</a:t>
            </a: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  <a:p>
            <a:pPr algn="ctr">
              <a:lnSpc>
                <a:spcPts val="2800"/>
              </a:lnSpc>
            </a:pPr>
            <a:endParaRPr lang="es-MX" sz="2800" b="1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Primera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carrera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 </a:t>
            </a: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Australia 2000</a:t>
            </a:r>
            <a:endParaRPr lang="es-MX" sz="2800" b="1" dirty="0">
              <a:solidFill>
                <a:schemeClr val="bg1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2B314DA1-6913-432C-AA34-F6A084FACB9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64" b="97518" l="1375" r="98375">
                        <a14:foregroundMark x1="44750" y1="9781" x2="44750" y2="9781"/>
                        <a14:foregroundMark x1="45750" y1="10511" x2="45750" y2="10511"/>
                        <a14:foregroundMark x1="53625" y1="5255" x2="53625" y2="5255"/>
                        <a14:foregroundMark x1="15250" y1="85985" x2="15250" y2="85985"/>
                        <a14:foregroundMark x1="13750" y1="79854" x2="13750" y2="79854"/>
                        <a14:foregroundMark x1="10000" y1="80000" x2="10000" y2="80000"/>
                        <a14:foregroundMark x1="13750" y1="68321" x2="13750" y2="68321"/>
                        <a14:foregroundMark x1="20500" y1="69781" x2="20500" y2="69781"/>
                        <a14:foregroundMark x1="40750" y1="66277" x2="40750" y2="66277"/>
                        <a14:foregroundMark x1="47625" y1="70657" x2="47625" y2="70657"/>
                        <a14:foregroundMark x1="44500" y1="68321" x2="44500" y2="68321"/>
                        <a14:foregroundMark x1="39250" y1="60146" x2="39250" y2="60146"/>
                        <a14:foregroundMark x1="42250" y1="65985" x2="42250" y2="65985"/>
                        <a14:foregroundMark x1="43250" y1="65839" x2="43250" y2="65839"/>
                        <a14:foregroundMark x1="52375" y1="71971" x2="52375" y2="71971"/>
                        <a14:foregroundMark x1="58000" y1="71241" x2="58000" y2="71241"/>
                        <a14:foregroundMark x1="55875" y1="71679" x2="55875" y2="71679"/>
                        <a14:foregroundMark x1="62375" y1="71387" x2="62375" y2="71387"/>
                        <a14:foregroundMark x1="61000" y1="70657" x2="61000" y2="70657"/>
                        <a14:foregroundMark x1="64125" y1="69489" x2="64125" y2="69489"/>
                        <a14:foregroundMark x1="66625" y1="74453" x2="66625" y2="74453"/>
                        <a14:foregroundMark x1="67500" y1="63358" x2="67500" y2="63358"/>
                        <a14:foregroundMark x1="68750" y1="68759" x2="68750" y2="68759"/>
                        <a14:foregroundMark x1="75000" y1="70511" x2="75000" y2="70511"/>
                        <a14:foregroundMark x1="82250" y1="71387" x2="82250" y2="71387"/>
                        <a14:foregroundMark x1="75875" y1="65547" x2="75875" y2="65547"/>
                        <a14:foregroundMark x1="71000" y1="66277" x2="71000" y2="66277"/>
                        <a14:foregroundMark x1="71500" y1="70657" x2="71500" y2="70657"/>
                        <a14:foregroundMark x1="67250" y1="81314" x2="67250" y2="81314"/>
                        <a14:foregroundMark x1="59250" y1="88905" x2="59250" y2="88905"/>
                        <a14:foregroundMark x1="43875" y1="84672" x2="43875" y2="84672"/>
                        <a14:foregroundMark x1="39875" y1="78540" x2="39875" y2="78540"/>
                        <a14:foregroundMark x1="39000" y1="72263" x2="39000" y2="72263"/>
                        <a14:foregroundMark x1="42875" y1="74161" x2="42875" y2="74161"/>
                        <a14:foregroundMark x1="44750" y1="74891" x2="44750" y2="74891"/>
                        <a14:foregroundMark x1="40500" y1="71387" x2="40500" y2="71387"/>
                        <a14:foregroundMark x1="38375" y1="67591" x2="38375" y2="67591"/>
                        <a14:foregroundMark x1="35625" y1="66569" x2="35625" y2="66569"/>
                        <a14:foregroundMark x1="40375" y1="74891" x2="40375" y2="74891"/>
                        <a14:foregroundMark x1="38625" y1="77664" x2="38625" y2="77664"/>
                        <a14:foregroundMark x1="33125" y1="80292" x2="33125" y2="80292"/>
                        <a14:foregroundMark x1="31000" y1="78394" x2="31000" y2="78394"/>
                        <a14:foregroundMark x1="27875" y1="75620" x2="27875" y2="75620"/>
                        <a14:foregroundMark x1="21750" y1="77080" x2="21750" y2="77080"/>
                        <a14:foregroundMark x1="24750" y1="78394" x2="24750" y2="78394"/>
                        <a14:foregroundMark x1="30625" y1="80000" x2="30625" y2="80000"/>
                        <a14:foregroundMark x1="34000" y1="76934" x2="34000" y2="76934"/>
                        <a14:foregroundMark x1="33625" y1="75620" x2="33625" y2="75620"/>
                        <a14:foregroundMark x1="54875" y1="82774" x2="54875" y2="82774"/>
                        <a14:foregroundMark x1="50625" y1="82774" x2="50625" y2="82774"/>
                        <a14:foregroundMark x1="51625" y1="87007" x2="51625" y2="87007"/>
                        <a14:foregroundMark x1="54375" y1="92847" x2="54375" y2="92847"/>
                        <a14:foregroundMark x1="16750" y1="69489" x2="16750" y2="69489"/>
                        <a14:foregroundMark x1="15625" y1="67299" x2="15625" y2="67299"/>
                        <a14:foregroundMark x1="10250" y1="69781" x2="10250" y2="69781"/>
                        <a14:foregroundMark x1="12375" y1="68321" x2="12375" y2="68321"/>
                        <a14:foregroundMark x1="8125" y1="70657" x2="8125" y2="70657"/>
                        <a14:foregroundMark x1="7875" y1="73431" x2="7875" y2="73431"/>
                        <a14:foregroundMark x1="5125" y1="77080" x2="5125" y2="77080"/>
                        <a14:foregroundMark x1="10875" y1="76058" x2="10875" y2="76058"/>
                        <a14:foregroundMark x1="3000" y1="82482" x2="3000" y2="82482"/>
                        <a14:foregroundMark x1="5750" y1="83066" x2="5750" y2="83066"/>
                        <a14:foregroundMark x1="6250" y1="74599" x2="6250" y2="74599"/>
                        <a14:foregroundMark x1="11875" y1="92409" x2="11875" y2="92409"/>
                        <a14:foregroundMark x1="1375" y1="95328" x2="1375" y2="95328"/>
                        <a14:foregroundMark x1="4375" y1="95766" x2="4375" y2="95766"/>
                        <a14:foregroundMark x1="17375" y1="97518" x2="17375" y2="97518"/>
                        <a14:foregroundMark x1="30000" y1="96788" x2="30000" y2="96788"/>
                        <a14:foregroundMark x1="64750" y1="97518" x2="64750" y2="97518"/>
                        <a14:foregroundMark x1="62875" y1="95036" x2="62875" y2="95036"/>
                        <a14:foregroundMark x1="60375" y1="96350" x2="60375" y2="96350"/>
                        <a14:foregroundMark x1="58625" y1="97956" x2="58625" y2="97956"/>
                        <a14:foregroundMark x1="69125" y1="97956" x2="69125" y2="97956"/>
                        <a14:foregroundMark x1="73750" y1="90365" x2="73750" y2="90365"/>
                        <a14:foregroundMark x1="74875" y1="87007" x2="74875" y2="87007"/>
                        <a14:foregroundMark x1="74375" y1="88613" x2="74375" y2="88613"/>
                        <a14:foregroundMark x1="80375" y1="90657" x2="80375" y2="90657"/>
                        <a14:foregroundMark x1="81625" y1="92409" x2="81625" y2="92409"/>
                        <a14:foregroundMark x1="77125" y1="90073" x2="77125" y2="90073"/>
                        <a14:foregroundMark x1="63250" y1="90949" x2="63250" y2="90949"/>
                        <a14:foregroundMark x1="64125" y1="90949" x2="64125" y2="90949"/>
                        <a14:foregroundMark x1="68125" y1="90949" x2="68125" y2="90949"/>
                        <a14:foregroundMark x1="67000" y1="88175" x2="67000" y2="88175"/>
                        <a14:foregroundMark x1="89125" y1="91679" x2="89125" y2="91679"/>
                        <a14:foregroundMark x1="87500" y1="82336" x2="87500" y2="82336"/>
                        <a14:foregroundMark x1="79500" y1="69927" x2="79500" y2="69927"/>
                        <a14:foregroundMark x1="81750" y1="69781" x2="81750" y2="69781"/>
                        <a14:foregroundMark x1="85625" y1="72263" x2="85625" y2="72263"/>
                        <a14:foregroundMark x1="85625" y1="70657" x2="85625" y2="70657"/>
                        <a14:foregroundMark x1="92375" y1="73139" x2="92375" y2="73139"/>
                        <a14:foregroundMark x1="84125" y1="75620" x2="84125" y2="75620"/>
                        <a14:foregroundMark x1="96500" y1="87445" x2="96500" y2="87445"/>
                        <a14:foregroundMark x1="96375" y1="89635" x2="96375" y2="89635"/>
                        <a14:foregroundMark x1="96125" y1="83942" x2="96125" y2="83942"/>
                        <a14:foregroundMark x1="98375" y1="88175" x2="98375" y2="88175"/>
                        <a14:foregroundMark x1="25750" y1="62920" x2="25750" y2="62920"/>
                        <a14:foregroundMark x1="19875" y1="64088" x2="19875" y2="64088"/>
                        <a14:foregroundMark x1="22875" y1="63650" x2="22875" y2="63650"/>
                        <a14:foregroundMark x1="21750" y1="63796" x2="21750" y2="63796"/>
                        <a14:foregroundMark x1="27875" y1="64380" x2="27875" y2="64380"/>
                        <a14:foregroundMark x1="34000" y1="62044" x2="34000" y2="62044"/>
                        <a14:foregroundMark x1="37125" y1="62336" x2="37125" y2="62336"/>
                        <a14:backgroundMark x1="15250" y1="35036" x2="15250" y2="35036"/>
                        <a14:backgroundMark x1="4500" y1="59708" x2="4500" y2="59708"/>
                        <a14:backgroundMark x1="1375" y1="77664" x2="1375" y2="77664"/>
                        <a14:backgroundMark x1="85125" y1="46423" x2="85125" y2="46423"/>
                        <a14:backgroundMark x1="94625" y1="44380" x2="94625" y2="44380"/>
                        <a14:backgroundMark x1="83250" y1="30657" x2="83250" y2="30657"/>
                        <a14:backgroundMark x1="29000" y1="35328" x2="29000" y2="35328"/>
                        <a14:backgroundMark x1="21125" y1="36350" x2="21125" y2="36350"/>
                        <a14:backgroundMark x1="68500" y1="56496" x2="68500" y2="56496"/>
                        <a14:backgroundMark x1="68500" y1="56496" x2="68500" y2="56496"/>
                        <a14:backgroundMark x1="68500" y1="58686" x2="68500" y2="58686"/>
                        <a14:backgroundMark x1="70000" y1="58978" x2="70000" y2="58978"/>
                        <a14:backgroundMark x1="69750" y1="59416" x2="69750" y2="59416"/>
                        <a14:backgroundMark x1="85750" y1="45693" x2="85750" y2="45693"/>
                        <a14:backgroundMark x1="82250" y1="45401" x2="82250" y2="45401"/>
                        <a14:backgroundMark x1="85125" y1="45839" x2="85125" y2="45839"/>
                        <a14:backgroundMark x1="99250" y1="80000" x2="99250" y2="80000"/>
                        <a14:backgroundMark x1="98000" y1="69781" x2="98000" y2="69781"/>
                        <a14:backgroundMark x1="98000" y1="72409" x2="98000" y2="72409"/>
                        <a14:backgroundMark x1="98625" y1="74161" x2="98625" y2="74161"/>
                        <a14:backgroundMark x1="88125" y1="58248" x2="88125" y2="58248"/>
                        <a14:backgroundMark x1="81625" y1="49343" x2="81625" y2="49343"/>
                        <a14:backgroundMark x1="74625" y1="48321" x2="74625" y2="48321"/>
                        <a14:backgroundMark x1="75875" y1="54015" x2="75875" y2="54015"/>
                        <a14:backgroundMark x1="73375" y1="54745" x2="73375" y2="54745"/>
                        <a14:backgroundMark x1="71500" y1="54453" x2="71500" y2="54453"/>
                        <a14:backgroundMark x1="71500" y1="58248" x2="71500" y2="58248"/>
                        <a14:backgroundMark x1="74375" y1="60438" x2="74375" y2="60438"/>
                        <a14:backgroundMark x1="78875" y1="59124" x2="78875" y2="59124"/>
                        <a14:backgroundMark x1="84750" y1="63796" x2="84750" y2="63796"/>
                        <a14:backgroundMark x1="86625" y1="54745" x2="86625" y2="54745"/>
                        <a14:backgroundMark x1="91250" y1="47883" x2="91250" y2="47883"/>
                        <a14:backgroundMark x1="94250" y1="42190" x2="94250" y2="42190"/>
                        <a14:backgroundMark x1="94875" y1="38978" x2="94875" y2="38978"/>
                        <a14:backgroundMark x1="95625" y1="44380" x2="95625" y2="44380"/>
                        <a14:backgroundMark x1="83500" y1="44672" x2="83500" y2="44672"/>
                        <a14:backgroundMark x1="96500" y1="41168" x2="96500" y2="41168"/>
                        <a14:backgroundMark x1="92750" y1="36496" x2="92750" y2="36496"/>
                        <a14:backgroundMark x1="92750" y1="33285" x2="92750" y2="33285"/>
                        <a14:backgroundMark x1="96375" y1="33139" x2="96375" y2="33139"/>
                        <a14:backgroundMark x1="81000" y1="63650" x2="81000" y2="63650"/>
                        <a14:backgroundMark x1="86875" y1="66715" x2="86875" y2="66715"/>
                        <a14:backgroundMark x1="5625" y1="62628" x2="5625" y2="62628"/>
                        <a14:backgroundMark x1="6000" y1="62920" x2="6000" y2="62920"/>
                        <a14:backgroundMark x1="4125" y1="66569" x2="4125" y2="66569"/>
                        <a14:backgroundMark x1="6000" y1="67737" x2="6000" y2="67737"/>
                        <a14:backgroundMark x1="7625" y1="65547" x2="7625" y2="65547"/>
                        <a14:backgroundMark x1="21750" y1="37810" x2="21750" y2="37810"/>
                        <a14:backgroundMark x1="82375" y1="24526" x2="82375" y2="24526"/>
                        <a14:backgroundMark x1="92500" y1="21314" x2="92500" y2="21314"/>
                        <a14:backgroundMark x1="40125" y1="45401" x2="40125" y2="45401"/>
                        <a14:backgroundMark x1="31500" y1="47883" x2="31500" y2="47883"/>
                        <a14:backgroundMark x1="36125" y1="56934" x2="36125" y2="56934"/>
                        <a14:backgroundMark x1="32125" y1="33139" x2="32125" y2="33139"/>
                        <a14:backgroundMark x1="25375" y1="30949" x2="24750" y2="30949"/>
                        <a14:backgroundMark x1="16750" y1="31825" x2="16750" y2="31825"/>
                        <a14:backgroundMark x1="86000" y1="46861" x2="86000" y2="46861"/>
                        <a14:backgroundMark x1="84375" y1="46131" x2="84375" y2="46131"/>
                        <a14:backgroundMark x1="79500" y1="45693" x2="79500" y2="45693"/>
                        <a14:backgroundMark x1="75000" y1="46861" x2="75000" y2="46861"/>
                        <a14:backgroundMark x1="73125" y1="54307" x2="73125" y2="54307"/>
                        <a14:backgroundMark x1="71875" y1="55912" x2="71875" y2="55912"/>
                        <a14:backgroundMark x1="75250" y1="59124" x2="75250" y2="59124"/>
                        <a14:backgroundMark x1="82000" y1="61168" x2="82000" y2="61168"/>
                        <a14:backgroundMark x1="78375" y1="62044" x2="78250" y2="62044"/>
                        <a14:backgroundMark x1="84375" y1="64526" x2="84375" y2="64526"/>
                        <a14:backgroundMark x1="87875" y1="66569" x2="87875" y2="66569"/>
                        <a14:backgroundMark x1="90875" y1="66569" x2="90875" y2="66569"/>
                        <a14:backgroundMark x1="89375" y1="67591" x2="89375" y2="67591"/>
                        <a14:backgroundMark x1="94000" y1="68029" x2="94000" y2="68029"/>
                        <a14:backgroundMark x1="96375" y1="70511" x2="96375" y2="70511"/>
                        <a14:backgroundMark x1="95000" y1="57226" x2="95000" y2="57226"/>
                        <a14:backgroundMark x1="81750" y1="55766" x2="81750" y2="55766"/>
                        <a14:backgroundMark x1="78375" y1="51533" x2="78375" y2="51533"/>
                        <a14:backgroundMark x1="79250" y1="45839" x2="79250" y2="45839"/>
                        <a14:backgroundMark x1="79250" y1="41752" x2="79250" y2="41752"/>
                        <a14:backgroundMark x1="83625" y1="36350" x2="83625" y2="36350"/>
                        <a14:backgroundMark x1="86625" y1="42190" x2="86625" y2="42190"/>
                        <a14:backgroundMark x1="3625" y1="44672" x2="3625" y2="44672"/>
                        <a14:backgroundMark x1="13750" y1="41898" x2="13750" y2="41898"/>
                        <a14:backgroundMark x1="6000" y1="59708" x2="6000" y2="59708"/>
                        <a14:backgroundMark x1="25125" y1="50803" x2="25125" y2="50803"/>
                        <a14:backgroundMark x1="40125" y1="49343" x2="40125" y2="49343"/>
                        <a14:backgroundMark x1="41125" y1="44380" x2="41125" y2="44380"/>
                        <a14:backgroundMark x1="86375" y1="37080" x2="86375" y2="370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469"/>
          <a:stretch/>
        </p:blipFill>
        <p:spPr>
          <a:xfrm>
            <a:off x="13776" y="-12315"/>
            <a:ext cx="8312077" cy="6870315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BA8661B5-FF7F-432A-AF1F-09FA84663BBC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80063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9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9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9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9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70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70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70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70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728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070790E3-55FF-4CFF-B306-D8C57BB1CC10}"/>
              </a:ext>
            </a:extLst>
          </p:cNvPr>
          <p:cNvSpPr/>
          <p:nvPr/>
        </p:nvSpPr>
        <p:spPr>
          <a:xfrm>
            <a:off x="16040" y="338407"/>
            <a:ext cx="5967666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Primera</a:t>
            </a: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victoria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 Premio de Hungría 2006</a:t>
            </a: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endParaRPr lang="es-ES" sz="3600" b="1" kern="0" dirty="0">
              <a:ln>
                <a:solidFill>
                  <a:srgbClr val="996633"/>
                </a:solidFill>
              </a:ln>
              <a:latin typeface="Edwardian Script ITC" panose="030303020407070D0804" pitchFamily="66" charset="0"/>
              <a:cs typeface="Arial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ES" sz="36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victoria</a:t>
            </a: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Brasil 2012</a:t>
            </a:r>
          </a:p>
          <a:p>
            <a:pPr algn="ctr">
              <a:lnSpc>
                <a:spcPts val="2800"/>
              </a:lnSpc>
            </a:pPr>
            <a:endParaRPr lang="es-MX" sz="2800" b="1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carrera</a:t>
            </a: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Mónaco 2017</a:t>
            </a:r>
          </a:p>
          <a:p>
            <a:pPr algn="ctr">
              <a:lnSpc>
                <a:spcPts val="2800"/>
              </a:lnSpc>
            </a:pPr>
            <a:endParaRPr lang="es-MX" sz="2800" b="1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posición</a:t>
            </a: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15º (21 puntos)</a:t>
            </a:r>
          </a:p>
          <a:p>
            <a:pPr algn="ctr">
              <a:lnSpc>
                <a:spcPts val="2800"/>
              </a:lnSpc>
            </a:pPr>
            <a:endParaRPr lang="es-MX" sz="2800" b="1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Temporada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actual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N.º vehículo	22</a:t>
            </a:r>
          </a:p>
          <a:p>
            <a:pPr algn="ctr">
              <a:lnSpc>
                <a:spcPts val="2800"/>
              </a:lnSpc>
            </a:pPr>
            <a:endParaRPr lang="es-MX" sz="2800" b="1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Equipo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actual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 </a:t>
            </a:r>
          </a:p>
          <a:p>
            <a:pPr algn="ctr">
              <a:lnSpc>
                <a:spcPts val="28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McLaren-Honda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MX" sz="2800" b="1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3CE8DD2-9225-4679-B8E5-FC23C47645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371" b="96348" l="9937" r="89748">
                        <a14:foregroundMark x1="39905" y1="66854" x2="39905" y2="66854"/>
                        <a14:foregroundMark x1="42429" y1="57303" x2="42429" y2="57303"/>
                        <a14:foregroundMark x1="43375" y1="73315" x2="43375" y2="73315"/>
                        <a14:foregroundMark x1="34858" y1="73315" x2="34858" y2="73315"/>
                        <a14:foregroundMark x1="32492" y1="75562" x2="32492" y2="75562"/>
                        <a14:foregroundMark x1="28233" y1="87640" x2="28233" y2="87640"/>
                        <a14:foregroundMark x1="28391" y1="91573" x2="28391" y2="91573"/>
                        <a14:foregroundMark x1="28707" y1="83146" x2="28707" y2="83146"/>
                        <a14:foregroundMark x1="25710" y1="97191" x2="25710" y2="97191"/>
                        <a14:foregroundMark x1="74763" y1="78933" x2="74763" y2="78933"/>
                        <a14:foregroundMark x1="79338" y1="94101" x2="79338" y2="94101"/>
                        <a14:foregroundMark x1="78233" y1="89045" x2="78233" y2="89045"/>
                        <a14:foregroundMark x1="81703" y1="93539" x2="81703" y2="93539"/>
                        <a14:foregroundMark x1="39748" y1="89326" x2="39748" y2="89326"/>
                        <a14:foregroundMark x1="37066" y1="89607" x2="37066" y2="89607"/>
                        <a14:foregroundMark x1="37539" y1="91011" x2="37539" y2="91011"/>
                        <a14:foregroundMark x1="51577" y1="88764" x2="51577" y2="88764"/>
                        <a14:foregroundMark x1="51577" y1="87360" x2="51577" y2="87360"/>
                        <a14:foregroundMark x1="51577" y1="88764" x2="51577" y2="88764"/>
                        <a14:foregroundMark x1="55836" y1="7584" x2="55836" y2="7584"/>
                        <a14:foregroundMark x1="43691" y1="7865" x2="43691" y2="7865"/>
                        <a14:foregroundMark x1="40379" y1="13202" x2="40379" y2="13202"/>
                        <a14:foregroundMark x1="40694" y1="16011" x2="40694" y2="16011"/>
                        <a14:foregroundMark x1="40379" y1="13202" x2="40379" y2="13202"/>
                        <a14:foregroundMark x1="41483" y1="17135" x2="41483" y2="17135"/>
                        <a14:foregroundMark x1="42744" y1="4213" x2="42744" y2="4213"/>
                        <a14:foregroundMark x1="47950" y1="3371" x2="47950" y2="3371"/>
                        <a14:backgroundMark x1="31230" y1="29775" x2="31230" y2="29775"/>
                        <a14:backgroundMark x1="31073" y1="44382" x2="31073" y2="443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23" r="15150"/>
          <a:stretch/>
        </p:blipFill>
        <p:spPr>
          <a:xfrm>
            <a:off x="4539915" y="0"/>
            <a:ext cx="7587916" cy="685800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877FEB65-B370-430D-A336-4128D9688115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09915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7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70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70"/>
                                        <p:tgtEl>
                                          <p:spTgt spid="1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324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0" y="345051"/>
            <a:ext cx="5903496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conocido como Jenson Button, (</a:t>
            </a:r>
            <a:r>
              <a:rPr lang="es-ES" sz="2000" b="1" kern="1800" dirty="0">
                <a:solidFill>
                  <a:srgbClr val="7030A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OBE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piloto de automovilismo británico de velocidad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participó entre el año 2000 y 2016  en la Fórmula 1, coronándose campeón en el 2009 con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Brawn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GP.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 descr="Imagen que contiene persona, esquí, pose, texto&#10;&#10;Descripción generada con confianza alta">
            <a:extLst>
              <a:ext uri="{FF2B5EF4-FFF2-40B4-BE49-F238E27FC236}">
                <a16:creationId xmlns:a16="http://schemas.microsoft.com/office/drawing/2014/main" id="{C656AA16-2213-4652-8A2A-D0037E2B66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496" y="637673"/>
            <a:ext cx="6096000" cy="45186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3C56665-13DC-478A-A5F0-EABF1060D12B}"/>
              </a:ext>
            </a:extLst>
          </p:cNvPr>
          <p:cNvSpPr/>
          <p:nvPr/>
        </p:nvSpPr>
        <p:spPr>
          <a:xfrm>
            <a:off x="0" y="1733367"/>
            <a:ext cx="5903496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se inició en el karting a la edad de 8 años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logró grandes éxitos antes y durante su estancia por categorías superiores de monoplazas como la Fórmula Ford Británica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Campeonato Británico de Fórmula 3.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FEBC9DD-27B8-44F8-85AE-9205A1C6487C}"/>
              </a:ext>
            </a:extLst>
          </p:cNvPr>
          <p:cNvSpPr/>
          <p:nvPr/>
        </p:nvSpPr>
        <p:spPr>
          <a:xfrm>
            <a:off x="0" y="3155607"/>
            <a:ext cx="5903496" cy="1962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carrera de Fórmula 1 ha competido en las escuderías Williams, Benetton, Renault y </a:t>
            </a:r>
            <a:r>
              <a:rPr lang="es-ES" sz="2000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escudería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lograría su primer podio, pole position, y vuelta rápida. </a:t>
            </a:r>
          </a:p>
          <a:p>
            <a:pPr algn="ctr">
              <a:lnSpc>
                <a:spcPts val="2400"/>
              </a:lnSpc>
            </a:pPr>
            <a:endParaRPr lang="es-ES" sz="26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Honda, escudería en donde lograría su primera victoria después de 113 grandes premios disputados en 2006.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CB003CD-D468-4122-B74B-56D596422BB9}"/>
              </a:ext>
            </a:extLst>
          </p:cNvPr>
          <p:cNvSpPr/>
          <p:nvPr/>
        </p:nvSpPr>
        <p:spPr>
          <a:xfrm>
            <a:off x="7164852" y="73819"/>
            <a:ext cx="374493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600" b="1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Jenson</a:t>
            </a:r>
            <a:r>
              <a:rPr lang="es-ES" sz="2600" b="1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Button (derecha) en 1996.</a:t>
            </a:r>
            <a:endParaRPr lang="es-MX" b="1" dirty="0">
              <a:solidFill>
                <a:srgbClr val="FFFF0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3CD9B69-F5A6-4E07-B619-A0AA33D18B43}"/>
              </a:ext>
            </a:extLst>
          </p:cNvPr>
          <p:cNvSpPr/>
          <p:nvPr/>
        </p:nvSpPr>
        <p:spPr>
          <a:xfrm>
            <a:off x="0" y="5205135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Brawn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GP, equipo donde ganaría el campeonato de pilotos  y de constructores en 2009.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A214515-2D4C-4E75-A60F-790797A7F201}"/>
              </a:ext>
            </a:extLst>
          </p:cNvPr>
          <p:cNvSpPr/>
          <p:nvPr/>
        </p:nvSpPr>
        <p:spPr>
          <a:xfrm>
            <a:off x="0" y="5753775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desde 2010  forma parte del equipo McLaren, con 7 temporadas ha logrado con el equipo terminar subcampeón en 2011.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E099090-18FF-4160-A988-C66883462112}"/>
              </a:ext>
            </a:extLst>
          </p:cNvPr>
          <p:cNvSpPr/>
          <p:nvPr/>
        </p:nvSpPr>
        <p:spPr>
          <a:xfrm>
            <a:off x="0" y="6332895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 le otorgó a Button el Premio Young Driver en 1999.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4E3F134-65E1-457C-930E-AEE647B197FB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1300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8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156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48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013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976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721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504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8173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0" y="8449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 de enero de 2010, el piloto fue incluido en la lista de los Honores de Año Nuevo 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2010,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convirtiéndose así en miembro de la Orden del Imperio Británico (</a:t>
            </a:r>
            <a:r>
              <a:rPr lang="es-ES" sz="2000" b="1" kern="1800" dirty="0"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OBE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sus servicios a los deportes de motor.</a:t>
            </a:r>
            <a:endParaRPr lang="es-MX" sz="1100" b="1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536BFD0-7616-4497-B76D-811CEDB13520}"/>
              </a:ext>
            </a:extLst>
          </p:cNvPr>
          <p:cNvSpPr/>
          <p:nvPr/>
        </p:nvSpPr>
        <p:spPr>
          <a:xfrm>
            <a:off x="0" y="953175"/>
            <a:ext cx="722376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ciudad natal de Button,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Frome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ha nombrado 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calle,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Avenue  y le ha 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otorgado la meda</a:t>
            </a:r>
            <a:r>
              <a:rPr lang="es-ES" sz="2600" b="1" kern="1800" dirty="0">
                <a:solidFill>
                  <a:srgbClr val="FFFF99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lla libertad 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ciudad.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18288D7-7B51-4AF3-9C16-C7944AE9562B}"/>
              </a:ext>
            </a:extLst>
          </p:cNvPr>
          <p:cNvSpPr/>
          <p:nvPr/>
        </p:nvSpPr>
        <p:spPr>
          <a:xfrm>
            <a:off x="3322320" y="2065695"/>
            <a:ext cx="3520440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ciudad también tiene la intención de nombrar a un nuevo puente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el río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Frome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puente de Jenson Button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B5A0580-6EEC-4126-AE86-FD5DBCAB5C02}"/>
              </a:ext>
            </a:extLst>
          </p:cNvPr>
          <p:cNvSpPr/>
          <p:nvPr/>
        </p:nvSpPr>
        <p:spPr>
          <a:xfrm>
            <a:off x="8854440" y="983655"/>
            <a:ext cx="3337560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también está involucrado en el trabajo de caridad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través de la creación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Jenson Button Trust.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ACA4E0B-45C1-41BA-9821-82CD2EE9B9D7}"/>
              </a:ext>
            </a:extLst>
          </p:cNvPr>
          <p:cNvSpPr/>
          <p:nvPr/>
        </p:nvSpPr>
        <p:spPr>
          <a:xfrm>
            <a:off x="8854440" y="2416215"/>
            <a:ext cx="333756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Establecido en marzo de 2010, el Fondo proporciona donaciones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una serie de causas benéficas.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3150A71-B47C-4FF8-9E3D-550E68562E3D}"/>
              </a:ext>
            </a:extLst>
          </p:cNvPr>
          <p:cNvSpPr/>
          <p:nvPr/>
        </p:nvSpPr>
        <p:spPr>
          <a:xfrm>
            <a:off x="8183880" y="3635415"/>
            <a:ext cx="400812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año la Fundación seleccionará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designará beneficiarios de caridad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que se distribuirán los fondos.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EEE16BD-5517-40B0-87EC-DB6AF855D515}"/>
              </a:ext>
            </a:extLst>
          </p:cNvPr>
          <p:cNvSpPr/>
          <p:nvPr/>
        </p:nvSpPr>
        <p:spPr>
          <a:xfrm>
            <a:off x="3063240" y="4885095"/>
            <a:ext cx="912876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fue campeón del mundo de Fórmula 1 en 2009, subcampeón en 2011,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tercero en 2004  y quinto en 2010  y 2012.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A6C26C7-B15E-4501-9AD0-C85B7C47A3CC}"/>
              </a:ext>
            </a:extLst>
          </p:cNvPr>
          <p:cNvSpPr/>
          <p:nvPr/>
        </p:nvSpPr>
        <p:spPr>
          <a:xfrm>
            <a:off x="2926080" y="5723295"/>
            <a:ext cx="926592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lo largo de su carrera, el británico ha logrado en 305 carreras(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 temporadas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 victorias, 8 pole positions, 50 podios y 8 vueltas rápidas en dicha categoría.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EC5A064-0CCD-4E2D-9C1A-6AEB8A8C119C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8742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9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72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77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24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165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4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705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23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0" y="96841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nombrado después del amigo danés y rival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rallycross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su padre,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Erling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 cambio de la "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por una "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para diferenciarla de Jensen motores.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112A5CA-EA17-475C-B7C9-B43FA2F7C347}"/>
              </a:ext>
            </a:extLst>
          </p:cNvPr>
          <p:cNvSpPr/>
          <p:nvPr/>
        </p:nvSpPr>
        <p:spPr>
          <a:xfrm>
            <a:off x="-235968" y="1791375"/>
            <a:ext cx="457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educado en la primaria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Vallis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secundaria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Selwood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Community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College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DF397AB-E349-46B0-B7F4-63AE0BF5B29C}"/>
              </a:ext>
            </a:extLst>
          </p:cNvPr>
          <p:cNvSpPr/>
          <p:nvPr/>
        </p:nvSpPr>
        <p:spPr>
          <a:xfrm>
            <a:off x="-58994" y="3193455"/>
            <a:ext cx="921774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es el cuarto hijo de la sudafricana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Simone </a:t>
            </a:r>
            <a:r>
              <a:rPr lang="es-ES" sz="28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Lyons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y del ex piloto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8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Rallycross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John Button,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el cual era bien conocido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en el Reino Unido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durante la mayor  parte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de la década de 1970 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su llamado escarabajo Volkswagen, antes de cambiar a un </a:t>
            </a:r>
            <a:r>
              <a:rPr lang="es-ES" sz="2800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VW Golf Mk1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1978.</a:t>
            </a:r>
            <a:endParaRPr lang="es-MX" sz="2800" b="1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C7C586B-356D-49F3-B619-2B52F481E202}"/>
              </a:ext>
            </a:extLst>
          </p:cNvPr>
          <p:cNvSpPr/>
          <p:nvPr/>
        </p:nvSpPr>
        <p:spPr>
          <a:xfrm>
            <a:off x="0" y="5986581"/>
            <a:ext cx="8450317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que sus padres se divorciaron  cuando él tenía siete años,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y sus tres hermanas mayores  fueron criados  por su madre 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847A492-5668-4BBC-8A5A-D0062361D8AC}"/>
              </a:ext>
            </a:extLst>
          </p:cNvPr>
          <p:cNvSpPr/>
          <p:nvPr/>
        </p:nvSpPr>
        <p:spPr>
          <a:xfrm>
            <a:off x="0" y="114975"/>
            <a:ext cx="1219200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Inicios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1D7A497-1490-4E1E-9FB6-4CBA70BB40C7}"/>
              </a:ext>
            </a:extLst>
          </p:cNvPr>
          <p:cNvSpPr/>
          <p:nvPr/>
        </p:nvSpPr>
        <p:spPr>
          <a:xfrm>
            <a:off x="0" y="452884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222222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Button nació el 19 de enero de 1980 en </a:t>
            </a:r>
            <a:r>
              <a:rPr lang="es-ES" sz="2800" b="1" dirty="0" err="1">
                <a:solidFill>
                  <a:srgbClr val="222222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Frome</a:t>
            </a:r>
            <a:r>
              <a:rPr lang="es-ES" sz="2800" b="1" dirty="0">
                <a:solidFill>
                  <a:srgbClr val="222222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 </a:t>
            </a:r>
            <a:r>
              <a:rPr lang="es-ES" sz="2800" b="1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Somerset</a:t>
            </a:r>
            <a:r>
              <a:rPr lang="es-ES" sz="2800" b="1" dirty="0">
                <a:solidFill>
                  <a:srgbClr val="222222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y se creció en </a:t>
            </a:r>
            <a:r>
              <a:rPr lang="es-ES" sz="2800" b="1" dirty="0" err="1">
                <a:solidFill>
                  <a:srgbClr val="222222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Vobster</a:t>
            </a:r>
            <a:r>
              <a:rPr lang="es-ES" sz="2800" b="1" dirty="0">
                <a:solidFill>
                  <a:srgbClr val="222222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s-MX" sz="2800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4E13065-DD62-449D-A130-0D9F4B7C08FB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231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92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30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89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887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146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15240" y="243840"/>
            <a:ext cx="1217676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después de un tiempo el niño se trasladó a su madrastra </a:t>
            </a:r>
            <a:r>
              <a:rPr lang="es-ES" sz="26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Pippa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Kerr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había estado casada con su padre en 1994.</a:t>
            </a:r>
            <a:endParaRPr lang="es-MX" sz="1100" b="1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C6DA523-196B-4070-BA40-8FA285A954C2}"/>
              </a:ext>
            </a:extLst>
          </p:cNvPr>
          <p:cNvSpPr/>
          <p:nvPr/>
        </p:nvSpPr>
        <p:spPr>
          <a:xfrm>
            <a:off x="0" y="861735"/>
            <a:ext cx="6477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Jenson tenía 19 años de edad cuando John Button y Pipa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Kerr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divorciaron.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B873A2F-7D13-4268-85EB-FDA7E1EB73DB}"/>
              </a:ext>
            </a:extLst>
          </p:cNvPr>
          <p:cNvSpPr/>
          <p:nvPr/>
        </p:nvSpPr>
        <p:spPr>
          <a:xfrm>
            <a:off x="0" y="1699935"/>
            <a:ext cx="588264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falló su primer examen de conducir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acercarse demasiado a un vehículo estacionado.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503CE92-5B50-40B1-B685-C6BAE6274DCB}"/>
              </a:ext>
            </a:extLst>
          </p:cNvPr>
          <p:cNvSpPr/>
          <p:nvPr/>
        </p:nvSpPr>
        <p:spPr>
          <a:xfrm>
            <a:off x="0" y="2614335"/>
            <a:ext cx="5349240" cy="1962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disfrutó de las carreras desde una temprana edad, compitiendo con su bicicleta </a:t>
            </a:r>
            <a:r>
              <a:rPr lang="es-ES" b="1" kern="1800" dirty="0">
                <a:solidFill>
                  <a:schemeClr val="bg1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BMX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los amigos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la escuela, comenzó el karting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</a:t>
            </a:r>
            <a:r>
              <a:rPr lang="es-ES" sz="26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Clay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Pigeon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Raceway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la edad de ocho años, cuando su padre le compró su primer kart,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hizo un éxito extraordinario en su inicio.</a:t>
            </a:r>
            <a:endParaRPr lang="es-MX" sz="1100" b="1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exterior, suelo, motocicleta, carretera&#10;&#10;Descripción generada con confianza muy alta">
            <a:extLst>
              <a:ext uri="{FF2B5EF4-FFF2-40B4-BE49-F238E27FC236}">
                <a16:creationId xmlns:a16="http://schemas.microsoft.com/office/drawing/2014/main" id="{C2F56ED6-8343-4F2D-A7E3-A0C510637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938" y="804193"/>
            <a:ext cx="6764421" cy="5783580"/>
          </a:xfrm>
          <a:prstGeom prst="ellipse">
            <a:avLst/>
          </a:prstGeom>
          <a:ln w="190500" cap="rnd">
            <a:solidFill>
              <a:schemeClr val="accent3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57104B1E-9732-46FB-A1E3-7C698338F622}"/>
              </a:ext>
            </a:extLst>
          </p:cNvPr>
          <p:cNvSpPr/>
          <p:nvPr/>
        </p:nvSpPr>
        <p:spPr>
          <a:xfrm>
            <a:off x="0" y="4824135"/>
            <a:ext cx="6096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1989, con nueve años, llegó primero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Súper Premio de Gran Bretaña.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F6A31E9-61B4-4821-AC08-BB4C7F2DCF7B}"/>
              </a:ext>
            </a:extLst>
          </p:cNvPr>
          <p:cNvSpPr/>
          <p:nvPr/>
        </p:nvSpPr>
        <p:spPr>
          <a:xfrm>
            <a:off x="0" y="5829975"/>
            <a:ext cx="6477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Ganó todas las 34 carreras del Campeonato British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Cadet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Kart de 1991, junto con el título con el equipo de karts Wright.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A00B84D-6D3A-49BE-8708-215A555E097E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3742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1" dur="19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807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103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3417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2607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6477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0" y="236895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siguieron más éxitos, incluyendo tres triunfos en el Campeonato Abierto británico Kart.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3A6A386-6A7A-4F8E-9398-575E91476698}"/>
              </a:ext>
            </a:extLst>
          </p:cNvPr>
          <p:cNvSpPr/>
          <p:nvPr/>
        </p:nvSpPr>
        <p:spPr>
          <a:xfrm>
            <a:off x="0" y="80077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1997, ganó el Memorial Cup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también se convirtió en el piloto más joven en ganar el Campeonato Europeo Super A.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DCB5C34-BA17-4BD6-AFD5-CBDBBDB72570}"/>
              </a:ext>
            </a:extLst>
          </p:cNvPr>
          <p:cNvSpPr/>
          <p:nvPr/>
        </p:nvSpPr>
        <p:spPr>
          <a:xfrm>
            <a:off x="0" y="357445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los 18 años de edad, Button se trasladó a las carreras de automóviles, ganando el Campeonato Británico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Fórmula Ford Racing con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Haywood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También triunfó en el Festival de Fórmula Ford en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Brands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Hatch.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7AA36DF-C909-4E07-B1F7-DFA3FAF580E3}"/>
              </a:ext>
            </a:extLst>
          </p:cNvPr>
          <p:cNvSpPr/>
          <p:nvPr/>
        </p:nvSpPr>
        <p:spPr>
          <a:xfrm>
            <a:off x="0" y="4458375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finales de 1998, 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ganó el premio anual piloto joven de McLaren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Autosport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000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BRDC.</a:t>
            </a:r>
            <a:endParaRPr lang="es-MX" sz="2000" dirty="0">
              <a:solidFill>
                <a:srgbClr val="FFFF00"/>
              </a:solidFill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2B465C3-66A2-47A5-B511-CDB464B045C7}"/>
              </a:ext>
            </a:extLst>
          </p:cNvPr>
          <p:cNvSpPr/>
          <p:nvPr/>
        </p:nvSpPr>
        <p:spPr>
          <a:xfrm>
            <a:off x="0" y="505470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premio incluye una prueba en un coche de Fórmula Uno McLaren, que recibió a finales del año siguiente.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B312ECE-F0D8-4E88-B4EF-70B4513A9142}"/>
              </a:ext>
            </a:extLst>
          </p:cNvPr>
          <p:cNvSpPr/>
          <p:nvPr/>
        </p:nvSpPr>
        <p:spPr>
          <a:xfrm>
            <a:off x="0" y="5620551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entró en el Campeonato Británico de Fórmula 3 en 1999, con el equipo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Promatecme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257FE81-A0F1-44AF-B40E-964226433D75}"/>
              </a:ext>
            </a:extLst>
          </p:cNvPr>
          <p:cNvSpPr/>
          <p:nvPr/>
        </p:nvSpPr>
        <p:spPr>
          <a:xfrm>
            <a:off x="0" y="6125931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Ganó tres veces en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Thruxton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Pembrey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terminó la temporada como el piloto novato superior,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tercero en la general.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DD621E4-22DA-4955-BA22-097BEAFDB530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2126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67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13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07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08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931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91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483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6400802" y="495975"/>
            <a:ext cx="5791198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quinto y segundo, respectivamente,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Marlboro Masters y Gran Premio de Macao, perdiendo por 0.035 segundos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ganador Darren Manning.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7AEF668-FC54-4131-89DE-390DB902AF39}"/>
              </a:ext>
            </a:extLst>
          </p:cNvPr>
          <p:cNvSpPr/>
          <p:nvPr/>
        </p:nvSpPr>
        <p:spPr>
          <a:xfrm>
            <a:off x="256672" y="6419523"/>
            <a:ext cx="6096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Williams FW22 de Button en su temporada debut</a:t>
            </a:r>
            <a:endParaRPr lang="es-MX" sz="1100" b="1" dirty="0">
              <a:solidFill>
                <a:srgbClr val="644C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interior, pared, mesa, suelo&#10;&#10;Descripción generada con confianza muy alta">
            <a:extLst>
              <a:ext uri="{FF2B5EF4-FFF2-40B4-BE49-F238E27FC236}">
                <a16:creationId xmlns:a16="http://schemas.microsoft.com/office/drawing/2014/main" id="{D0BEFD86-5862-43F0-928F-CDA8F5022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65" y="292768"/>
            <a:ext cx="5995737" cy="599573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D27E23F-F8CE-42BB-8766-807EE12DB581}"/>
              </a:ext>
            </a:extLst>
          </p:cNvPr>
          <p:cNvSpPr/>
          <p:nvPr/>
        </p:nvSpPr>
        <p:spPr>
          <a:xfrm>
            <a:off x="6400802" y="2096175"/>
            <a:ext cx="57911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Fórmula 1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CDD81A-5E1A-4BE6-8214-6564922098F9}"/>
              </a:ext>
            </a:extLst>
          </p:cNvPr>
          <p:cNvSpPr/>
          <p:nvPr/>
        </p:nvSpPr>
        <p:spPr>
          <a:xfrm>
            <a:off x="6400802" y="2675295"/>
            <a:ext cx="57911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Temporada en Williams </a:t>
            </a:r>
          </a:p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(2000 debut)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63866F9-1815-49B8-ABB5-DC44977201CF}"/>
              </a:ext>
            </a:extLst>
          </p:cNvPr>
          <p:cNvSpPr/>
          <p:nvPr/>
        </p:nvSpPr>
        <p:spPr>
          <a:xfrm>
            <a:off x="6400802" y="3589695"/>
            <a:ext cx="579119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finales de 1999,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su premio de pruebas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McLaren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también probó para el equipo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B97C480-92B0-4E84-8C81-DFF5C1F3845A}"/>
              </a:ext>
            </a:extLst>
          </p:cNvPr>
          <p:cNvSpPr/>
          <p:nvPr/>
        </p:nvSpPr>
        <p:spPr>
          <a:xfrm>
            <a:off x="6400802" y="5084187"/>
            <a:ext cx="579119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puesto de carrera vacante llegó a estar disponible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equipo Williams, tras la marcha de Alex Zanardi,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el jefe del equipo, Frank Williams, organizó una prueba '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rápida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' entre Button y el corredor de Formula 3000  Bruno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Junqueira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con Button asegurando el asiento.</a:t>
            </a:r>
            <a:endParaRPr lang="es-MX" sz="26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D7B3603-E1AA-4877-AAD5-85E5D8480192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7724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733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483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9733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3518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1896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60163C4-DB57-4E90-9446-F39861DA2CAF}"/>
              </a:ext>
            </a:extLst>
          </p:cNvPr>
          <p:cNvSpPr/>
          <p:nvPr/>
        </p:nvSpPr>
        <p:spPr>
          <a:xfrm>
            <a:off x="0" y="130215"/>
            <a:ext cx="1219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 lo hizo el británico más joven como piloto de Fórmula Uno, Button fue muy publicitado antes de su primera carrera: 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ex piloto Gerhard Berger lo describió como un "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fenómeno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"; el jefe de su equipo de karting, Paul </a:t>
            </a:r>
            <a:r>
              <a:rPr lang="es-ES" sz="2800" b="1" kern="1800" dirty="0" err="1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Lemmens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comparó con </a:t>
            </a:r>
            <a:r>
              <a:rPr lang="es-ES" sz="2800" b="1" kern="1800" dirty="0" err="1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Senna; y el director técnico de Williams, Patrick Head, 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dijo que estaba "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muy maduro y sin duda una estrella del futuro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75FA1E8-1F57-406A-8665-BE4CE56AACA4}"/>
              </a:ext>
            </a:extLst>
          </p:cNvPr>
          <p:cNvSpPr/>
          <p:nvPr/>
        </p:nvSpPr>
        <p:spPr>
          <a:xfrm>
            <a:off x="15240" y="1776135"/>
            <a:ext cx="43355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 algunos tenían dudas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acerca de su falta de experiencia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la capacidad de hacer frente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las presiones de la Fórmula Uno.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38D8ED4-A30C-4262-BA23-BD01F059CAB0}"/>
              </a:ext>
            </a:extLst>
          </p:cNvPr>
          <p:cNvSpPr/>
          <p:nvPr/>
        </p:nvSpPr>
        <p:spPr>
          <a:xfrm>
            <a:off x="0" y="5664795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Haciendo su debut en Australia, Button se estrelló durante la práctica y se clasificó penúltimo en la parrilla.</a:t>
            </a:r>
            <a:endParaRPr lang="es-MX" sz="11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0633C8A-51CD-47DA-8146-05FCF1BD31EC}"/>
              </a:ext>
            </a:extLst>
          </p:cNvPr>
          <p:cNvSpPr/>
          <p:nvPr/>
        </p:nvSpPr>
        <p:spPr>
          <a:xfrm>
            <a:off x="0" y="611953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obtuvo un buen rendimiento en la carrera y estaba para sumar un punto antes que su motor fallara 11 vueltas para el final.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901C12E-C602-47E6-BAA2-7B2A0D58872B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3185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35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16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21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252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5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29E1C5AA-509E-4FA4-B0C2-6CBF95F59018}"/>
              </a:ext>
            </a:extLst>
          </p:cNvPr>
          <p:cNvSpPr/>
          <p:nvPr/>
        </p:nvSpPr>
        <p:spPr>
          <a:xfrm>
            <a:off x="0" y="69255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sexto puesto en la próxima carrera en Brasil lo hizo, en ese momento, el piloto más joven en lograr un punto.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700B068-B830-4EA4-A41B-0A5F85805167}"/>
              </a:ext>
            </a:extLst>
          </p:cNvPr>
          <p:cNvSpPr/>
          <p:nvPr/>
        </p:nvSpPr>
        <p:spPr>
          <a:xfrm>
            <a:off x="0" y="526455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sus primeras seis carreras, estuvo por delante de su compañero de equipo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Ralf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Schumacher dos veces en clasificación,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fue consistentemente parejo a él en cuanto a ritmo de carrera; el periodista David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Tremayne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describe el inicio de Button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materia de los sueños más salvajes de cualquier dueño de equipo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5E00F37-82B6-4536-9ACD-424C9256FD07}"/>
              </a:ext>
            </a:extLst>
          </p:cNvPr>
          <p:cNvSpPr/>
          <p:nvPr/>
        </p:nvSpPr>
        <p:spPr>
          <a:xfrm>
            <a:off x="0" y="159325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Williams tenía la intención de utilizar a Button solo hasta que pudieran ejercer su opción de compra de alta calificación, Juan Pablo Montoya, luego de que su contrato finalizase con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Ganassi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F606161-9D50-45DE-8BBC-29A4A71419AA}"/>
              </a:ext>
            </a:extLst>
          </p:cNvPr>
          <p:cNvSpPr/>
          <p:nvPr/>
        </p:nvSpPr>
        <p:spPr>
          <a:xfrm>
            <a:off x="0" y="549469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mal desempeño de Button, combinado con la victoria de Montoya en las 500  millas de Indianápolis de ese año,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llevó a Montoya siendo anunciado como su reemplazo a medio camino a través de la temporada.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F5D7D9C-B1D6-412A-9433-B13C6173CE5B}"/>
              </a:ext>
            </a:extLst>
          </p:cNvPr>
          <p:cNvSpPr/>
          <p:nvPr/>
        </p:nvSpPr>
        <p:spPr>
          <a:xfrm>
            <a:off x="0" y="6348135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ha decidido no vender el contrato de Button, manteniendo el derecho a recordarlo en 2003.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8B95272-B442-4C07-9A52-389AC698E04A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7892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2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13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9729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1493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0" y="343575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fue a Benetton en un préstamo de dos años.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FEA6360-DAF4-45B3-884C-EAAF35AB8606}"/>
              </a:ext>
            </a:extLst>
          </p:cNvPr>
          <p:cNvSpPr/>
          <p:nvPr/>
        </p:nvSpPr>
        <p:spPr>
          <a:xfrm>
            <a:off x="1" y="3405211"/>
            <a:ext cx="448056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 en su Benetton Formula en 2001.</a:t>
            </a:r>
            <a:endParaRPr lang="es-MX" sz="1100" dirty="0">
              <a:solidFill>
                <a:srgbClr val="FFC0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975D416-6DF9-4A78-953A-88D00C9A73B5}"/>
              </a:ext>
            </a:extLst>
          </p:cNvPr>
          <p:cNvSpPr/>
          <p:nvPr/>
        </p:nvSpPr>
        <p:spPr>
          <a:xfrm>
            <a:off x="0" y="83125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mejor clasificación de Button de la temporada fue el tercer puesto en el Gran Premio de Bélgica en Spa-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Francorchamps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su mejor resultado en carrera fue cuarto en el Gran Premio de Alemania (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Puntuando en 6 carreras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164E1D1-308C-4FCE-B361-C73B280F0B4D}"/>
              </a:ext>
            </a:extLst>
          </p:cNvPr>
          <p:cNvSpPr/>
          <p:nvPr/>
        </p:nvSpPr>
        <p:spPr>
          <a:xfrm>
            <a:off x="0" y="168469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las preocupaciones acerca de su falta de experiencia, hizo algunos errores durante la temporada,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más notable viene en el Gran Premio de Italia en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0D51E91-9FDD-45EB-8BB3-86539A7B3DD6}"/>
              </a:ext>
            </a:extLst>
          </p:cNvPr>
          <p:cNvSpPr/>
          <p:nvPr/>
        </p:nvSpPr>
        <p:spPr>
          <a:xfrm>
            <a:off x="0" y="5540415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condiciones de auto de seguridad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Safety Car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Button se desvió para evitar la cola que se había agrupado encima,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posteriormente se estrelló en la barrera; culpó a Michael Schumacher, que había estado al frente en el momento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así controlar el ritmo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y Schumacher se disculpó por ello después de la carrera.</a:t>
            </a:r>
            <a:endParaRPr lang="es-MX" sz="1100" b="1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EB1750B-C79C-46B0-817C-2065CA250DE6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3779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9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6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2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2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81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5000"/>
            <a:lum/>
          </a:blip>
          <a:srcRect/>
          <a:stretch>
            <a:fillRect t="-9000" r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0" y="23689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terminó su impresionante primera temporada en el 8º lugar con 12 puntos detrás de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Ralf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Schumacher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terminó en quinto lugar con 24  y con Williams terminando 3º en el de constructores.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4D508AC-204A-4F25-8F70-1D7F303E5925}"/>
              </a:ext>
            </a:extLst>
          </p:cNvPr>
          <p:cNvSpPr/>
          <p:nvPr/>
        </p:nvSpPr>
        <p:spPr>
          <a:xfrm>
            <a:off x="0" y="1257975"/>
            <a:ext cx="1219200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Temporada en Benetton (2001)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308A5C7-F397-4228-BED5-F664AD3E5CBE}"/>
              </a:ext>
            </a:extLst>
          </p:cNvPr>
          <p:cNvSpPr/>
          <p:nvPr/>
        </p:nvSpPr>
        <p:spPr>
          <a:xfrm>
            <a:off x="0" y="1852335"/>
            <a:ext cx="649224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año 2001, Button tuvo como compañero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experimentado conductor Giancarlo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Fisichella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Benetton,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cual había sido recientemente adquirido por Renault.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CA98362-87BD-4E23-A116-05B68B49B31F}"/>
              </a:ext>
            </a:extLst>
          </p:cNvPr>
          <p:cNvSpPr/>
          <p:nvPr/>
        </p:nvSpPr>
        <p:spPr>
          <a:xfrm>
            <a:off x="7391400" y="1821855"/>
            <a:ext cx="4632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Soportó una triste temporada: el coche Benetton era muy poco competitivo y no obtuvo mejores resultados que su compañero.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822CE7-2420-4E5E-8BB9-F34BC8BC0C31}"/>
              </a:ext>
            </a:extLst>
          </p:cNvPr>
          <p:cNvSpPr/>
          <p:nvPr/>
        </p:nvSpPr>
        <p:spPr>
          <a:xfrm>
            <a:off x="0" y="4732695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terminó 17º en el campeonato de pilotos, 2  puntos por detrás de Giancarlo (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11° con 8 puntos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Benetton quedándose con la 7ma plaza, con su mejor resultado quinto en el Gran Premio de Alemania.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516D357-0A2E-4E2C-9A5E-1145F6B3A91D}"/>
              </a:ext>
            </a:extLst>
          </p:cNvPr>
          <p:cNvSpPr/>
          <p:nvPr/>
        </p:nvSpPr>
        <p:spPr>
          <a:xfrm>
            <a:off x="0" y="5616615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mala temporada llevó a especulaciones de que sería reemplazado antes de que finalizase el año; el director del equipo,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Flavio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Briatore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dijo, 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bien se muestra que es súper bueno o se va del escalón más alto de los conductores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dice que se le ofreció la oportunidad de irse.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D92589-6C5C-493C-B6EC-9BE61606639A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6021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50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48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80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90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879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7992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5000"/>
            <a:lum/>
          </a:blip>
          <a:srcRect/>
          <a:stretch>
            <a:fillRect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5B4EC73-E288-426E-843E-3CF9D78B3CF8}"/>
              </a:ext>
            </a:extLst>
          </p:cNvPr>
          <p:cNvSpPr/>
          <p:nvPr/>
        </p:nvSpPr>
        <p:spPr>
          <a:xfrm>
            <a:off x="0" y="556935"/>
            <a:ext cx="473964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cree que su inexperiencia era obvia mientras trataba de ayudar a su equipo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crear un coche competitivo.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E937C01-3753-425A-AA6B-BC92671C2608}"/>
              </a:ext>
            </a:extLst>
          </p:cNvPr>
          <p:cNvSpPr/>
          <p:nvPr/>
        </p:nvSpPr>
        <p:spPr>
          <a:xfrm>
            <a:off x="8793480" y="556935"/>
            <a:ext cx="33985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falta de éxito en combinación con un estilo de vida extravagante llevó algunas publicaciones de prensa a llamarlo un 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playboy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11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7676A64-403E-430A-8D33-5E950CA5DF3B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212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43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357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5000"/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381108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Temporada en Renault (2002)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8A2B761-6944-4806-A653-205775F77A20}"/>
              </a:ext>
            </a:extLst>
          </p:cNvPr>
          <p:cNvSpPr/>
          <p:nvPr/>
        </p:nvSpPr>
        <p:spPr>
          <a:xfrm>
            <a:off x="9829800" y="1661268"/>
            <a:ext cx="23622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A5D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en el GP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A5D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Gran Bretaña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A5D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2002.</a:t>
            </a:r>
            <a:endParaRPr lang="es-MX" sz="1100" b="1" dirty="0">
              <a:solidFill>
                <a:srgbClr val="7A5D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9D857B5-E770-4765-A54B-0CA64EEEB0E9}"/>
              </a:ext>
            </a:extLst>
          </p:cNvPr>
          <p:cNvSpPr/>
          <p:nvPr/>
        </p:nvSpPr>
        <p:spPr>
          <a:xfrm>
            <a:off x="0" y="975468"/>
            <a:ext cx="57912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2002, Benetton fue renombrado como Renault F1,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Jarno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Trulli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unió al equipo de Button como su compañero.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85F39E9-5DBF-4F68-B423-D9C9305F9CA0}"/>
              </a:ext>
            </a:extLst>
          </p:cNvPr>
          <p:cNvSpPr/>
          <p:nvPr/>
        </p:nvSpPr>
        <p:spPr>
          <a:xfrm>
            <a:off x="0" y="1752708"/>
            <a:ext cx="5638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Durante las vacaciones de invierno,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Button pasó mucho tiempo trabajando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con su equipo de ingenieros y sintió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había una mejor comprensión entre ellos; 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FD254A7-29E0-40A1-BD10-8C64CCE5399B}"/>
              </a:ext>
            </a:extLst>
          </p:cNvPr>
          <p:cNvSpPr/>
          <p:nvPr/>
        </p:nvSpPr>
        <p:spPr>
          <a:xfrm>
            <a:off x="6964680" y="929748"/>
            <a:ext cx="5227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describió como "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muy seguros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para la temporada.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A0E68BB-8178-4346-8703-B4F83C6E53F8}"/>
              </a:ext>
            </a:extLst>
          </p:cNvPr>
          <p:cNvSpPr/>
          <p:nvPr/>
        </p:nvSpPr>
        <p:spPr>
          <a:xfrm>
            <a:off x="0" y="6065628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Empezó así: en la segunda carrera de la temporada en Malasia,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estaba en camino a su primer podio antes de que un problema en la suspensión en las últimas vueltas lo mandara al cuarto puesto.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1811BAD-9ED0-4068-9F03-6F70E71A85A1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8003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9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1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85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12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20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1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76308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actuaciones de Button habían mejorado en gran medida con respecto a la temporada anterior;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a menudo opacado por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Trulli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clasificación, mostró el ritmo de carrera más rápido para superar a su compañero de equipo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experimentado (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puntuando en 7 carreras y 8 veces finalizando por delante de </a:t>
            </a:r>
            <a:r>
              <a:rPr lang="es-ES" sz="2600" b="1" kern="1800" dirty="0" err="1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Trulli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DC02FB9-88AD-433F-83A9-5E11385040CD}"/>
              </a:ext>
            </a:extLst>
          </p:cNvPr>
          <p:cNvSpPr/>
          <p:nvPr/>
        </p:nvSpPr>
        <p:spPr>
          <a:xfrm>
            <a:off x="0" y="1219308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las actuaciones de Button, y su deseo de quedarse con Renault,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anunció en el  Gran Premio de Francia que iba a dar paso en 2003  por el piloto de pruebas Fernando Alonso,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F3CA5D2-A878-41A6-8758-1553DC880E71}"/>
              </a:ext>
            </a:extLst>
          </p:cNvPr>
          <p:cNvSpPr/>
          <p:nvPr/>
        </p:nvSpPr>
        <p:spPr>
          <a:xfrm>
            <a:off x="2514600" y="2103228"/>
            <a:ext cx="9677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Briatore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objeto de críticas por su decisión, pero declaró         que 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tiempo dirá si estoy equivocado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";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le acusan a Button de ser un 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playboy vago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",             en  julio Button firmó un contrato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dos años con una opción de dos años más 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41803C5-ACFB-4358-A466-FC28226A94A2}"/>
              </a:ext>
            </a:extLst>
          </p:cNvPr>
          <p:cNvSpPr/>
          <p:nvPr/>
        </p:nvSpPr>
        <p:spPr>
          <a:xfrm>
            <a:off x="0" y="3730468"/>
            <a:ext cx="4343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</a:t>
            </a:r>
            <a:r>
              <a:rPr lang="es-ES" sz="2000" b="1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British American Racing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acompañando al campeón del mundo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1997 Jacques Villeneuve.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BE2FA04-BD66-40B6-92B3-C0963AF1FC15}"/>
              </a:ext>
            </a:extLst>
          </p:cNvPr>
          <p:cNvSpPr/>
          <p:nvPr/>
        </p:nvSpPr>
        <p:spPr>
          <a:xfrm>
            <a:off x="0" y="5273148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Un factor importante en su decisión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era la oportunidad de trabajar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con David Richards,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el director del equipo </a:t>
            </a:r>
            <a:r>
              <a:rPr lang="es-ES" sz="2000" b="1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10CE851-7C0A-4D40-A7E8-ABD3B3B18D8C}"/>
              </a:ext>
            </a:extLst>
          </p:cNvPr>
          <p:cNvSpPr/>
          <p:nvPr/>
        </p:nvSpPr>
        <p:spPr>
          <a:xfrm>
            <a:off x="4343400" y="6111348"/>
            <a:ext cx="7848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7mo en la temporada con 14 puntos, un solo lugar y 5 puntos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delante de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Trulli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Renault 4to en el campeonato de constructores.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49B0322-D402-4971-B479-F5D3A5ED40D8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752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  <p:sndAc>
          <p:stSnd>
            <p:snd r:embed="rId2" name="Button 2 Medley-Eaglenest-1.wav"/>
          </p:stSnd>
        </p:sndAc>
      </p:transition>
    </mc:Choice>
    <mc:Fallback xmlns="">
      <p:transition spd="slow" advTm="0">
        <p:fade/>
        <p:sndAc>
          <p:stSnd>
            <p:snd r:embed="rId4" name="Button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20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45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85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762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90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6416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 rot="21212892">
            <a:off x="0" y="108756"/>
            <a:ext cx="3429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 err="1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6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una firma de autógrafos,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Estados Unidos 2005</a:t>
            </a:r>
            <a:endParaRPr lang="es-MX" sz="2600" b="1" dirty="0">
              <a:solidFill>
                <a:srgbClr val="6C52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 descr="https://upload.wikimedia.org/wikipedia/commons/thumb/f/fc/Jenson_Button.jpg/152px-Jenson_Button.jpg">
            <a:extLst>
              <a:ext uri="{FF2B5EF4-FFF2-40B4-BE49-F238E27FC236}">
                <a16:creationId xmlns:a16="http://schemas.microsoft.com/office/drawing/2014/main" id="{F56737EB-D947-465A-8894-C63D63B4F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1" y="794447"/>
            <a:ext cx="3940438" cy="5425441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66FD438-868E-4FC4-AB18-6034256E3E3E}"/>
              </a:ext>
            </a:extLst>
          </p:cNvPr>
          <p:cNvSpPr/>
          <p:nvPr/>
        </p:nvSpPr>
        <p:spPr>
          <a:xfrm>
            <a:off x="4312920" y="243948"/>
            <a:ext cx="7879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Temporadas en </a:t>
            </a:r>
            <a:r>
              <a:rPr lang="es-ES" sz="3600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BAR</a:t>
            </a: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 (2003–2005)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6A4448D-C4F6-4F96-9E1D-9D4D0B4D4B88}"/>
              </a:ext>
            </a:extLst>
          </p:cNvPr>
          <p:cNvSpPr/>
          <p:nvPr/>
        </p:nvSpPr>
        <p:spPr>
          <a:xfrm>
            <a:off x="4312920" y="807828"/>
            <a:ext cx="7879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2003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B033A6F-297E-47AF-91DF-300AF1E436A0}"/>
              </a:ext>
            </a:extLst>
          </p:cNvPr>
          <p:cNvSpPr/>
          <p:nvPr/>
        </p:nvSpPr>
        <p:spPr>
          <a:xfrm>
            <a:off x="4312920" y="1374169"/>
            <a:ext cx="78790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enfrentó la hostilidad a principios de su nuevo compañero Villeneuve,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sugirió que Button había sido contratado por su atractivo comercial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que su capacidad, y la comparación de él a un "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miembro de una banda de chicos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6AA3B04-2292-4477-8C0D-3FCEE2A5048A}"/>
              </a:ext>
            </a:extLst>
          </p:cNvPr>
          <p:cNvSpPr/>
          <p:nvPr/>
        </p:nvSpPr>
        <p:spPr>
          <a:xfrm>
            <a:off x="4489078" y="2465549"/>
            <a:ext cx="7702921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respondió negando que tuviera nada que demostrar a Villeneuve;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estoy aquí para ganar el respeto de Jacques,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 estoy aquí para ganar y mover el equipo hacia adelante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010A043-2119-4D43-9BB3-0B5CA652F93C}"/>
              </a:ext>
            </a:extLst>
          </p:cNvPr>
          <p:cNvSpPr/>
          <p:nvPr/>
        </p:nvSpPr>
        <p:spPr>
          <a:xfrm>
            <a:off x="4616244" y="3630665"/>
            <a:ext cx="757575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relación no mejoró después del primer Gran Premio de Australia: Villeneuve tenía previsto ir a boxes, pero se mantuvo fuera una extra vuelta y entró cuando Button debía, dejando a Button en espera perdiendo tiempo en carrera, mientras que el coche de Villeneuve era atendido.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D8DF77D-4A30-4BD0-9216-2D6FE56C8FAB}"/>
              </a:ext>
            </a:extLst>
          </p:cNvPr>
          <p:cNvSpPr/>
          <p:nvPr/>
        </p:nvSpPr>
        <p:spPr>
          <a:xfrm>
            <a:off x="4748980" y="5061268"/>
            <a:ext cx="7443019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echó la culpa a "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problemas de radio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tanto Button como el director del equipo, David Richards, no le creyeron.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9327A3A-92A1-4BFA-B5E5-23D0F0293711}"/>
              </a:ext>
            </a:extLst>
          </p:cNvPr>
          <p:cNvSpPr/>
          <p:nvPr/>
        </p:nvSpPr>
        <p:spPr>
          <a:xfrm>
            <a:off x="3333134" y="5842926"/>
            <a:ext cx="88588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tuvo un buen manejo en las seis primeras carreras,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logrando ocho puntos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sistema de puntos había cambiado ese año, los 8 primeros sumaban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incluyendo el cuarto puesto en el Gran Premio de Austria; Villeneuve había logrado solo tres.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CF0C253-480F-42F3-957D-0EB1B57FC467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8135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48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971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828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2857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8778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persona, exterior, hombre&#10;&#10;Descripción generada con confianza alta">
            <a:extLst>
              <a:ext uri="{FF2B5EF4-FFF2-40B4-BE49-F238E27FC236}">
                <a16:creationId xmlns:a16="http://schemas.microsoft.com/office/drawing/2014/main" id="{68787CF2-7AD3-479E-84FB-16860BE2B9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87" y="1342107"/>
            <a:ext cx="7502013" cy="439805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209040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se estrelló a gran velocidad a 185 mph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298 km / h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durante los entrenamientos del sábado en Mónaco,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quedando brevemente inconsciente, y fue detenido en el hospital durante la noche.</a:t>
            </a:r>
            <a:endParaRPr lang="es-MX" sz="2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1054199-992D-4E69-9BEC-AEEF0E7E9D5E}"/>
              </a:ext>
            </a:extLst>
          </p:cNvPr>
          <p:cNvSpPr/>
          <p:nvPr/>
        </p:nvSpPr>
        <p:spPr>
          <a:xfrm>
            <a:off x="0" y="1005461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pesar del accidente Button todavía quería hacer </a:t>
            </a:r>
            <a:r>
              <a:rPr lang="es-ES" sz="26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carrera,pero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retirado por su equipo por el asesoramiento médico.</a:t>
            </a:r>
            <a:endParaRPr lang="es-MX" sz="2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B3AEF43-1D0A-491A-8B00-1D046A521D01}"/>
              </a:ext>
            </a:extLst>
          </p:cNvPr>
          <p:cNvSpPr/>
          <p:nvPr/>
        </p:nvSpPr>
        <p:spPr>
          <a:xfrm>
            <a:off x="0" y="1595384"/>
            <a:ext cx="48374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se perdió una prueba de un día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2600" b="1" kern="1800" dirty="0" err="1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pero fue autorizado a correr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siguiente Gran Premio en Montreal.</a:t>
            </a:r>
            <a:endParaRPr lang="es-MX" sz="2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50C404B-49AB-48F9-9284-2C5BD55873F7}"/>
              </a:ext>
            </a:extLst>
          </p:cNvPr>
          <p:cNvSpPr/>
          <p:nvPr/>
        </p:nvSpPr>
        <p:spPr>
          <a:xfrm>
            <a:off x="0" y="2775261"/>
            <a:ext cx="4837471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continuó superando a su compañero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equipo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Villeneuve sufrió un gran número de problemas mecánicos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y esto ayudó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reconstruir su reputación previamente vacilante.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DC85741-906C-4AB2-A253-572837F1B679}"/>
              </a:ext>
            </a:extLst>
          </p:cNvPr>
          <p:cNvSpPr/>
          <p:nvPr/>
        </p:nvSpPr>
        <p:spPr>
          <a:xfrm>
            <a:off x="0" y="4250100"/>
            <a:ext cx="4837471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Justo antes de la última carrera en Japón, Villeneuve perdió su asiento en el equipo,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que Button se asoció con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Takuma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Sato;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logró su segundo cuarto puesto en la temporada.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5599149-174E-4346-9BC3-EF111FEAEBCB}"/>
              </a:ext>
            </a:extLst>
          </p:cNvPr>
          <p:cNvSpPr/>
          <p:nvPr/>
        </p:nvSpPr>
        <p:spPr>
          <a:xfrm>
            <a:off x="0" y="5975663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9no en el campeonato de pilotos con 17 puntos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carreras en los puntos de 16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delante del ex-campeón Jacques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16º </a:t>
            </a:r>
            <a:r>
              <a:rPr lang="es-ES" sz="26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 puntos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</a:t>
            </a:r>
            <a:r>
              <a:rPr lang="es-ES" b="1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logrando la 5ta casilla.</a:t>
            </a:r>
            <a:endParaRPr lang="es-MX" sz="2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FEB9175-3C8E-4555-BA7D-6A1BC2F12373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6403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87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272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46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478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3794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1" grpId="0"/>
      <p:bldP spid="12" grpId="0"/>
      <p:bldP spid="13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7079226" y="1344664"/>
            <a:ext cx="5112773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en el Gran Premio de los Estados Unidos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2004, en su </a:t>
            </a:r>
            <a:r>
              <a:rPr lang="es-ES" sz="1600" b="1" kern="1800" dirty="0">
                <a:solidFill>
                  <a:srgbClr val="6C52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6C52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es-ES" sz="26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-Honda 006.</a:t>
            </a:r>
            <a:endParaRPr lang="es-MX" sz="1100" b="1" dirty="0">
              <a:solidFill>
                <a:srgbClr val="6C52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7FA0B62-C786-4E10-A9E0-E46CDA5E4BE2}"/>
              </a:ext>
            </a:extLst>
          </p:cNvPr>
          <p:cNvSpPr/>
          <p:nvPr/>
        </p:nvSpPr>
        <p:spPr>
          <a:xfrm>
            <a:off x="0" y="76308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Edwardian Script ITC" panose="030303020407070D0804" pitchFamily="66" charset="0"/>
                <a:cs typeface="Arial"/>
              </a:rPr>
              <a:t>2004</a:t>
            </a:r>
            <a:endParaRPr lang="es-MX" sz="2800" b="1" kern="0" dirty="0">
              <a:ln>
                <a:solidFill>
                  <a:srgbClr val="996633"/>
                </a:solidFill>
              </a:ln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54A04EF-C2A8-49DE-AC7A-7CAF8B89E38A}"/>
              </a:ext>
            </a:extLst>
          </p:cNvPr>
          <p:cNvSpPr/>
          <p:nvPr/>
        </p:nvSpPr>
        <p:spPr>
          <a:xfrm>
            <a:off x="0" y="356524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Quedó fuera de carrera tras sufrir una avería en la caja de cambios.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23A7348-1F04-4380-95E1-47608D95E482}"/>
              </a:ext>
            </a:extLst>
          </p:cNvPr>
          <p:cNvSpPr/>
          <p:nvPr/>
        </p:nvSpPr>
        <p:spPr>
          <a:xfrm>
            <a:off x="0" y="754738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temporada de 2004  fue la primera en la que Button fue el piloto más experimentado en su equipo.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5BA9681-CFC4-4509-BE68-BA8A4C49EF44}"/>
              </a:ext>
            </a:extLst>
          </p:cNvPr>
          <p:cNvSpPr/>
          <p:nvPr/>
        </p:nvSpPr>
        <p:spPr>
          <a:xfrm>
            <a:off x="0" y="1285670"/>
            <a:ext cx="5781368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ambicioso para la temporada, diciendo: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año podríamos ser una posición puntera,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queremos correr al lado de los mejores equipos,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quiero ser consistente en los puntos y en el podio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CD11316-1DF3-4733-8C11-664AF3EB4212}"/>
              </a:ext>
            </a:extLst>
          </p:cNvPr>
          <p:cNvSpPr/>
          <p:nvPr/>
        </p:nvSpPr>
        <p:spPr>
          <a:xfrm>
            <a:off x="0" y="5872423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Logró su primer podio en la segunda carrera de la temporada, el tercer puesto en el Gran Premio de Malasia diciendo después: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1912E0A-D151-4707-B7E5-957DA1E1588C}"/>
              </a:ext>
            </a:extLst>
          </p:cNvPr>
          <p:cNvSpPr/>
          <p:nvPr/>
        </p:nvSpPr>
        <p:spPr>
          <a:xfrm>
            <a:off x="0" y="6359119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hay palabras para describir la sensación de un primer podio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11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5E5EF88-7F16-4869-A06B-0B0D219CD6E6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6668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7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49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60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01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67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77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264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6341806" y="607238"/>
            <a:ext cx="58501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3° en </a:t>
            </a:r>
            <a:r>
              <a:rPr lang="es-ES" sz="2600" b="1" kern="1800" dirty="0" err="1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6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2004 detrás de los pilotos de Ferrari.</a:t>
            </a:r>
            <a:endParaRPr lang="es-MX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persona, exterior, edificio, nieve&#10;&#10;Descripción generada con confianza muy alta">
            <a:extLst>
              <a:ext uri="{FF2B5EF4-FFF2-40B4-BE49-F238E27FC236}">
                <a16:creationId xmlns:a16="http://schemas.microsoft.com/office/drawing/2014/main" id="{D0164439-4D4D-4E74-B094-1798DE916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104428"/>
            <a:ext cx="5933765" cy="4309397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C3F445E-488E-4D27-9CFE-201D061C9543}"/>
              </a:ext>
            </a:extLst>
          </p:cNvPr>
          <p:cNvSpPr/>
          <p:nvPr/>
        </p:nvSpPr>
        <p:spPr>
          <a:xfrm>
            <a:off x="0" y="459764"/>
            <a:ext cx="63418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siguió hasta dos semanas más tarde con otro tercero en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Bahrein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304E2A4-5293-4B8E-8980-B59BA18C1605}"/>
              </a:ext>
            </a:extLst>
          </p:cNvPr>
          <p:cNvSpPr/>
          <p:nvPr/>
        </p:nvSpPr>
        <p:spPr>
          <a:xfrm>
            <a:off x="0" y="975957"/>
            <a:ext cx="609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próxima carrera en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Imola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logró su primera pole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carrera terminó tercero detrás de Michael Schumacher.</a:t>
            </a:r>
            <a:endParaRPr lang="es-MX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1086EFA-CAB2-4C1B-80AB-3A0F0CEC49AC}"/>
              </a:ext>
            </a:extLst>
          </p:cNvPr>
          <p:cNvSpPr/>
          <p:nvPr/>
        </p:nvSpPr>
        <p:spPr>
          <a:xfrm>
            <a:off x="0" y="1801879"/>
            <a:ext cx="60959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del 8vo lugar en España le siguieron 3 podios consecutivos incluyendo el 2º a tan solo 0.4 décimas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Trulli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Mónaco.</a:t>
            </a:r>
            <a:endParaRPr lang="es-MX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90B6FDA-8308-4D58-B904-00BC174E93E7}"/>
              </a:ext>
            </a:extLst>
          </p:cNvPr>
          <p:cNvSpPr/>
          <p:nvPr/>
        </p:nvSpPr>
        <p:spPr>
          <a:xfrm>
            <a:off x="-2" y="2937483"/>
            <a:ext cx="609599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Nuevamente estaría cerca de su primera victoria en Alemania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el debut del Gran Premio de China en Shanghái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batalló con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la punta gran parte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carrera pero a la final se quedó con el 2º lugar en el podio detrás del hombre de Ferrari Rubens Barrichello.</a:t>
            </a:r>
            <a:endParaRPr lang="es-MX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6123F5A-FF5C-463F-8EC7-208BDFE60EDA}"/>
              </a:ext>
            </a:extLst>
          </p:cNvPr>
          <p:cNvSpPr/>
          <p:nvPr/>
        </p:nvSpPr>
        <p:spPr>
          <a:xfrm>
            <a:off x="0" y="4692546"/>
            <a:ext cx="6095997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resultados de la temporada fueron impresionantes: consiguió 10 podios en 18 carreras, y no pudo anotar puntos en sólo tres.</a:t>
            </a:r>
            <a:endParaRPr lang="es-MX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2FBB2D5-35DD-46C1-BBE9-1F89E288BB1C}"/>
              </a:ext>
            </a:extLst>
          </p:cNvPr>
          <p:cNvSpPr/>
          <p:nvPr/>
        </p:nvSpPr>
        <p:spPr>
          <a:xfrm>
            <a:off x="0" y="5533205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fue 3ro en el campeonato de pilotos con 85 puntos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podios, 1 pole, 15 carreras en los puntos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delante de </a:t>
            </a:r>
            <a:r>
              <a:rPr lang="es-ES" sz="26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Takuma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s-ES" sz="26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8vo con 34 puntos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por detrás de los dos pilotos de Ferrari completamente dominantes,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ayudó a </a:t>
            </a:r>
            <a:r>
              <a:rPr lang="es-ES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tomar el segundo lugar en el Campeonato de Constructores.</a:t>
            </a:r>
            <a:endParaRPr lang="es-MX" sz="11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7773308-662B-4874-A956-8A2DE232F032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851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552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29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290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7478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7611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843224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5 de agosto, Button optó por dejar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firmó un contrato de dos años para volver a Williams.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29C79A9-BA73-4F88-B492-32B3AFA15E0C}"/>
              </a:ext>
            </a:extLst>
          </p:cNvPr>
          <p:cNvSpPr/>
          <p:nvPr/>
        </p:nvSpPr>
        <p:spPr>
          <a:xfrm>
            <a:off x="0" y="179546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agosto, Button se vio envuelto en una disputa contractual.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7CBBB1D-5635-47B3-9EC6-FD7AB9D90646}"/>
              </a:ext>
            </a:extLst>
          </p:cNvPr>
          <p:cNvSpPr/>
          <p:nvPr/>
        </p:nvSpPr>
        <p:spPr>
          <a:xfrm>
            <a:off x="2050026" y="1683882"/>
            <a:ext cx="10141974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 fue sorprendente, ya que Button estaba disfrutando de su mejor temporada hasta la fecha,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Williams había estado en problemas.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08D3762-EF61-4CA3-88A3-E5F90DBB6EDC}"/>
              </a:ext>
            </a:extLst>
          </p:cNvPr>
          <p:cNvSpPr/>
          <p:nvPr/>
        </p:nvSpPr>
        <p:spPr>
          <a:xfrm>
            <a:off x="0" y="4972772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sin embargo, insistió en que tenían el derecho de ejercer su opción para mantener Button.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F2131C0-600F-4014-95EC-2D1CB3A126C3}"/>
              </a:ext>
            </a:extLst>
          </p:cNvPr>
          <p:cNvSpPr/>
          <p:nvPr/>
        </p:nvSpPr>
        <p:spPr>
          <a:xfrm>
            <a:off x="0" y="5636460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mánager de Button argumentó que la opción de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era válida porque contenía una cláusula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permitía que se vaya si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corría el riesgo de perder sus motores Honda.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DDBD710-77D2-4A3F-8269-92079F1F12CB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2753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63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81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2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32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4872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76308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Sintieron que el nuevo contrato firmado en el verano con Honda para el suministro de motores a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b="1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era definitivo,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por lo tanto Button fue libre para moverse.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B0C37D0-0E06-49B2-A1DD-C72DF9B06016}"/>
              </a:ext>
            </a:extLst>
          </p:cNvPr>
          <p:cNvSpPr/>
          <p:nvPr/>
        </p:nvSpPr>
        <p:spPr>
          <a:xfrm>
            <a:off x="5545394" y="1108693"/>
            <a:ext cx="6646606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disputa fue a la Junta de Reconocimiento de Contratos de la F1, una audiencia que se llevó a cabo el 16 de octubre en Milán,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falló a favor </a:t>
            </a:r>
            <a:r>
              <a:rPr lang="es-ES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896D398-FFF9-47AD-81C7-FFF3189EF28E}"/>
              </a:ext>
            </a:extLst>
          </p:cNvPr>
          <p:cNvSpPr/>
          <p:nvPr/>
        </p:nvSpPr>
        <p:spPr>
          <a:xfrm>
            <a:off x="0" y="4663052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20 de octubre, Button fue obligado a quedarse con el equipo.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FB3F291-CC68-4E0F-A2B8-0F00E5AA434D}"/>
              </a:ext>
            </a:extLst>
          </p:cNvPr>
          <p:cNvSpPr/>
          <p:nvPr/>
        </p:nvSpPr>
        <p:spPr>
          <a:xfrm>
            <a:off x="0" y="5518459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de los hombres en el centro de la disputa pronto fueron removidos de sus cargos: el director del equipo,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David Richards fue reemplazado por Nick Fry después de que Honda comprara el 45 por ciento de la empresa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b="1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Button despidió a su mánager, John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Byfield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diciendo que había sido mal informado.</a:t>
            </a:r>
            <a:endParaRPr lang="es-MX" sz="11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C3536FD-4062-452C-99F2-28959D7CF023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8971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23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5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9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998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FA3FB75-6F6C-4B33-AA61-D70171792729}"/>
              </a:ext>
            </a:extLst>
          </p:cNvPr>
          <p:cNvSpPr/>
          <p:nvPr/>
        </p:nvSpPr>
        <p:spPr>
          <a:xfrm>
            <a:off x="0" y="61576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 err="1">
                <a:solidFill>
                  <a:srgbClr val="DFDA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600" b="1" kern="1800" dirty="0">
                <a:solidFill>
                  <a:srgbClr val="DFDA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su </a:t>
            </a:r>
            <a:r>
              <a:rPr lang="es-ES" kern="1800" dirty="0">
                <a:solidFill>
                  <a:srgbClr val="DFDA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DFDA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Honda 007 durante la calificación del Gran Premio de los Estados Unidos de 2005,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DFDA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abandonaría por problemas de seguridad.</a:t>
            </a:r>
            <a:endParaRPr lang="es-MX" sz="2600" b="1" dirty="0">
              <a:solidFill>
                <a:srgbClr val="DFDA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79897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2005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8B1C0CE-06E5-4BA3-9462-5041EE1AEEDC}"/>
              </a:ext>
            </a:extLst>
          </p:cNvPr>
          <p:cNvSpPr/>
          <p:nvPr/>
        </p:nvSpPr>
        <p:spPr>
          <a:xfrm>
            <a:off x="0" y="1270932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la disputa, Button insistió en que tenía el apoyo de su equipo, y se mostró optimista para la temporada de 2005 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cual tuvo que soportar un comienzo difícil: los de </a:t>
            </a:r>
            <a:r>
              <a:rPr lang="es-ES" b="1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estaban fuera de ritmo en la primera carrera en Australia;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la siguiente carrera en Malasia, los dos coches se retiraron con fallo de motor después de sólo tres vueltas.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FC4F215-0AA3-48F6-8BC6-8240FEC48F2B}"/>
              </a:ext>
            </a:extLst>
          </p:cNvPr>
          <p:cNvSpPr/>
          <p:nvPr/>
        </p:nvSpPr>
        <p:spPr>
          <a:xfrm>
            <a:off x="0" y="2362304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Dos semanas más tarde en el Gran Premio de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Bahrein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había luchado su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camino a la cuarta posición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</a:t>
            </a:r>
            <a:r>
              <a:rPr lang="es-ES" sz="26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la undécima  posición de la parrilla,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antes de que un problema con el embrague  lo obligara a otra jubilación.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EA82381-A187-4600-811D-DC1F052FB319}"/>
              </a:ext>
            </a:extLst>
          </p:cNvPr>
          <p:cNvSpPr/>
          <p:nvPr/>
        </p:nvSpPr>
        <p:spPr>
          <a:xfrm>
            <a:off x="-147479" y="4884282"/>
            <a:ext cx="53094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mal comienzo sólo se agravó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Gran Premio de San Marino.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647B398-B385-499F-B627-DBB1CCC4B1BF}"/>
              </a:ext>
            </a:extLst>
          </p:cNvPr>
          <p:cNvSpPr/>
          <p:nvPr/>
        </p:nvSpPr>
        <p:spPr>
          <a:xfrm>
            <a:off x="0" y="5710196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terminó en tercer lugar, pero después de los escrutadores de carreras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encontraron su coche tenía un segundo tanque de combustible guardado en el interior del depósito principal; 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2BD1FB2-DD01-4F52-ABE9-B8896191B26A}"/>
              </a:ext>
            </a:extLst>
          </p:cNvPr>
          <p:cNvSpPr/>
          <p:nvPr/>
        </p:nvSpPr>
        <p:spPr>
          <a:xfrm>
            <a:off x="0" y="6388617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vez que ambos fueron drenados, su coche fue de 5,4 kg de peso.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7F5AF73-6B34-458C-B837-8C1D80CA769B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200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9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343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70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982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7959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8381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663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9067800" y="2905044"/>
            <a:ext cx="3104043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saliendo de boxes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China 2005.</a:t>
            </a:r>
            <a:endParaRPr lang="es-MX" sz="2600" b="1" dirty="0">
              <a:solidFill>
                <a:srgbClr val="FFC0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DF3F29A-9BD6-41BD-9D94-C0182DDAAB4A}"/>
              </a:ext>
            </a:extLst>
          </p:cNvPr>
          <p:cNvSpPr/>
          <p:nvPr/>
        </p:nvSpPr>
        <p:spPr>
          <a:xfrm>
            <a:off x="0" y="32064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que los comisarios de la carrera no tomaron ninguna acción, la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FIA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apeló la decisión y el caso fue examinado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Tribunal Internacional de Apelación de la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FIA,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se pudo probar que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estaban engañando deliberadamente;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6D36473-6CBA-4F50-8D9D-9859E1D30C7E}"/>
              </a:ext>
            </a:extLst>
          </p:cNvPr>
          <p:cNvSpPr/>
          <p:nvPr/>
        </p:nvSpPr>
        <p:spPr>
          <a:xfrm>
            <a:off x="6096000" y="857980"/>
            <a:ext cx="6096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en caso de violación de las reglas,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dos pilotos fueron despojados de sus puntos de San Marino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y prohibidos en las dos próximas carreras.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0AB8906-C590-49FA-9DAE-E6214E9E69E8}"/>
              </a:ext>
            </a:extLst>
          </p:cNvPr>
          <p:cNvSpPr/>
          <p:nvPr/>
        </p:nvSpPr>
        <p:spPr>
          <a:xfrm>
            <a:off x="7919884" y="1949354"/>
            <a:ext cx="4272116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Volviendo en el Gran Premio de Europa, </a:t>
            </a:r>
            <a:r>
              <a:rPr lang="es-ES" b="1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aún estaba en problemas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Button terminó décimo.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E045F01-56E5-44D0-9F0B-0FFAF895DBDB}"/>
              </a:ext>
            </a:extLst>
          </p:cNvPr>
          <p:cNvSpPr/>
          <p:nvPr/>
        </p:nvSpPr>
        <p:spPr>
          <a:xfrm>
            <a:off x="88488" y="4235342"/>
            <a:ext cx="4232787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Sorprendió a todos al tomar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segunda pole de su carrera en Montreal,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pero se estrelló en la vuelta 47 de la carrera,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mientras estaba en el tercer puesto.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9803D30-0936-43BF-9381-24B881D8B24D}"/>
              </a:ext>
            </a:extLst>
          </p:cNvPr>
          <p:cNvSpPr/>
          <p:nvPr/>
        </p:nvSpPr>
        <p:spPr>
          <a:xfrm>
            <a:off x="0" y="5813426"/>
            <a:ext cx="12192000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retirada forzosa de todos los equipos que utilizan neumáticos Michelin, incluyendo a </a:t>
            </a:r>
            <a:r>
              <a:rPr lang="es-ES" b="1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controvertido Gran Premio de Estados Unidos, significaba que tanto Button como Sato estaban todavía sin sumar puntos después de nueve carreras de una temporada de 19 carreras.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62E1D1D-4795-40F0-91DC-2EB0F98D7474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321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1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463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32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423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3429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2344994" y="76308"/>
            <a:ext cx="98470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a partir del Gran Premio de Francia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marcaría un punto de inflexión en el que Button puntuó en todas las carreras que quedaban.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2B7635B-1B64-4358-A81C-56A255EC84EF}"/>
              </a:ext>
            </a:extLst>
          </p:cNvPr>
          <p:cNvSpPr/>
          <p:nvPr/>
        </p:nvSpPr>
        <p:spPr>
          <a:xfrm>
            <a:off x="0" y="843224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estuvo en el podio dos veces en la temporada, terceros puestos en Alemania y Bélgica.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77AEAB0-C166-4314-802E-88C91868DCAD}"/>
              </a:ext>
            </a:extLst>
          </p:cNvPr>
          <p:cNvSpPr/>
          <p:nvPr/>
        </p:nvSpPr>
        <p:spPr>
          <a:xfrm>
            <a:off x="0" y="1403664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la temporada en el 9° lugar con 37 puntos (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podios y una 1 pole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por delante de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Takuma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23° con 1 punto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sexto en el Campeonato de Constructores.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79F3F72-5BDC-4CFE-B2A0-37F541290B10}"/>
              </a:ext>
            </a:extLst>
          </p:cNvPr>
          <p:cNvSpPr/>
          <p:nvPr/>
        </p:nvSpPr>
        <p:spPr>
          <a:xfrm>
            <a:off x="0" y="2244326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segundo año consecutivo, Button tuvo disputas de contratos que implican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Williams.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62CF2D0-FCDF-4A24-A873-A5C5EBD2FD87}"/>
              </a:ext>
            </a:extLst>
          </p:cNvPr>
          <p:cNvSpPr/>
          <p:nvPr/>
        </p:nvSpPr>
        <p:spPr>
          <a:xfrm>
            <a:off x="5294670" y="2804764"/>
            <a:ext cx="6897329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había firmado un pre-contrato para conducir para Williams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2006, pero ahora se cree que sus perspectivas serían mejores en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y que su contrato de Williams no era vinculante.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D7C450B-90EE-4913-874D-4D73C52B00BD}"/>
              </a:ext>
            </a:extLst>
          </p:cNvPr>
          <p:cNvSpPr/>
          <p:nvPr/>
        </p:nvSpPr>
        <p:spPr>
          <a:xfrm>
            <a:off x="0" y="6137896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Frank Williams insistió en que el contrato era plenamente vinculante, y que 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absolutamente no hay ninguna vuelta atrás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";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le requirió a Button cumplir con algunas obligaciones contractuales con los patrocinadores.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E7E63F5-B166-4A3B-A57B-03518FE68C74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5707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60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1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39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4583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8983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3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4277032" y="46812"/>
            <a:ext cx="7914968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varias semanas de conversaciones, Williams accedió a liberar a Button,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cambio de un estimado de £ 18 millones en compensación.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DD754D2-E8B5-4C6B-B4F8-5376C0B6846F}"/>
              </a:ext>
            </a:extLst>
          </p:cNvPr>
          <p:cNvSpPr/>
          <p:nvPr/>
        </p:nvSpPr>
        <p:spPr>
          <a:xfrm>
            <a:off x="0" y="895237"/>
            <a:ext cx="12192000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trajo a un conductor experimentado, Rubens Barrichello de Ferrari.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C6810DC-8DA7-4939-BD11-025C3356803C}"/>
              </a:ext>
            </a:extLst>
          </p:cNvPr>
          <p:cNvSpPr/>
          <p:nvPr/>
        </p:nvSpPr>
        <p:spPr>
          <a:xfrm>
            <a:off x="737936" y="1403658"/>
            <a:ext cx="114540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Button como su compañero, en sustitución de </a:t>
            </a:r>
            <a:r>
              <a:rPr lang="es-ES" sz="26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Takuma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Sato.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DBF3068-03E1-408B-9E05-E39EA7F2DE1E}"/>
              </a:ext>
            </a:extLst>
          </p:cNvPr>
          <p:cNvSpPr/>
          <p:nvPr/>
        </p:nvSpPr>
        <p:spPr>
          <a:xfrm>
            <a:off x="0" y="1964099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octubre, Honda compró el 55 por 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ciento restante de </a:t>
            </a:r>
            <a:r>
              <a:rPr lang="es-ES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cambiarían el nombre del equipo a Honda Racing F1;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4599238-9601-4C90-860E-22DE940F6E9B}"/>
              </a:ext>
            </a:extLst>
          </p:cNvPr>
          <p:cNvSpPr/>
          <p:nvPr/>
        </p:nvSpPr>
        <p:spPr>
          <a:xfrm>
            <a:off x="0" y="6019903"/>
            <a:ext cx="12192000" cy="730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dijo en ese momento, "</a:t>
            </a: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Honda haya comprado el equipo es una noticia increíble </a:t>
            </a:r>
          </a:p>
          <a:p>
            <a:pPr algn="ctr">
              <a:lnSpc>
                <a:spcPts val="2400"/>
              </a:lnSpc>
            </a:pPr>
            <a:r>
              <a:rPr lang="es-ES" sz="26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realmente demuestra su compromiso de ganar el campeonato del mundo</a:t>
            </a:r>
            <a:r>
              <a:rPr lang="es-ES" sz="26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es-MX" sz="26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2956CA2-EA52-4B56-A5CD-DD916FD320CE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8082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24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43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45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15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649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exterior, hierba, hombre&#10;&#10;Descripción generada con confianza muy alta">
            <a:extLst>
              <a:ext uri="{FF2B5EF4-FFF2-40B4-BE49-F238E27FC236}">
                <a16:creationId xmlns:a16="http://schemas.microsoft.com/office/drawing/2014/main" id="{FF73D102-6043-4864-B00C-0FF6AE7AD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03" y="899160"/>
            <a:ext cx="5887694" cy="51738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 rot="580226">
            <a:off x="1015859" y="382816"/>
            <a:ext cx="43613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en el Gran Premio de </a:t>
            </a:r>
            <a:r>
              <a:rPr lang="es-ES" sz="2800" b="1" kern="1800" dirty="0" err="1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Bareín</a:t>
            </a:r>
            <a:r>
              <a:rPr lang="es-ES" sz="28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solidFill>
                <a:srgbClr val="6C52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DE347F8-7305-433D-AA78-90EA67FDECF6}"/>
              </a:ext>
            </a:extLst>
          </p:cNvPr>
          <p:cNvSpPr/>
          <p:nvPr/>
        </p:nvSpPr>
        <p:spPr>
          <a:xfrm>
            <a:off x="5379858" y="76308"/>
            <a:ext cx="68121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Temporadas en Honda (2006–2008)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BD615E9-BB4A-455D-A774-91C58A689C9D}"/>
              </a:ext>
            </a:extLst>
          </p:cNvPr>
          <p:cNvSpPr/>
          <p:nvPr/>
        </p:nvSpPr>
        <p:spPr>
          <a:xfrm>
            <a:off x="5379858" y="636747"/>
            <a:ext cx="68121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2006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A28E5C9-DCFC-4F1D-B184-CFA70C0D8544}"/>
              </a:ext>
            </a:extLst>
          </p:cNvPr>
          <p:cNvSpPr/>
          <p:nvPr/>
        </p:nvSpPr>
        <p:spPr>
          <a:xfrm>
            <a:off x="5383160" y="1182441"/>
            <a:ext cx="680883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nuevo equipo tuvo un buen desempeño en las pruebas antes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 de 2006, ayudado por los recursos adicionales ahora disponibles de Honda, y Button confiaba en el coche.</a:t>
            </a:r>
            <a:endParaRPr lang="es-MX" sz="2800" b="1" dirty="0">
              <a:solidFill>
                <a:srgbClr val="644C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9961235-1385-4B65-9020-F1EBBDBB2FD1}"/>
              </a:ext>
            </a:extLst>
          </p:cNvPr>
          <p:cNvSpPr/>
          <p:nvPr/>
        </p:nvSpPr>
        <p:spPr>
          <a:xfrm>
            <a:off x="5397910" y="2244319"/>
            <a:ext cx="679409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primera parte de la temporada de 2006 resultó difícil;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primera ronda, logró cinco puntos con el cuarto lugar,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terminó en el podio en Malasia.</a:t>
            </a:r>
            <a:endParaRPr lang="es-MX" sz="2800" b="1" dirty="0">
              <a:solidFill>
                <a:srgbClr val="644C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535E4CCC-DEE9-43D9-8ADB-5E684058C142}"/>
              </a:ext>
            </a:extLst>
          </p:cNvPr>
          <p:cNvSpPr/>
          <p:nvPr/>
        </p:nvSpPr>
        <p:spPr>
          <a:xfrm>
            <a:off x="5383160" y="3350451"/>
            <a:ext cx="680883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Australia, se clasificó en la pole, pero fue superado en la carrera en la primera curva por Fernando Alonso y Kimi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después de un período del coche de seguridad;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corría quinto en la carrera, antes de que su motor explotara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última curva de la última vuelta.</a:t>
            </a:r>
            <a:endParaRPr lang="es-MX" sz="2800" b="1" dirty="0">
              <a:solidFill>
                <a:srgbClr val="644C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D5CFBBA-0BF1-4DB6-A5A0-4D366777083D}"/>
              </a:ext>
            </a:extLst>
          </p:cNvPr>
          <p:cNvSpPr/>
          <p:nvPr/>
        </p:nvSpPr>
        <p:spPr>
          <a:xfrm>
            <a:off x="5383160" y="5044549"/>
            <a:ext cx="68088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detuvo justo antes de la línea de llegada para evitar una pena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motor.</a:t>
            </a:r>
            <a:endParaRPr lang="es-MX" sz="2800" b="1" dirty="0">
              <a:solidFill>
                <a:srgbClr val="644C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2A3677A-ABA6-4528-A7FC-1A2DB251191D}"/>
              </a:ext>
            </a:extLst>
          </p:cNvPr>
          <p:cNvSpPr/>
          <p:nvPr/>
        </p:nvSpPr>
        <p:spPr>
          <a:xfrm>
            <a:off x="5306470" y="5818343"/>
            <a:ext cx="679408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carrera de casa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 clasificó 19 después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que perdió tiempo por ser pesado, y su equipo no pudo conseguir de él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pista con la insuficiente rapidez.</a:t>
            </a:r>
            <a:endParaRPr lang="es-MX" sz="2800" b="1" dirty="0">
              <a:solidFill>
                <a:srgbClr val="644C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82AD1F00-14CA-48CB-9648-FAB775A56FA5}"/>
              </a:ext>
            </a:extLst>
          </p:cNvPr>
          <p:cNvSpPr/>
          <p:nvPr/>
        </p:nvSpPr>
        <p:spPr>
          <a:xfrm>
            <a:off x="1188720" y="6157068"/>
            <a:ext cx="3825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retiró en la vuelta ocho,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una fuga de aceite del motor.</a:t>
            </a:r>
            <a:endParaRPr lang="es-MX" sz="2800" b="1" dirty="0">
              <a:solidFill>
                <a:srgbClr val="644C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3BA252C-9B94-4A48-B630-746A1120E4C5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7993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696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299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8977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735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654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329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7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3700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 rot="769096">
            <a:off x="6400800" y="3645267"/>
            <a:ext cx="65532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800" b="1" kern="1800" dirty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Gran Premio de Canadá de 2006.</a:t>
            </a:r>
            <a:endParaRPr lang="es-MX" sz="2800" b="1" dirty="0">
              <a:solidFill>
                <a:srgbClr val="6C5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6B908EF-C34D-4226-8FD1-683D208689EF}"/>
              </a:ext>
            </a:extLst>
          </p:cNvPr>
          <p:cNvSpPr/>
          <p:nvPr/>
        </p:nvSpPr>
        <p:spPr>
          <a:xfrm>
            <a:off x="0" y="76308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Canadá, Button se clasificó por delante de Barrichello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primera vez desde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Imola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pero acabó fuera de los puntos en el noveno.</a:t>
            </a:r>
            <a:endParaRPr lang="es-MX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DC1A357-A316-4359-A143-9BF335493B60}"/>
              </a:ext>
            </a:extLst>
          </p:cNvPr>
          <p:cNvSpPr/>
          <p:nvPr/>
        </p:nvSpPr>
        <p:spPr>
          <a:xfrm>
            <a:off x="1371600" y="913032"/>
            <a:ext cx="10820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retiró en el Gran Premio de Estados Unidos, en una colisión de varios conductores en la primera vuelta de la participación y de nuevo en el Gran Premio de Francia debido a un fallo en el motor.</a:t>
            </a:r>
            <a:endParaRPr lang="es-MX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9451AFD-78B7-4C0B-B792-36C07B91F89F}"/>
              </a:ext>
            </a:extLst>
          </p:cNvPr>
          <p:cNvSpPr/>
          <p:nvPr/>
        </p:nvSpPr>
        <p:spPr>
          <a:xfrm>
            <a:off x="5913120" y="1786137"/>
            <a:ext cx="6278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Alemania, Button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pasó a clasificar cuarto, después de estar tercero por un tiempo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carrera, y  finalmente terminó en cuarto lugar.</a:t>
            </a:r>
            <a:endParaRPr lang="es-MX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58AAEC9-CC30-43D1-A606-559296DB846E}"/>
              </a:ext>
            </a:extLst>
          </p:cNvPr>
          <p:cNvSpPr/>
          <p:nvPr/>
        </p:nvSpPr>
        <p:spPr>
          <a:xfrm>
            <a:off x="121920" y="4257972"/>
            <a:ext cx="812292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consiguió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primera victoria  de su carrera en 2006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 caótico  Gran Premio de Hungría, </a:t>
            </a:r>
          </a:p>
          <a:p>
            <a:pPr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el número 113  de su carrera.</a:t>
            </a:r>
            <a:endParaRPr lang="es-MX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4663B8E-B7A9-4C9A-836E-6620DDC3FA2C}"/>
              </a:ext>
            </a:extLst>
          </p:cNvPr>
          <p:cNvSpPr/>
          <p:nvPr/>
        </p:nvSpPr>
        <p:spPr>
          <a:xfrm>
            <a:off x="0" y="5596139"/>
            <a:ext cx="82448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Comenzó 14 después de una penalización de 10  puestos por un cambio de motor.</a:t>
            </a:r>
            <a:endParaRPr lang="es-MX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571C189-D3EE-436F-84F6-A6EE1C6CE780}"/>
              </a:ext>
            </a:extLst>
          </p:cNvPr>
          <p:cNvSpPr/>
          <p:nvPr/>
        </p:nvSpPr>
        <p:spPr>
          <a:xfrm>
            <a:off x="0" y="6126588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carrera se vio gravemente afectado por las fuertes lluvias, y Button pasó un número de conductores en las primeras vueltas, incluyendo al contendiente de campeonato Michael Schumacher, y fue hasta la cuarta posición en la vuelta 10.</a:t>
            </a:r>
            <a:endParaRPr lang="es-MX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68C5F99-338C-4EFD-8D36-5F62CBDD7BE4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6060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1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8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1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66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76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188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8407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exterior, deporte, hombre&#10;&#10;Descripción generada con confianza muy alta">
            <a:extLst>
              <a:ext uri="{FF2B5EF4-FFF2-40B4-BE49-F238E27FC236}">
                <a16:creationId xmlns:a16="http://schemas.microsoft.com/office/drawing/2014/main" id="{2CA59302-B6C3-4AFA-BDE7-9BFA4E4D5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82" y="1293321"/>
            <a:ext cx="6636771" cy="549524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722673" y="6431388"/>
            <a:ext cx="6766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Podio en Malasia (a la derecha de </a:t>
            </a:r>
            <a:r>
              <a:rPr lang="es-ES" sz="2800" b="1" kern="1800" dirty="0" err="1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Fisichella</a:t>
            </a: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b="1" dirty="0">
              <a:solidFill>
                <a:srgbClr val="644C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0A5A08-6497-415E-BC46-0B2CFB36A812}"/>
              </a:ext>
            </a:extLst>
          </p:cNvPr>
          <p:cNvSpPr/>
          <p:nvPr/>
        </p:nvSpPr>
        <p:spPr>
          <a:xfrm>
            <a:off x="0" y="327028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la retirada de los pilotos Kimi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2800" b="1" kern="180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Fernando Alonso,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a ganar la carrera en poco más de medio minuto sobre Pedro de la Rosa y Nick Heidfeld.</a:t>
            </a:r>
            <a:endParaRPr lang="es-MX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2009090-8665-4F12-BC71-2D911F6DC3FA}"/>
              </a:ext>
            </a:extLst>
          </p:cNvPr>
          <p:cNvSpPr/>
          <p:nvPr/>
        </p:nvSpPr>
        <p:spPr>
          <a:xfrm>
            <a:off x="0" y="113819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Alonso estaba detrás de Button en la pista cuando se retiró, aunque Button todavía tenía una parada en boxes por hacer.</a:t>
            </a:r>
            <a:endParaRPr lang="es-MX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F6602AF-B2B1-48B0-B8BA-CB8E8609659E}"/>
              </a:ext>
            </a:extLst>
          </p:cNvPr>
          <p:cNvSpPr/>
          <p:nvPr/>
        </p:nvSpPr>
        <p:spPr>
          <a:xfrm>
            <a:off x="0" y="1669133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victoria de Button mejoró la victoria de Nigel Mansell de 1989 partiendo 12 en la parrilla en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Hungaroring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9270DCD-60F7-4218-9F95-8D72719D7F5E}"/>
              </a:ext>
            </a:extLst>
          </p:cNvPr>
          <p:cNvSpPr/>
          <p:nvPr/>
        </p:nvSpPr>
        <p:spPr>
          <a:xfrm>
            <a:off x="7152968" y="2214827"/>
            <a:ext cx="503903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fue el primer piloto británico en ganar desde que David Coulthard lo hiciera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marzo de 2003  y el primer piloto inglés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ganar desde Johnny Herbert ganara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Europa de 1999.</a:t>
            </a:r>
            <a:endParaRPr lang="es-MX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F9B22AF-B2D5-44E1-AA6E-F9A7E83E68B2}"/>
              </a:ext>
            </a:extLst>
          </p:cNvPr>
          <p:cNvSpPr/>
          <p:nvPr/>
        </p:nvSpPr>
        <p:spPr>
          <a:xfrm>
            <a:off x="7492180" y="4043622"/>
            <a:ext cx="469981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el segundo piloto después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Räikkönen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ganar una carrera a pesar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una penalización en la parrilla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cambio de un motor.</a:t>
            </a:r>
            <a:endParaRPr lang="es-MX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BA62D3E-7980-443E-9B75-2DC9C5350B6A}"/>
              </a:ext>
            </a:extLst>
          </p:cNvPr>
          <p:cNvSpPr/>
          <p:nvPr/>
        </p:nvSpPr>
        <p:spPr>
          <a:xfrm>
            <a:off x="7624916" y="5533211"/>
            <a:ext cx="456708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Academia de Premios de televisión británica de 2007, la primera victoria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Button ganó </a:t>
            </a:r>
            <a:r>
              <a:rPr lang="es-ES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ITV1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s-ES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BAFTA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categoría de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 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Mejor deporte’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B31D52E-E3AC-4164-A952-683760C177B6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1869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86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2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436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1443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6366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342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8480322" y="3984628"/>
            <a:ext cx="36969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Victoria histórica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Hungría.</a:t>
            </a:r>
            <a:endParaRPr lang="es-MX" sz="2800" b="1" dirty="0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FB02C07-E024-4659-B9A9-786BA55412C8}"/>
              </a:ext>
            </a:extLst>
          </p:cNvPr>
          <p:cNvSpPr/>
          <p:nvPr/>
        </p:nvSpPr>
        <p:spPr>
          <a:xfrm>
            <a:off x="0" y="178711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terminó cuarto y quinto en cada una de los próximas cinco carreras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terminó la temporada con un podio en la ronda final en Brasil.</a:t>
            </a:r>
            <a:endParaRPr lang="es-MX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8FD2BEF-46DC-432E-AD37-A7AE6EF6B027}"/>
              </a:ext>
            </a:extLst>
          </p:cNvPr>
          <p:cNvSpPr/>
          <p:nvPr/>
        </p:nvSpPr>
        <p:spPr>
          <a:xfrm>
            <a:off x="0" y="4972768"/>
            <a:ext cx="110317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las últimos seis carreras de la temporada, Button anotó más puntos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que cualquier otro conductor.</a:t>
            </a:r>
            <a:endParaRPr lang="es-MX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8253223-047A-42E7-9167-9409C211E756}"/>
              </a:ext>
            </a:extLst>
          </p:cNvPr>
          <p:cNvSpPr/>
          <p:nvPr/>
        </p:nvSpPr>
        <p:spPr>
          <a:xfrm>
            <a:off x="0" y="5518466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la temporada con 1 victoria, 1 pole, 3 podios puntuando en 11 de las 18 y 4 retiros dejándolo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meritoria 6ª  posición con 56 puntos por delante de su compañero de equipo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Barrichello 7mo con 30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Honda estando 4º en el campeonato de constructores.</a:t>
            </a:r>
            <a:endParaRPr lang="es-MX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EC2E13B-4951-4C74-B24B-04522B3DE362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5171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12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55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-1" y="557568"/>
            <a:ext cx="718685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2007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40F44A5-89FF-415B-874D-93B8A1E90B47}"/>
              </a:ext>
            </a:extLst>
          </p:cNvPr>
          <p:cNvSpPr/>
          <p:nvPr/>
        </p:nvSpPr>
        <p:spPr>
          <a:xfrm>
            <a:off x="5454317" y="89177"/>
            <a:ext cx="206943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en 2007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881A745-5BDA-446E-BAF5-C01E01367F4B}"/>
              </a:ext>
            </a:extLst>
          </p:cNvPr>
          <p:cNvSpPr/>
          <p:nvPr/>
        </p:nvSpPr>
        <p:spPr>
          <a:xfrm>
            <a:off x="0" y="1279462"/>
            <a:ext cx="66574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2007,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compitió con Honda junto a Barrichello.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DC41913-BB83-46CF-BC8F-47755222D20C}"/>
              </a:ext>
            </a:extLst>
          </p:cNvPr>
          <p:cNvSpPr/>
          <p:nvPr/>
        </p:nvSpPr>
        <p:spPr>
          <a:xfrm>
            <a:off x="0" y="2338247"/>
            <a:ext cx="665747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fue capaz de tomar parte en las pruebas de invierno,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la temporada debido a dos pequeñas fracturas en las costillas,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sostenida en un incidente de karting a finales de 2006.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060B943-666D-4189-B921-F55E7AD48CE9}"/>
              </a:ext>
            </a:extLst>
          </p:cNvPr>
          <p:cNvSpPr/>
          <p:nvPr/>
        </p:nvSpPr>
        <p:spPr>
          <a:xfrm>
            <a:off x="0" y="3798078"/>
            <a:ext cx="73633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británico ex campeón del mundo Damon Hill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emitió dudas sobre las esperanzas de Button de cara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un contendiente al campeonato con Honda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próxima temporada, diciendo: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se toma en serio...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tiene que meterse en un coche que sea aspirante al título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E18F7DD-025E-4D05-A4F8-BEAE00DBF5AC}"/>
              </a:ext>
            </a:extLst>
          </p:cNvPr>
          <p:cNvSpPr/>
          <p:nvPr/>
        </p:nvSpPr>
        <p:spPr>
          <a:xfrm>
            <a:off x="9432758" y="1375714"/>
            <a:ext cx="2743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 Henry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escritor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guía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temporada de F1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Guardián de 2007,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predijo: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va a ganar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par de carreras,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pero no es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aspirante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título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0BA9EC6-5389-49C9-A35C-B471D15FFB0F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5953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window dir="vert"/>
        <p:sndAc>
          <p:stSnd>
            <p:snd r:embed="rId2" name="Button 1.30 Medley - Eaglenest 1.wav"/>
          </p:stSnd>
        </p:sndAc>
      </p:transition>
    </mc:Choice>
    <mc:Fallback>
      <p:transition spd="slow" advTm="0">
        <p:fade/>
        <p:sndAc>
          <p:stSnd>
            <p:snd r:embed="rId2" name="Button 1.30 Medley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95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97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3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19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28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4EB6A370-9F2B-48B9-B6D1-6E0655E80F16}"/>
              </a:ext>
            </a:extLst>
          </p:cNvPr>
          <p:cNvSpPr/>
          <p:nvPr/>
        </p:nvSpPr>
        <p:spPr>
          <a:xfrm>
            <a:off x="0" y="36507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"Comentarios que resultaron ser erróneos, puesto que el Honda </a:t>
            </a:r>
            <a:r>
              <a:rPr lang="es-ES" sz="2000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RA107 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demostró ser  aerodinámicamente  pobre.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455C5E-71FF-44B4-8C8F-2B958EA6FAD6}"/>
              </a:ext>
            </a:extLst>
          </p:cNvPr>
          <p:cNvSpPr/>
          <p:nvPr/>
        </p:nvSpPr>
        <p:spPr>
          <a:xfrm>
            <a:off x="0" y="83028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primera carrera de la temporada en Australia,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sólo logró clasificar 14 después de manejar los problemas del coche.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BC084A9-15ED-4C7D-A161-E682C2F904DA}"/>
              </a:ext>
            </a:extLst>
          </p:cNvPr>
          <p:cNvSpPr/>
          <p:nvPr/>
        </p:nvSpPr>
        <p:spPr>
          <a:xfrm>
            <a:off x="0" y="164843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carrera no era mejor, ya que tuvo que soportar considerables problemas de subviraje a lo largo de ella,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 dio un drive-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through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exceso de velocidad en el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lane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acabó 15.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A766BE3-6461-47B4-8AC7-0A7B2D91A315}"/>
              </a:ext>
            </a:extLst>
          </p:cNvPr>
          <p:cNvSpPr/>
          <p:nvPr/>
        </p:nvSpPr>
        <p:spPr>
          <a:xfrm>
            <a:off x="0" y="2466582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próximas dos carreras en Malasia y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Bahrein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fueron tan infructuosos, Button acabó 12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detrás de su compañero Barrichello en Malasia, y ni siquiera logró completar una vuelta en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Bahrein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chocar con el piloto de Red Bull Racing David Coulthard en la curva 4.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B6BEB33-94B7-495E-9AE6-D0FE9ED50E02}"/>
              </a:ext>
            </a:extLst>
          </p:cNvPr>
          <p:cNvSpPr/>
          <p:nvPr/>
        </p:nvSpPr>
        <p:spPr>
          <a:xfrm>
            <a:off x="0" y="5867505"/>
            <a:ext cx="64328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Francia, Button finalizó octavo, ganando su primer punto de 2007.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E251823-4373-4FE6-8FC6-B3474DD92D4E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29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31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88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49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475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23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deporte&#10;&#10;Descripción generada con confianza muy alta">
            <a:extLst>
              <a:ext uri="{FF2B5EF4-FFF2-40B4-BE49-F238E27FC236}">
                <a16:creationId xmlns:a16="http://schemas.microsoft.com/office/drawing/2014/main" id="{959EDFBD-717D-40C4-9619-FDC4B7AD06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079" y="2567553"/>
            <a:ext cx="8277921" cy="25040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367391"/>
            <a:ext cx="121920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Honda Tras el Gran Premio de Gran Bretaña, anunció que Button se quedaría con Honda para el siguiente año.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67D45E9-81A4-4D53-8303-70C070A1ED2E}"/>
              </a:ext>
            </a:extLst>
          </p:cNvPr>
          <p:cNvSpPr/>
          <p:nvPr/>
        </p:nvSpPr>
        <p:spPr>
          <a:xfrm>
            <a:off x="0" y="896784"/>
            <a:ext cx="1219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lugar de Button como el piloto británico preeminente en la Fórmula Uno fue efectivamente tomado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Lewis Hamilton, ex campeón Nigel Mansell criticó, diciendo: "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 debería haber ganado más carreras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288082-6A34-47AA-B536-C83EBFA24B1D}"/>
              </a:ext>
            </a:extLst>
          </p:cNvPr>
          <p:cNvSpPr/>
          <p:nvPr/>
        </p:nvSpPr>
        <p:spPr>
          <a:xfrm>
            <a:off x="0" y="1747014"/>
            <a:ext cx="12192000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jefe del equipo Honda, Nick Fry, defendió a su conductor,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dicendo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"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gustaría refutar todo lo que Nigel ha dicho,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sobre todo creo que sus comentarios acerca de la reputación de Jenson de ser fiestón es de hace cinco años...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creciente madurez y la forma en que cambió su estilo de vida es muy notable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274900A-7B73-408D-BC02-294A4AFD407A}"/>
              </a:ext>
            </a:extLst>
          </p:cNvPr>
          <p:cNvSpPr/>
          <p:nvPr/>
        </p:nvSpPr>
        <p:spPr>
          <a:xfrm>
            <a:off x="0" y="5911232"/>
            <a:ext cx="1219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la temporada 15º con 6 puntos puntuando en tan solo 3 carreras de las 17 pautadas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 delante de su compañero Barrichello con Honda quedando en una decepcionante 8va plaza.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89D254C-5A11-4D37-A960-08877A242012}"/>
              </a:ext>
            </a:extLst>
          </p:cNvPr>
          <p:cNvSpPr/>
          <p:nvPr/>
        </p:nvSpPr>
        <p:spPr>
          <a:xfrm>
            <a:off x="0" y="5028920"/>
            <a:ext cx="1219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sin embargo hizo registros de salidas impresionantes hacia el final de la temporada,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especialmente cuando la lluvia era prominente.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01400E2-20A4-4C19-93B9-BF3B79656FB9}"/>
              </a:ext>
            </a:extLst>
          </p:cNvPr>
          <p:cNvSpPr/>
          <p:nvPr/>
        </p:nvSpPr>
        <p:spPr>
          <a:xfrm>
            <a:off x="0" y="3222885"/>
            <a:ext cx="3914079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no ocultó su frustración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respecto a su situación actual.; describió su temporada de 2007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"</a:t>
            </a:r>
            <a:r>
              <a:rPr lang="es-ES" sz="2800" b="1" kern="1800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desastre total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E7735E4-78CA-40A6-9497-9E01FBCB8679}"/>
              </a:ext>
            </a:extLst>
          </p:cNvPr>
          <p:cNvSpPr/>
          <p:nvPr/>
        </p:nvSpPr>
        <p:spPr>
          <a:xfrm>
            <a:off x="4307304" y="2910319"/>
            <a:ext cx="42615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800" b="1" kern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Button en el Gran Premio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Gran Bretaña.</a:t>
            </a:r>
            <a:endParaRPr lang="es-MX" sz="2800" b="1" dirty="0">
              <a:solidFill>
                <a:schemeClr val="accent1">
                  <a:lumMod val="20000"/>
                  <a:lumOff val="80000"/>
                </a:schemeClr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2757AE9-5F32-4C89-A688-D4C61053B06B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1735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233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4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745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343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315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429232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2008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99C32EC-9CF4-4E48-9C09-FB16492DEA25}"/>
              </a:ext>
            </a:extLst>
          </p:cNvPr>
          <p:cNvSpPr/>
          <p:nvPr/>
        </p:nvSpPr>
        <p:spPr>
          <a:xfrm>
            <a:off x="1171073" y="2819504"/>
            <a:ext cx="58714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 err="1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8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el Gran Premio de Malasia de 2008,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cuál acabó décimo.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C6387B0-1D02-4ABF-B302-76882DED7E5F}"/>
              </a:ext>
            </a:extLst>
          </p:cNvPr>
          <p:cNvSpPr/>
          <p:nvPr/>
        </p:nvSpPr>
        <p:spPr>
          <a:xfrm>
            <a:off x="0" y="108695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se quedó con Honda para el 2008, y continuó siendo asociado con Barrichello.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14EACCF-8772-42EB-9862-3181FFBB6827}"/>
              </a:ext>
            </a:extLst>
          </p:cNvPr>
          <p:cNvSpPr/>
          <p:nvPr/>
        </p:nvSpPr>
        <p:spPr>
          <a:xfrm>
            <a:off x="0" y="1728642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Honda </a:t>
            </a:r>
            <a:r>
              <a:rPr lang="es-ES" sz="2000" kern="1800" dirty="0">
                <a:solidFill>
                  <a:srgbClr val="FFFF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RA108E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demostró ser poco competitivo, y anotó sus únicos puntos en el Gran Premio español con el sexto lugar, pero no terminó en una carrera en lluvia en frente a su público en </a:t>
            </a:r>
            <a:r>
              <a:rPr lang="es-ES" sz="2800" b="1" kern="1800" dirty="0" err="1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donde Barrichello terminó tercero.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50438CB-FED5-417D-8115-0CA35C8312C3}"/>
              </a:ext>
            </a:extLst>
          </p:cNvPr>
          <p:cNvSpPr/>
          <p:nvPr/>
        </p:nvSpPr>
        <p:spPr>
          <a:xfrm>
            <a:off x="0" y="5145613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mayoría de las carreras 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fueron resultados de mitad de tabla sin poder mostrar grandes mejo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 el equipo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cada una de ellas.</a:t>
            </a:r>
            <a:endParaRPr lang="es-MX" sz="2800" b="1" dirty="0">
              <a:solidFill>
                <a:srgbClr val="FFFF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FC91C28-7918-4071-8D84-B8B12FB952AD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9382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5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20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94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15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1959B76-ACA7-4071-8333-4CD5FDF03200}"/>
              </a:ext>
            </a:extLst>
          </p:cNvPr>
          <p:cNvSpPr/>
          <p:nvPr/>
        </p:nvSpPr>
        <p:spPr>
          <a:xfrm>
            <a:off x="0" y="862367"/>
            <a:ext cx="316029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 en el GP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Mónaco,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6C52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terminó 11°.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67A89FB-CC9B-40D5-9C51-775B77C4539B}"/>
              </a:ext>
            </a:extLst>
          </p:cNvPr>
          <p:cNvSpPr/>
          <p:nvPr/>
        </p:nvSpPr>
        <p:spPr>
          <a:xfrm>
            <a:off x="0" y="28182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5 de diciembre de 2008, Honda anunció que estaban dejando la Fórmula Uno, debido a la crisis económica mundial, dejando posibilidades de Button sin asiento para el 2009, depende del equipo de encontrar un comprador.</a:t>
            </a:r>
            <a:endParaRPr lang="es-MX" sz="2800" b="1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F707BE1-699D-463F-B59C-F2294DE1208B}"/>
              </a:ext>
            </a:extLst>
          </p:cNvPr>
          <p:cNvSpPr/>
          <p:nvPr/>
        </p:nvSpPr>
        <p:spPr>
          <a:xfrm>
            <a:off x="7780423" y="942587"/>
            <a:ext cx="391427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una pésima temporada 18º con 3 puntos en 18 carreras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quedando por tercera vez en su carrera detrás de su compañero.</a:t>
            </a:r>
            <a:endParaRPr lang="es-MX" sz="2800" b="1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0D53147-3E5E-4411-A5B7-638C3DBFA62A}"/>
              </a:ext>
            </a:extLst>
          </p:cNvPr>
          <p:cNvSpPr txBox="1"/>
          <p:nvPr/>
        </p:nvSpPr>
        <p:spPr>
          <a:xfrm>
            <a:off x="12192000" y="-16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3037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8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34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333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Jénson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Button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 1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Sarah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Brightman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 descr="Imagen que contiene hierba, carreter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661E7596-A8EF-49DC-8C84-1BA90ACBAA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1682"/>
            <a:ext cx="12208824" cy="814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92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422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812537"/>
      </p:ext>
    </p:extLst>
  </p:cSld>
  <p:clrMapOvr>
    <a:masterClrMapping/>
  </p:clrMapOvr>
  <p:transition spd="slow" advClick="0" advTm="0">
    <p:fade/>
  </p:transition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3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41166</TotalTime>
  <Words>5245</Words>
  <Application>Microsoft Office PowerPoint</Application>
  <PresentationFormat>Panorámica</PresentationFormat>
  <Paragraphs>494</Paragraphs>
  <Slides>41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41</vt:i4>
      </vt:variant>
    </vt:vector>
  </HeadingPairs>
  <TitlesOfParts>
    <vt:vector size="58" baseType="lpstr">
      <vt:lpstr>Algerian</vt:lpstr>
      <vt:lpstr>Arial</vt:lpstr>
      <vt:lpstr>Arial Narrow</vt:lpstr>
      <vt:lpstr>Calibri</vt:lpstr>
      <vt:lpstr>Calibri Light</vt:lpstr>
      <vt:lpstr>Century Gothic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Wingdings 3</vt:lpstr>
      <vt:lpstr>HDOfficeLightV0</vt:lpstr>
      <vt:lpstr>Ion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2009  Jenson Button   Versión Completa  15022  Misppsx</dc:title>
  <dc:creator>Eagle's nest</dc:creator>
  <cp:lastModifiedBy>Eagle's nest</cp:lastModifiedBy>
  <cp:revision>3450</cp:revision>
  <dcterms:created xsi:type="dcterms:W3CDTF">2017-07-02T00:56:35Z</dcterms:created>
  <dcterms:modified xsi:type="dcterms:W3CDTF">2018-07-25T03:24:13Z</dcterms:modified>
</cp:coreProperties>
</file>