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8"/>
  </p:notesMasterIdLst>
  <p:sldIdLst>
    <p:sldId id="3072" r:id="rId3"/>
    <p:sldId id="2734" r:id="rId4"/>
    <p:sldId id="2736" r:id="rId5"/>
    <p:sldId id="2738" r:id="rId6"/>
    <p:sldId id="2737" r:id="rId7"/>
    <p:sldId id="2742" r:id="rId8"/>
    <p:sldId id="2748" r:id="rId9"/>
    <p:sldId id="2752" r:id="rId10"/>
    <p:sldId id="2717" r:id="rId11"/>
    <p:sldId id="2767" r:id="rId12"/>
    <p:sldId id="2779" r:id="rId13"/>
    <p:sldId id="2785" r:id="rId14"/>
    <p:sldId id="2790" r:id="rId15"/>
    <p:sldId id="2798" r:id="rId16"/>
    <p:sldId id="2804" r:id="rId17"/>
    <p:sldId id="2806" r:id="rId18"/>
    <p:sldId id="2817" r:id="rId19"/>
    <p:sldId id="2818" r:id="rId20"/>
    <p:sldId id="2824" r:id="rId21"/>
    <p:sldId id="2832" r:id="rId22"/>
    <p:sldId id="2837" r:id="rId23"/>
    <p:sldId id="2845" r:id="rId24"/>
    <p:sldId id="2854" r:id="rId25"/>
    <p:sldId id="2861" r:id="rId26"/>
    <p:sldId id="2865" r:id="rId27"/>
    <p:sldId id="2925" r:id="rId28"/>
    <p:sldId id="2877" r:id="rId29"/>
    <p:sldId id="2886" r:id="rId30"/>
    <p:sldId id="2895" r:id="rId31"/>
    <p:sldId id="2901" r:id="rId32"/>
    <p:sldId id="2906" r:id="rId33"/>
    <p:sldId id="2911" r:id="rId34"/>
    <p:sldId id="2916" r:id="rId35"/>
    <p:sldId id="2921" r:id="rId36"/>
    <p:sldId id="2926" r:id="rId37"/>
    <p:sldId id="2934" r:id="rId38"/>
    <p:sldId id="2940" r:id="rId39"/>
    <p:sldId id="2999" r:id="rId40"/>
    <p:sldId id="2961" r:id="rId41"/>
    <p:sldId id="2968" r:id="rId42"/>
    <p:sldId id="2971" r:id="rId43"/>
    <p:sldId id="2974" r:id="rId44"/>
    <p:sldId id="2986" r:id="rId45"/>
    <p:sldId id="2992" r:id="rId46"/>
    <p:sldId id="2998" r:id="rId47"/>
    <p:sldId id="3007" r:id="rId48"/>
    <p:sldId id="3015" r:id="rId49"/>
    <p:sldId id="3026" r:id="rId50"/>
    <p:sldId id="3070" r:id="rId51"/>
    <p:sldId id="3030" r:id="rId52"/>
    <p:sldId id="3040" r:id="rId53"/>
    <p:sldId id="3047" r:id="rId54"/>
    <p:sldId id="3065" r:id="rId55"/>
    <p:sldId id="952" r:id="rId56"/>
    <p:sldId id="953" r:id="rId5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267E"/>
    <a:srgbClr val="7A5D00"/>
    <a:srgbClr val="9CEAFA"/>
    <a:srgbClr val="23D7DB"/>
    <a:srgbClr val="1EB8BC"/>
    <a:srgbClr val="6C5200"/>
    <a:srgbClr val="644C00"/>
    <a:srgbClr val="684F00"/>
    <a:srgbClr val="765A00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942" autoAdjust="0"/>
    <p:restoredTop sz="91575" autoAdjust="0"/>
  </p:normalViewPr>
  <p:slideViewPr>
    <p:cSldViewPr snapToGrid="0" showGuides="1">
      <p:cViewPr varScale="1">
        <p:scale>
          <a:sx n="60" d="100"/>
          <a:sy n="60" d="100"/>
        </p:scale>
        <p:origin x="600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39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26/02/2018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59088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50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4983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0888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3252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6681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919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9965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2520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76989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57154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07413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22697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289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139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5.wav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6.wav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1.png"/><Relationship Id="rId5" Type="http://schemas.openxmlformats.org/officeDocument/2006/relationships/image" Target="../media/image60.jpg"/><Relationship Id="rId10" Type="http://schemas.openxmlformats.org/officeDocument/2006/relationships/audio" Target="../media/audio7.wav"/><Relationship Id="rId4" Type="http://schemas.openxmlformats.org/officeDocument/2006/relationships/audio" Target="../media/audio7.wav"/><Relationship Id="rId9" Type="http://schemas.openxmlformats.org/officeDocument/2006/relationships/image" Target="../media/image5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6376413" y="1902247"/>
            <a:ext cx="5703574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30º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te</a:t>
            </a:r>
            <a:r>
              <a:rPr kumimoji="0" lang="es-ES" sz="3600" b="1" i="0" u="none" strike="noStrike" kern="1200" cap="none" spc="0" normalizeH="0" baseline="0" noProof="0" dirty="0" err="1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Tra</a:t>
            </a: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-campeón Mundial F1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2008  2014  2015  2017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pic>
        <p:nvPicPr>
          <p:cNvPr id="11" name="Imagen 10" descr="Imagen que contiene persona, hombre, ropa, gafas&#10;&#10;Descripción generada con confianza muy alta">
            <a:extLst>
              <a:ext uri="{FF2B5EF4-FFF2-40B4-BE49-F238E27FC236}">
                <a16:creationId xmlns:a16="http://schemas.microsoft.com/office/drawing/2014/main" id="{72F49D6F-2543-4F37-9C26-342EBB32C9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843" b="99274" l="10000" r="97097">
                        <a14:foregroundMark x1="67258" y1="20339" x2="67258" y2="20339"/>
                        <a14:foregroundMark x1="66613" y1="14770" x2="66613" y2="14770"/>
                        <a14:foregroundMark x1="61613" y1="24455" x2="61613" y2="24455"/>
                        <a14:foregroundMark x1="59839" y1="33656" x2="59839" y2="33656"/>
                        <a14:foregroundMark x1="72903" y1="40436" x2="72903" y2="40436"/>
                        <a14:foregroundMark x1="75161" y1="41646" x2="75161" y2="41646"/>
                        <a14:foregroundMark x1="84032" y1="42615" x2="84032" y2="42615"/>
                        <a14:foregroundMark x1="83387" y1="44310" x2="83387" y2="44310"/>
                        <a14:foregroundMark x1="87419" y1="47215" x2="87419" y2="47215"/>
                        <a14:foregroundMark x1="93065" y1="50121" x2="93065" y2="50121"/>
                        <a14:foregroundMark x1="90806" y1="43099" x2="90806" y2="43099"/>
                        <a14:foregroundMark x1="87742" y1="41889" x2="87742" y2="41889"/>
                        <a14:foregroundMark x1="93548" y1="45763" x2="93548" y2="45763"/>
                        <a14:foregroundMark x1="97097" y1="44310" x2="97097" y2="44310"/>
                        <a14:foregroundMark x1="92903" y1="34383" x2="92903" y2="34383"/>
                        <a14:foregroundMark x1="88710" y1="26392" x2="88710" y2="26392"/>
                        <a14:foregroundMark x1="69032" y1="18644" x2="69032" y2="18644"/>
                        <a14:foregroundMark x1="73226" y1="19613" x2="73226" y2="19613"/>
                        <a14:foregroundMark x1="79032" y1="22518" x2="79032" y2="22518"/>
                        <a14:foregroundMark x1="77742" y1="13559" x2="77742" y2="13559"/>
                        <a14:foregroundMark x1="76613" y1="18644" x2="76613" y2="18644"/>
                        <a14:foregroundMark x1="82581" y1="18402" x2="82581" y2="18402"/>
                        <a14:foregroundMark x1="78065" y1="26392" x2="78065" y2="26392"/>
                        <a14:foregroundMark x1="70806" y1="28087" x2="70806" y2="28087"/>
                        <a14:foregroundMark x1="71613" y1="15496" x2="71613" y2="15496"/>
                        <a14:foregroundMark x1="72581" y1="9443" x2="72581" y2="9443"/>
                        <a14:foregroundMark x1="70484" y1="6538" x2="70484" y2="6538"/>
                        <a14:foregroundMark x1="67742" y1="11622" x2="67742" y2="11622"/>
                        <a14:foregroundMark x1="66613" y1="25908" x2="66613" y2="25908"/>
                        <a14:foregroundMark x1="90161" y1="16949" x2="90161" y2="16949"/>
                        <a14:foregroundMark x1="83226" y1="11622" x2="83226" y2="11622"/>
                        <a14:foregroundMark x1="81613" y1="6538" x2="81613" y2="6538"/>
                        <a14:foregroundMark x1="80484" y1="6053" x2="80484" y2="6053"/>
                        <a14:foregroundMark x1="76452" y1="5327" x2="76452" y2="5327"/>
                        <a14:foregroundMark x1="75161" y1="4843" x2="75161" y2="4843"/>
                        <a14:foregroundMark x1="94194" y1="24939" x2="94194" y2="24939"/>
                        <a14:foregroundMark x1="95806" y1="34140" x2="95806" y2="34140"/>
                        <a14:foregroundMark x1="73226" y1="35593" x2="73226" y2="35593"/>
                        <a14:foregroundMark x1="85806" y1="37530" x2="85806" y2="37530"/>
                        <a14:foregroundMark x1="90806" y1="35593" x2="90806" y2="35593"/>
                        <a14:foregroundMark x1="89677" y1="32446" x2="89516" y2="32446"/>
                        <a14:foregroundMark x1="90484" y1="24939" x2="90484" y2="24939"/>
                        <a14:foregroundMark x1="92419" y1="17676" x2="92419" y2="17676"/>
                        <a14:foregroundMark x1="88871" y1="13559" x2="88871" y2="13559"/>
                        <a14:foregroundMark x1="25484" y1="89346" x2="25484" y2="89346"/>
                        <a14:foregroundMark x1="20484" y1="95157" x2="20484" y2="95157"/>
                        <a14:foregroundMark x1="11613" y1="99274" x2="11613" y2="99274"/>
                        <a14:foregroundMark x1="34516" y1="97094" x2="34516" y2="97094"/>
                        <a14:foregroundMark x1="29516" y1="96126" x2="29516" y2="96126"/>
                        <a14:foregroundMark x1="28065" y1="98547" x2="28065" y2="98547"/>
                        <a14:foregroundMark x1="28710" y1="95157" x2="28710" y2="95157"/>
                        <a14:foregroundMark x1="45000" y1="95157" x2="45000" y2="95157"/>
                        <a14:foregroundMark x1="39839" y1="84988" x2="39839" y2="84988"/>
                        <a14:foregroundMark x1="36774" y1="83293" x2="36774" y2="83293"/>
                        <a14:foregroundMark x1="34032" y1="81356" x2="34032" y2="81356"/>
                        <a14:foregroundMark x1="42258" y1="78692" x2="42258" y2="78692"/>
                        <a14:foregroundMark x1="40645" y1="77966" x2="40645" y2="77966"/>
                        <a14:foregroundMark x1="50968" y1="92494" x2="50968" y2="92494"/>
                        <a14:foregroundMark x1="50645" y1="91041" x2="50645" y2="91041"/>
                        <a14:foregroundMark x1="51935" y1="95642" x2="51935" y2="95642"/>
                        <a14:foregroundMark x1="81452" y1="95884" x2="81452" y2="95884"/>
                        <a14:foregroundMark x1="86613" y1="88620" x2="86613" y2="88620"/>
                        <a14:foregroundMark x1="71452" y1="33414" x2="71452" y2="33414"/>
                        <a14:foregroundMark x1="65484" y1="29298" x2="65484" y2="29298"/>
                        <a14:foregroundMark x1="70806" y1="15981" x2="70806" y2="15981"/>
                        <a14:foregroundMark x1="73387" y1="11622" x2="73387" y2="11622"/>
                        <a14:foregroundMark x1="79194" y1="10896" x2="79194" y2="10896"/>
                        <a14:foregroundMark x1="84839" y1="13559" x2="84839" y2="13559"/>
                        <a14:foregroundMark x1="88871" y1="15738" x2="88871" y2="15738"/>
                        <a14:backgroundMark x1="24677" y1="66828" x2="24677" y2="66828"/>
                        <a14:backgroundMark x1="38387" y1="66586" x2="38387" y2="66586"/>
                        <a14:backgroundMark x1="48710" y1="41889" x2="48710" y2="41889"/>
                        <a14:backgroundMark x1="53710" y1="30751" x2="53710" y2="30751"/>
                        <a14:backgroundMark x1="51613" y1="27361" x2="51613" y2="27361"/>
                        <a14:backgroundMark x1="43871" y1="59080" x2="43871" y2="59080"/>
                        <a14:backgroundMark x1="95645" y1="81114" x2="95645" y2="81114"/>
                        <a14:backgroundMark x1="96452" y1="85230" x2="96452" y2="85230"/>
                        <a14:backgroundMark x1="90000" y1="82567" x2="90000" y2="82567"/>
                        <a14:backgroundMark x1="87097" y1="81356" x2="87097" y2="81356"/>
                        <a14:backgroundMark x1="99032" y1="49879" x2="99032" y2="49879"/>
                        <a14:backgroundMark x1="99516" y1="47942" x2="99516" y2="47942"/>
                        <a14:backgroundMark x1="84194" y1="1211" x2="84194" y2="1211"/>
                        <a14:backgroundMark x1="42097" y1="62470" x2="42097" y2="62470"/>
                        <a14:backgroundMark x1="41613" y1="59322" x2="41613" y2="59322"/>
                        <a14:backgroundMark x1="81935" y1="2421" x2="81935" y2="2421"/>
                        <a14:backgroundMark x1="98548" y1="20823" x2="98548" y2="20823"/>
                        <a14:backgroundMark x1="98387" y1="21065" x2="98387" y2="21065"/>
                        <a14:backgroundMark x1="99355" y1="47458" x2="99355" y2="47458"/>
                        <a14:backgroundMark x1="99677" y1="46489" x2="99677" y2="46489"/>
                        <a14:backgroundMark x1="47419" y1="68039" x2="47419" y2="68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36" r="2149"/>
          <a:stretch/>
        </p:blipFill>
        <p:spPr>
          <a:xfrm>
            <a:off x="619432" y="3047209"/>
            <a:ext cx="5145521" cy="3799316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-29496" y="513311"/>
            <a:ext cx="1222149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contaremos la vida del trigésimo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persona carente de principios, pagada de sí mismo, agresivo y egoísta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ignora lo que es compañerismo y trabajo de equipo…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229033" y="1865139"/>
            <a:ext cx="6057912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Lewis Hamilton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7152257" y="603785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54825" y="95063"/>
            <a:ext cx="2139150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EED38AC-EF90-4925-BDB5-EB28508270B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53" b="89573" l="9034" r="93401">
                        <a14:foregroundMark x1="9034" y1="34834" x2="9034" y2="34834"/>
                        <a14:foregroundMark x1="34800" y1="29858" x2="34800" y2="29858"/>
                        <a14:foregroundMark x1="38727" y1="26066" x2="38727" y2="26066"/>
                        <a14:foregroundMark x1="42498" y1="24171" x2="42498" y2="24171"/>
                        <a14:foregroundMark x1="41477" y1="23460" x2="41477" y2="23460"/>
                        <a14:foregroundMark x1="43441" y1="22275" x2="43441" y2="22275"/>
                        <a14:foregroundMark x1="45090" y1="22038" x2="45090" y2="22038"/>
                        <a14:foregroundMark x1="45876" y1="20379" x2="45876" y2="20379"/>
                        <a14:foregroundMark x1="43441" y1="21564" x2="43441" y2="21564"/>
                        <a14:foregroundMark x1="41555" y1="22038" x2="41555" y2="22038"/>
                        <a14:foregroundMark x1="43126" y1="21564" x2="43126" y2="21564"/>
                        <a14:foregroundMark x1="45012" y1="21090" x2="45012" y2="21090"/>
                        <a14:foregroundMark x1="44619" y1="20379" x2="44619" y2="20379"/>
                        <a14:foregroundMark x1="45483" y1="19194" x2="45483" y2="19194"/>
                        <a14:foregroundMark x1="40613" y1="22038" x2="40613" y2="22038"/>
                        <a14:foregroundMark x1="39827" y1="22038" x2="39827" y2="22038"/>
                        <a14:foregroundMark x1="38570" y1="22038" x2="38570" y2="22038"/>
                        <a14:foregroundMark x1="39984" y1="20853" x2="39984" y2="20853"/>
                        <a14:foregroundMark x1="40927" y1="21090" x2="40927" y2="21090"/>
                        <a14:foregroundMark x1="41712" y1="21090" x2="41712" y2="21090"/>
                        <a14:foregroundMark x1="42812" y1="21090" x2="42812" y2="21090"/>
                        <a14:foregroundMark x1="43991" y1="19668" x2="43991" y2="19668"/>
                        <a14:foregroundMark x1="41948" y1="20379" x2="41948" y2="20379"/>
                        <a14:foregroundMark x1="43598" y1="19668" x2="43598" y2="19668"/>
                        <a14:foregroundMark x1="41555" y1="20142" x2="41555" y2="20142"/>
                        <a14:foregroundMark x1="39356" y1="21090" x2="39356" y2="21090"/>
                        <a14:foregroundMark x1="38806" y1="21564" x2="38806" y2="21564"/>
                        <a14:foregroundMark x1="44462" y1="19194" x2="44462" y2="19194"/>
                        <a14:foregroundMark x1="42812" y1="19668" x2="42812" y2="19668"/>
                        <a14:foregroundMark x1="57895" y1="32464" x2="57895" y2="32464"/>
                        <a14:foregroundMark x1="93401" y1="65166" x2="93401" y2="65166"/>
                        <a14:foregroundMark x1="64493" y1="38626" x2="64493" y2="38626"/>
                        <a14:foregroundMark x1="20581" y1="23934" x2="20581" y2="23934"/>
                        <a14:foregroundMark x1="20817" y1="22986" x2="20817" y2="22986"/>
                        <a14:foregroundMark x1="21131" y1="22749" x2="21131" y2="22749"/>
                        <a14:foregroundMark x1="26787" y1="76540" x2="26787" y2="765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71" t="16697" b="19532"/>
          <a:stretch/>
        </p:blipFill>
        <p:spPr>
          <a:xfrm>
            <a:off x="12225596" y="3112405"/>
            <a:ext cx="2817930" cy="65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0">
        <p:fade/>
        <p:sndAc>
          <p:stSnd>
            <p:snd r:embed="rId3" name="HimnoNacionaldeInglaterra Hamilton-Eaglenest-1.wav"/>
          </p:stSnd>
        </p:sndAc>
      </p:transition>
    </mc:Choice>
    <mc:Fallback>
      <p:transition spd="slow" advTm="0">
        <p:fade/>
        <p:sndAc>
          <p:stSnd>
            <p:snd r:embed="rId3" name="HimnoNacionaldeInglaterra Hamilton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75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3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625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6" grpId="0"/>
      <p:bldP spid="7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Rectángulo">
            <a:extLst>
              <a:ext uri="{FF2B5EF4-FFF2-40B4-BE49-F238E27FC236}">
                <a16:creationId xmlns:a16="http://schemas.microsoft.com/office/drawing/2014/main" id="{B62A3779-5B80-40EC-B998-598FA9D8C253}"/>
              </a:ext>
            </a:extLst>
          </p:cNvPr>
          <p:cNvSpPr/>
          <p:nvPr/>
        </p:nvSpPr>
        <p:spPr>
          <a:xfrm>
            <a:off x="357807" y="855400"/>
            <a:ext cx="4829134" cy="24990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  Lewis Hamilton 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4" name="1 Rectángulo">
            <a:extLst>
              <a:ext uri="{FF2B5EF4-FFF2-40B4-BE49-F238E27FC236}">
                <a16:creationId xmlns:a16="http://schemas.microsoft.com/office/drawing/2014/main" id="{C29B1413-BCA5-434C-997B-8F220C8BB73E}"/>
              </a:ext>
            </a:extLst>
          </p:cNvPr>
          <p:cNvSpPr/>
          <p:nvPr/>
        </p:nvSpPr>
        <p:spPr>
          <a:xfrm>
            <a:off x="2897592" y="5812510"/>
            <a:ext cx="2456063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0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12 CuadroTexto">
            <a:extLst>
              <a:ext uri="{FF2B5EF4-FFF2-40B4-BE49-F238E27FC236}">
                <a16:creationId xmlns:a16="http://schemas.microsoft.com/office/drawing/2014/main" id="{4CBC0DD8-D09A-44D5-BB3E-C961CC262F55}"/>
              </a:ext>
            </a:extLst>
          </p:cNvPr>
          <p:cNvSpPr txBox="1"/>
          <p:nvPr/>
        </p:nvSpPr>
        <p:spPr>
          <a:xfrm>
            <a:off x="7741606" y="161788"/>
            <a:ext cx="1975799" cy="383898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6" name="1 Rectángulo">
            <a:extLst>
              <a:ext uri="{FF2B5EF4-FFF2-40B4-BE49-F238E27FC236}">
                <a16:creationId xmlns:a16="http://schemas.microsoft.com/office/drawing/2014/main" id="{2A188131-18E9-494B-A61B-2D2370711B42}"/>
              </a:ext>
            </a:extLst>
          </p:cNvPr>
          <p:cNvSpPr/>
          <p:nvPr/>
        </p:nvSpPr>
        <p:spPr>
          <a:xfrm>
            <a:off x="6710512" y="2086091"/>
            <a:ext cx="5029203" cy="191065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2838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- 2008 – 2014 -  - 2015 - 2017- </a:t>
            </a:r>
            <a:endParaRPr lang="es-ES" sz="5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8" name="1 Rectángulo">
            <a:extLst>
              <a:ext uri="{FF2B5EF4-FFF2-40B4-BE49-F238E27FC236}">
                <a16:creationId xmlns:a16="http://schemas.microsoft.com/office/drawing/2014/main" id="{600556A8-B0C1-4AE8-8483-F61A3B79EC4A}"/>
              </a:ext>
            </a:extLst>
          </p:cNvPr>
          <p:cNvSpPr/>
          <p:nvPr/>
        </p:nvSpPr>
        <p:spPr>
          <a:xfrm>
            <a:off x="5186940" y="1166608"/>
            <a:ext cx="6891985" cy="21542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30831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Tetra-campeón Mundial   </a:t>
            </a:r>
          </a:p>
          <a:p>
            <a:pPr algn="ctr" defTabSz="1219170"/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F</a:t>
            </a: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</a:t>
            </a:r>
            <a:endParaRPr lang="es-ES" sz="4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9" name="Picture 2" descr="C:\Users\capiA\Desktop\Eaglenest 767.png">
            <a:extLst>
              <a:ext uri="{FF2B5EF4-FFF2-40B4-BE49-F238E27FC236}">
                <a16:creationId xmlns:a16="http://schemas.microsoft.com/office/drawing/2014/main" id="{8EDDA2D2-17A7-42B9-BD68-509F77772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94" y="16436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88F13D0-F54C-48BB-AD57-7D17C4D3CAC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94751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0">
        <p14:vortex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carretera, hierb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83F3E9DA-11BE-4AE1-8466-067F13AA9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5457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6" name="1 Rectángulo">
            <a:extLst>
              <a:ext uri="{FF2B5EF4-FFF2-40B4-BE49-F238E27FC236}">
                <a16:creationId xmlns:a16="http://schemas.microsoft.com/office/drawing/2014/main" id="{0AA4F836-C40A-47F7-9880-25857D9ABE48}"/>
              </a:ext>
            </a:extLst>
          </p:cNvPr>
          <p:cNvSpPr/>
          <p:nvPr/>
        </p:nvSpPr>
        <p:spPr>
          <a:xfrm>
            <a:off x="2381181" y="5693468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93B93894-5A14-4B13-BCE0-5356613498F1}"/>
              </a:ext>
            </a:extLst>
          </p:cNvPr>
          <p:cNvSpPr/>
          <p:nvPr/>
        </p:nvSpPr>
        <p:spPr>
          <a:xfrm rot="21140738">
            <a:off x="74533" y="238438"/>
            <a:ext cx="7440812" cy="196528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Right">
              <a:avLst>
                <a:gd name="adj" fmla="val 20916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Lewis Hamilton 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Tetra-campeón Mundial F</a:t>
            </a: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2005 – 2014 - 2015 - 2017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0438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6" grpId="0"/>
      <p:bldP spid="16" grpId="1"/>
      <p:bldP spid="14" grpId="0"/>
      <p:bldP spid="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F21B6BE8-6FFB-4916-BA3E-724F09E96EF2}"/>
              </a:ext>
            </a:extLst>
          </p:cNvPr>
          <p:cNvSpPr/>
          <p:nvPr/>
        </p:nvSpPr>
        <p:spPr>
          <a:xfrm>
            <a:off x="1" y="1732986"/>
            <a:ext cx="36180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Nombre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	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Lewis Carl Davidson Hamilton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Nacionalidad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Británico 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Nacimiento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7 de enero de 1985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Stevenage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, Hertfordshire, Inglaterra, Reino Unido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Carrera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deportiva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Palmarés general</a:t>
            </a:r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DCFC5BB-5366-4639-BEDE-C103942D5B09}"/>
              </a:ext>
            </a:extLst>
          </p:cNvPr>
          <p:cNvSpPr/>
          <p:nvPr/>
        </p:nvSpPr>
        <p:spPr>
          <a:xfrm>
            <a:off x="-125113" y="1187116"/>
            <a:ext cx="4709944" cy="1556095"/>
          </a:xfrm>
          <a:prstGeom prst="rect">
            <a:avLst/>
          </a:prstGeom>
        </p:spPr>
        <p:txBody>
          <a:bodyPr spcFirstLastPara="1" numCol="1">
            <a:prstTxWarp prst="textButton">
              <a:avLst/>
            </a:prstTxWarp>
            <a:spAutoFit/>
          </a:bodyPr>
          <a:lstStyle/>
          <a:p>
            <a:pPr algn="ctr"/>
            <a:r>
              <a:rPr lang="es-MX" sz="7200" b="1" kern="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Lewis Hamilton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2627E0D-88AA-4E81-BDF5-AB3F913855CF}"/>
              </a:ext>
            </a:extLst>
          </p:cNvPr>
          <p:cNvSpPr/>
          <p:nvPr/>
        </p:nvSpPr>
        <p:spPr>
          <a:xfrm>
            <a:off x="7539789" y="2398733"/>
            <a:ext cx="466023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Competiciones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Fórmula 1 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Carreras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comenzadas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197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Campeonatos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mundiales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4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(2008, 2014, 2015, 2017) 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Victorias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56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D3FE943-89F2-4564-98C3-CBA5EAA81360}"/>
              </a:ext>
            </a:extLst>
          </p:cNvPr>
          <p:cNvSpPr/>
          <p:nvPr/>
        </p:nvSpPr>
        <p:spPr>
          <a:xfrm>
            <a:off x="7310392" y="1218277"/>
            <a:ext cx="4889628" cy="1581079"/>
          </a:xfrm>
          <a:prstGeom prst="rect">
            <a:avLst/>
          </a:prstGeom>
        </p:spPr>
        <p:txBody>
          <a:bodyPr spcFirstLastPara="1" numCol="1">
            <a:prstTxWarp prst="textButton">
              <a:avLst/>
            </a:prstTxWarp>
            <a:spAutoFit/>
          </a:bodyPr>
          <a:lstStyle/>
          <a:p>
            <a:pPr algn="ctr"/>
            <a:r>
              <a:rPr lang="es-MX" sz="6000" b="1" kern="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Edwardian Script ITC" panose="030303020407070D0804" pitchFamily="66" charset="0"/>
                <a:cs typeface="Arial"/>
              </a:rPr>
              <a:t>Datos personales</a:t>
            </a:r>
          </a:p>
          <a:p>
            <a:pPr algn="ctr"/>
            <a:endParaRPr lang="es-MX" sz="7200" b="1" kern="0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Edwardian Script ITC" panose="030303020407070D0804" pitchFamily="66" charset="0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D4FF833-5CBB-47D0-B697-F99B85973864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134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  <p:sndAc>
          <p:stSnd>
            <p:snd r:embed="rId2" name="Mezcla Lewis 1-Eaglenest-1.wav"/>
          </p:stSnd>
        </p:sndAc>
      </p:transition>
    </mc:Choice>
    <mc:Fallback xmlns="">
      <p:transition spd="slow" advTm="0">
        <p:fade/>
        <p:sndAc>
          <p:stSnd>
            <p:snd r:embed="rId4" name="Mezcla Lewis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75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73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19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29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519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21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528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453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261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33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1324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483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887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7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28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7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4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7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96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17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66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17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353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 build="p"/>
      <p:bldP spid="8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5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F21B6BE8-6FFB-4916-BA3E-724F09E96EF2}"/>
              </a:ext>
            </a:extLst>
          </p:cNvPr>
          <p:cNvSpPr/>
          <p:nvPr/>
        </p:nvSpPr>
        <p:spPr>
          <a:xfrm>
            <a:off x="1" y="465660"/>
            <a:ext cx="463616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Podios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109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 err="1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Poles</a:t>
            </a:r>
            <a:endParaRPr lang="es-MX" sz="4000" b="1" kern="0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Edwardian Script ITC" panose="030303020407070D0804" pitchFamily="66" charset="0"/>
              <a:cs typeface="Arial"/>
            </a:endParaRP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66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Vueltas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rápidas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33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Primera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carrera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Gran Premio de Australia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2007 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Primera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victoria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Gran Premio de Canadá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2007 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2627E0D-88AA-4E81-BDF5-AB3F913855CF}"/>
              </a:ext>
            </a:extLst>
          </p:cNvPr>
          <p:cNvSpPr/>
          <p:nvPr/>
        </p:nvSpPr>
        <p:spPr>
          <a:xfrm>
            <a:off x="7587916" y="297227"/>
            <a:ext cx="461210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victoria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Gran Premio de Canadá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2017</a:t>
            </a:r>
          </a:p>
          <a:p>
            <a:pPr lvl="0" algn="ctr">
              <a:lnSpc>
                <a:spcPts val="2400"/>
              </a:lnSpc>
            </a:pPr>
            <a:endParaRPr lang="es-MX" dirty="0">
              <a:solidFill>
                <a:prstClr val="black"/>
              </a:solidFill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competición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2016 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Última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posición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2°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(380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pts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)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Temporada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actual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N.º vehículo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44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  <a:p>
            <a:pPr lvl="0" algn="ctr">
              <a:lnSpc>
                <a:spcPts val="2400"/>
              </a:lnSpc>
            </a:pP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Equipo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4000" b="1" kern="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Edwardian Script ITC" panose="030303020407070D0804" pitchFamily="66" charset="0"/>
                <a:cs typeface="Arial"/>
              </a:rPr>
              <a:t>actual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Mercedes AMG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Petronas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Motorsport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040279C-6CC4-4EB0-B602-2C2A6445238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6122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5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9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8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2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6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253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763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284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92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251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772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3963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122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8643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7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685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17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206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17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897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17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9184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17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1173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17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4981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17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7321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17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608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17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065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17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6511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861EB15-F532-43F5-8EBC-9499DD703E94}"/>
              </a:ext>
            </a:extLst>
          </p:cNvPr>
          <p:cNvSpPr/>
          <p:nvPr/>
        </p:nvSpPr>
        <p:spPr>
          <a:xfrm>
            <a:off x="0" y="795975"/>
            <a:ext cx="97856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Desde 2007 hasta 2012, fue piloto de la escudería McLaren de Fórmula 1,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con la cual fue </a:t>
            </a:r>
            <a:r>
              <a:rPr lang="es-MX" sz="2800" b="1" dirty="0">
                <a:solidFill>
                  <a:prstClr val="white"/>
                </a:solidFill>
                <a:latin typeface="Edwardian Script ITC" panose="030303020407070D0804" pitchFamily="66" charset="0"/>
              </a:rPr>
              <a:t>subcampeón en 2007 y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campeón en 2008 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C11E24E-3704-433E-BE7D-F8CF45548B93}"/>
              </a:ext>
            </a:extLst>
          </p:cNvPr>
          <p:cNvSpPr/>
          <p:nvPr/>
        </p:nvSpPr>
        <p:spPr>
          <a:xfrm>
            <a:off x="1331494" y="202416"/>
            <a:ext cx="104113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Es un piloto británico de Fórmula 1.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BECA1B-0A81-42FE-826C-20AD76574532}"/>
              </a:ext>
            </a:extLst>
          </p:cNvPr>
          <p:cNvSpPr/>
          <p:nvPr/>
        </p:nvSpPr>
        <p:spPr>
          <a:xfrm>
            <a:off x="0" y="1662249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 partir de 2013, se convirtió en piloto de Mercedes </a:t>
            </a:r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AMG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resultando campeón en 2014  y 2015,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subcampeón en 2016.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609F9C2-D3CA-43D5-9AE7-3686DFC849B3}"/>
              </a:ext>
            </a:extLst>
          </p:cNvPr>
          <p:cNvSpPr/>
          <p:nvPr/>
        </p:nvSpPr>
        <p:spPr>
          <a:xfrm>
            <a:off x="0" y="235206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Ha logrado 55 victorias a lo largo de su carrera en la Fórmula 1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situándose en la segunda posición total de victorias conseguidas, además de 106 podios, 65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y 32 Vueltas rápidas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7DF071D-8C1B-4F84-A95A-5CCA0762D777}"/>
              </a:ext>
            </a:extLst>
          </p:cNvPr>
          <p:cNvSpPr/>
          <p:nvPr/>
        </p:nvSpPr>
        <p:spPr>
          <a:xfrm>
            <a:off x="0" y="5432135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 la temprana edad de 12 años firmó un contrato con McLaren.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87F1A79-C45A-44F9-9D02-8D6DD432A3DE}"/>
              </a:ext>
            </a:extLst>
          </p:cNvPr>
          <p:cNvSpPr/>
          <p:nvPr/>
        </p:nvSpPr>
        <p:spPr>
          <a:xfrm>
            <a:off x="0" y="596153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 carrera deportiva ha estado apadrinada por Ron Dennis y McLaren desde su niñez.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366A5A0-CB89-4707-BA70-04B7DCE38639}"/>
              </a:ext>
            </a:extLst>
          </p:cNvPr>
          <p:cNvSpPr/>
          <p:nvPr/>
        </p:nvSpPr>
        <p:spPr>
          <a:xfrm>
            <a:off x="0" y="644279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1998 McLaren y Mercedes-Benz le contrataron en el Young Driver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Support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Programme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DD6F104-02FF-4B51-8B43-081407F41598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7732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6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10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70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949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961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93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861EB15-F532-43F5-8EBC-9499DD703E94}"/>
              </a:ext>
            </a:extLst>
          </p:cNvPr>
          <p:cNvSpPr/>
          <p:nvPr/>
        </p:nvSpPr>
        <p:spPr>
          <a:xfrm>
            <a:off x="0" y="218458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Después de ganar los campeonatos Fórmula Renault,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Fórmula 3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Euroseries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y GP2 Series, corrió para McLaren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2007, debutando en Fórmula 1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doce años después de su encuentro con Dennis.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672F97D-E66F-4BDE-A3A3-434103424F12}"/>
              </a:ext>
            </a:extLst>
          </p:cNvPr>
          <p:cNvSpPr/>
          <p:nvPr/>
        </p:nvSpPr>
        <p:spPr>
          <a:xfrm>
            <a:off x="2117558" y="1068685"/>
            <a:ext cx="100744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Con el título de 2008, Hamilton se convirtió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el piloto más joven en lograr el título de Fórmula 1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 los 23 años,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9 meses y 26 días.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7740225-ABF6-415C-9364-55BCDE2CB220}"/>
              </a:ext>
            </a:extLst>
          </p:cNvPr>
          <p:cNvSpPr/>
          <p:nvPr/>
        </p:nvSpPr>
        <p:spPr>
          <a:xfrm>
            <a:off x="0" y="191892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la actualidad, ha pasado a ser el segundo campeón más joven,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después de que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Vettel estableciera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una nueva marca en 2010 con 23 años, 4 meses 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y 11 días.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9D93955-E33D-4857-AA79-060C396EFD01}"/>
              </a:ext>
            </a:extLst>
          </p:cNvPr>
          <p:cNvSpPr/>
          <p:nvPr/>
        </p:nvSpPr>
        <p:spPr>
          <a:xfrm>
            <a:off x="-16042" y="2662990"/>
            <a:ext cx="57591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su primera temporada en la Fórmula 1,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Hamilton estableció numerosos récords y terminó segundo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el Campeonato de Fórmula 1 en 2007,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a solo un punto de Kimi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ganó el campeonato del mundo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convirtiéndose en el campeón del mundo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entonces más  joven de la Fórmula 1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 la historia, antes de que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Vettel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rompiera el expediente dos años más adelante.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FF2ABFE-3253-4D5E-873B-CA6A968B2AC4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7977ADF-9290-4DB9-BB38-92C55818A3B3}"/>
              </a:ext>
            </a:extLst>
          </p:cNvPr>
          <p:cNvSpPr/>
          <p:nvPr/>
        </p:nvSpPr>
        <p:spPr>
          <a:xfrm>
            <a:off x="7940040" y="2629586"/>
            <a:ext cx="4251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Tras su segundo título mundial en 2014, fue nombrado sello deportivo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de la </a:t>
            </a:r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BBC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del año.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225DC54-79FB-4D1E-8FAD-70BD660FF51C}"/>
              </a:ext>
            </a:extLst>
          </p:cNvPr>
          <p:cNvSpPr/>
          <p:nvPr/>
        </p:nvSpPr>
        <p:spPr>
          <a:xfrm>
            <a:off x="0" y="5727312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2015, se convirtió en el primer piloto británico en la historia en ganar títulos consecutivos de F1,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el segundo británico en ganar tres títulos después de Jackie Stewart.</a:t>
            </a:r>
          </a:p>
        </p:txBody>
      </p:sp>
    </p:spTree>
    <p:extLst>
      <p:ext uri="{BB962C8B-B14F-4D97-AF65-F5344CB8AC3E}">
        <p14:creationId xmlns:p14="http://schemas.microsoft.com/office/powerpoint/2010/main" val="199238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lythrough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45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90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64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914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12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9756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9" grpId="0"/>
      <p:bldP spid="8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B16750A4-2B7E-430A-B298-0D39825EF05F}"/>
              </a:ext>
            </a:extLst>
          </p:cNvPr>
          <p:cNvSpPr/>
          <p:nvPr/>
        </p:nvSpPr>
        <p:spPr>
          <a:xfrm>
            <a:off x="-1" y="525664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Además es el primer piloto en la historia de F1 en haber subido al podio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después de haber comenzado  el puesto 20  o haber bajado por lo menos 3 veces.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F669AFD-FF42-46FB-A898-C029D21CC702}"/>
              </a:ext>
            </a:extLst>
          </p:cNvPr>
          <p:cNvSpPr/>
          <p:nvPr/>
        </p:nvSpPr>
        <p:spPr>
          <a:xfrm>
            <a:off x="0" y="4287540"/>
            <a:ext cx="12191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Es el único piloto en la historia del deporte que ha ganado al menos una carrera en cada temporada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que ha competido hasta la fecha,</a:t>
            </a:r>
            <a:r>
              <a:rPr lang="es-MX" sz="2800" b="1" dirty="0">
                <a:solidFill>
                  <a:prstClr val="white"/>
                </a:solidFill>
                <a:latin typeface="Edwardian Script ITC" panose="030303020407070D0804" pitchFamily="66" charset="0"/>
              </a:rPr>
              <a:t> con McLaren desde 2007 hasta 2012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y con Mercedes desde 2013.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A30D0E0-6C43-4DB5-A85D-BE24D73DFD9D}"/>
              </a:ext>
            </a:extLst>
          </p:cNvPr>
          <p:cNvSpPr/>
          <p:nvPr/>
        </p:nvSpPr>
        <p:spPr>
          <a:xfrm>
            <a:off x="0" y="5841220"/>
            <a:ext cx="12191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                Tiene más victorias de carrera que cualquier otro piloto británico en la historia de la Fórmula 1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y actualmente es segundo con 53  victorias en la lista de victorias de todos los tiempos tras haber superado el total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51 de Alain </a:t>
            </a:r>
            <a:r>
              <a:rPr lang="es-MX" sz="2800" b="1" dirty="0" err="1">
                <a:latin typeface="Edwardian Script ITC" panose="030303020407070D0804" pitchFamily="66" charset="0"/>
              </a:rPr>
              <a:t>Prost</a:t>
            </a:r>
            <a:r>
              <a:rPr lang="es-MX" sz="2800" b="1" dirty="0">
                <a:latin typeface="Edwardian Script ITC" panose="030303020407070D0804" pitchFamily="66" charset="0"/>
              </a:rPr>
              <a:t> en el Gran Premio de Brasil 2016.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0B10618-8CF9-4A1B-A69A-34D1D1611FF2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5971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9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63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44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sujetando, sentado&#10;&#10;Descripción generada con confianza alta">
            <a:extLst>
              <a:ext uri="{FF2B5EF4-FFF2-40B4-BE49-F238E27FC236}">
                <a16:creationId xmlns:a16="http://schemas.microsoft.com/office/drawing/2014/main" id="{A59906CD-17CA-43FC-A7AC-0518F23A41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464" y="0"/>
            <a:ext cx="2738283" cy="34498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-1" y="117766"/>
            <a:ext cx="9733935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Biografía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4D7966F-2BE6-4F69-9F04-A9D798442C0F}"/>
              </a:ext>
            </a:extLst>
          </p:cNvPr>
          <p:cNvSpPr/>
          <p:nvPr/>
        </p:nvSpPr>
        <p:spPr>
          <a:xfrm>
            <a:off x="-58992" y="1150143"/>
            <a:ext cx="97929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Hamilton nació el 7 de enero de 1985 en </a:t>
            </a:r>
            <a:r>
              <a:rPr lang="es-MX" sz="2800" b="1" dirty="0" err="1">
                <a:latin typeface="Edwardian Script ITC" panose="030303020407070D0804" pitchFamily="66" charset="0"/>
              </a:rPr>
              <a:t>Stevenage</a:t>
            </a:r>
            <a:r>
              <a:rPr lang="es-MX" sz="2800" b="1" dirty="0">
                <a:latin typeface="Edwardian Script ITC" panose="030303020407070D0804" pitchFamily="66" charset="0"/>
              </a:rPr>
              <a:t>, Hertfordshire, Inglaterra,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sus padres lo llamaron Lewis por el atleta americano Carl Lewis.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D933D9A-7D59-41E0-9484-8248B12849D4}"/>
              </a:ext>
            </a:extLst>
          </p:cNvPr>
          <p:cNvSpPr/>
          <p:nvPr/>
        </p:nvSpPr>
        <p:spPr>
          <a:xfrm>
            <a:off x="0" y="2049815"/>
            <a:ext cx="973393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los años ‘50  se trasladaron desde la isla de Granada hasta Gran Bretaña.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E9ACAA1-CAA1-4C0C-AC04-DA05DD5AB933}"/>
              </a:ext>
            </a:extLst>
          </p:cNvPr>
          <p:cNvSpPr/>
          <p:nvPr/>
        </p:nvSpPr>
        <p:spPr>
          <a:xfrm>
            <a:off x="0" y="2595497"/>
            <a:ext cx="97339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1991 su padre le dio un coche teledirigido,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y desde entonces empezó a ganar competiciones, incluso contra personas adultas.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418C096-B486-4916-AB09-384917370D48}"/>
              </a:ext>
            </a:extLst>
          </p:cNvPr>
          <p:cNvSpPr/>
          <p:nvPr/>
        </p:nvSpPr>
        <p:spPr>
          <a:xfrm>
            <a:off x="5161935" y="3539385"/>
            <a:ext cx="703006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El sueño de Hamilton era convertirse en conductor de la Fórmula 1, por lo que su padre le compró un karting, y en 1993 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empezó a competir, de las que ganó varias carreras.</a:t>
            </a:r>
          </a:p>
        </p:txBody>
      </p:sp>
      <p:pic>
        <p:nvPicPr>
          <p:cNvPr id="14" name="Imagen 13" descr="Imagen que contiene hierba, exterior, carretera, carreras&#10;&#10;Descripción generada con confianza muy alta">
            <a:extLst>
              <a:ext uri="{FF2B5EF4-FFF2-40B4-BE49-F238E27FC236}">
                <a16:creationId xmlns:a16="http://schemas.microsoft.com/office/drawing/2014/main" id="{A01F96A5-7752-41E0-A9C2-2E3D30E08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7" y="3432569"/>
            <a:ext cx="5309418" cy="342543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60BE7080-CF21-466B-B0B7-F5131973179C}"/>
              </a:ext>
            </a:extLst>
          </p:cNvPr>
          <p:cNvSpPr/>
          <p:nvPr/>
        </p:nvSpPr>
        <p:spPr>
          <a:xfrm>
            <a:off x="5161935" y="4645515"/>
            <a:ext cx="703006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 padre le dijo que apoyaría su carrera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siempre y cuando trabajara duro en la escuela.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CA44CD6-BA2A-4EE8-8286-760A0B52BF00}"/>
              </a:ext>
            </a:extLst>
          </p:cNvPr>
          <p:cNvSpPr/>
          <p:nvPr/>
        </p:nvSpPr>
        <p:spPr>
          <a:xfrm>
            <a:off x="5265174" y="5456679"/>
            <a:ext cx="692682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Pero al final Hamilton terminó la relación de trabajo con su padre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a principios de 2010  y firmó un acuerdo de gestión en marzo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de 2011 con la empresa de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Simon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Fuller 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XIX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Entertainment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0DAC431-F5F2-4949-B8D9-C388CC11C46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1517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plit orient="vert"/>
      </p:transition>
    </mc:Choice>
    <mc:Fallback xmlns=""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093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4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972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3171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3648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3368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0" grpId="0"/>
      <p:bldP spid="15" grpId="0"/>
      <p:bldP spid="16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esa, interior&#10;&#10;Descripción generada con confianza alta">
            <a:extLst>
              <a:ext uri="{FF2B5EF4-FFF2-40B4-BE49-F238E27FC236}">
                <a16:creationId xmlns:a16="http://schemas.microsoft.com/office/drawing/2014/main" id="{22FDF1B4-EC0F-454D-A60D-2BAA00FE9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729" y="2684794"/>
            <a:ext cx="2619221" cy="4036682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4955458" y="58774"/>
            <a:ext cx="72365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noviembre de 2014, Hamilton anunció que no renovaría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 contrato de gestión con Fuller.</a:t>
            </a:r>
          </a:p>
        </p:txBody>
      </p:sp>
      <p:pic>
        <p:nvPicPr>
          <p:cNvPr id="5" name="Imagen 4" descr="Imagen que contiene exterior, motocicleta, carretera, montar&#10;&#10;Descripción generada con confianza muy alta">
            <a:extLst>
              <a:ext uri="{FF2B5EF4-FFF2-40B4-BE49-F238E27FC236}">
                <a16:creationId xmlns:a16="http://schemas.microsoft.com/office/drawing/2014/main" id="{1C21344A-4154-46B4-B2A3-838244CDBA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50716"/>
            <a:ext cx="5176684" cy="34511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90E001A-5714-4ADF-B2DB-E7C95BE501ED}"/>
              </a:ext>
            </a:extLst>
          </p:cNvPr>
          <p:cNvSpPr/>
          <p:nvPr/>
        </p:nvSpPr>
        <p:spPr>
          <a:xfrm>
            <a:off x="5176685" y="810941"/>
            <a:ext cx="70153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Hamilton fue educado en la escuela de John Henry Newman,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una escuela secundaria católica.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C6ED8E2-FF36-4A20-A6DB-84C48C46A657}"/>
              </a:ext>
            </a:extLst>
          </p:cNvPr>
          <p:cNvSpPr/>
          <p:nvPr/>
        </p:nvSpPr>
        <p:spPr>
          <a:xfrm>
            <a:off x="5176685" y="1533609"/>
            <a:ext cx="701531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Junto con su interés por las carreras, también destacaba su habilidad como futbolista, jugando en el equipo de la escuela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con el centrocampista internacional de Inglaterra Ashley Young.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65F0655-C1A7-4A20-943F-8F5E7C008427}"/>
              </a:ext>
            </a:extLst>
          </p:cNvPr>
          <p:cNvSpPr/>
          <p:nvPr/>
        </p:nvSpPr>
        <p:spPr>
          <a:xfrm>
            <a:off x="4955458" y="2654493"/>
            <a:ext cx="438027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Hamilton dijo que si la Fórmula Uno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no hubiera funcionado para él,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habría sido futbolista o un jugador de cricket.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EFC1474-366F-4FCD-A2EF-66C148AF5E89}"/>
              </a:ext>
            </a:extLst>
          </p:cNvPr>
          <p:cNvSpPr/>
          <p:nvPr/>
        </p:nvSpPr>
        <p:spPr>
          <a:xfrm>
            <a:off x="1" y="3804863"/>
            <a:ext cx="9335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Posteriormente asistió, en febrero de 2001, a Cambridge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Arts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and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Sciences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(</a:t>
            </a:r>
            <a:r>
              <a:rPr lang="es-MX" sz="2400" dirty="0">
                <a:solidFill>
                  <a:srgbClr val="7030A0"/>
                </a:solidFill>
                <a:latin typeface="CommercialScript BT" panose="03030803040807090C04" pitchFamily="66" charset="2"/>
              </a:rPr>
              <a:t>CATS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), una universidad privada de sexto grado en Cambridge.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E9683B3-60A0-401A-9E79-4F03F5000E91}"/>
              </a:ext>
            </a:extLst>
          </p:cNvPr>
          <p:cNvSpPr/>
          <p:nvPr/>
        </p:nvSpPr>
        <p:spPr>
          <a:xfrm>
            <a:off x="0" y="4498044"/>
            <a:ext cx="4498258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Carrera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50A9B3B3-C4A7-483F-A3B9-49CA821178D9}"/>
              </a:ext>
            </a:extLst>
          </p:cNvPr>
          <p:cNvSpPr/>
          <p:nvPr/>
        </p:nvSpPr>
        <p:spPr>
          <a:xfrm>
            <a:off x="3628102" y="4542284"/>
            <a:ext cx="5707625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Karting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677FAB4-534B-4B93-B922-542CB294CF35}"/>
              </a:ext>
            </a:extLst>
          </p:cNvPr>
          <p:cNvSpPr/>
          <p:nvPr/>
        </p:nvSpPr>
        <p:spPr>
          <a:xfrm>
            <a:off x="0" y="5235457"/>
            <a:ext cx="93357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Hamilton comenzó a correr en karts cuando tenía 8 años.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6F39A9F-F272-4EB8-859C-54BA4CC14250}"/>
              </a:ext>
            </a:extLst>
          </p:cNvPr>
          <p:cNvSpPr/>
          <p:nvPr/>
        </p:nvSpPr>
        <p:spPr>
          <a:xfrm>
            <a:off x="0" y="5707405"/>
            <a:ext cx="93357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 primer campeonato llegó dos años después, en 1995 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cuando conoció a Ron Dennis, el jefe de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Mclaren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3813A5D-3101-4728-8F78-D11BD57410D8}"/>
              </a:ext>
            </a:extLst>
          </p:cNvPr>
          <p:cNvSpPr/>
          <p:nvPr/>
        </p:nvSpPr>
        <p:spPr>
          <a:xfrm>
            <a:off x="0" y="6430076"/>
            <a:ext cx="93357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No fue hasta 1997, que firmó un contrato con McLaren, equipo de Fórmula 1.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5C06BE6-5B6C-41E9-BF47-54F1011C7ED5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66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ipe dir="r"/>
      </p:transition>
    </mc:Choice>
    <mc:Fallback xmlns="">
      <p:transition spd="slow" advTm="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44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39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929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97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60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610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1605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1486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7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676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5781369" y="88265"/>
            <a:ext cx="63860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2001 Michael Schumacher compitió contra Hamilton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una carrera de karting junto con otros futuros pilotos de F1 como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Vitantonio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Liuzzi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y Nico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C1E217B-D84D-40AC-833E-87568E9FE65E}"/>
              </a:ext>
            </a:extLst>
          </p:cNvPr>
          <p:cNvSpPr/>
          <p:nvPr/>
        </p:nvSpPr>
        <p:spPr>
          <a:xfrm>
            <a:off x="-2" y="501219"/>
            <a:ext cx="390832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Cuando Hamilton ganó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 primera competición de los karting, Dennis le llamó, y en 1999  se unió al programa de los jóvenes conductores de McLaren, convirtiéndose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persona más joven en hacerlo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y coronándose en el año 2000 campeón europeo de karts.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F8FE1D3-1CC2-4EAB-B5A2-8C7F3EDDFB53}"/>
              </a:ext>
            </a:extLst>
          </p:cNvPr>
          <p:cNvSpPr/>
          <p:nvPr/>
        </p:nvSpPr>
        <p:spPr>
          <a:xfrm>
            <a:off x="6341806" y="1135410"/>
            <a:ext cx="58501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Durante sus primeras siete carreras quedó una vez tercero, cuatro veces segundo y dos veces primero.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C4423DB-0144-4C15-957E-5B1CFB8B954E}"/>
              </a:ext>
            </a:extLst>
          </p:cNvPr>
          <p:cNvSpPr/>
          <p:nvPr/>
        </p:nvSpPr>
        <p:spPr>
          <a:xfrm>
            <a:off x="6474542" y="1902320"/>
            <a:ext cx="57174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Terminó la temporada en segundo lugar,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detrás de Kimi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DC9B71-9670-4A6B-A43A-CBE4EF72CB62}"/>
              </a:ext>
            </a:extLst>
          </p:cNvPr>
          <p:cNvSpPr/>
          <p:nvPr/>
        </p:nvSpPr>
        <p:spPr>
          <a:xfrm>
            <a:off x="7344696" y="2713481"/>
            <a:ext cx="48473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2008, a los 23 años de edad, se convirtió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en la persona más joven de la historia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 en ganar un campeonato mundial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             de Fórmula 1,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            cuando acabó primero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        por delante de Felipe Massa.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317A0DC-E78E-4227-AD3B-962C00A89F8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97901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restig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88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15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63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656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0" y="884681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El año 2001 supuso para Hamilton la entrada a la Fórmula Renault Británica, quedando quinto en la clasificación final a pesar de estrellarse en su tercera vuelta con el coche en las pruebas de invierno.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CE5A8DC-0965-454C-9BD9-95C4FB262A1A}"/>
              </a:ext>
            </a:extLst>
          </p:cNvPr>
          <p:cNvSpPr/>
          <p:nvPr/>
        </p:nvSpPr>
        <p:spPr>
          <a:xfrm>
            <a:off x="0" y="1710591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Esto le condujo a hacer una campaña en 2002  de Fórmula Renault UK  con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Manor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Motorsport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3EB1C7A-D3AB-4E88-8DBE-27DBF45946AA}"/>
              </a:ext>
            </a:extLst>
          </p:cNvPr>
          <p:cNvSpPr/>
          <p:nvPr/>
        </p:nvSpPr>
        <p:spPr>
          <a:xfrm>
            <a:off x="0" y="132514"/>
            <a:ext cx="12192000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Fórmula Renault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B25D85E-8A18-49DE-B9E5-178C2A4312E7}"/>
              </a:ext>
            </a:extLst>
          </p:cNvPr>
          <p:cNvSpPr/>
          <p:nvPr/>
        </p:nvSpPr>
        <p:spPr>
          <a:xfrm>
            <a:off x="0" y="2153040"/>
            <a:ext cx="920299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terminó tercero en la general con tres victorias y tres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en la temporada siguiente.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74BA330-25C2-4914-AE44-8C9ECDCAC440}"/>
              </a:ext>
            </a:extLst>
          </p:cNvPr>
          <p:cNvSpPr/>
          <p:nvPr/>
        </p:nvSpPr>
        <p:spPr>
          <a:xfrm>
            <a:off x="7334865" y="4748756"/>
            <a:ext cx="48571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Se quedó con </a:t>
            </a:r>
            <a:r>
              <a:rPr lang="es-MX" sz="2800" b="1" dirty="0" err="1">
                <a:latin typeface="Edwardian Script ITC" panose="030303020407070D0804" pitchFamily="66" charset="0"/>
              </a:rPr>
              <a:t>Manor</a:t>
            </a:r>
            <a:r>
              <a:rPr lang="es-MX" sz="2800" b="1" dirty="0">
                <a:latin typeface="Edwardian Script ITC" panose="030303020407070D0804" pitchFamily="66" charset="0"/>
              </a:rPr>
              <a:t> por otro año y ganó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el campeonato con diez victorias y 419 puntos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a las dos victorias y 377 puntos de su rival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más cercano, Alex Lloyd.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0ACDE83-D1C6-4C17-AFD7-B6F7DA45A43F}"/>
              </a:ext>
            </a:extLst>
          </p:cNvPr>
          <p:cNvSpPr/>
          <p:nvPr/>
        </p:nvSpPr>
        <p:spPr>
          <a:xfrm>
            <a:off x="2850870" y="6120361"/>
            <a:ext cx="91243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Habiendo ganado el campeonato, Hamilton perdió las dos últimas carreras de la temporada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para hacer su debut en el final de la temporada del Campeonato Británico de Fórmula 3.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693F85B-983A-4144-9E6E-2C160981C7A8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6607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9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9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37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02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58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272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0" y="73522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Aquí tuvo menos éxito: en la primera carrera fue forzado </a:t>
            </a:r>
            <a:r>
              <a:rPr lang="es-MX" sz="2800" b="1" dirty="0">
                <a:latin typeface="Edwardian Script ITC" panose="030303020407070D0804" pitchFamily="66" charset="0"/>
              </a:rPr>
              <a:t>a salir con un pinchazo,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en la segunda se estrelló y fue trasladado al hospital después de una colisión con su compañero de equipo Tor Graves.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1F75369-2A5B-44A1-AD98-D05A74AD350F}"/>
              </a:ext>
            </a:extLst>
          </p:cNvPr>
          <p:cNvSpPr/>
          <p:nvPr/>
        </p:nvSpPr>
        <p:spPr>
          <a:xfrm>
            <a:off x="0" y="853220"/>
            <a:ext cx="12192000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Fórmula 3 </a:t>
            </a:r>
            <a:r>
              <a:rPr lang="es-MX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Euroseries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A136269-5E63-402A-9D81-C9066878FE00}"/>
              </a:ext>
            </a:extLst>
          </p:cNvPr>
          <p:cNvSpPr/>
          <p:nvPr/>
        </p:nvSpPr>
        <p:spPr>
          <a:xfrm>
            <a:off x="0" y="1563103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2004, Hamilton corrió en la competitiva Fórmula 3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Euroseries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que comparte cartel con el campeonato alemán de turismos (</a:t>
            </a:r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DTM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F163D4C-8A10-4486-B9E5-A3CD991E60E0}"/>
              </a:ext>
            </a:extLst>
          </p:cNvPr>
          <p:cNvSpPr/>
          <p:nvPr/>
        </p:nvSpPr>
        <p:spPr>
          <a:xfrm>
            <a:off x="0" y="2477508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Corriendo para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Manor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Motorsport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un equipo debutante en Europa, Lewis acabó 5º, habiendo conseguido una victoria en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Norisring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y 4 podios más en su año de debut.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A35F0F6-5362-4469-B609-86A1F78BFDAC}"/>
              </a:ext>
            </a:extLst>
          </p:cNvPr>
          <p:cNvSpPr/>
          <p:nvPr/>
        </p:nvSpPr>
        <p:spPr>
          <a:xfrm>
            <a:off x="0" y="3288669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2005, el británico ganó el campeonato de Fórmula 3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Euroseries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corriendo para el equipo </a:t>
            </a:r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ASM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FCFCCD5-7901-486A-A699-4BB0AFAFF24F}"/>
              </a:ext>
            </a:extLst>
          </p:cNvPr>
          <p:cNvSpPr/>
          <p:nvPr/>
        </p:nvSpPr>
        <p:spPr>
          <a:xfrm>
            <a:off x="0" y="632683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 palmarés ese año fue increíble: 15 victorias,10 vueltas rápidas y 13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906502A-2DA9-4E8B-B56E-A9EC8F900D7C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8755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85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10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1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14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44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216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14559561-1264-4C13-B40E-5AB2557ABA9E}"/>
              </a:ext>
            </a:extLst>
          </p:cNvPr>
          <p:cNvSpPr/>
          <p:nvPr/>
        </p:nvSpPr>
        <p:spPr>
          <a:xfrm>
            <a:off x="2256503" y="5751650"/>
            <a:ext cx="99354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2006, se unió al equipo </a:t>
            </a:r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ART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Grand Prix de GP2 Series reemplazando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al campeón de 2005, Nico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que pasó a pilotar para la escudería Williams de Fórmula 1.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83D41D8-3B68-4B23-AAEB-C98E86133524}"/>
              </a:ext>
            </a:extLst>
          </p:cNvPr>
          <p:cNvSpPr/>
          <p:nvPr/>
        </p:nvSpPr>
        <p:spPr>
          <a:xfrm>
            <a:off x="0" y="7352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Se proclamó campeón 4 carreras antes del final del campeonato.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A6A1439-16FD-4BCD-9677-F7C7BE628CCE}"/>
              </a:ext>
            </a:extLst>
          </p:cNvPr>
          <p:cNvSpPr/>
          <p:nvPr/>
        </p:nvSpPr>
        <p:spPr>
          <a:xfrm>
            <a:off x="0" y="515978"/>
            <a:ext cx="12192000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GP2 Series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D58933D-A1E2-438B-A10E-4EE4C33C8262}"/>
              </a:ext>
            </a:extLst>
          </p:cNvPr>
          <p:cNvSpPr/>
          <p:nvPr/>
        </p:nvSpPr>
        <p:spPr>
          <a:xfrm>
            <a:off x="1" y="115507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Debido a su éxito en la Fórmula Tres, se trasladó al equipo de GP2 de la 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ASM ART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Grand Prix en 2006.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D55BAC9-4A33-4D64-9C21-6958474ACE51}"/>
              </a:ext>
            </a:extLst>
          </p:cNvPr>
          <p:cNvSpPr/>
          <p:nvPr/>
        </p:nvSpPr>
        <p:spPr>
          <a:xfrm>
            <a:off x="2595716" y="2477507"/>
            <a:ext cx="95962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Al igual que su equipo hermano en F3, </a:t>
            </a:r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ART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fueron los líderes del campeonato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los campeones que han tomado la corona GP2 2005 con Nico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105F828B-3C6D-46FF-8CA5-3E9BC81D81A8}"/>
              </a:ext>
            </a:extLst>
          </p:cNvPr>
          <p:cNvSpPr/>
          <p:nvPr/>
        </p:nvSpPr>
        <p:spPr>
          <a:xfrm>
            <a:off x="1165123" y="1592603"/>
            <a:ext cx="110268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Sus actuaciones incluyeron una victoria dominante en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Nürburgring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, a pesar de haber cumplido una penalización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por exceso de velocidad en el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pit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lane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D39FC8D-268F-4517-94CB-0977D1410DEF}"/>
              </a:ext>
            </a:extLst>
          </p:cNvPr>
          <p:cNvSpPr/>
          <p:nvPr/>
        </p:nvSpPr>
        <p:spPr>
          <a:xfrm>
            <a:off x="3952568" y="4812664"/>
            <a:ext cx="8391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remplazado por Hamilton que ganó el GP2 en su primer intento,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superando a Nelson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Piquet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Jr. y Timo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Glock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C69F5D0-E215-4BDA-BA7F-FC947CE612DD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9136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75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34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087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43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805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1828800" y="1400883"/>
            <a:ext cx="10363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Silverstone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ante su afición, Hamilton se superó y consiguió su segundo doblete,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convirtiéndose así en el primer piloto en la historia de la GP2 en lograrlo.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7504A2F-951C-4FEB-991F-7C8C256DFF9E}"/>
              </a:ext>
            </a:extLst>
          </p:cNvPr>
          <p:cNvSpPr/>
          <p:nvPr/>
        </p:nvSpPr>
        <p:spPr>
          <a:xfrm>
            <a:off x="0" y="73526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 eficiencia en la GP2 Series fue impresionante y, debido a su gran calidad,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ganó las dos carreras disputadas en el Gran Premio de Europa, siendo el segundo piloto (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tras Nico </a:t>
            </a:r>
            <a:r>
              <a:rPr lang="es-MX" sz="2800" b="1" dirty="0" err="1">
                <a:solidFill>
                  <a:srgbClr val="FFC000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en hacerlo.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202E45D-BF02-499A-9221-E0915CDD7E06}"/>
              </a:ext>
            </a:extLst>
          </p:cNvPr>
          <p:cNvSpPr/>
          <p:nvPr/>
        </p:nvSpPr>
        <p:spPr>
          <a:xfrm>
            <a:off x="0" y="84043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Poco después, ganaría en Mónaco tras partir desde la pole.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4ADD9FB-C592-45B8-860C-C2D162DA3281}"/>
              </a:ext>
            </a:extLst>
          </p:cNvPr>
          <p:cNvSpPr/>
          <p:nvPr/>
        </p:nvSpPr>
        <p:spPr>
          <a:xfrm>
            <a:off x="0" y="5913881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Finalmente, en septiembre de 2006, se convirtió en campeón de GP2  y tras ello fue nombrado uno de los pilotos oficiales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 la escudería McLaren junto con Fernando Alonso para el año 2007.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15B50D7-4B3B-46CC-BF05-DC2D7716A4BC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5580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62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41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14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329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0000"/>
            <a:lum/>
          </a:blip>
          <a:srcRect/>
          <a:stretch>
            <a:fillRect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0" y="14530"/>
            <a:ext cx="12192000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Fórmula 1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4248AE5-33CB-49B9-8CD1-3C839C17D4D0}"/>
              </a:ext>
            </a:extLst>
          </p:cNvPr>
          <p:cNvSpPr/>
          <p:nvPr/>
        </p:nvSpPr>
        <p:spPr>
          <a:xfrm>
            <a:off x="0" y="589714"/>
            <a:ext cx="6096000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McLaren (2007-2012)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1FCBBC2-DF41-40C2-959F-311FB2BF4847}"/>
              </a:ext>
            </a:extLst>
          </p:cNvPr>
          <p:cNvSpPr/>
          <p:nvPr/>
        </p:nvSpPr>
        <p:spPr>
          <a:xfrm>
            <a:off x="6327058" y="235754"/>
            <a:ext cx="5864941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2007: </a:t>
            </a:r>
          </a:p>
          <a:p>
            <a:pPr algn="ctr" defTabSz="1219170"/>
            <a:r>
              <a:rPr lang="es-MX" sz="2400" b="1" kern="0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debut con subcampeonato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40753BC-438C-4A60-AEFC-BFF9D01792E7}"/>
              </a:ext>
            </a:extLst>
          </p:cNvPr>
          <p:cNvSpPr/>
          <p:nvPr/>
        </p:nvSpPr>
        <p:spPr>
          <a:xfrm>
            <a:off x="-1" y="6120366"/>
            <a:ext cx="69022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Lewis Hamilton junto con Fernando Alonso en el Gran Premio de Canadá, que fue su primera victoria en la F1.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BCAF0AA-D13D-44A1-86F9-84E564AAFE2D}"/>
              </a:ext>
            </a:extLst>
          </p:cNvPr>
          <p:cNvSpPr/>
          <p:nvPr/>
        </p:nvSpPr>
        <p:spPr>
          <a:xfrm>
            <a:off x="0" y="1223899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El 24 de noviembre de 2006, salta la noticia de que Hamilton será fichado por el equipo McLaren para 2007.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EDC508A-349B-44FE-8BD5-34E9F1997DE8}"/>
              </a:ext>
            </a:extLst>
          </p:cNvPr>
          <p:cNvSpPr/>
          <p:nvPr/>
        </p:nvSpPr>
        <p:spPr>
          <a:xfrm>
            <a:off x="0" y="174008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Fernando Alonso sería su compañero y Pedro Martínez de la Rosa el piloto de pruebas.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4EF8753-2300-4F90-B3A0-49A32C9F7849}"/>
              </a:ext>
            </a:extLst>
          </p:cNvPr>
          <p:cNvSpPr/>
          <p:nvPr/>
        </p:nvSpPr>
        <p:spPr>
          <a:xfrm>
            <a:off x="0" y="2212033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su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debut en el </a:t>
            </a:r>
            <a:r>
              <a:rPr lang="es-MX" sz="2800" b="1" dirty="0">
                <a:latin typeface="Edwardian Script ITC" panose="030303020407070D0804" pitchFamily="66" charset="0"/>
              </a:rPr>
              <a:t>Gran P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remio de </a:t>
            </a:r>
            <a:r>
              <a:rPr lang="es-MX" sz="2800" b="1" dirty="0">
                <a:latin typeface="Edwardian Script ITC" panose="030303020407070D0804" pitchFamily="66" charset="0"/>
              </a:rPr>
              <a:t>Australia,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lograría un meritorio tercer puesto, por detrás de Kimi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Fernando Alonso, siendo el primer piloto en llegar al podio en su debut desde que Jacques Villeneuve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lo hiciera en el Gran Premio de Australia 1996.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C51D584-954F-4256-8C1E-AEC5573066B8}"/>
              </a:ext>
            </a:extLst>
          </p:cNvPr>
          <p:cNvSpPr/>
          <p:nvPr/>
        </p:nvSpPr>
        <p:spPr>
          <a:xfrm>
            <a:off x="1" y="2993705"/>
            <a:ext cx="387882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las dos siguientes carreras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finaliza 2º, siendo el primer piloto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 la historia en conseguir tres podios consecutivos tras su debut.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AED45D6-44E8-4DAD-8951-80403EFC2986}"/>
              </a:ext>
            </a:extLst>
          </p:cNvPr>
          <p:cNvSpPr/>
          <p:nvPr/>
        </p:nvSpPr>
        <p:spPr>
          <a:xfrm>
            <a:off x="4984958" y="3347661"/>
            <a:ext cx="70890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el Gran Premio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      de España,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     en Montmeló,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finaliza quedando en 2º posición y se aúpa al primer puesto del mundial.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9E39395-4085-4EF9-A2F3-F60303F5FC73}"/>
              </a:ext>
            </a:extLst>
          </p:cNvPr>
          <p:cNvSpPr/>
          <p:nvPr/>
        </p:nvSpPr>
        <p:spPr>
          <a:xfrm>
            <a:off x="6533534" y="4793004"/>
            <a:ext cx="565846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el Gran Premio de Canadá, Hamilton logró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 primera pole position, impresionando nuevamente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al mundo de la F1.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E212A45E-9024-4959-855A-699BE616AB8F}"/>
              </a:ext>
            </a:extLst>
          </p:cNvPr>
          <p:cNvSpPr/>
          <p:nvPr/>
        </p:nvSpPr>
        <p:spPr>
          <a:xfrm>
            <a:off x="6666272" y="5825393"/>
            <a:ext cx="55257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El 10 de junio de 2007, obtiene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 primera victoria en la Fórmula 1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el Circuito Gilles Villeneuve, saliendo desde la pole.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24A2DDA-3FA5-4F0B-88E1-2F753E232C8D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6651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  <p:sndAc>
          <p:stSnd>
            <p:snd r:embed="rId2" name="Mezcla Lewis 2-Eaglenest-1.wav"/>
          </p:stSnd>
        </p:sndAc>
      </p:transition>
    </mc:Choice>
    <mc:Fallback xmlns="">
      <p:transition spd="slow" advTm="0">
        <p:fade/>
        <p:sndAc>
          <p:stSnd>
            <p:snd r:embed="rId4" name="Mezcla Lewis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84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9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84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099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83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07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6282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1673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4724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7892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1996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642DF21-4B44-4B44-B355-05D7E66BE0A1}"/>
              </a:ext>
            </a:extLst>
          </p:cNvPr>
          <p:cNvSpPr/>
          <p:nvPr/>
        </p:nvSpPr>
        <p:spPr>
          <a:xfrm>
            <a:off x="0" y="191506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Al mismo tiempo, se coloca nuevamente como único líder del campeonato, al frente de su compañero de equipo,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                                                                                                      Fernando Alonso.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2A01289-5879-4505-BDC4-581D8D053002}"/>
              </a:ext>
            </a:extLst>
          </p:cNvPr>
          <p:cNvSpPr/>
          <p:nvPr/>
        </p:nvSpPr>
        <p:spPr>
          <a:xfrm>
            <a:off x="0" y="781444"/>
            <a:ext cx="609599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Gran Premio de los Estados Unidos de 2007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la rivalidad entre los dos pilotos de McLaren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se vio acentuada, ya que Lewis Hamilton, logrando la pole, resultó ganador tras una constante lucha con Alonso.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1073D68-FCBD-401D-AC42-FC262D70DF17}"/>
              </a:ext>
            </a:extLst>
          </p:cNvPr>
          <p:cNvSpPr/>
          <p:nvPr/>
        </p:nvSpPr>
        <p:spPr>
          <a:xfrm>
            <a:off x="0" y="6002362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la prueba siguiente, en Francia obtendría su octavo podio consecutivo, sin embargo, en el Gran Premio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Gran Bretaña, a pesar de partir desde la pole, finalizó tercero, tras Kimi </a:t>
            </a:r>
            <a:r>
              <a:rPr lang="es-MX" sz="2800" b="1" dirty="0" err="1"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latin typeface="Edwardian Script ITC" panose="030303020407070D0804" pitchFamily="66" charset="0"/>
              </a:rPr>
              <a:t> y Fernando Alonso.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B324FC9-4550-464C-8612-3E9B1FE1750C}"/>
              </a:ext>
            </a:extLst>
          </p:cNvPr>
          <p:cNvSpPr/>
          <p:nvPr/>
        </p:nvSpPr>
        <p:spPr>
          <a:xfrm rot="20956209">
            <a:off x="6676272" y="4984646"/>
            <a:ext cx="4443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Lewis durante la disputa del Gran Premio de Malasia de 2007</a:t>
            </a:r>
            <a:endParaRPr lang="es-MX" dirty="0">
              <a:solidFill>
                <a:srgbClr val="FFC000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D7200A2-85A8-45DC-9486-ECD54CFB906D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601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8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12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6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329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2168012" y="11761"/>
            <a:ext cx="86720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.Durante la tercera sesión de clasificación del Gran Premio de Europa 2007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sufrió una violenta salida de pista al estallar el neumático delantero derecho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debido a una tuerca mal ajustada.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3B3D458-3B76-43D2-B702-78DFF180713D}"/>
              </a:ext>
            </a:extLst>
          </p:cNvPr>
          <p:cNvSpPr/>
          <p:nvPr/>
        </p:nvSpPr>
        <p:spPr>
          <a:xfrm>
            <a:off x="1858297" y="1128728"/>
            <a:ext cx="89817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Su MP4-22 impactó a gran velocidad contra las protecciones del circuito.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659F0B6-7A6C-4E65-9A08-B8B6186EFF3A}"/>
              </a:ext>
            </a:extLst>
          </p:cNvPr>
          <p:cNvSpPr/>
          <p:nvPr/>
        </p:nvSpPr>
        <p:spPr>
          <a:xfrm>
            <a:off x="4277035" y="1575096"/>
            <a:ext cx="567812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Sin embargo, no tuvo ninguna lesión importante,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por lo que pudo correr el domingo, partiendo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desde la décima posición en la parrilla de salida.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4F7AC98-E6CB-4F75-9905-700FA128C30D}"/>
              </a:ext>
            </a:extLst>
          </p:cNvPr>
          <p:cNvSpPr/>
          <p:nvPr/>
        </p:nvSpPr>
        <p:spPr>
          <a:xfrm>
            <a:off x="0" y="5807880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Ya durante la carrera, los contratiempos continuaron: en las primeras vueltas sufrió una salida de pista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debido a la intensa lluvia (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al igual que varios otros vehículos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); sin embargo, una grúa lo devolvió a la pista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pudo reincorporarse a la carrera sin problemas.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CB13675-2117-4FCE-9788-F8906568483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4947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3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34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43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3466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0" y="56013"/>
            <a:ext cx="395256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Pese a remontar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desde la última plaza </a:t>
            </a:r>
            <a:r>
              <a:rPr lang="es-MX" sz="2800" b="1" dirty="0">
                <a:latin typeface="Edwardian Script ITC" panose="030303020407070D0804" pitchFamily="66" charset="0"/>
              </a:rPr>
              <a:t>a la que había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quedado relegado,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solo logró ser noveno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 un total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de trece pilotos que terminaron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el Gran Premio,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por lo que se quedó sin puntuar.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AB9F794-6A3D-435A-9B48-409B82E36480}"/>
              </a:ext>
            </a:extLst>
          </p:cNvPr>
          <p:cNvSpPr/>
          <p:nvPr/>
        </p:nvSpPr>
        <p:spPr>
          <a:xfrm>
            <a:off x="0" y="2179776"/>
            <a:ext cx="75069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De esta forma, Fernando Alonso le recortó diez puntos </a:t>
            </a:r>
            <a:r>
              <a:rPr lang="es-MX" sz="2800" b="1" dirty="0">
                <a:latin typeface="Edwardian Script ITC" panose="030303020407070D0804" pitchFamily="66" charset="0"/>
              </a:rPr>
              <a:t>en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>
                <a:latin typeface="Edwardian Script ITC" panose="030303020407070D0804" pitchFamily="66" charset="0"/>
              </a:rPr>
              <a:t>la clasificación 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general del Campeonato Mundial, </a:t>
            </a:r>
            <a:r>
              <a:rPr lang="es-MX" sz="2800" b="1" dirty="0">
                <a:latin typeface="Edwardian Script ITC" panose="030303020407070D0804" pitchFamily="66" charset="0"/>
              </a:rPr>
              <a:t>situándose a tan solo dos.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9A608AF-060B-4D8A-83BA-3A94D25143E5}"/>
              </a:ext>
            </a:extLst>
          </p:cNvPr>
          <p:cNvSpPr/>
          <p:nvPr/>
        </p:nvSpPr>
        <p:spPr>
          <a:xfrm>
            <a:off x="0" y="2946693"/>
            <a:ext cx="76249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El Gran Premio    </a:t>
            </a:r>
            <a:r>
              <a:rPr lang="es-MX" sz="2800" b="1" dirty="0">
                <a:latin typeface="Edwardian Script ITC" panose="030303020407070D0804" pitchFamily="66" charset="0"/>
              </a:rPr>
              <a:t>de Hungría 2007 se vería marcado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por una polémica decisión      de los comisarios,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que afectaría a los tiempos     de Fernando Alonso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de la escudería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McLaren.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EF3F530-CDEF-4346-857E-4B52A41AEAB1}"/>
              </a:ext>
            </a:extLst>
          </p:cNvPr>
          <p:cNvSpPr/>
          <p:nvPr/>
        </p:nvSpPr>
        <p:spPr>
          <a:xfrm>
            <a:off x="6312310" y="11767"/>
            <a:ext cx="587969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tercera ronda de clasificación, Hamilton, que debía 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dar una vuelta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menos que Alonso conforme a acuerdos 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internos del equipo, no cedió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la posición a su compañero.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E79256C-73C7-47F5-AEE4-947ADC1E3B15}"/>
              </a:ext>
            </a:extLst>
          </p:cNvPr>
          <p:cNvSpPr/>
          <p:nvPr/>
        </p:nvSpPr>
        <p:spPr>
          <a:xfrm>
            <a:off x="8480322" y="1235883"/>
            <a:ext cx="371167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el último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pit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stop de la Q3,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a Fernando Alonso le pusieron neumáticos duros y usados, </a:t>
            </a:r>
          </a:p>
          <a:p>
            <a:pPr lvl="0" algn="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vez de blandos </a:t>
            </a:r>
          </a:p>
          <a:p>
            <a:pPr lvl="0" algn="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y nuevos.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5293BE5-D8B9-4090-B106-2104563EBE5D}"/>
              </a:ext>
            </a:extLst>
          </p:cNvPr>
          <p:cNvSpPr/>
          <p:nvPr/>
        </p:nvSpPr>
        <p:spPr>
          <a:xfrm>
            <a:off x="-45720" y="6096000"/>
            <a:ext cx="122377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Fernando pidió explicaciones a sus ingenieros, a lo que estos respondieron que los neumáticos no estaban preparados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causando un retraso de 10 segundos en la maniobra, impidiendo a Lewis llegar a tiempo para realizar una última vuelta.</a:t>
            </a:r>
            <a:endParaRPr lang="es-MX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2B6A99A-1F92-47CD-BFFD-D3D24D9AEDAB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5900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22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377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45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89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3943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9662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1000"/>
            <a:lum/>
          </a:blip>
          <a:srcRect/>
          <a:stretch>
            <a:fillRect r="-3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-1" y="4436270"/>
            <a:ext cx="2197511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Hamilton al volante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del MP4-22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en el Gran Premio de Bélgica.</a:t>
            </a:r>
            <a:endParaRPr lang="es-MX" dirty="0">
              <a:solidFill>
                <a:srgbClr val="FFC000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FB84D3C-E075-48D0-A7C7-C5D037A0A3ED}"/>
              </a:ext>
            </a:extLst>
          </p:cNvPr>
          <p:cNvSpPr/>
          <p:nvPr/>
        </p:nvSpPr>
        <p:spPr>
          <a:xfrm>
            <a:off x="0" y="5600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Así, los comisarios decidieron retrasar al español cinco posiciones en la parrilla,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quien había firmado la pole, heredándola Lewis.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E8B6AF0-67CA-4621-B595-F7F0D0FFB2C9}"/>
              </a:ext>
            </a:extLst>
          </p:cNvPr>
          <p:cNvSpPr/>
          <p:nvPr/>
        </p:nvSpPr>
        <p:spPr>
          <a:xfrm>
            <a:off x="0" y="92616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Días más tarde el propio Hamilton se disculpó con Alonso por no haberle dejado pasar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durante la tercera sesión de calificación tal y como se había acordado.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BF80E6-CF22-4940-B827-AE721238A8D7}"/>
              </a:ext>
            </a:extLst>
          </p:cNvPr>
          <p:cNvSpPr/>
          <p:nvPr/>
        </p:nvSpPr>
        <p:spPr>
          <a:xfrm>
            <a:off x="0" y="1899551"/>
            <a:ext cx="482272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Durante el Gran Premio de Turquía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2007, Lewis Hamilton sufrió un reventón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en su neumático derecho delantero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mientras marchaba tercero.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EC5040B-D985-48BA-90F6-6B2BC16AF4FD}"/>
              </a:ext>
            </a:extLst>
          </p:cNvPr>
          <p:cNvSpPr/>
          <p:nvPr/>
        </p:nvSpPr>
        <p:spPr>
          <a:xfrm>
            <a:off x="9822426" y="1737326"/>
            <a:ext cx="2369573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Tras el reventón sufrió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una salida de pista,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aunque consiguió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retornar a ella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para llegar a la calle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 boxes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cambiar ruedas.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691B835-349B-47C2-B046-4DEA22ECFB2F}"/>
              </a:ext>
            </a:extLst>
          </p:cNvPr>
          <p:cNvSpPr/>
          <p:nvPr/>
        </p:nvSpPr>
        <p:spPr>
          <a:xfrm>
            <a:off x="8819534" y="4288801"/>
            <a:ext cx="337246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Logró finalizar quinto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la carrera, mientras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que su compañero de equipo Fernando Alonso aprovechó esta situación y acabó tercero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la carrera, recortando de esta manera 2 puntos al piloto inglés en el Campeonato Mundial.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50F15F4-013A-4506-B10A-AE17CBCCE375}"/>
              </a:ext>
            </a:extLst>
          </p:cNvPr>
          <p:cNvSpPr/>
          <p:nvPr/>
        </p:nvSpPr>
        <p:spPr>
          <a:xfrm>
            <a:off x="191724" y="5793132"/>
            <a:ext cx="827384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Durante el Gran Premio de China, Hamilton se salió en la entrada a boxes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se quedó atascado en la puzolana, teniendo que abandonar la carrera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cuando estaba en disposición de proclamarse campeón del mundo.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C81BD02-BB16-4EDD-A515-7ABF0E031D22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770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conveyor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177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44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94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78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4367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6927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0" y="26509"/>
            <a:ext cx="90678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el Gran Premio de Brasil de 2007 empezó la carrera en segunda posición,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pero ya en las </a:t>
            </a:r>
            <a:r>
              <a:rPr lang="es-MX" sz="2800" b="1" dirty="0">
                <a:latin typeface="Edwardian Script ITC" panose="030303020407070D0804" pitchFamily="66" charset="0"/>
              </a:rPr>
              <a:t>primeras curvas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fue adelantado por Kimi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y Fernando Alo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nso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C9297DF-7CFB-4CED-9162-CFD332E6E58D}"/>
              </a:ext>
            </a:extLst>
          </p:cNvPr>
          <p:cNvSpPr/>
          <p:nvPr/>
        </p:nvSpPr>
        <p:spPr>
          <a:xfrm>
            <a:off x="2787445" y="734440"/>
            <a:ext cx="9404555" cy="135421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Después de una salida de pista en la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primera vuelta y de un fallo en su monoplaza,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llegó a descender hasta la </a:t>
            </a:r>
            <a:r>
              <a:rPr lang="es-MX" sz="2800" b="1" dirty="0" err="1">
                <a:latin typeface="Edwardian Script ITC" panose="030303020407070D0804" pitchFamily="66" charset="0"/>
              </a:rPr>
              <a:t>dcimoctava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posición, perdiendo así el liderato del mundial en la última </a:t>
            </a:r>
            <a:r>
              <a:rPr lang="es-MX" sz="2800" b="1" dirty="0">
                <a:latin typeface="Edwardian Script ITC" panose="030303020407070D0804" pitchFamily="66" charset="0"/>
              </a:rPr>
              <a:t>carrera del campeonato en favo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r de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quien se coronaría campeón de temporada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2007 de Fórmula 1.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44CE835-A4D4-4200-95EB-4BDB448B9D24}"/>
              </a:ext>
            </a:extLst>
          </p:cNvPr>
          <p:cNvSpPr/>
          <p:nvPr/>
        </p:nvSpPr>
        <p:spPr>
          <a:xfrm>
            <a:off x="1" y="2088657"/>
            <a:ext cx="9674942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Tras la carrera, se abrió una investigación de la 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FIA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en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los monoplazas de los equipos </a:t>
            </a:r>
            <a:r>
              <a:rPr lang="es-MX" sz="2400" dirty="0">
                <a:solidFill>
                  <a:schemeClr val="bg1"/>
                </a:solidFill>
                <a:latin typeface="CommercialScript BT" panose="03030803040807090C04" pitchFamily="66" charset="2"/>
              </a:rPr>
              <a:t>BMW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Sauber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y Williams-Toyota, por una presunta anomalía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la temperatura del carburante.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5C5CF5C-7304-43DC-8E6D-B0CC5C525328}"/>
              </a:ext>
            </a:extLst>
          </p:cNvPr>
          <p:cNvSpPr/>
          <p:nvPr/>
        </p:nvSpPr>
        <p:spPr>
          <a:xfrm>
            <a:off x="1" y="2917190"/>
            <a:ext cx="613532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La posible descalificación de los pilotos de ambos equipos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habría aupado a Hamilton hasta la cuarta posición,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otorgándole así el campeonato del mundo.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63D80A2-13BF-4754-890D-B49BAF577839}"/>
              </a:ext>
            </a:extLst>
          </p:cNvPr>
          <p:cNvSpPr/>
          <p:nvPr/>
        </p:nvSpPr>
        <p:spPr>
          <a:xfrm>
            <a:off x="1" y="4023327"/>
            <a:ext cx="556014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Sin embargo, los comisarios decidieron finalmente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no sancionar a las escuderías,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lo que dejó a Hamilton en la séptima posición.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7D51792-C408-4D9A-964D-1C757DEE4534}"/>
              </a:ext>
            </a:extLst>
          </p:cNvPr>
          <p:cNvSpPr/>
          <p:nvPr/>
        </p:nvSpPr>
        <p:spPr>
          <a:xfrm>
            <a:off x="-1" y="5129450"/>
            <a:ext cx="60960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Tras hacerse pública la decisión,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la escudería McLaren-Mercedes anunció que apelaría.</a:t>
            </a:r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CA44A6A-CFF1-4909-A2DC-9FCB6F8C6ABE}"/>
              </a:ext>
            </a:extLst>
          </p:cNvPr>
          <p:cNvSpPr/>
          <p:nvPr/>
        </p:nvSpPr>
        <p:spPr>
          <a:xfrm>
            <a:off x="0" y="5837376"/>
            <a:ext cx="6651523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Sin embargo, el 16 de noviembre,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la 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FIA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decidió que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mantendría el título,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al desestimarse el recurso de la escudería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anglogermana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876B2B9-EE78-4C92-8260-4E259A57FE87}"/>
              </a:ext>
            </a:extLst>
          </p:cNvPr>
          <p:cNvSpPr/>
          <p:nvPr/>
        </p:nvSpPr>
        <p:spPr>
          <a:xfrm>
            <a:off x="7421880" y="4036104"/>
            <a:ext cx="42116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El 18 de enero de 2008,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después de superar todas las expectativas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el año de debut, Lewis renueva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con McLaren-Mercedes hasta 2012.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AA788AD-1E3D-4F31-9175-ABF7A667C3E8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22468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76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54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91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294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763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846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443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9359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0" y="56010"/>
            <a:ext cx="12192000" cy="4001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2008: El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campeón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más joven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509A2CD-5972-42A5-9E81-2D2FDB2FA16B}"/>
              </a:ext>
            </a:extLst>
          </p:cNvPr>
          <p:cNvSpPr/>
          <p:nvPr/>
        </p:nvSpPr>
        <p:spPr>
          <a:xfrm>
            <a:off x="0" y="2651726"/>
            <a:ext cx="157315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</a:rPr>
              <a:t>Hamilton durante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</a:rPr>
              <a:t>el Gran Premio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</a:rPr>
              <a:t>de España.</a:t>
            </a:r>
            <a:endParaRPr lang="es-MX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09A175D-2B04-4C96-95F7-0DBF937D2993}"/>
              </a:ext>
            </a:extLst>
          </p:cNvPr>
          <p:cNvSpPr/>
          <p:nvPr/>
        </p:nvSpPr>
        <p:spPr>
          <a:xfrm>
            <a:off x="0" y="793424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su debut en la temporada 2008, Hamilton se anota la pole y el triunfo en Melbourne.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E33FD75-9DC6-4716-9071-D4D257EB57F1}"/>
              </a:ext>
            </a:extLst>
          </p:cNvPr>
          <p:cNvSpPr/>
          <p:nvPr/>
        </p:nvSpPr>
        <p:spPr>
          <a:xfrm>
            <a:off x="0" y="125062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Sin embargo, en las siguientes carreras, su nivel no es el esperado.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364A2A6-1F0F-4416-9197-7E42870831D7}"/>
              </a:ext>
            </a:extLst>
          </p:cNvPr>
          <p:cNvSpPr/>
          <p:nvPr/>
        </p:nvSpPr>
        <p:spPr>
          <a:xfrm>
            <a:off x="0" y="169307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Malasia es sancionado y sufre un error en el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pit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stop que le relega al quinto puesto.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4773539-85B9-4C8A-84A8-43A4A05B3C05}"/>
              </a:ext>
            </a:extLst>
          </p:cNvPr>
          <p:cNvSpPr/>
          <p:nvPr/>
        </p:nvSpPr>
        <p:spPr>
          <a:xfrm>
            <a:off x="0" y="443628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el GP de Baréin, tras una mala salida, choca con su ex compañero Fernando Alonso,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viéndose obligado a cambiar el alerón delantero de su </a:t>
            </a:r>
            <a:r>
              <a:rPr lang="es-MX" sz="2400" dirty="0">
                <a:solidFill>
                  <a:prstClr val="black"/>
                </a:solidFill>
                <a:latin typeface="CommercialScript BT" panose="03030803040807090C04" pitchFamily="66" charset="2"/>
              </a:rPr>
              <a:t>MP4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-23  y finalizando 13º.</a:t>
            </a:r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38D66E0-4A72-4274-BCD3-2C4E4C0C94FB}"/>
              </a:ext>
            </a:extLst>
          </p:cNvPr>
          <p:cNvSpPr/>
          <p:nvPr/>
        </p:nvSpPr>
        <p:spPr>
          <a:xfrm>
            <a:off x="0" y="5188454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Kimi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le arrebató el liderato.</a:t>
            </a:r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29405FDF-2087-46FD-9E85-11E76A25A975}"/>
              </a:ext>
            </a:extLst>
          </p:cNvPr>
          <p:cNvSpPr/>
          <p:nvPr/>
        </p:nvSpPr>
        <p:spPr>
          <a:xfrm>
            <a:off x="0" y="566039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siguiente prueba, el Gran Premio de España, remonta desde el quinto puesto en la salida hasta la tercera posición.</a:t>
            </a:r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D27C20B-7634-42F5-B866-66FC2E11F62F}"/>
              </a:ext>
            </a:extLst>
          </p:cNvPr>
          <p:cNvSpPr/>
          <p:nvPr/>
        </p:nvSpPr>
        <p:spPr>
          <a:xfrm>
            <a:off x="0" y="6147092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el Gran Premio de Turquía, Lewis vuelve a demostrar su calidad y acaba segundo,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tras protagonizar un gran adelantamiento a Felipe Massa en carrera y disputarse la victoria.</a:t>
            </a:r>
            <a:endParaRPr lang="es-MX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EDC04E-3C9D-4208-84F5-0D54A1850E5F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1385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6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1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75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48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84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330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933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3089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341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0" y="8550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Mónaco, Lewis sobrevive a una accidentada y caó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tica carrera logrando la victoria y colocándose líder del campeonato.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66BBF57-900D-495D-ADA2-9D4537D46C0C}"/>
              </a:ext>
            </a:extLst>
          </p:cNvPr>
          <p:cNvSpPr/>
          <p:nvPr/>
        </p:nvSpPr>
        <p:spPr>
          <a:xfrm>
            <a:off x="58992" y="572201"/>
            <a:ext cx="93357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En el Gran Premio de Canadá,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Lewis colisiona con Kimi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la salida de boxes, teniendo que abandonar ambos.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3B4922C-20AB-4CEC-BCC3-23E9C5249BE2}"/>
              </a:ext>
            </a:extLst>
          </p:cNvPr>
          <p:cNvSpPr/>
          <p:nvPr/>
        </p:nvSpPr>
        <p:spPr>
          <a:xfrm>
            <a:off x="0" y="1457102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Hamilton perdió el liderato del mundial en favor de Robert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Kubica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y fue sancionado por el accidente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provocado con la pérdida de 10 puestos en la parrilla de salida del Gran Premio de Francia,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que acaba 10º tras salir 13º y ser penalizado con un «drive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through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330DD31-1399-46E1-AC38-593510C20621}"/>
              </a:ext>
            </a:extLst>
          </p:cNvPr>
          <p:cNvSpPr/>
          <p:nvPr/>
        </p:nvSpPr>
        <p:spPr>
          <a:xfrm>
            <a:off x="0" y="2636973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Después de estos fiascos, Hamilton gana con un amplísimo margen en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Silverstone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y vuelve al liderato,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aunque empatado a 48  puntos con Kimi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y Felipe Massa.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A17B85D-176A-4ED7-B6A6-5F9A15AD246C}"/>
              </a:ext>
            </a:extLst>
          </p:cNvPr>
          <p:cNvSpPr/>
          <p:nvPr/>
        </p:nvSpPr>
        <p:spPr>
          <a:xfrm>
            <a:off x="0" y="3492377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Después del Gran Premio de Gran Bretaña, Hamilton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decidide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contratar los servicios de un mánager profesional,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que lleve sus asuntos económicos y de imagen, liberando a su padre de esta tarea.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D58E67B-4733-459D-8773-824DCDF0E50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56062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restig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48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88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56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64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3537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0" y="704944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Se trata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Julian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Jakobi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uno de los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mánagers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más cotizados                   del  mercado y que ya tuvo con él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a gente como Alain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Prost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Ayrton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Senna o                            Juan Pablo Montoya,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al que consiguió contratos de imagen multimillonarios.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CEC8D03-5DF3-48D1-B344-C144A4196780}"/>
              </a:ext>
            </a:extLst>
          </p:cNvPr>
          <p:cNvSpPr/>
          <p:nvPr/>
        </p:nvSpPr>
        <p:spPr>
          <a:xfrm>
            <a:off x="0" y="203491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El elegido es uno de los hombres más influyentes en Fórmula 1.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66F5519-F0E2-4520-A3C4-F34A436FFBC6}"/>
              </a:ext>
            </a:extLst>
          </p:cNvPr>
          <p:cNvSpPr/>
          <p:nvPr/>
        </p:nvSpPr>
        <p:spPr>
          <a:xfrm>
            <a:off x="4675238" y="4672247"/>
            <a:ext cx="75167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Hamilton junto con Kimi </a:t>
            </a:r>
            <a:r>
              <a:rPr lang="es-MX" sz="2800" b="1" dirty="0" err="1">
                <a:solidFill>
                  <a:srgbClr val="FFC000"/>
                </a:solidFill>
                <a:latin typeface="Edwardian Script ITC" panose="030303020407070D0804" pitchFamily="66" charset="0"/>
              </a:rPr>
              <a:t>Räikkönenen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 el Gran Premio de Bélgica.</a:t>
            </a:r>
            <a:endParaRPr lang="es-MX" dirty="0">
              <a:solidFill>
                <a:srgbClr val="FFC00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5316AA7-9AC0-4FFB-A3BF-E4F183275410}"/>
              </a:ext>
            </a:extLst>
          </p:cNvPr>
          <p:cNvSpPr/>
          <p:nvPr/>
        </p:nvSpPr>
        <p:spPr>
          <a:xfrm>
            <a:off x="0" y="5188448"/>
            <a:ext cx="80821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22 de julio gana desde la pole en una gran carrera,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el Gran Premio de Alemania y se afianza en la punta de la tabla clasificatoria.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6DBA17-44AF-4B1C-A55F-30EC3FA468FB}"/>
              </a:ext>
            </a:extLst>
          </p:cNvPr>
          <p:cNvSpPr/>
          <p:nvPr/>
        </p:nvSpPr>
        <p:spPr>
          <a:xfrm>
            <a:off x="4881716" y="6058600"/>
            <a:ext cx="73102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Gran Premio de Hungría, Hamilton obtiene una nueva pole,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pero solo puede ser quinto a causa de un reventón en el neumático.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90890AA-2F22-4663-A576-4A46892A36ED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1163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edge/>
      </p:transition>
    </mc:Choice>
    <mc:Fallback xmlns="">
      <p:transition spd="slow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27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56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02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478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714E219-946C-4D25-AA6F-60A87A4BC110}"/>
              </a:ext>
            </a:extLst>
          </p:cNvPr>
          <p:cNvSpPr/>
          <p:nvPr/>
        </p:nvSpPr>
        <p:spPr>
          <a:xfrm>
            <a:off x="471951" y="70761"/>
            <a:ext cx="45277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Sin embargo, </a:t>
            </a:r>
            <a:r>
              <a:rPr lang="es-MX" sz="2800" b="1" dirty="0">
                <a:latin typeface="Edwardian Script ITC" panose="030303020407070D0804" pitchFamily="66" charset="0"/>
              </a:rPr>
              <a:t>en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Valencia regresa al podio.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29A2BB4-2B63-45B7-9A44-DAFD5085AFD1}"/>
              </a:ext>
            </a:extLst>
          </p:cNvPr>
          <p:cNvSpPr/>
          <p:nvPr/>
        </p:nvSpPr>
        <p:spPr>
          <a:xfrm>
            <a:off x="0" y="557450"/>
            <a:ext cx="99846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Gran Premio de </a:t>
            </a:r>
            <a:r>
              <a:rPr lang="es-MX" sz="2800" b="1" dirty="0">
                <a:latin typeface="Edwardian Script ITC" panose="030303020407070D0804" pitchFamily="66" charset="0"/>
              </a:rPr>
              <a:t>Bélgic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a, comete una irregularidad al adelantar a Kimi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Räikkönen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es sancionado con 25 segundos, </a:t>
            </a:r>
            <a:r>
              <a:rPr lang="es-MX" sz="2800" b="1" dirty="0">
                <a:latin typeface="Edwardian Script ITC" panose="030303020407070D0804" pitchFamily="66" charset="0"/>
              </a:rPr>
              <a:t>por lo qu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 queda relegado desde la primera hasta la tercera posición.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10D29CE-C8C7-4BCE-8AF1-C413AF5AF706}"/>
              </a:ext>
            </a:extLst>
          </p:cNvPr>
          <p:cNvSpPr/>
          <p:nvPr/>
        </p:nvSpPr>
        <p:spPr>
          <a:xfrm>
            <a:off x="0" y="1398114"/>
            <a:ext cx="95569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Massa pasó a ocupar el primer lugar, recorta</a:t>
            </a:r>
            <a:r>
              <a:rPr lang="es-MX" sz="2800" b="1" dirty="0">
                <a:latin typeface="Edwardian Script ITC" panose="030303020407070D0804" pitchFamily="66" charset="0"/>
              </a:rPr>
              <a:t>ndo así la 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diferencia en el mundial a solo dos puntos.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EFE3E82-3B0C-4F72-B13A-79A618FBF863}"/>
              </a:ext>
            </a:extLst>
          </p:cNvPr>
          <p:cNvSpPr/>
          <p:nvPr/>
        </p:nvSpPr>
        <p:spPr>
          <a:xfrm>
            <a:off x="0" y="1973302"/>
            <a:ext cx="46899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Italia, Massa le recorta un punto más.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EFB99C9-7C8C-4547-9CFF-04CD968F208E}"/>
              </a:ext>
            </a:extLst>
          </p:cNvPr>
          <p:cNvSpPr/>
          <p:nvPr/>
        </p:nvSpPr>
        <p:spPr>
          <a:xfrm>
            <a:off x="0" y="2518992"/>
            <a:ext cx="92914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No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obastante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en Singapur, Hamilton aumentó el margen a siete unidades tras ser tercero.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AC3B819-598A-41FD-BA73-598C2915C198}"/>
              </a:ext>
            </a:extLst>
          </p:cNvPr>
          <p:cNvSpPr/>
          <p:nvPr/>
        </p:nvSpPr>
        <p:spPr>
          <a:xfrm>
            <a:off x="0" y="3005681"/>
            <a:ext cx="886378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Fuji, una mala salida y un toque con Massa le deja sin puntos,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perdiendo dos unidades de margen en la clasificación,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pero una nueva victoria del inglés en China deja prácticamente sentenciado el campeonato.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6B31F91-5BE7-42F7-A87C-FF1E543AAD09}"/>
              </a:ext>
            </a:extLst>
          </p:cNvPr>
          <p:cNvSpPr/>
          <p:nvPr/>
        </p:nvSpPr>
        <p:spPr>
          <a:xfrm>
            <a:off x="383456" y="4333036"/>
            <a:ext cx="97634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 proclamó definitivamente campeón en el GP de Brasil,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al terminar 5º en una intensa carrera en la que su máximo rival, Felipe Massa, logró la victoria.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D2D86D8-22F1-4A85-9C51-C3215D936C68}"/>
              </a:ext>
            </a:extLst>
          </p:cNvPr>
          <p:cNvSpPr/>
          <p:nvPr/>
        </p:nvSpPr>
        <p:spPr>
          <a:xfrm>
            <a:off x="10250128" y="2792818"/>
            <a:ext cx="194187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Hamilton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en el Gran Premio de Gran Bretaña, que ganó.</a:t>
            </a:r>
            <a:endParaRPr lang="es-MX" dirty="0">
              <a:solidFill>
                <a:srgbClr val="FFC000"/>
              </a:solidFill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328D6F8-AE28-48F6-9776-D6428A6A9EF7}"/>
              </a:ext>
            </a:extLst>
          </p:cNvPr>
          <p:cNvSpPr/>
          <p:nvPr/>
        </p:nvSpPr>
        <p:spPr>
          <a:xfrm>
            <a:off x="971919" y="5097987"/>
            <a:ext cx="1071716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la última vuelta iba sexto, cediendo así el mundial en favor de Felipe Massa; pero en la penúltima curva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adelantó a Timo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Glock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quien seguía con neumáticos de seco y no pudo bloquear a Lewis,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cuando la pista estaba mojada dado que empezó a llover por segunda vez.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2F97297-6AF8-4928-BD8B-A94128418374}"/>
              </a:ext>
            </a:extLst>
          </p:cNvPr>
          <p:cNvSpPr/>
          <p:nvPr/>
        </p:nvSpPr>
        <p:spPr>
          <a:xfrm>
            <a:off x="0" y="613234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Según muchos aficionados y expertos en F1, este es el mejor final que han visto en la competición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porque el mundial se decidió en poco más de 15 segundos y en una última vuelta de infarto. </a:t>
            </a:r>
            <a:endParaRPr lang="es-MX" dirty="0">
              <a:solidFill>
                <a:srgbClr val="FFFF00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863CB37-F919-4771-BD2A-B36ED0B55EE7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3125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70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46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77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30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33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16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468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16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9159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9113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B1D7A15A-2539-4C4B-9E6A-C14C0AAEDD1B}"/>
              </a:ext>
            </a:extLst>
          </p:cNvPr>
          <p:cNvSpPr/>
          <p:nvPr/>
        </p:nvSpPr>
        <p:spPr>
          <a:xfrm rot="20965967">
            <a:off x="6448923" y="5900424"/>
            <a:ext cx="535806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Lewis durante el Gran Premio de China de 2009, </a:t>
            </a:r>
          </a:p>
          <a:p>
            <a:pPr>
              <a:lnSpc>
                <a:spcPts val="2400"/>
              </a:lnSpc>
            </a:pPr>
            <a:r>
              <a:rPr lang="es-ES" sz="2600" b="1" dirty="0">
                <a:solidFill>
                  <a:srgbClr val="FFC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que culminó sexto.</a:t>
            </a:r>
            <a:endParaRPr lang="es-MX" b="1" dirty="0">
              <a:solidFill>
                <a:srgbClr val="FFC00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D555DE6-E906-4824-AC66-34327AF5D122}"/>
              </a:ext>
            </a:extLst>
          </p:cNvPr>
          <p:cNvSpPr/>
          <p:nvPr/>
        </p:nvSpPr>
        <p:spPr>
          <a:xfrm>
            <a:off x="0" y="982351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quería revalidar su título este año, pero al igual que el subcampeón de la temporada anterior,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Felipe Massa, realiza uno de los peores arranques, al ser descalificado en Melbourne por mentir a los comisarios.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B25E06A-3AC6-4FC8-9E05-75B5F7E82DFB}"/>
              </a:ext>
            </a:extLst>
          </p:cNvPr>
          <p:cNvSpPr/>
          <p:nvPr/>
        </p:nvSpPr>
        <p:spPr>
          <a:xfrm>
            <a:off x="0" y="191278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una caótica carrera en Malasia, bajo la lluvia, el inglés consigue su primer punto.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DD70569-9CA3-4F5B-83AF-5EBB06ED7852}"/>
              </a:ext>
            </a:extLst>
          </p:cNvPr>
          <p:cNvSpPr/>
          <p:nvPr/>
        </p:nvSpPr>
        <p:spPr>
          <a:xfrm>
            <a:off x="0" y="2682818"/>
            <a:ext cx="70424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China, acaba 6º; y en Baréin, 4º.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4614D0C-BDFB-4765-A808-5998749AB56F}"/>
              </a:ext>
            </a:extLst>
          </p:cNvPr>
          <p:cNvSpPr/>
          <p:nvPr/>
        </p:nvSpPr>
        <p:spPr>
          <a:xfrm>
            <a:off x="0" y="75975"/>
            <a:ext cx="12192000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8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2009: Año difícil con remontada final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8B4D0F6-10A3-4711-8410-89EEBD85B1F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298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randomBar dir="vert"/>
      </p:transition>
    </mc:Choice>
    <mc:Fallback xmlns="">
      <p:transition spd="slow" advTm="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7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16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13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609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05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9577136" y="4639956"/>
            <a:ext cx="2614863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7A5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Hamilton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7A5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Gran Premio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7A5D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Alemania.</a:t>
            </a:r>
            <a:endParaRPr lang="es-MX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37032E3-B98E-4BFC-9437-E704A5ADC1B4}"/>
              </a:ext>
            </a:extLst>
          </p:cNvPr>
          <p:cNvSpPr/>
          <p:nvPr/>
        </p:nvSpPr>
        <p:spPr>
          <a:xfrm>
            <a:off x="0" y="292542"/>
            <a:ext cx="12192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No obstante, desde Cataluña hasta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Nürburgring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Hamilton terminó fuera de los puntos con un coche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que no era competitivo, principalmente debido a una ambigua reglamentación emitida por la </a:t>
            </a:r>
            <a:r>
              <a:rPr lang="es-MX" sz="2000" dirty="0">
                <a:solidFill>
                  <a:srgbClr val="FFFF00"/>
                </a:solidFill>
                <a:latin typeface="CommercialScript BT" panose="03030803040807090C04" pitchFamily="66" charset="2"/>
              </a:rPr>
              <a:t>FIA 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para el diseño y construcción de los coches de este año, que penalizó a varios equipos acostumbrados al protagonismo,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como McLaren, y que más adelante traería apelaciones sobre un polémico doble difusor de aire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que se instaló en los monoplazas del equipo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Brawn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GP.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2393C85-6DB6-44B6-9A44-3E43FC92B6EB}"/>
              </a:ext>
            </a:extLst>
          </p:cNvPr>
          <p:cNvSpPr/>
          <p:nvPr/>
        </p:nvSpPr>
        <p:spPr>
          <a:xfrm>
            <a:off x="0" y="2137379"/>
            <a:ext cx="12192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Eso produjo quejas ante la </a:t>
            </a:r>
            <a:r>
              <a:rPr lang="es-MX" sz="2000" dirty="0">
                <a:solidFill>
                  <a:srgbClr val="FFFF00"/>
                </a:solidFill>
                <a:latin typeface="CommercialScript BT" panose="03030803040807090C04" pitchFamily="66" charset="2"/>
              </a:rPr>
              <a:t>FIA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para que fueran retirados esos difusores por considerarlos ilegales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(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el difusor es una pieza de la aerodinámica del bólido que va en la parte inferior trasera de los monoplazas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y que tiene como objetivo acelerar el flujo de aire que discurre por debajo del coche, incrementándose con ello la adherencia,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se estima que se consigue una ventaja aerodinámica de cinco décimas de segundo por vuelta.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A302539-93A0-4ED4-850D-795C7E28016C}"/>
              </a:ext>
            </a:extLst>
          </p:cNvPr>
          <p:cNvSpPr/>
          <p:nvPr/>
        </p:nvSpPr>
        <p:spPr>
          <a:xfrm>
            <a:off x="3962400" y="3661383"/>
            <a:ext cx="8229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El difusor se sitúa como una rampa en la parte trasera del suelo del coche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FFBFA2A-15F5-4B80-ADBA-717846B7AF41}"/>
              </a:ext>
            </a:extLst>
          </p:cNvPr>
          <p:cNvSpPr/>
          <p:nvPr/>
        </p:nvSpPr>
        <p:spPr>
          <a:xfrm>
            <a:off x="0" y="5939363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Según el reglamento de la </a:t>
            </a:r>
            <a:r>
              <a:rPr lang="es-MX" sz="2000" dirty="0">
                <a:solidFill>
                  <a:srgbClr val="FFFF00"/>
                </a:solidFill>
                <a:latin typeface="CommercialScript BT" panose="03030803040807090C04" pitchFamily="66" charset="2"/>
              </a:rPr>
              <a:t>FIA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el difusor debe tener una longitud de 35 centímetros y estar a una altura de 17,5 del suelo.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AE3F7EB-83B9-455C-9909-6D85AD8A377E}"/>
              </a:ext>
            </a:extLst>
          </p:cNvPr>
          <p:cNvSpPr/>
          <p:nvPr/>
        </p:nvSpPr>
        <p:spPr>
          <a:xfrm>
            <a:off x="0" y="645270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Brawn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GP, Toyota y Williams interpretaron el reglamento de forma diferente y se aprovecharon de una zona gris.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EE699B8-3816-41A7-A127-13337508E882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9032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1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77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48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79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9543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2477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0" y="67954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Así, construyeron una segunda plancha, más corta, sobre el difusor.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BCE86A1-3F2E-4C98-8E52-76514ABA9E71}"/>
              </a:ext>
            </a:extLst>
          </p:cNvPr>
          <p:cNvSpPr/>
          <p:nvPr/>
        </p:nvSpPr>
        <p:spPr>
          <a:xfrm>
            <a:off x="0" y="549214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Los comisarios de carrera autorizaron el doble difusor tanto en Australia como en Malasia.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84C1D80-3DCA-40DE-930E-A24ED8457CA5}"/>
              </a:ext>
            </a:extLst>
          </p:cNvPr>
          <p:cNvSpPr/>
          <p:nvPr/>
        </p:nvSpPr>
        <p:spPr>
          <a:xfrm>
            <a:off x="0" y="1078606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Es una solución más intelige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nte, pero todos la podrían haber tenido", se defendió Ross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Brawn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>
                <a:latin typeface="Edwardian Script ITC" panose="030303020407070D0804" pitchFamily="66" charset="0"/>
              </a:rPr>
              <a:t>dueño 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del equipo que lleva su nombre.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2D4EFE4-5652-4C89-937F-AFEDFB89CFE8}"/>
              </a:ext>
            </a:extLst>
          </p:cNvPr>
          <p:cNvSpPr/>
          <p:nvPr/>
        </p:nvSpPr>
        <p:spPr>
          <a:xfrm>
            <a:off x="1588168" y="1880709"/>
            <a:ext cx="6497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latin typeface="Edwardian Script ITC" panose="030303020407070D0804" pitchFamily="66" charset="0"/>
              </a:rPr>
              <a:t>Hungaroring</a:t>
            </a:r>
            <a:r>
              <a:rPr lang="es-MX" sz="2800" b="1" dirty="0">
                <a:latin typeface="Edwardian Script ITC" panose="030303020407070D0804" pitchFamily="66" charset="0"/>
              </a:rPr>
              <a:t>, llegó su pr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imer triunfo de la temporada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después de un cambio radical 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las prestaciones del monoplaza.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793FB65-0221-46DB-BD34-C40B7EDC33D5}"/>
              </a:ext>
            </a:extLst>
          </p:cNvPr>
          <p:cNvSpPr/>
          <p:nvPr/>
        </p:nvSpPr>
        <p:spPr>
          <a:xfrm>
            <a:off x="-1" y="2763030"/>
            <a:ext cx="83418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Valenc</a:t>
            </a:r>
            <a:r>
              <a:rPr lang="es-MX" sz="2800" b="1" dirty="0">
                <a:latin typeface="Edwardian Script ITC" panose="030303020407070D0804" pitchFamily="66" charset="0"/>
              </a:rPr>
              <a:t>ia, un error en el </a:t>
            </a:r>
            <a:r>
              <a:rPr lang="es-MX" sz="2800" b="1" dirty="0" err="1">
                <a:latin typeface="Edwardian Script ITC" panose="030303020407070D0804" pitchFamily="66" charset="0"/>
              </a:rPr>
              <a:t>pit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latin typeface="Edwardian Script ITC" panose="030303020407070D0804" pitchFamily="66" charset="0"/>
              </a:rPr>
              <a:t>lan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e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le llevó a perder el triunfo (acabó 2º).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8826BC5-6CCD-458C-8C4C-1CA5C6051432}"/>
              </a:ext>
            </a:extLst>
          </p:cNvPr>
          <p:cNvSpPr/>
          <p:nvPr/>
        </p:nvSpPr>
        <p:spPr>
          <a:xfrm>
            <a:off x="0" y="3308459"/>
            <a:ext cx="9208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Spa, Hamilton sufre su primer abandono, al colisionar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con Jaime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Alguersuari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Jenson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Button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y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Romain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Grosjean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30235D5-3E5F-4169-A4D6-7AD78425E0ED}"/>
              </a:ext>
            </a:extLst>
          </p:cNvPr>
          <p:cNvSpPr/>
          <p:nvPr/>
        </p:nvSpPr>
        <p:spPr>
          <a:xfrm>
            <a:off x="-128336" y="4238904"/>
            <a:ext cx="720290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El 12 de septiembre, en el circuito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Monza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consigue la pole nº200 de un piloto británico, pero en carrera, en la última vuelta,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pierde el control del monoplaza en la curva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Lesmo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abandona tras colisionar contra las protecciones.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6C81545-ECD7-46B6-8516-75B45D37A1B0}"/>
              </a:ext>
            </a:extLst>
          </p:cNvPr>
          <p:cNvSpPr/>
          <p:nvPr/>
        </p:nvSpPr>
        <p:spPr>
          <a:xfrm>
            <a:off x="0" y="5618514"/>
            <a:ext cx="93685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Sin embargo, en Singapur realiza una brillante carrera y logra su segunda victoria del año.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1F7D029-BC2A-4A62-A514-B7DC85DAC7AC}"/>
              </a:ext>
            </a:extLst>
          </p:cNvPr>
          <p:cNvSpPr/>
          <p:nvPr/>
        </p:nvSpPr>
        <p:spPr>
          <a:xfrm>
            <a:off x="0" y="613187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Suzuka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Hamilton se clasifica 3º, en la carrera adelanta a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Jarno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Trulli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y se ubica 2º, pero en el 2º repostaje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Trulli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el italiano sale por delante de Hamilton, haciendo que el británico termine la carrera en el puesto que salió (3º).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5F8CB40-CBBD-4F0C-B6F1-5007ABF758D4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3818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hred/>
        <p:sndAc>
          <p:stSnd>
            <p:snd r:embed="rId2" name="Mezcla Lewis 3-Eaglenest-1.wav"/>
          </p:stSnd>
        </p:sndAc>
      </p:transition>
    </mc:Choice>
    <mc:Fallback xmlns="">
      <p:transition spd="slow" advTm="0">
        <p:fade/>
        <p:sndAc>
          <p:stSnd>
            <p:snd r:embed="rId4" name="Mezcla Lewis 3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33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0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32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19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78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654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671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1818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4669856" y="367938"/>
            <a:ext cx="6577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Interlagos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, Lewis clasifica 17º en una lluviosa clasificación, pero en carrera realiza una gran remontada y finaliza 3º.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6E94D4F-2D1D-46C6-A34E-BA9B3E428B8B}"/>
              </a:ext>
            </a:extLst>
          </p:cNvPr>
          <p:cNvSpPr/>
          <p:nvPr/>
        </p:nvSpPr>
        <p:spPr>
          <a:xfrm>
            <a:off x="0" y="613186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Abu Dabi, consigue su 4º pole de la temporada, pero en carrera,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un fallo en los frenos le hacen abandonar, cerrando su peor temporada, en la cual no pudo defender  su título.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E7A7C65-88E7-4724-A5C3-38FC5960BAF8}"/>
              </a:ext>
            </a:extLst>
          </p:cNvPr>
          <p:cNvSpPr/>
          <p:nvPr/>
        </p:nvSpPr>
        <p:spPr>
          <a:xfrm rot="20194208">
            <a:off x="7732298" y="4736859"/>
            <a:ext cx="39463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Lewis conduciendo su McLaren MP4-25 el GP de Japón.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441B58E-CBB5-43C4-A848-38F65B0EE213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978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8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42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323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 t="-9000" r="-12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0" y="2313846"/>
            <a:ext cx="54543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Melbourne,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no pudo pasar a la Q3 y clasificó 11°.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E3DBA31-6BBF-4AD0-BF9D-2BAD286BDE18}"/>
              </a:ext>
            </a:extLst>
          </p:cNvPr>
          <p:cNvSpPr/>
          <p:nvPr/>
        </p:nvSpPr>
        <p:spPr>
          <a:xfrm>
            <a:off x="0" y="83797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esperaba que en 2010 pudiera volver a tener un monoplaza que le permitiera ganar carreras.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97B32E8-A22A-4351-9693-AF4C7C27E435}"/>
              </a:ext>
            </a:extLst>
          </p:cNvPr>
          <p:cNvSpPr/>
          <p:nvPr/>
        </p:nvSpPr>
        <p:spPr>
          <a:xfrm>
            <a:off x="0" y="141548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Sahkir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no lo hace nada mal y se clasifica 4°, en carrera mantuvo la 4° posición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hasta que en las vueltas finales con el problema en la bujía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 pudo pasarlo y terminar 3°.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DD36368-D9CB-401C-97AF-7D93A03DDA25}"/>
              </a:ext>
            </a:extLst>
          </p:cNvPr>
          <p:cNvSpPr/>
          <p:nvPr/>
        </p:nvSpPr>
        <p:spPr>
          <a:xfrm>
            <a:off x="0" y="116080"/>
            <a:ext cx="12192000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8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2010: Candidato al título pero sin premio.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0B62B41-4AB4-4FE2-87EE-055C11CD933F}"/>
              </a:ext>
            </a:extLst>
          </p:cNvPr>
          <p:cNvSpPr/>
          <p:nvPr/>
        </p:nvSpPr>
        <p:spPr>
          <a:xfrm>
            <a:off x="-1" y="3115952"/>
            <a:ext cx="399448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carrera, remontó cuatro posiciones; pero a falta de 2 vueltas, rodando 5°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ya a punto de quitarle el 4° puesto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 Fernando Alonso,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Mark Webber chocó con Hamilton, pero éste pudo seguir y acabó 6°.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5E331B7-C71E-476A-8494-4F6078D71D1F}"/>
              </a:ext>
            </a:extLst>
          </p:cNvPr>
          <p:cNvSpPr/>
          <p:nvPr/>
        </p:nvSpPr>
        <p:spPr>
          <a:xfrm>
            <a:off x="9464842" y="2506353"/>
            <a:ext cx="272715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Malasia,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salió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las últimas posiciones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debido a la lluvia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acabó  también 6º,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en China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volvió al podio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tras acabar 2º.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3000A73-6076-4873-BA84-9D0EAE513B8B}"/>
              </a:ext>
            </a:extLst>
          </p:cNvPr>
          <p:cNvSpPr/>
          <p:nvPr/>
        </p:nvSpPr>
        <p:spPr>
          <a:xfrm>
            <a:off x="0" y="5249555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Tras un mal debut en Europa, abandonando en Montmeló en la vuelta final cuando iba segundo; y en Mónaco,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donde solo pudo ser 5º, Hamilton se impuso en las carreras de Turquía y Canadá, lo que le llevaría al liderato del mundial.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EABB3D1-A322-4442-8D38-774C66C7FBA7}"/>
              </a:ext>
            </a:extLst>
          </p:cNvPr>
          <p:cNvSpPr/>
          <p:nvPr/>
        </p:nvSpPr>
        <p:spPr>
          <a:xfrm>
            <a:off x="0" y="609978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Luego vinieron dos podios consecutivos que le permitieron seguir al frente del campeonato,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hasta que una avería en Hungría le hace caer al segundo puesto, apretando la clasificación. 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263C997-4EB8-4773-A18F-51E15F7AE71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05464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13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31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22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34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8269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2201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2389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0" y="693595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Una victoria en Spa le sirvió para recuperarse, pero pronto otros dos abandonos seguidos le complicaron bastante las cosas.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4622D26-AB97-446A-B02D-B634354E6E5F}"/>
              </a:ext>
            </a:extLst>
          </p:cNvPr>
          <p:cNvSpPr/>
          <p:nvPr/>
        </p:nvSpPr>
        <p:spPr>
          <a:xfrm>
            <a:off x="0" y="1383401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el GP de Japón un problema con la tercera marcha le hace acabar la carrera 5°.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F6F1567-D416-47BB-9CE4-26F7311E2E68}"/>
              </a:ext>
            </a:extLst>
          </p:cNvPr>
          <p:cNvSpPr/>
          <p:nvPr/>
        </p:nvSpPr>
        <p:spPr>
          <a:xfrm>
            <a:off x="0" y="199300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Corea acaba 2° y se reenganchó a la pelea,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pero en Brasil acaba en un 4° puesto que le dejó prácticamente sin opciones de ganar el título.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E02C25F-C6B7-4D99-A722-099B95CFAA23}"/>
              </a:ext>
            </a:extLst>
          </p:cNvPr>
          <p:cNvSpPr/>
          <p:nvPr/>
        </p:nvSpPr>
        <p:spPr>
          <a:xfrm>
            <a:off x="0" y="504100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el GP de Abu Dabi, viendo que ya era imposible pelear por el mundial, acaba 2°,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cerrando el año en un cuarto puesto final.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A9AE7A8-C2DA-4F54-AC21-BC3840C5897D}"/>
              </a:ext>
            </a:extLst>
          </p:cNvPr>
          <p:cNvSpPr/>
          <p:nvPr/>
        </p:nvSpPr>
        <p:spPr>
          <a:xfrm>
            <a:off x="0" y="6011546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 err="1"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latin typeface="Edwardian Script ITC" panose="030303020407070D0804" pitchFamily="66" charset="0"/>
              </a:rPr>
              <a:t> Vettel le terminaría quitando el récord del campeón más joven al haber ganado la carrera…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y el mundial con 256 puntos.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7BC2691-6A39-493F-8887-4062C37F2969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1060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83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49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88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25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829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16042" y="308584"/>
            <a:ext cx="115182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En 2011,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Hamilton empezó la temporada en buena forma: logró una victoria y un segundo puesto en las tres primeras carreras.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D3A86F0-42CA-4C2F-BE7A-AC87CAFB89B5}"/>
              </a:ext>
            </a:extLst>
          </p:cNvPr>
          <p:cNvSpPr/>
          <p:nvPr/>
        </p:nvSpPr>
        <p:spPr>
          <a:xfrm>
            <a:off x="0" y="1190896"/>
            <a:ext cx="115182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Pero a medida que empezaba la temporada, los resultados de Lewis fueron tornándose irregulares,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hasta el punto que por primera vez desde que está en la F1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fue superado por su compañero de equipo.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A48F088-EB62-4F5D-854A-1C56AF28EA4A}"/>
              </a:ext>
            </a:extLst>
          </p:cNvPr>
          <p:cNvSpPr/>
          <p:nvPr/>
        </p:nvSpPr>
        <p:spPr>
          <a:xfrm>
            <a:off x="1" y="2410099"/>
            <a:ext cx="64489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Logró una pole y tres victorias en total.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203CF71-A524-416A-B49F-F3664A661220}"/>
              </a:ext>
            </a:extLst>
          </p:cNvPr>
          <p:cNvSpPr/>
          <p:nvPr/>
        </p:nvSpPr>
        <p:spPr>
          <a:xfrm>
            <a:off x="0" y="4238901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Además, este año será recordado por sus rencillas en la pista con Felipe Massa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(</a:t>
            </a:r>
            <a:r>
              <a:rPr lang="es-MX" sz="2800" b="1" dirty="0">
                <a:solidFill>
                  <a:srgbClr val="58267E"/>
                </a:solidFill>
                <a:latin typeface="Edwardian Script ITC" panose="030303020407070D0804" pitchFamily="66" charset="0"/>
              </a:rPr>
              <a:t>tuvieron toques o incidentes hasta en seis ocasiones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y por la ruptura sentimental con su pareja, circunstancias que afectaron a sus prestaciones.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8B23ACC-7862-4D78-9685-C605ADEE90DD}"/>
              </a:ext>
            </a:extLst>
          </p:cNvPr>
          <p:cNvSpPr/>
          <p:nvPr/>
        </p:nvSpPr>
        <p:spPr>
          <a:xfrm>
            <a:off x="0" y="600353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Terminó quinto en el campeonato, muy lejos del campeón </a:t>
            </a:r>
            <a:r>
              <a:rPr lang="es-MX" sz="2800" b="1" dirty="0" err="1"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latin typeface="Edwardian Script ITC" panose="030303020407070D0804" pitchFamily="66" charset="0"/>
              </a:rPr>
              <a:t> Vettel.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E917A8D-20AD-418E-982A-CF0397341BCF}"/>
              </a:ext>
            </a:extLst>
          </p:cNvPr>
          <p:cNvSpPr/>
          <p:nvPr/>
        </p:nvSpPr>
        <p:spPr>
          <a:xfrm>
            <a:off x="0" y="-92462"/>
            <a:ext cx="6059488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2011: Año decepcionante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9CBE8B0-1E59-4E7C-A08A-6095C2ABE155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0044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60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61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964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404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349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1989220" y="3786"/>
            <a:ext cx="8165432" cy="646331"/>
          </a:xfrm>
          <a:prstGeom prst="rect">
            <a:avLst/>
          </a:prstGeom>
        </p:spPr>
        <p:txBody>
          <a:bodyPr spcFirstLastPara="1" wrap="square" numCol="1">
            <a:spAutoFit/>
          </a:bodyPr>
          <a:lstStyle/>
          <a:p>
            <a:pPr algn="ctr"/>
            <a:r>
              <a:rPr lang="es-MX" sz="3600" kern="0" dirty="0">
                <a:ln w="3175">
                  <a:solidFill>
                    <a:srgbClr val="FFC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  <a:cs typeface="Arial"/>
              </a:rPr>
              <a:t>2012: La fiabilidad, el mayor rival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1A1087D-E85B-46D4-A1E2-814DFB5206A8}"/>
              </a:ext>
            </a:extLst>
          </p:cNvPr>
          <p:cNvSpPr/>
          <p:nvPr/>
        </p:nvSpPr>
        <p:spPr>
          <a:xfrm>
            <a:off x="5759115" y="837972"/>
            <a:ext cx="44597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comienza el 2012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con dos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y tres podios consecutivos.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9C1F9AF-65F4-4316-8B60-F044A20A248D}"/>
              </a:ext>
            </a:extLst>
          </p:cNvPr>
          <p:cNvSpPr/>
          <p:nvPr/>
        </p:nvSpPr>
        <p:spPr>
          <a:xfrm>
            <a:off x="6994358" y="1944878"/>
            <a:ext cx="48126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Luego llegan tres carreras en las que termina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octavo en dos ocasiones y en quinta la restante.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AC78430-3E63-41EC-8C75-FDF66EBDB65E}"/>
              </a:ext>
            </a:extLst>
          </p:cNvPr>
          <p:cNvSpPr/>
          <p:nvPr/>
        </p:nvSpPr>
        <p:spPr>
          <a:xfrm>
            <a:off x="0" y="552226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Finalmente, Lewis logra su primera victoria del año en Canadá, uno de sus circuitos talismanes.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CA39EF3-B7FB-44A7-8095-F694B6BA5BCB}"/>
              </a:ext>
            </a:extLst>
          </p:cNvPr>
          <p:cNvSpPr/>
          <p:nvPr/>
        </p:nvSpPr>
        <p:spPr>
          <a:xfrm>
            <a:off x="0" y="6083743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Sin embargo, la mala fortuna volvería a perjudicarle, con dos abandonos (un accidente en la penúltima vuelta de Valencia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y un pinchazo y una avería en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Hockenheim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) y un pobre octavo puesto en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Silverstone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8DD542E-CB1A-4E66-B827-EAC9AC5C7A20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4750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7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65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18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4124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99DE4B54-4152-478F-BC34-27D257139C79}"/>
              </a:ext>
            </a:extLst>
          </p:cNvPr>
          <p:cNvSpPr/>
          <p:nvPr/>
        </p:nvSpPr>
        <p:spPr>
          <a:xfrm>
            <a:off x="0" y="6795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vencería nuevamente en Hungría,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por tercera vez en la F1; fue arrollado en la salida de Spa y consiguió la tercera victoria del año en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Monza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8AFE75D-C41A-4801-99B6-97996B51026B}"/>
              </a:ext>
            </a:extLst>
          </p:cNvPr>
          <p:cNvSpPr/>
          <p:nvPr/>
        </p:nvSpPr>
        <p:spPr>
          <a:xfrm>
            <a:off x="0" y="88609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Pero en la gira asiática se terminarían sus opciones al título,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con dos nuevos fallos mecánicos en Singapur y Abu Dabi mientras lideraba esas carreras y el resurgir de Red Bull.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50608E1-A999-4747-BE91-53B9A29F43FB}"/>
              </a:ext>
            </a:extLst>
          </p:cNvPr>
          <p:cNvSpPr/>
          <p:nvPr/>
        </p:nvSpPr>
        <p:spPr>
          <a:xfrm>
            <a:off x="7620000" y="2770839"/>
            <a:ext cx="455596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pudo despedirse de McLaren con un triunfo en la penúltima prueba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Estados Unidos, antes de abandonar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la última carrera en Brasil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por una colisión.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FAE180A-EE52-40FC-BCEC-373DB26464BE}"/>
              </a:ext>
            </a:extLst>
          </p:cNvPr>
          <p:cNvSpPr/>
          <p:nvPr/>
        </p:nvSpPr>
        <p:spPr>
          <a:xfrm>
            <a:off x="-8017" y="1800292"/>
            <a:ext cx="121839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El 28 de septiembre de 2012, se anuncia que Hamilton correrá con Mercedes las tres próximas temporadas,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ocupando el sitio de Michael Schumacher, que se retira definitivamente de la máxima competición.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DCB95FF-AC5D-4CAE-ACE2-578D3624267B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108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6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313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25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4987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 rot="20542955">
            <a:off x="5973879" y="4882690"/>
            <a:ext cx="57258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6C5200"/>
                </a:solidFill>
                <a:latin typeface="Edwardian Script ITC" panose="030303020407070D0804" pitchFamily="66" charset="0"/>
              </a:rPr>
              <a:t>Hamilton conduciendo el Mercedes </a:t>
            </a:r>
            <a:r>
              <a:rPr lang="es-MX" sz="2400" dirty="0">
                <a:solidFill>
                  <a:srgbClr val="6C5200"/>
                </a:solidFill>
                <a:latin typeface="CommercialScript BT" panose="03030803040807090C04" pitchFamily="66" charset="2"/>
              </a:rPr>
              <a:t>AMG</a:t>
            </a:r>
            <a:r>
              <a:rPr lang="es-MX" sz="2800" b="1" dirty="0">
                <a:solidFill>
                  <a:srgbClr val="6C5200"/>
                </a:solidFill>
                <a:latin typeface="Edwardian Script ITC" panose="030303020407070D0804" pitchFamily="66" charset="0"/>
              </a:rPr>
              <a:t> F1 W04.</a:t>
            </a: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1D5F48F-D7FB-47DB-A64F-551649EA40F6}"/>
              </a:ext>
            </a:extLst>
          </p:cNvPr>
          <p:cNvSpPr/>
          <p:nvPr/>
        </p:nvSpPr>
        <p:spPr>
          <a:xfrm>
            <a:off x="0" y="66382"/>
            <a:ext cx="7587916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Mercedes (2013– 2017)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C17E272-709E-4BFE-8299-273366711D89}"/>
              </a:ext>
            </a:extLst>
          </p:cNvPr>
          <p:cNvSpPr/>
          <p:nvPr/>
        </p:nvSpPr>
        <p:spPr>
          <a:xfrm>
            <a:off x="6476580" y="114509"/>
            <a:ext cx="3212849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2013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08399A0-6236-429B-817D-406B609BF26D}"/>
              </a:ext>
            </a:extLst>
          </p:cNvPr>
          <p:cNvSpPr/>
          <p:nvPr/>
        </p:nvSpPr>
        <p:spPr>
          <a:xfrm>
            <a:off x="0" y="852440"/>
            <a:ext cx="861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Lewis Hamilton comienza el 2013 en la escudería Mercedes </a:t>
            </a:r>
            <a:r>
              <a:rPr lang="es-MX" sz="2400" b="1" dirty="0">
                <a:solidFill>
                  <a:prstClr val="black"/>
                </a:solidFill>
                <a:latin typeface="CommercialScript BT" panose="03030803040807090C04" pitchFamily="66" charset="2"/>
              </a:rPr>
              <a:t>AMG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F1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Team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51E96FD-28B8-462E-90D8-4B437DE6CF88}"/>
              </a:ext>
            </a:extLst>
          </p:cNvPr>
          <p:cNvSpPr/>
          <p:nvPr/>
        </p:nvSpPr>
        <p:spPr>
          <a:xfrm>
            <a:off x="0" y="1333706"/>
            <a:ext cx="676976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El piloto inglés asumía que no iba a ser fácil luchar por el campeonato con la escudería alemana después de sus flojos resultados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los últimos años y esperaba mejorar poco a poco.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D4C5914-E547-4D7F-BF1F-8D4F544A4781}"/>
              </a:ext>
            </a:extLst>
          </p:cNvPr>
          <p:cNvSpPr/>
          <p:nvPr/>
        </p:nvSpPr>
        <p:spPr>
          <a:xfrm>
            <a:off x="0" y="2424575"/>
            <a:ext cx="58232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su debut con el nuevo equipo en el GP de Australia,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Hamilton se clasifica en 3er puesto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y termina la carrera 5º.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0974E13-6422-49E2-8B25-62EF58DA120D}"/>
              </a:ext>
            </a:extLst>
          </p:cNvPr>
          <p:cNvSpPr/>
          <p:nvPr/>
        </p:nvSpPr>
        <p:spPr>
          <a:xfrm>
            <a:off x="6059488" y="4798805"/>
            <a:ext cx="613251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                                         En Malasia,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                       acaba en 3ª posición y así obtiene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               el primer podio con las "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flechas de plata",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resultado que repetiría en China saliendo desde la pole.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0A1CF38-9888-40B3-AC9C-F554BF45BEC8}"/>
              </a:ext>
            </a:extLst>
          </p:cNvPr>
          <p:cNvSpPr/>
          <p:nvPr/>
        </p:nvSpPr>
        <p:spPr>
          <a:xfrm>
            <a:off x="0" y="614633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                                                      Luego consigue clasificarse cuarto en Baréin, aunque se ve penalizado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por romper su caja de cambios y se obliga a salir desde la novena plaza, pero en la carrera logra concluir 5º.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DF77D4B-6717-4453-A5AC-C0136AB1714B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7000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9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49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2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359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84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779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60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92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E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8E066389-C85C-4978-A9B2-DB92D9F72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09" y="561474"/>
            <a:ext cx="5753273" cy="57415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1EB8BC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6059488" y="82424"/>
            <a:ext cx="613251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Silverstone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consiguió una nueva pole,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pero un pinchazo le hizo perder muchas posiciones,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aunque luego remontó y acabó 4º.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22CA0C1-2C92-47DF-A61C-75BDD55E8136}"/>
              </a:ext>
            </a:extLst>
          </p:cNvPr>
          <p:cNvSpPr/>
          <p:nvPr/>
        </p:nvSpPr>
        <p:spPr>
          <a:xfrm>
            <a:off x="6176210" y="1157243"/>
            <a:ext cx="60157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Finalmente, obtiene su primer triunfo con Mercedes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Hungría después de dominar toda la carrera.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168B27B-C7FC-427D-9049-C21C417036CA}"/>
              </a:ext>
            </a:extLst>
          </p:cNvPr>
          <p:cNvSpPr/>
          <p:nvPr/>
        </p:nvSpPr>
        <p:spPr>
          <a:xfrm>
            <a:off x="6291182" y="1975393"/>
            <a:ext cx="59008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su siguiente carrera en Bélgica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logró otro gran resultado al acabar en la 3ª posición.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677F7C5-9085-408B-B898-496FD04DCE6F}"/>
              </a:ext>
            </a:extLst>
          </p:cNvPr>
          <p:cNvSpPr/>
          <p:nvPr/>
        </p:nvSpPr>
        <p:spPr>
          <a:xfrm>
            <a:off x="6291182" y="2825624"/>
            <a:ext cx="590081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 final de temporada fue discreto,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finalizando 9º en Italia y en la 5ª posición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tanto en Singapur como en Corea.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5FBE43D-03C7-4E37-832E-04A277373159}"/>
              </a:ext>
            </a:extLst>
          </p:cNvPr>
          <p:cNvSpPr/>
          <p:nvPr/>
        </p:nvSpPr>
        <p:spPr>
          <a:xfrm>
            <a:off x="6464968" y="3932531"/>
            <a:ext cx="572703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siguiente carrera, en Japón, consumió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 primer abandono de la temporada y el primero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con Mercedes tras retirarse en la vuelta 9,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debido a los daños que sufrió después de un pinchazo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primera curva.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5E69F77-C704-40DA-88F9-6CF225924BDE}"/>
              </a:ext>
            </a:extLst>
          </p:cNvPr>
          <p:cNvSpPr/>
          <p:nvPr/>
        </p:nvSpPr>
        <p:spPr>
          <a:xfrm>
            <a:off x="6577263" y="5649032"/>
            <a:ext cx="561473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Luego acabó 6.º en India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y 7º en la noche de Abu Dabi. </a:t>
            </a:r>
          </a:p>
          <a:p>
            <a:pPr lvl="0" algn="ctr">
              <a:lnSpc>
                <a:spcPts val="2400"/>
              </a:lnSpc>
            </a:pPr>
            <a:endParaRPr lang="es-MX" sz="2800" b="1" dirty="0">
              <a:solidFill>
                <a:prstClr val="black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55F004A-0BEF-4799-997E-A399806448D5}"/>
              </a:ext>
            </a:extLst>
          </p:cNvPr>
          <p:cNvSpPr/>
          <p:nvPr/>
        </p:nvSpPr>
        <p:spPr>
          <a:xfrm>
            <a:off x="1748589" y="6459942"/>
            <a:ext cx="104434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Rozó de nuevo el podio en la penúltima prueba en Estados Unidos tras acabar en la 4ª  posición final.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31B3893-B87D-42AA-A76C-1D6AE25770BD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5770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1" dur="1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83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602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313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9247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1424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8391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38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8D3BD83B-ACA0-4930-997D-54ADCBAF4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71" b="97429" l="10000" r="90000">
                        <a14:foregroundMark x1="26271" y1="86000" x2="26271" y2="86000"/>
                        <a14:foregroundMark x1="33390" y1="84571" x2="33390" y2="84571"/>
                        <a14:foregroundMark x1="30169" y1="80286" x2="30169" y2="80286"/>
                        <a14:foregroundMark x1="19492" y1="85429" x2="19492" y2="85429"/>
                        <a14:foregroundMark x1="24576" y1="92571" x2="24576" y2="92571"/>
                        <a14:foregroundMark x1="50847" y1="87429" x2="50847" y2="87429"/>
                        <a14:foregroundMark x1="53898" y1="82571" x2="53898" y2="82571"/>
                        <a14:foregroundMark x1="46780" y1="78286" x2="46780" y2="78286"/>
                        <a14:foregroundMark x1="42881" y1="76000" x2="42542" y2="76000"/>
                        <a14:foregroundMark x1="39661" y1="77429" x2="39661" y2="77429"/>
                        <a14:foregroundMark x1="44407" y1="81143" x2="44407" y2="81143"/>
                        <a14:foregroundMark x1="42881" y1="85143" x2="42881" y2="85143"/>
                        <a14:foregroundMark x1="45085" y1="87714" x2="45085" y2="87714"/>
                        <a14:foregroundMark x1="46441" y1="91429" x2="46441" y2="91429"/>
                        <a14:foregroundMark x1="42034" y1="90286" x2="42034" y2="90286"/>
                        <a14:foregroundMark x1="37288" y1="90571" x2="37288" y2="90571"/>
                        <a14:foregroundMark x1="35085" y1="90571" x2="35085" y2="90571"/>
                        <a14:foregroundMark x1="34068" y1="90286" x2="34068" y2="90286"/>
                        <a14:foregroundMark x1="35254" y1="85143" x2="35254" y2="85143"/>
                        <a14:foregroundMark x1="34237" y1="77429" x2="34237" y2="77429"/>
                        <a14:foregroundMark x1="43559" y1="26286" x2="43559" y2="26286"/>
                        <a14:foregroundMark x1="52881" y1="26000" x2="52881" y2="26000"/>
                        <a14:foregroundMark x1="55593" y1="12571" x2="55593" y2="12571"/>
                        <a14:foregroundMark x1="60678" y1="24000" x2="60678" y2="24000"/>
                        <a14:foregroundMark x1="62542" y1="33714" x2="62542" y2="33714"/>
                        <a14:foregroundMark x1="62542" y1="22571" x2="62542" y2="22571"/>
                        <a14:foregroundMark x1="60847" y1="16000" x2="60847" y2="16000"/>
                        <a14:foregroundMark x1="61525" y1="19143" x2="61525" y2="19143"/>
                        <a14:foregroundMark x1="52373" y1="5714" x2="52373" y2="5714"/>
                        <a14:foregroundMark x1="44237" y1="6286" x2="44237" y2="6286"/>
                        <a14:foregroundMark x1="36102" y1="20000" x2="36102" y2="20000"/>
                        <a14:foregroundMark x1="50678" y1="7429" x2="50678" y2="7429"/>
                        <a14:foregroundMark x1="40339" y1="84857" x2="40339" y2="84857"/>
                        <a14:foregroundMark x1="49831" y1="84857" x2="49831" y2="84857"/>
                        <a14:foregroundMark x1="50339" y1="79714" x2="50339" y2="79714"/>
                        <a14:foregroundMark x1="46441" y1="81429" x2="46441" y2="81429"/>
                        <a14:foregroundMark x1="42373" y1="81714" x2="42373" y2="81714"/>
                        <a14:foregroundMark x1="54915" y1="94571" x2="54915" y2="94571"/>
                        <a14:foregroundMark x1="46271" y1="97429" x2="46271" y2="97429"/>
                        <a14:foregroundMark x1="37627" y1="72000" x2="37627" y2="72000"/>
                        <a14:foregroundMark x1="47966" y1="2571" x2="47966" y2="2571"/>
                        <a14:backgroundMark x1="26441" y1="54571" x2="26441" y2="54571"/>
                        <a14:backgroundMark x1="79153" y1="61714" x2="79153" y2="61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82" y="-1366"/>
            <a:ext cx="12176967" cy="685936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18256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última prueba del campeonato celebrada en Brasil solo pudo acabar en una decepcionante 9ª  plaza.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9228949-93DC-409C-9A6F-29F852675075}"/>
              </a:ext>
            </a:extLst>
          </p:cNvPr>
          <p:cNvSpPr/>
          <p:nvPr/>
        </p:nvSpPr>
        <p:spPr>
          <a:xfrm>
            <a:off x="-45720" y="483474"/>
            <a:ext cx="442762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Logró 189 puntos en total,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acabando el Mundial en la 4ª  plaza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con tan solo una victoria y cinco podios,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todas ellos durante las once primeras pruebas.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01ECAEB-32C5-4B91-B59E-8236D6696C78}"/>
              </a:ext>
            </a:extLst>
          </p:cNvPr>
          <p:cNvSpPr/>
          <p:nvPr/>
        </p:nvSpPr>
        <p:spPr>
          <a:xfrm>
            <a:off x="0" y="2119769"/>
            <a:ext cx="4507832" cy="120962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2014 </a:t>
            </a:r>
          </a:p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Segundo</a:t>
            </a:r>
          </a:p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campeonato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5DF48B4-3F76-4D21-9732-E48AC37B6F70}"/>
              </a:ext>
            </a:extLst>
          </p:cNvPr>
          <p:cNvSpPr/>
          <p:nvPr/>
        </p:nvSpPr>
        <p:spPr>
          <a:xfrm>
            <a:off x="-1" y="3547519"/>
            <a:ext cx="473242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2014, Hamilton comienza obteniendo la pole en Australia, pero tuvo que abandonar en carrera en la segunda vuelta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por un problema de motor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y ganó su compañero Nico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A71F0A4-505A-4942-A7FA-8678FEA49576}"/>
              </a:ext>
            </a:extLst>
          </p:cNvPr>
          <p:cNvSpPr/>
          <p:nvPr/>
        </p:nvSpPr>
        <p:spPr>
          <a:xfrm>
            <a:off x="7010400" y="467432"/>
            <a:ext cx="5181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Ganó de manera seguida las cuatro fechas siguientes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Malasia, Baréin, China, España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)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donde obtuvo la pole en todas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a excepción de Baréin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haciéndose líder del mundial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              con 3 puntos de ventaja sobre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2AB58A3-369F-4A01-AD04-05064F3C51F1}"/>
              </a:ext>
            </a:extLst>
          </p:cNvPr>
          <p:cNvSpPr/>
          <p:nvPr/>
        </p:nvSpPr>
        <p:spPr>
          <a:xfrm>
            <a:off x="7668126" y="2520817"/>
            <a:ext cx="45238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clasificación de Mónaco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su compañero tuvo un error y se despistó.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A4D6466-2108-40B9-AFBF-B500125F4C45}"/>
              </a:ext>
            </a:extLst>
          </p:cNvPr>
          <p:cNvSpPr/>
          <p:nvPr/>
        </p:nvSpPr>
        <p:spPr>
          <a:xfrm>
            <a:off x="7193280" y="3306888"/>
            <a:ext cx="518159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Los comisarios colocaron bandera amarilla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todo el circuito, lo que le impidió a Hamilton mejorar el tiempo, por lo que partió segundo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y finalizó en igual posición.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63D4F81-9CFB-4DB0-A9FC-75BD038BD3D8}"/>
              </a:ext>
            </a:extLst>
          </p:cNvPr>
          <p:cNvSpPr/>
          <p:nvPr/>
        </p:nvSpPr>
        <p:spPr>
          <a:xfrm>
            <a:off x="7010400" y="4782759"/>
            <a:ext cx="51815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De esta forma el liderazgo del mundial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volvió al alemán.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E03EF31-3DB6-41EE-AA1C-8D313D3BC8F8}"/>
              </a:ext>
            </a:extLst>
          </p:cNvPr>
          <p:cNvSpPr/>
          <p:nvPr/>
        </p:nvSpPr>
        <p:spPr>
          <a:xfrm>
            <a:off x="0" y="524798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Canadá se clasificó segundo.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D6DFBEE-C20E-4B40-A7A7-BF26C1301A90}"/>
              </a:ext>
            </a:extLst>
          </p:cNvPr>
          <p:cNvSpPr/>
          <p:nvPr/>
        </p:nvSpPr>
        <p:spPr>
          <a:xfrm>
            <a:off x="0" y="569716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Durante la carrera ambos Mercedes perdieron simultáneamente potencia en sus motores.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54853B7-B2C0-4B44-8292-BBE02FFFD6C6}"/>
              </a:ext>
            </a:extLst>
          </p:cNvPr>
          <p:cNvSpPr/>
          <p:nvPr/>
        </p:nvSpPr>
        <p:spPr>
          <a:xfrm>
            <a:off x="0" y="6146337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Lewis abandona por problemas de frenos a mitad del Gran Premio;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su compañero termina 2º a pesar de los problemas y gana Daniel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Ricciardo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0120BD1A-A337-4DE6-A805-995BDD4E7DEB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901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177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7133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449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3001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8213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8924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431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419306"/>
            <a:ext cx="64810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Austria Lewis clasificó noveno por un error en clasificación.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E482F1E-AE5F-4FEF-919A-5C0CDFB26437}"/>
              </a:ext>
            </a:extLst>
          </p:cNvPr>
          <p:cNvSpPr/>
          <p:nvPr/>
        </p:nvSpPr>
        <p:spPr>
          <a:xfrm>
            <a:off x="0" y="1093070"/>
            <a:ext cx="68339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la primera vuelta del Gran Premio se colocó en cuarta posición.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CDD8524-3334-4F74-93E0-0A26C73A09C7}"/>
              </a:ext>
            </a:extLst>
          </p:cNvPr>
          <p:cNvSpPr/>
          <p:nvPr/>
        </p:nvSpPr>
        <p:spPr>
          <a:xfrm>
            <a:off x="0" y="1750797"/>
            <a:ext cx="6059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Terminó segundo detrás de su compañero.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EE6444B-4CEE-4673-A987-1B9382132C95}"/>
              </a:ext>
            </a:extLst>
          </p:cNvPr>
          <p:cNvSpPr/>
          <p:nvPr/>
        </p:nvSpPr>
        <p:spPr>
          <a:xfrm>
            <a:off x="0" y="2312274"/>
            <a:ext cx="6059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La ventaja llegó a 29 puntos a favor del alemán.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13A85A5-70A2-41B8-8FB9-FA81391A6364}"/>
              </a:ext>
            </a:extLst>
          </p:cNvPr>
          <p:cNvSpPr/>
          <p:nvPr/>
        </p:nvSpPr>
        <p:spPr>
          <a:xfrm>
            <a:off x="6833936" y="66387"/>
            <a:ext cx="53580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Silverstone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se clasificó sexto por otro error propio; en carrera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abandonó por problemas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la caja de cambios y ganó Lewis, reduciendo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la ventaja de 29 a 4 puntos aun a favor del alemán.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5092F4F-4772-4E83-817D-83BA3DAE6D17}"/>
              </a:ext>
            </a:extLst>
          </p:cNvPr>
          <p:cNvSpPr/>
          <p:nvPr/>
        </p:nvSpPr>
        <p:spPr>
          <a:xfrm>
            <a:off x="6833936" y="1526212"/>
            <a:ext cx="535806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Alemania quedó 16º en la clasificación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debido a un problema en los frenos,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pero por cambiar la caja de cambios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salió en el lugar 20.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51BBB9C-A4E9-47B8-9D74-C85AEFEC026E}"/>
              </a:ext>
            </a:extLst>
          </p:cNvPr>
          <p:cNvSpPr/>
          <p:nvPr/>
        </p:nvSpPr>
        <p:spPr>
          <a:xfrm>
            <a:off x="2887577" y="4670468"/>
            <a:ext cx="93044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Hungría se clasificó último sin completar ni una vuelta en la sesión de clasificación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porque su motor se incendió en los primeros minutos.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3475A3E-473F-430A-8DD1-D47B85F972EE}"/>
              </a:ext>
            </a:extLst>
          </p:cNvPr>
          <p:cNvSpPr/>
          <p:nvPr/>
        </p:nvSpPr>
        <p:spPr>
          <a:xfrm>
            <a:off x="0" y="5472569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Salió desde el Pit Lane junto a Kevin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Magnussen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terminó tercero por delante de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quien partió desde la pole.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A498031-2E51-4D5E-87F7-E6B6070B8B45}"/>
              </a:ext>
            </a:extLst>
          </p:cNvPr>
          <p:cNvSpPr/>
          <p:nvPr/>
        </p:nvSpPr>
        <p:spPr>
          <a:xfrm>
            <a:off x="16040" y="2785517"/>
            <a:ext cx="287153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Finalizó tercero y ganó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en una polémica carrera cuando el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Sauber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de Adrián Sutil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 quedó parado en plena recta principal y nunca salió el Safety Car.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DF6E5CF3-D34F-4022-A7F7-A071A07DCBCE}"/>
              </a:ext>
            </a:extLst>
          </p:cNvPr>
          <p:cNvSpPr/>
          <p:nvPr/>
        </p:nvSpPr>
        <p:spPr>
          <a:xfrm>
            <a:off x="0" y="608217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Hubo polémica luego de una orden de equipo pidiéndole a Lewis que dejase pasar a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por estrategia ya que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aún tenía una parada por delante, orden a la que Hamilton hizo caso omiso.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3ACCA77-D1A9-460E-9A45-82B62AC73078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709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98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7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912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503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1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433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8292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1694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235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6638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Bélgica se clasifica segundo.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E70E984-7D81-4B7A-83DD-CC11157845D3}"/>
              </a:ext>
            </a:extLst>
          </p:cNvPr>
          <p:cNvSpPr/>
          <p:nvPr/>
        </p:nvSpPr>
        <p:spPr>
          <a:xfrm>
            <a:off x="0" y="54764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la vuelta 2 de carrera el alerón delantero de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tocó la rueda trasera, causándole un pinchazo.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439B2EC-9ECF-45F2-A5F4-31DB5CF3903F}"/>
              </a:ext>
            </a:extLst>
          </p:cNvPr>
          <p:cNvSpPr/>
          <p:nvPr/>
        </p:nvSpPr>
        <p:spPr>
          <a:xfrm>
            <a:off x="0" y="1060991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Lewis hace una vuelta entera con el neumático pinchado, rompiendo el diferencial del coche.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E653098-1B80-49B4-9A7F-7285A5D65F68}"/>
              </a:ext>
            </a:extLst>
          </p:cNvPr>
          <p:cNvSpPr/>
          <p:nvPr/>
        </p:nvSpPr>
        <p:spPr>
          <a:xfrm>
            <a:off x="0" y="1510172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Hamilton se retiraría indignado a 4 vueltas del final cuando no podía sobrepasar autos lentos como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Caterham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debido a sus daños en el chasis.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013E37-EB6A-4579-8C18-F8989A85E09C}"/>
              </a:ext>
            </a:extLst>
          </p:cNvPr>
          <p:cNvSpPr/>
          <p:nvPr/>
        </p:nvSpPr>
        <p:spPr>
          <a:xfrm>
            <a:off x="0" y="2488739"/>
            <a:ext cx="30640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Ricciardo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ganó la carrera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y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terminó segundo.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2C70645-A73C-4B87-AB8E-0BD6A87D7D87}"/>
              </a:ext>
            </a:extLst>
          </p:cNvPr>
          <p:cNvSpPr/>
          <p:nvPr/>
        </p:nvSpPr>
        <p:spPr>
          <a:xfrm>
            <a:off x="5678904" y="2360403"/>
            <a:ext cx="27271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La ventaja quedó en 29 puntos a favor del alemán.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4877CF5-81DE-44C8-A017-C43866398C47}"/>
              </a:ext>
            </a:extLst>
          </p:cNvPr>
          <p:cNvSpPr/>
          <p:nvPr/>
        </p:nvSpPr>
        <p:spPr>
          <a:xfrm>
            <a:off x="0" y="5953834"/>
            <a:ext cx="121759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Desde Italia hasta EE.UU. lograría 5 victorias consecutivas (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en la segunda de estas, Singapur,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 err="1">
                <a:solidFill>
                  <a:srgbClr val="FFC000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 abandonó por problemas en la electrónica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dejando a Lewis líder con </a:t>
            </a:r>
            <a:r>
              <a:rPr lang="es-MX" sz="2800" b="1" dirty="0">
                <a:latin typeface="Edwardian Script ITC" panose="030303020407070D0804" pitchFamily="66" charset="0"/>
              </a:rPr>
              <a:t>24 puntos de ventaja.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51A54BB-8A37-457F-BCAB-F997DDFA0BDE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1041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2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94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12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86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183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91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954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24284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En Sao Paulo clasificó segundo y terminó en la misma posición detrás de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terminando su racha de victorias consecutivas.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2001DD3-A0FF-467A-87A3-01AD6C2660EA}"/>
              </a:ext>
            </a:extLst>
          </p:cNvPr>
          <p:cNvSpPr/>
          <p:nvPr/>
        </p:nvSpPr>
        <p:spPr>
          <a:xfrm>
            <a:off x="0" y="1028906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En la gran final en Abu Dabi, donde se otorga doble puntuación 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a las posiciones puntuables (</a:t>
            </a:r>
            <a:r>
              <a:rPr lang="es-MX" sz="2800" b="1" dirty="0">
                <a:solidFill>
                  <a:srgbClr val="58267E"/>
                </a:solidFill>
                <a:latin typeface="Edwardian Script ITC" panose="030303020407070D0804" pitchFamily="66" charset="0"/>
              </a:rPr>
              <a:t>1º- 10º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clasificó segundo tras varios errores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en clasificación.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17A6C91-4BAB-4586-8680-9364A95D1B74}"/>
              </a:ext>
            </a:extLst>
          </p:cNvPr>
          <p:cNvSpPr/>
          <p:nvPr/>
        </p:nvSpPr>
        <p:spPr>
          <a:xfrm>
            <a:off x="0" y="5488607"/>
            <a:ext cx="1219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Lewis cruzó la curva 1 primero; </a:t>
            </a:r>
          </a:p>
          <a:p>
            <a:pPr lvl="0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a mitad de carrera su compañero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(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segundo en ese momento y a quien le llevaba  17 puntos de ventaja en el campeonato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necesitaba ganar  y que Lewis terminara dos posiciones por debajo de la que tenía.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0C81F4A-8EE1-41EC-B675-BA69053C77BB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7914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conveyor dir="l"/>
        <p:sndAc>
          <p:stSnd>
            <p:snd r:embed="rId2" name="Lewis 4 Medley-Eaglenest-1.wav"/>
          </p:stSnd>
        </p:sndAc>
      </p:transition>
    </mc:Choice>
    <mc:Fallback xmlns="">
      <p:transition spd="slow" advTm="0">
        <p:fade/>
        <p:sndAc>
          <p:stSnd>
            <p:snd r:embed="rId4" name="Lewis 4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189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68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55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531605"/>
            <a:ext cx="1147010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comenzó a tener problemas en el sistema de recuperación de energía cinética (</a:t>
            </a:r>
            <a:r>
              <a:rPr lang="es-MX" sz="2400" dirty="0">
                <a:solidFill>
                  <a:srgbClr val="FFC000"/>
                </a:solidFill>
                <a:latin typeface="CommercialScript BT" panose="03030803040807090C04" pitchFamily="66" charset="2"/>
              </a:rPr>
              <a:t>E.R.S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),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que le causó una pérdida de potencia de unos 80 a 40 CV, por lo que se fue retrasando en </a:t>
            </a:r>
            <a:r>
              <a:rPr lang="es-MX" sz="2800" b="1" dirty="0">
                <a:latin typeface="Edwardian Script ITC" panose="030303020407070D0804" pitchFamily="66" charset="0"/>
              </a:rPr>
              <a:t>la p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arrilla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terminó en la posición 14, mientras Hamilton era amenazado por Massa y su estrategia estuvo a punto de perder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el primer lugar, pero no el campeonato ya que le llevaba una vuelta de ventaja a Nico.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0EF3F05-55E4-43BA-8E36-FCA7582EB965}"/>
              </a:ext>
            </a:extLst>
          </p:cNvPr>
          <p:cNvSpPr/>
          <p:nvPr/>
        </p:nvSpPr>
        <p:spPr>
          <a:xfrm>
            <a:off x="1" y="2007473"/>
            <a:ext cx="116305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terminó y se consagró campeón del mundo con Mercedes.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1E3A850-789C-4B31-9258-245173444530}"/>
              </a:ext>
            </a:extLst>
          </p:cNvPr>
          <p:cNvSpPr/>
          <p:nvPr/>
        </p:nvSpPr>
        <p:spPr>
          <a:xfrm>
            <a:off x="6513094" y="2504783"/>
            <a:ext cx="56789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diciembre de 2014  la </a:t>
            </a:r>
            <a:r>
              <a:rPr lang="es-MX" sz="2400" dirty="0">
                <a:solidFill>
                  <a:srgbClr val="FFFF00"/>
                </a:solidFill>
                <a:latin typeface="CommercialScript BT" panose="03030803040807090C04" pitchFamily="66" charset="2"/>
              </a:rPr>
              <a:t>BBC</a:t>
            </a:r>
            <a:r>
              <a:rPr lang="es-MX" sz="2800" b="1" dirty="0">
                <a:solidFill>
                  <a:srgbClr val="FFFF00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lo nombró </a:t>
            </a:r>
            <a:r>
              <a:rPr lang="es-MX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"deportista del año".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B018410-6306-4418-B8C0-CA4D7CBE87E8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9780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dir="r"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99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247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33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194718"/>
            <a:ext cx="12192000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2015: Tricampeón mundial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D84F0E3-3FF8-4D68-ADCA-445D48C01958}"/>
              </a:ext>
            </a:extLst>
          </p:cNvPr>
          <p:cNvSpPr/>
          <p:nvPr/>
        </p:nvSpPr>
        <p:spPr>
          <a:xfrm>
            <a:off x="0" y="78465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Lewis comenzó la defensa de su corona de la mejor forma posible, ganando con claridad tras salir desde la pole en Australia.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6DF49BA-0DCA-4FCF-9AA9-D729D5BB9E10}"/>
              </a:ext>
            </a:extLst>
          </p:cNvPr>
          <p:cNvSpPr/>
          <p:nvPr/>
        </p:nvSpPr>
        <p:spPr>
          <a:xfrm>
            <a:off x="0" y="122710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el siguiente gran premio de Malasia fue segundo, ya que un safety car hizo que los Mercedes se metieran en boxes.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5ACDE78-32EB-4CC7-8083-EFA7D4CC83B9}"/>
              </a:ext>
            </a:extLst>
          </p:cNvPr>
          <p:cNvSpPr/>
          <p:nvPr/>
        </p:nvSpPr>
        <p:spPr>
          <a:xfrm>
            <a:off x="6209070" y="1743300"/>
            <a:ext cx="59829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Vettel continuó, se ahorró una parada y ganó la carrera.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0A97A93-71AC-4B23-873A-431965D4E18C}"/>
              </a:ext>
            </a:extLst>
          </p:cNvPr>
          <p:cNvSpPr/>
          <p:nvPr/>
        </p:nvSpPr>
        <p:spPr>
          <a:xfrm>
            <a:off x="0" y="2185751"/>
            <a:ext cx="87605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Pero Hamilton se recupera en China y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Barhein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, donde gana de forma clara.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28BB001-A54C-4122-BE8D-BC278CCB1E9C}"/>
              </a:ext>
            </a:extLst>
          </p:cNvPr>
          <p:cNvSpPr/>
          <p:nvPr/>
        </p:nvSpPr>
        <p:spPr>
          <a:xfrm>
            <a:off x="518160" y="2790433"/>
            <a:ext cx="4495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Pero en Barcelona y Mónaco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comete algunos 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errores tanto el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como su equipo, y esto hace que acabe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segunda y tercera posición respectivamente.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93C8072-70AB-49BE-9763-C6E635344BDF}"/>
              </a:ext>
            </a:extLst>
          </p:cNvPr>
          <p:cNvSpPr/>
          <p:nvPr/>
        </p:nvSpPr>
        <p:spPr>
          <a:xfrm>
            <a:off x="6459793" y="2687192"/>
            <a:ext cx="57322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Canadá vuelve a llevarse la victoria.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78075DC-BFD6-47DC-8AEA-FCA550B80159}"/>
              </a:ext>
            </a:extLst>
          </p:cNvPr>
          <p:cNvSpPr/>
          <p:nvPr/>
        </p:nvSpPr>
        <p:spPr>
          <a:xfrm>
            <a:off x="7772400" y="3173898"/>
            <a:ext cx="44195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el gran premio de Austria,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le arrebata la primera posición tras un error de Hamilton en la salida.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CB2C4E8-5AAB-45DB-A04A-D01E53AD64C6}"/>
              </a:ext>
            </a:extLst>
          </p:cNvPr>
          <p:cNvSpPr/>
          <p:nvPr/>
        </p:nvSpPr>
        <p:spPr>
          <a:xfrm>
            <a:off x="0" y="432426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Pero en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Silverstone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Hamilton vuelve a la primera posición después de que los Williams de Massa y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Bottas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hiciesen una mejor salida y tras una carrera marcada por la combinación de lluvia y asfalto seco.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1430EE8-D835-49CC-91BC-F57BE5F8053A}"/>
              </a:ext>
            </a:extLst>
          </p:cNvPr>
          <p:cNvSpPr/>
          <p:nvPr/>
        </p:nvSpPr>
        <p:spPr>
          <a:xfrm>
            <a:off x="0" y="5150173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Hungría, Hamilton tuvo muchos problemas.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CE636C8-8C46-484A-99B0-1EA150530A4A}"/>
              </a:ext>
            </a:extLst>
          </p:cNvPr>
          <p:cNvSpPr/>
          <p:nvPr/>
        </p:nvSpPr>
        <p:spPr>
          <a:xfrm>
            <a:off x="0" y="5651621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Para empezar en la salida le adelantaron los dos Ferrari y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2186E2D-B22C-4BDF-A2E0-28A8F7F9F516}"/>
              </a:ext>
            </a:extLst>
          </p:cNvPr>
          <p:cNvSpPr/>
          <p:nvPr/>
        </p:nvSpPr>
        <p:spPr>
          <a:xfrm>
            <a:off x="0" y="6226809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la chicane intenta adelantar a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, pero este le cierra y hace que Hamilton caiga hasta la décima posición.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E0134A7-4498-4349-9D85-89258A621BCA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5574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2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3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89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45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52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4617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64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3231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4823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1322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9927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3095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76734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Consigue remontar a 15 giros del final al tercer puesto, pero un toque y una sanción lo mandan fuera de la zona de puntos.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CADB150-8FB4-4919-A918-0512638B99D9}"/>
              </a:ext>
            </a:extLst>
          </p:cNvPr>
          <p:cNvSpPr/>
          <p:nvPr/>
        </p:nvSpPr>
        <p:spPr>
          <a:xfrm>
            <a:off x="0" y="54868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Al final acabó quinto, su peor resultado del año, pero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también tuvo problemas y acabó octavo,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llegando la diferencia a 23 puntos a favor de Hamilton.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3F84A8D-29CB-477A-AC23-8A0170E78C7B}"/>
              </a:ext>
            </a:extLst>
          </p:cNvPr>
          <p:cNvSpPr/>
          <p:nvPr/>
        </p:nvSpPr>
        <p:spPr>
          <a:xfrm>
            <a:off x="0" y="137458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En Spa y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Monza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consigue ganar con autoridad y llega a los 55 puntos de margen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debido al abandono de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en Italia.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E0A5A73-436F-4111-82CF-69C38B5152D4}"/>
              </a:ext>
            </a:extLst>
          </p:cNvPr>
          <p:cNvSpPr/>
          <p:nvPr/>
        </p:nvSpPr>
        <p:spPr>
          <a:xfrm>
            <a:off x="0" y="230373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Pero en Singapur los Mercedes no aciertan con la configuración del coche y pierden el primer lugar de la parrilla.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19868F2-57CC-4F1C-8E1F-F335B8F68026}"/>
              </a:ext>
            </a:extLst>
          </p:cNvPr>
          <p:cNvSpPr/>
          <p:nvPr/>
        </p:nvSpPr>
        <p:spPr>
          <a:xfrm>
            <a:off x="6059488" y="3055905"/>
            <a:ext cx="613251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La última vez  fue en el gran premio de Austria 2014, cuando los Williams de Massa y </a:t>
            </a:r>
            <a:r>
              <a:rPr lang="es-MX" sz="2800" b="1" dirty="0" err="1">
                <a:solidFill>
                  <a:prstClr val="black"/>
                </a:solidFill>
                <a:latin typeface="Edwardian Script ITC" panose="030303020407070D0804" pitchFamily="66" charset="0"/>
              </a:rPr>
              <a:t>Bottas</a:t>
            </a: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consiguieron la primera fila de la parrilla.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AE07477-3495-4F3E-A05B-8D891F4724E4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560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13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51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801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6969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009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B8A21DBA-5A34-4608-A004-D1814C754C94}"/>
              </a:ext>
            </a:extLst>
          </p:cNvPr>
          <p:cNvSpPr/>
          <p:nvPr/>
        </p:nvSpPr>
        <p:spPr>
          <a:xfrm>
            <a:off x="0" y="659931"/>
            <a:ext cx="1135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Después en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Suzuka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ganó la carrera saliendo desde la segunda posición y en Rusia también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ganó sali</a:t>
            </a:r>
            <a:r>
              <a:rPr lang="es-MX" sz="2800" b="1" dirty="0">
                <a:latin typeface="Edwardian Script ITC" panose="030303020407070D0804" pitchFamily="66" charset="0"/>
              </a:rPr>
              <a:t>endo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seg</a:t>
            </a:r>
            <a:r>
              <a:rPr lang="es-MX" sz="2800" b="1" dirty="0">
                <a:latin typeface="Edwardian Script ITC" panose="030303020407070D0804" pitchFamily="66" charset="0"/>
              </a:rPr>
              <a:t>undo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debido a que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tuvo problemas con la potencia de su coche en la vuelta 9 </a:t>
            </a:r>
            <a:r>
              <a:rPr lang="es-MX" sz="2800" b="1" dirty="0">
                <a:latin typeface="Edwardian Script ITC" panose="030303020407070D0804" pitchFamily="66" charset="0"/>
              </a:rPr>
              <a:t>abandona  y 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tuvo que </a:t>
            </a:r>
            <a:r>
              <a:rPr lang="es-MX" sz="2800" b="1" dirty="0" err="1">
                <a:latin typeface="Edwardian Script ITC" panose="030303020407070D0804" pitchFamily="66" charset="0"/>
              </a:rPr>
              <a:t>onar</a:t>
            </a:r>
            <a:r>
              <a:rPr lang="es-MX" sz="2800" b="1" dirty="0"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1950E67-658A-4EF8-8543-0939EA0DA302}"/>
              </a:ext>
            </a:extLst>
          </p:cNvPr>
          <p:cNvSpPr/>
          <p:nvPr/>
        </p:nvSpPr>
        <p:spPr>
          <a:xfrm>
            <a:off x="0" y="1544841"/>
            <a:ext cx="924723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Con 75 puntos de ventaja a 4 carreras del final, el mundial se queda prácticamente </a:t>
            </a:r>
            <a:r>
              <a:rPr lang="es-MX" sz="2800" b="1" dirty="0">
                <a:latin typeface="Edwardian Script ITC" panose="030303020407070D0804" pitchFamily="66" charset="0"/>
              </a:rPr>
              <a:t>decidido.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B99D05B-3F70-48E6-B80B-280FEDCA706C}"/>
              </a:ext>
            </a:extLst>
          </p:cNvPr>
          <p:cNvSpPr/>
          <p:nvPr/>
        </p:nvSpPr>
        <p:spPr>
          <a:xfrm>
            <a:off x="0" y="2400235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El 24 de octubre en Austin, Hamilton logró la pole, y aunque en la carrera tuvo algunos problemas, gracias a un error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Hamilton llegó primero y el 25 de octubre se coronó tricampeón de Fórmula 1 con Mercedes.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45A19F8-87D9-4C8B-A361-B193097A1A9C}"/>
              </a:ext>
            </a:extLst>
          </p:cNvPr>
          <p:cNvSpPr/>
          <p:nvPr/>
        </p:nvSpPr>
        <p:spPr>
          <a:xfrm>
            <a:off x="1637070" y="3329378"/>
            <a:ext cx="105549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Con el título bajo el brazo, Hamilton queda segundo en los grandes premios de México,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Brasil y Abu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Dhabi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, ganándolos todos ellos Nico </a:t>
            </a:r>
            <a:r>
              <a:rPr lang="es-MX" sz="2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39361B0-977E-434B-822B-BE0A89A52B48}"/>
              </a:ext>
            </a:extLst>
          </p:cNvPr>
          <p:cNvSpPr/>
          <p:nvPr/>
        </p:nvSpPr>
        <p:spPr>
          <a:xfrm>
            <a:off x="250722" y="4391277"/>
            <a:ext cx="1159223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Hamilton ya tenía el título, pero no dejó de luchar por esos triunfos en ningún momento.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A7FA270-5493-49F8-B303-7E6C6387B4A4}"/>
              </a:ext>
            </a:extLst>
          </p:cNvPr>
          <p:cNvSpPr/>
          <p:nvPr/>
        </p:nvSpPr>
        <p:spPr>
          <a:xfrm>
            <a:off x="0" y="114508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Después en carrera Hamilton abandonó por problemas hidráulicos, pero la difere</a:t>
            </a:r>
            <a:r>
              <a:rPr lang="es-MX" sz="2800" b="1" dirty="0">
                <a:latin typeface="Edwardian Script ITC" panose="030303020407070D0804" pitchFamily="66" charset="0"/>
              </a:rPr>
              <a:t>ncia aun era de </a:t>
            </a:r>
            <a:r>
              <a:rPr lang="es-MX" sz="2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43 puntos.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29837C3-FCAF-49D7-BC55-12ED14D0F51B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57889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 invX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96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461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7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78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76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356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0" y="135214"/>
            <a:ext cx="12192000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2016: Remontada final y subcampeonato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0ED4AF0-2A4A-47B7-B77D-EB732E56FFE4}"/>
              </a:ext>
            </a:extLst>
          </p:cNvPr>
          <p:cNvSpPr/>
          <p:nvPr/>
        </p:nvSpPr>
        <p:spPr>
          <a:xfrm>
            <a:off x="0" y="808978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Esta temporada arrancó de nuevo en el Gran Premio de Australia.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9AC5CC8-BD8F-4CCA-8758-7C0A763D4C75}"/>
              </a:ext>
            </a:extLst>
          </p:cNvPr>
          <p:cNvSpPr/>
          <p:nvPr/>
        </p:nvSpPr>
        <p:spPr>
          <a:xfrm>
            <a:off x="5678906" y="1274202"/>
            <a:ext cx="64168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salió desde la pole, pero una mala salida hizo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que acabase la carrera segundo, por detrás de Nico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1C7C6FA-F715-458C-BD05-F74EB23E9DDA}"/>
              </a:ext>
            </a:extLst>
          </p:cNvPr>
          <p:cNvSpPr/>
          <p:nvPr/>
        </p:nvSpPr>
        <p:spPr>
          <a:xfrm>
            <a:off x="8610600" y="2172555"/>
            <a:ext cx="358139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la segunda carrera,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es envestido en la salida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tuvo que remontar.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C458D36-DC19-4DC1-8F53-E644F8EB8595}"/>
              </a:ext>
            </a:extLst>
          </p:cNvPr>
          <p:cNvSpPr/>
          <p:nvPr/>
        </p:nvSpPr>
        <p:spPr>
          <a:xfrm>
            <a:off x="0" y="5942449"/>
            <a:ext cx="861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GP de China  acaba séptimo  luego de salir último  y en Rusia acaba segundo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tras otro problema en la clasificación.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EBA6D03-C288-470A-8310-9065466D6D0A}"/>
              </a:ext>
            </a:extLst>
          </p:cNvPr>
          <p:cNvSpPr/>
          <p:nvPr/>
        </p:nvSpPr>
        <p:spPr>
          <a:xfrm>
            <a:off x="6096000" y="6407671"/>
            <a:ext cx="6096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La diferencia llegó a 43 puntos a favor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C643EEC-D38F-4B3E-95FA-A7B6F38EF0CD}"/>
              </a:ext>
            </a:extLst>
          </p:cNvPr>
          <p:cNvSpPr/>
          <p:nvPr/>
        </p:nvSpPr>
        <p:spPr>
          <a:xfrm>
            <a:off x="746763" y="5376976"/>
            <a:ext cx="29196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Finalmente acabó tercero.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EA24FA6-4AAD-4D6D-95EC-476189BCB9ED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9925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75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03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69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44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843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81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l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0" y="23146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España, Hamilton sale de nuevo desde la pole, donde parecía que había recuperado su espíritu competitivo.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4C8CA88-AE84-4F96-89FF-341074076B20}"/>
              </a:ext>
            </a:extLst>
          </p:cNvPr>
          <p:cNvSpPr/>
          <p:nvPr/>
        </p:nvSpPr>
        <p:spPr>
          <a:xfrm>
            <a:off x="0" y="71272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Pero en la salida,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lo adelanta y en la curva tres lo cierra muy violentamente,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trompea y se lleva por delante a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977164A-0792-4321-9111-9DD7B1C5514F}"/>
              </a:ext>
            </a:extLst>
          </p:cNvPr>
          <p:cNvSpPr/>
          <p:nvPr/>
        </p:nvSpPr>
        <p:spPr>
          <a:xfrm>
            <a:off x="0" y="1579000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la siguiente carrera en Mónaco, Hamilton hace un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carrerón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en mojado y gana la carrera,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hecho que repetirá en la próxima carrera en Canadá.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F8DF6E5-30E4-4B76-9C84-E9FA31BE489C}"/>
              </a:ext>
            </a:extLst>
          </p:cNvPr>
          <p:cNvSpPr/>
          <p:nvPr/>
        </p:nvSpPr>
        <p:spPr>
          <a:xfrm>
            <a:off x="0" y="3568222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Pero en el GP de Europa, Hamilton no está muy fino y acaba quinto, luego de salir décimo,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pero se recupera con una seguidilla de 4 triunfos en Austria, donde </a:t>
            </a:r>
            <a:r>
              <a:rPr lang="es-MX" sz="2800" b="1" dirty="0" err="1"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latin typeface="Edwardian Script ITC" panose="030303020407070D0804" pitchFamily="66" charset="0"/>
              </a:rPr>
              <a:t> le embiste para evitar que este gane,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</a:t>
            </a:r>
            <a:r>
              <a:rPr lang="es-MX" sz="2800" b="1" dirty="0" err="1">
                <a:latin typeface="Edwardian Script ITC" panose="030303020407070D0804" pitchFamily="66" charset="0"/>
              </a:rPr>
              <a:t>Silverstone</a:t>
            </a:r>
            <a:r>
              <a:rPr lang="es-MX" sz="2800" b="1" dirty="0">
                <a:latin typeface="Edwardian Script ITC" panose="030303020407070D0804" pitchFamily="66" charset="0"/>
              </a:rPr>
              <a:t>, en Hungría y en Alemania.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DEA646F-85C8-4D66-AB5B-7131F31381EF}"/>
              </a:ext>
            </a:extLst>
          </p:cNvPr>
          <p:cNvSpPr/>
          <p:nvPr/>
        </p:nvSpPr>
        <p:spPr>
          <a:xfrm>
            <a:off x="0" y="4610961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Después del parón veraniego, Hamilton acaba tercero en Spa y segundo en </a:t>
            </a:r>
            <a:r>
              <a:rPr lang="es-MX" sz="2800" b="1" dirty="0" err="1">
                <a:latin typeface="Edwardian Script ITC" panose="030303020407070D0804" pitchFamily="66" charset="0"/>
              </a:rPr>
              <a:t>Monza</a:t>
            </a:r>
            <a:r>
              <a:rPr lang="es-MX" sz="2800" b="1" dirty="0"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quedándose </a:t>
            </a:r>
            <a:r>
              <a:rPr lang="es-MX" sz="2800" b="1" dirty="0" err="1"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latin typeface="Edwardian Script ITC" panose="030303020407070D0804" pitchFamily="66" charset="0"/>
              </a:rPr>
              <a:t> a solo dos puntos de este.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1DA74B2-C2FB-42A6-9959-0E77A31E4B52}"/>
              </a:ext>
            </a:extLst>
          </p:cNvPr>
          <p:cNvSpPr/>
          <p:nvPr/>
        </p:nvSpPr>
        <p:spPr>
          <a:xfrm>
            <a:off x="0" y="5397022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Singapur y </a:t>
            </a:r>
            <a:r>
              <a:rPr lang="es-MX" sz="2800" b="1" dirty="0" err="1">
                <a:latin typeface="Edwardian Script ITC" panose="030303020407070D0804" pitchFamily="66" charset="0"/>
              </a:rPr>
              <a:t>Suzuka</a:t>
            </a:r>
            <a:r>
              <a:rPr lang="es-MX" sz="2800" b="1" dirty="0">
                <a:latin typeface="Edwardian Script ITC" panose="030303020407070D0804" pitchFamily="66" charset="0"/>
              </a:rPr>
              <a:t>, Hamilton llega tercero en ambas carreras y la diferencia llega a 18 puntos a favor de </a:t>
            </a:r>
            <a:r>
              <a:rPr lang="es-MX" sz="2800" b="1" dirty="0" err="1"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2930076-1E81-4E6C-9EE2-250F1CC7548E}"/>
              </a:ext>
            </a:extLst>
          </p:cNvPr>
          <p:cNvSpPr/>
          <p:nvPr/>
        </p:nvSpPr>
        <p:spPr>
          <a:xfrm>
            <a:off x="0" y="5942456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Malasia lideraba la carrera hasta que en la vuelta 47 su motor explotó y abandonó.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D78B932C-2FF0-4BA4-B508-F7B4A40CCCB8}"/>
              </a:ext>
            </a:extLst>
          </p:cNvPr>
          <p:cNvSpPr/>
          <p:nvPr/>
        </p:nvSpPr>
        <p:spPr>
          <a:xfrm>
            <a:off x="0" y="6439757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 err="1">
                <a:latin typeface="Edwardian Script ITC" panose="030303020407070D0804" pitchFamily="66" charset="0"/>
              </a:rPr>
              <a:t>Rosberg</a:t>
            </a:r>
            <a:r>
              <a:rPr lang="es-MX" sz="2800" b="1" dirty="0">
                <a:latin typeface="Edwardian Script ITC" panose="030303020407070D0804" pitchFamily="66" charset="0"/>
              </a:rPr>
              <a:t> llegó tercero y la ventaja con Hamilton llegó a 33 puntos.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575F915-93D4-4643-8501-A2F5CEEADCA1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90680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 invX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317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9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33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903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312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6409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6652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14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0" y="55004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 4 carreras del final, Hamilton ganó estas carreras en Austin, México, Brasil y Abu Dabi,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pero quedó subcampeón a 5 puntos de su compañero.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6210B2B-9EF6-4F95-80D6-ED4D11251643}"/>
              </a:ext>
            </a:extLst>
          </p:cNvPr>
          <p:cNvSpPr/>
          <p:nvPr/>
        </p:nvSpPr>
        <p:spPr>
          <a:xfrm>
            <a:off x="0" y="889188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Hamilton tuvo muchos errores en las salidas, lo que unido al fallo del motor en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Sepang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a que Nico hizo una temporada casi sin errores, no pudiera refrendar su título conseguido en los dos años anteriores.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C084F4D-286B-43F5-8808-A439283069F4}"/>
              </a:ext>
            </a:extLst>
          </p:cNvPr>
          <p:cNvSpPr/>
          <p:nvPr/>
        </p:nvSpPr>
        <p:spPr>
          <a:xfrm>
            <a:off x="4219068" y="1835678"/>
            <a:ext cx="4026568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Temporada 2017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9516516-7658-4D85-836E-27B9D87819D3}"/>
              </a:ext>
            </a:extLst>
          </p:cNvPr>
          <p:cNvSpPr/>
          <p:nvPr/>
        </p:nvSpPr>
        <p:spPr>
          <a:xfrm>
            <a:off x="0" y="2268812"/>
            <a:ext cx="4411579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Esta temporada empezaría consiguiendo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un 2º puesto en el GP de Australia,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por detrás del que será su rival al título,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F885373-C56D-4EB1-B33E-4B72D25D8D6A}"/>
              </a:ext>
            </a:extLst>
          </p:cNvPr>
          <p:cNvSpPr/>
          <p:nvPr/>
        </p:nvSpPr>
        <p:spPr>
          <a:xfrm>
            <a:off x="6059488" y="2381104"/>
            <a:ext cx="6132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GP de China lograría su primera victoria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la temporada.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827DBDF-6E4D-48DD-969A-B2BAFF044D53}"/>
              </a:ext>
            </a:extLst>
          </p:cNvPr>
          <p:cNvSpPr/>
          <p:nvPr/>
        </p:nvSpPr>
        <p:spPr>
          <a:xfrm>
            <a:off x="7122695" y="3199256"/>
            <a:ext cx="506930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GP de </a:t>
            </a:r>
            <a:r>
              <a:rPr lang="es-MX" sz="2800" b="1" dirty="0" err="1">
                <a:latin typeface="Edwardian Script ITC" panose="030303020407070D0804" pitchFamily="66" charset="0"/>
              </a:rPr>
              <a:t>Bahrain</a:t>
            </a:r>
            <a:r>
              <a:rPr lang="es-MX" sz="2800" b="1" dirty="0">
                <a:latin typeface="Edwardian Script ITC" panose="030303020407070D0804" pitchFamily="66" charset="0"/>
              </a:rPr>
              <a:t> volvió a hacer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un 2º puesto y en el GP de Rusia,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no logró pasar de la 4ª plaza.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DA9B34C-07B0-4934-8D8E-AB9FAE03B36A}"/>
              </a:ext>
            </a:extLst>
          </p:cNvPr>
          <p:cNvSpPr/>
          <p:nvPr/>
        </p:nvSpPr>
        <p:spPr>
          <a:xfrm>
            <a:off x="8037095" y="4338244"/>
            <a:ext cx="415490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Mientras que su compañero de equipo </a:t>
            </a:r>
            <a:r>
              <a:rPr lang="es-MX" sz="2800" b="1" dirty="0" err="1">
                <a:latin typeface="Edwardian Script ITC" panose="030303020407070D0804" pitchFamily="66" charset="0"/>
              </a:rPr>
              <a:t>Valteri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  <a:r>
              <a:rPr lang="es-MX" sz="2800" b="1" dirty="0" err="1">
                <a:latin typeface="Edwardian Script ITC" panose="030303020407070D0804" pitchFamily="66" charset="0"/>
              </a:rPr>
              <a:t>Bottas</a:t>
            </a:r>
            <a:r>
              <a:rPr lang="es-MX" sz="2800" b="1" dirty="0">
                <a:latin typeface="Edwardian Script ITC" panose="030303020407070D0804" pitchFamily="66" charset="0"/>
              </a:rPr>
              <a:t>, lograría alzarse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con la primera victoria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su carrera deportiva en la Formula 1.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60C52A2-280B-4D32-AC2F-7FFEA50F1775}"/>
              </a:ext>
            </a:extLst>
          </p:cNvPr>
          <p:cNvSpPr/>
          <p:nvPr/>
        </p:nvSpPr>
        <p:spPr>
          <a:xfrm>
            <a:off x="0" y="5798075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GP de España, volvió a alzarse con una nueva victoria, recortando puntos a su máximo a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577FC66-40AB-4D02-9E71-A891D979EA04}"/>
              </a:ext>
            </a:extLst>
          </p:cNvPr>
          <p:cNvSpPr/>
          <p:nvPr/>
        </p:nvSpPr>
        <p:spPr>
          <a:xfrm>
            <a:off x="0" y="6167043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GP de Montecarlo, las cosas se complicaron tras una mala clasificación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y en carrera no pudo escalar más de la 7ª plaza, mientras que </a:t>
            </a:r>
            <a:r>
              <a:rPr lang="es-MX" sz="2800" b="1" dirty="0" err="1"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latin typeface="Edwardian Script ITC" panose="030303020407070D0804" pitchFamily="66" charset="0"/>
              </a:rPr>
              <a:t> Vettel se alzó con la victoria,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DA0B843-8257-44EB-8F14-D05765DAC34A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9266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over/>
      </p:transition>
    </mc:Choice>
    <mc:Fallback xmlns="">
      <p:transition spd="slow" advTm="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06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6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84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979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892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4081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6781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61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0" y="1363581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GP de Bakú, Lewis logró un 5º puesto, esto fue debido a que el reposacabezas de su monoplaza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 salió cuando rodaba en la primera plaza y tuvo que entrar a boxes para sustituirlo.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3EA1CA2-0D42-442D-9B24-6F7D1DC10A05}"/>
              </a:ext>
            </a:extLst>
          </p:cNvPr>
          <p:cNvSpPr/>
          <p:nvPr/>
        </p:nvSpPr>
        <p:spPr>
          <a:xfrm>
            <a:off x="0" y="2130818"/>
            <a:ext cx="121664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Esta carrera fue muy polémica porque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 embistió con su monoplaza a Lewis de manera premeditada,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lo que le costó un "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Stop&amp;Go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" de 10 segundos.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03F72CC-801F-48F5-B811-80EC6AEE60E6}"/>
              </a:ext>
            </a:extLst>
          </p:cNvPr>
          <p:cNvSpPr/>
          <p:nvPr/>
        </p:nvSpPr>
        <p:spPr>
          <a:xfrm>
            <a:off x="0" y="2997094"/>
            <a:ext cx="121647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GP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Austría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Lewis tuvo que penalizar 5  posiciones por la sustitución de la caja de cambios de su monoplaza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en la carrera logró escalar hasta la 4ª posición.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0898595-3AD0-4C2C-BCE2-600F1D301E59}"/>
              </a:ext>
            </a:extLst>
          </p:cNvPr>
          <p:cNvSpPr/>
          <p:nvPr/>
        </p:nvSpPr>
        <p:spPr>
          <a:xfrm>
            <a:off x="0" y="3949419"/>
            <a:ext cx="121715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En el GP de Inglaterra, logró una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comodisima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victoria </a:t>
            </a:r>
            <a:r>
              <a:rPr lang="es-ES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ç</a:t>
            </a:r>
            <a:endParaRPr lang="es-MX" sz="28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pPr>
              <a:lnSpc>
                <a:spcPts val="2400"/>
              </a:lnSpc>
            </a:pPr>
            <a:endParaRPr lang="es-MX" sz="28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y su máximo rival al título,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Vettel,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tuvo que conformarse con la 7ª posición, ya que a falta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de dos vueltas, su neumático delantero izquierdo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               sufrió un pinchazo cuando rodaba 4º,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              lo que dejó a Lewis a tan solo un punto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                      del liderato del campeonato.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41A665D-4571-486A-B5F3-1E42D38DBBD3}"/>
              </a:ext>
            </a:extLst>
          </p:cNvPr>
          <p:cNvSpPr/>
          <p:nvPr/>
        </p:nvSpPr>
        <p:spPr>
          <a:xfrm>
            <a:off x="1026694" y="87088"/>
            <a:ext cx="1116530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GP de </a:t>
            </a:r>
            <a:r>
              <a:rPr lang="es-MX" sz="2800" b="1" dirty="0" err="1">
                <a:latin typeface="Edwardian Script ITC" panose="030303020407070D0804" pitchFamily="66" charset="0"/>
              </a:rPr>
              <a:t>Canada</a:t>
            </a:r>
            <a:r>
              <a:rPr lang="es-MX" sz="2800" b="1" dirty="0">
                <a:latin typeface="Edwardian Script ITC" panose="030303020407070D0804" pitchFamily="66" charset="0"/>
              </a:rPr>
              <a:t>, logró una cómoda victoria y logró recortar un import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ante trecho al líder d</a:t>
            </a:r>
            <a:r>
              <a:rPr lang="es-MX" sz="2800" b="1" dirty="0">
                <a:latin typeface="Edwardian Script ITC" panose="030303020407070D0804" pitchFamily="66" charset="0"/>
              </a:rPr>
              <a:t>el campeonato,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27F69BB-14E6-44A7-90EB-2541A28FA697}"/>
              </a:ext>
            </a:extLst>
          </p:cNvPr>
          <p:cNvSpPr/>
          <p:nvPr/>
        </p:nvSpPr>
        <p:spPr>
          <a:xfrm>
            <a:off x="1780674" y="520222"/>
            <a:ext cx="69783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 err="1"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latin typeface="Edwardian Script ITC" panose="030303020407070D0804" pitchFamily="66" charset="0"/>
              </a:rPr>
              <a:t> Vettel, quien no pudo pasar de la 4ª plaza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a causa de su toque con Max </a:t>
            </a:r>
            <a:r>
              <a:rPr lang="es-MX" sz="2800" b="1" dirty="0" err="1">
                <a:latin typeface="Edwardian Script ITC" panose="030303020407070D0804" pitchFamily="66" charset="0"/>
              </a:rPr>
              <a:t>Verstappen</a:t>
            </a:r>
            <a:r>
              <a:rPr lang="es-MX" sz="2800" b="1" dirty="0">
                <a:latin typeface="Edwardian Script ITC" panose="030303020407070D0804" pitchFamily="66" charset="0"/>
              </a:rPr>
              <a:t> en la salida.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822BA94-F6B0-4E3E-A8DD-ADB194D3179C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8313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ipe/>
      </p:transition>
    </mc:Choice>
    <mc:Fallback xmlns="">
      <p:transition spd="slow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8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08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68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94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891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1151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E0898595-3AD0-4C2C-BCE2-600F1D301E59}"/>
              </a:ext>
            </a:extLst>
          </p:cNvPr>
          <p:cNvSpPr/>
          <p:nvPr/>
        </p:nvSpPr>
        <p:spPr>
          <a:xfrm>
            <a:off x="-27545" y="4360899"/>
            <a:ext cx="12465131" cy="2283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y su máximo rival al título,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Vettel,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tuvo que conformarse con la 7ª posición, ya que a falta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de dos vueltas, su neumático delantero izquierdo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               sufrió un pinchazo cuando rodaba 4º,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              lo que dejó a Lewis a tan solo un punto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                                                                                                                                         del liderato del campeonato.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41A665D-4571-486A-B5F3-1E42D38DBBD3}"/>
              </a:ext>
            </a:extLst>
          </p:cNvPr>
          <p:cNvSpPr/>
          <p:nvPr/>
        </p:nvSpPr>
        <p:spPr>
          <a:xfrm>
            <a:off x="1661160" y="407128"/>
            <a:ext cx="7299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GP de </a:t>
            </a:r>
            <a:r>
              <a:rPr lang="es-MX" sz="2800" b="1" dirty="0" err="1">
                <a:latin typeface="Edwardian Script ITC" panose="030303020407070D0804" pitchFamily="66" charset="0"/>
              </a:rPr>
              <a:t>Canada</a:t>
            </a:r>
            <a:r>
              <a:rPr lang="es-MX" sz="2800" b="1" dirty="0">
                <a:latin typeface="Edwardian Script ITC" panose="030303020407070D0804" pitchFamily="66" charset="0"/>
              </a:rPr>
              <a:t>, logró una cómoda victoria y logró recortar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un importante trecho al líder del campeonato,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0" y="2034141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GP de Bakú, Lewis logró un 5º puesto, esto fue debido a que el reposacabezas de su monoplaza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 salió cuando rodaba en la primera plaza y tuvo que entrar a boxes para sustituirlo.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3EA1CA2-0D42-442D-9B24-6F7D1DC10A05}"/>
              </a:ext>
            </a:extLst>
          </p:cNvPr>
          <p:cNvSpPr/>
          <p:nvPr/>
        </p:nvSpPr>
        <p:spPr>
          <a:xfrm>
            <a:off x="0" y="2770898"/>
            <a:ext cx="121664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Esta carrera fue muy polémica porque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 embistió con su monoplaza a Lewis de manera premeditada,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lo que le costó un "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Stop&amp;Go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" de 10 segundos.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03F72CC-801F-48F5-B811-80EC6AEE60E6}"/>
              </a:ext>
            </a:extLst>
          </p:cNvPr>
          <p:cNvSpPr/>
          <p:nvPr/>
        </p:nvSpPr>
        <p:spPr>
          <a:xfrm>
            <a:off x="0" y="3591454"/>
            <a:ext cx="121647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GP de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Austría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Lewis tuvo que penalizar 5  posiciones por la sustitución de la caja de cambios de su monoplaza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y en la carrera logró escalar hasta la 4ª posición.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27F69BB-14E6-44A7-90EB-2541A28FA697}"/>
              </a:ext>
            </a:extLst>
          </p:cNvPr>
          <p:cNvSpPr/>
          <p:nvPr/>
        </p:nvSpPr>
        <p:spPr>
          <a:xfrm>
            <a:off x="1750194" y="1221262"/>
            <a:ext cx="69783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Vettel, quien no pudo pasar de la 4ª plaza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a causa de su toque con Max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Verstappen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en la salida.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822BA94-F6B0-4E3E-A8DD-ADB194D3179C}"/>
              </a:ext>
            </a:extLst>
          </p:cNvPr>
          <p:cNvSpPr txBox="1"/>
          <p:nvPr/>
        </p:nvSpPr>
        <p:spPr>
          <a:xfrm>
            <a:off x="1220002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183B5F2-8C33-4048-9028-16F7975A55AB}"/>
              </a:ext>
            </a:extLst>
          </p:cNvPr>
          <p:cNvSpPr/>
          <p:nvPr/>
        </p:nvSpPr>
        <p:spPr>
          <a:xfrm>
            <a:off x="1173480" y="5499705"/>
            <a:ext cx="3733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En el GP de Inglaterra, </a:t>
            </a:r>
          </a:p>
          <a:p>
            <a:pPr lvl="0" algn="ctr">
              <a:lnSpc>
                <a:spcPts val="2400"/>
              </a:lnSpc>
            </a:pP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logró una </a:t>
            </a:r>
            <a:r>
              <a:rPr lang="es-MX" sz="2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comodisima</a:t>
            </a:r>
            <a:r>
              <a:rPr lang="es-MX" sz="2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victoria</a:t>
            </a:r>
          </a:p>
        </p:txBody>
      </p:sp>
    </p:spTree>
    <p:extLst>
      <p:ext uri="{BB962C8B-B14F-4D97-AF65-F5344CB8AC3E}">
        <p14:creationId xmlns:p14="http://schemas.microsoft.com/office/powerpoint/2010/main" val="240653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ipe/>
      </p:transition>
    </mc:Choice>
    <mc:Fallback xmlns="">
      <p:transition spd="slow" advTm="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8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081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68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94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891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623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3087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3" grpId="0"/>
      <p:bldP spid="4" grpId="0"/>
      <p:bldP spid="5" grpId="0"/>
      <p:bldP spid="8" grpId="0"/>
      <p:bldP spid="10" grpId="0"/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19059108-3069-4AE9-A6FE-896F391E97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71" b="97429" l="10000" r="90000">
                        <a14:foregroundMark x1="26271" y1="86000" x2="26271" y2="86000"/>
                        <a14:foregroundMark x1="33390" y1="84571" x2="33390" y2="84571"/>
                        <a14:foregroundMark x1="30169" y1="80286" x2="30169" y2="80286"/>
                        <a14:foregroundMark x1="19492" y1="85429" x2="19492" y2="85429"/>
                        <a14:foregroundMark x1="24576" y1="92571" x2="24576" y2="92571"/>
                        <a14:foregroundMark x1="50847" y1="87429" x2="50847" y2="87429"/>
                        <a14:foregroundMark x1="53898" y1="82571" x2="53898" y2="82571"/>
                        <a14:foregroundMark x1="46780" y1="78286" x2="46780" y2="78286"/>
                        <a14:foregroundMark x1="42881" y1="76000" x2="42542" y2="76000"/>
                        <a14:foregroundMark x1="39661" y1="77429" x2="39661" y2="77429"/>
                        <a14:foregroundMark x1="44407" y1="81143" x2="44407" y2="81143"/>
                        <a14:foregroundMark x1="42881" y1="85143" x2="42881" y2="85143"/>
                        <a14:foregroundMark x1="45085" y1="87714" x2="45085" y2="87714"/>
                        <a14:foregroundMark x1="46441" y1="91429" x2="46441" y2="91429"/>
                        <a14:foregroundMark x1="42034" y1="90286" x2="42034" y2="90286"/>
                        <a14:foregroundMark x1="37288" y1="90571" x2="37288" y2="90571"/>
                        <a14:foregroundMark x1="35085" y1="90571" x2="35085" y2="90571"/>
                        <a14:foregroundMark x1="34068" y1="90286" x2="34068" y2="90286"/>
                        <a14:foregroundMark x1="35254" y1="85143" x2="35254" y2="85143"/>
                        <a14:foregroundMark x1="34237" y1="77429" x2="34237" y2="77429"/>
                        <a14:foregroundMark x1="43559" y1="26286" x2="43559" y2="26286"/>
                        <a14:foregroundMark x1="52881" y1="26000" x2="52881" y2="26000"/>
                        <a14:foregroundMark x1="55593" y1="12571" x2="55593" y2="12571"/>
                        <a14:foregroundMark x1="60678" y1="24000" x2="60678" y2="24000"/>
                        <a14:foregroundMark x1="62542" y1="33714" x2="62542" y2="33714"/>
                        <a14:foregroundMark x1="62542" y1="22571" x2="62542" y2="22571"/>
                        <a14:foregroundMark x1="60847" y1="16000" x2="60847" y2="16000"/>
                        <a14:foregroundMark x1="61525" y1="19143" x2="61525" y2="19143"/>
                        <a14:foregroundMark x1="52373" y1="5714" x2="52373" y2="5714"/>
                        <a14:foregroundMark x1="44237" y1="6286" x2="44237" y2="6286"/>
                        <a14:foregroundMark x1="36102" y1="20000" x2="36102" y2="20000"/>
                        <a14:foregroundMark x1="50678" y1="7429" x2="50678" y2="7429"/>
                        <a14:foregroundMark x1="40339" y1="84857" x2="40339" y2="84857"/>
                        <a14:foregroundMark x1="49831" y1="84857" x2="49831" y2="84857"/>
                        <a14:foregroundMark x1="50339" y1="79714" x2="50339" y2="79714"/>
                        <a14:foregroundMark x1="46441" y1="81429" x2="46441" y2="81429"/>
                        <a14:foregroundMark x1="42373" y1="81714" x2="42373" y2="81714"/>
                        <a14:foregroundMark x1="54915" y1="94571" x2="54915" y2="94571"/>
                        <a14:foregroundMark x1="46271" y1="97429" x2="46271" y2="97429"/>
                        <a14:foregroundMark x1="37627" y1="72000" x2="37627" y2="72000"/>
                        <a14:foregroundMark x1="47966" y1="2571" x2="47966" y2="2571"/>
                        <a14:backgroundMark x1="26441" y1="54571" x2="26441" y2="54571"/>
                        <a14:backgroundMark x1="79153" y1="61714" x2="79153" y2="61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5598" y="-1366"/>
            <a:ext cx="12176967" cy="685936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2951746" y="96254"/>
            <a:ext cx="6930190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1219170">
              <a:lnSpc>
                <a:spcPts val="2800"/>
              </a:lnSpc>
            </a:pPr>
            <a:r>
              <a:rPr lang="es-MX" sz="3200" b="1" kern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Récords                    en Fórmula 1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A9862C4-633D-4FD5-8A6B-DCEF44FEAEBC}"/>
              </a:ext>
            </a:extLst>
          </p:cNvPr>
          <p:cNvSpPr/>
          <p:nvPr/>
        </p:nvSpPr>
        <p:spPr>
          <a:xfrm>
            <a:off x="0" y="921274"/>
            <a:ext cx="481263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Tiene la mayor cantidad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podios consecutivos obtenidos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su temporada de debut: 9.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45E1DB4-2B26-4E26-83BC-A0E3C5361C2C}"/>
              </a:ext>
            </a:extLst>
          </p:cNvPr>
          <p:cNvSpPr/>
          <p:nvPr/>
        </p:nvSpPr>
        <p:spPr>
          <a:xfrm>
            <a:off x="-1" y="1964009"/>
            <a:ext cx="42992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Tiene la mayor cantidad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carreras ganadas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su temporada de debut: 4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igualando a Jacques Villeneuve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16D2973-B3C8-4625-A34D-F2CE171F7F9F}"/>
              </a:ext>
            </a:extLst>
          </p:cNvPr>
          <p:cNvSpPr/>
          <p:nvPr/>
        </p:nvSpPr>
        <p:spPr>
          <a:xfrm>
            <a:off x="54681" y="3359671"/>
            <a:ext cx="42606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Hamilton es el piloto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más joven en liderar el campeonato.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4C70FD2-32CB-4B79-8BC7-2F2CAE0D9426}"/>
              </a:ext>
            </a:extLst>
          </p:cNvPr>
          <p:cNvSpPr/>
          <p:nvPr/>
        </p:nvSpPr>
        <p:spPr>
          <a:xfrm>
            <a:off x="55889" y="4145734"/>
            <a:ext cx="45642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Ha logrado la mayor cantidad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pole positions en su temporada de debut: 6.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0B81F61-7C6B-4C92-9867-8E757FD51225}"/>
              </a:ext>
            </a:extLst>
          </p:cNvPr>
          <p:cNvSpPr/>
          <p:nvPr/>
        </p:nvSpPr>
        <p:spPr>
          <a:xfrm>
            <a:off x="7716251" y="921274"/>
            <a:ext cx="447574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Es el primer piloto debutante que llega a la última carrera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la punta del campeonato.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297EEB6-D112-41E9-B312-1BF904654C88}"/>
              </a:ext>
            </a:extLst>
          </p:cNvPr>
          <p:cNvSpPr/>
          <p:nvPr/>
        </p:nvSpPr>
        <p:spPr>
          <a:xfrm>
            <a:off x="7363326" y="1947970"/>
            <a:ext cx="48286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Es el segundo piloto debutante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que llega a la última carrera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con posibilidad de ganar el título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el primero fue Jacques Villeneuve en 1996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EE6B55F-B63D-495B-93EB-353224641AD7}"/>
              </a:ext>
            </a:extLst>
          </p:cNvPr>
          <p:cNvSpPr/>
          <p:nvPr/>
        </p:nvSpPr>
        <p:spPr>
          <a:xfrm>
            <a:off x="7716251" y="3375722"/>
            <a:ext cx="447574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Hamilton es el piloto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con mejor puntuación en la fórmula 1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como debutante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109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4876A7D-170B-452A-B362-2A908EE39678}"/>
              </a:ext>
            </a:extLst>
          </p:cNvPr>
          <p:cNvSpPr/>
          <p:nvPr/>
        </p:nvSpPr>
        <p:spPr>
          <a:xfrm>
            <a:off x="7732294" y="4530748"/>
            <a:ext cx="445970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En 2008 fue el piloto más joven en ganar el campeonato del mundo,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hasta que en 2010 </a:t>
            </a:r>
            <a:r>
              <a:rPr lang="es-MX" sz="2800" b="1" dirty="0" err="1"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latin typeface="Edwardian Script ITC" panose="030303020407070D0804" pitchFamily="66" charset="0"/>
              </a:rPr>
              <a:t> Vettel 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consiguió batir su marca.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FE2375C-6BBB-4E21-8BB4-6917BE6694A2}"/>
              </a:ext>
            </a:extLst>
          </p:cNvPr>
          <p:cNvSpPr/>
          <p:nvPr/>
        </p:nvSpPr>
        <p:spPr>
          <a:xfrm>
            <a:off x="0" y="5910365"/>
            <a:ext cx="105075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•	</a:t>
            </a:r>
            <a:r>
              <a:rPr lang="es-MX" sz="2800" b="1" dirty="0">
                <a:latin typeface="Edwardian Script ITC" panose="030303020407070D0804" pitchFamily="66" charset="0"/>
              </a:rPr>
              <a:t>Tiene la cuarta media de puntos por carrera más elevada en la F1: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6,98 (en tres temporadas).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42BA2E7-E7F3-45D9-8BAB-51352A2095D4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5886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pull/>
      </p:transition>
    </mc:Choice>
    <mc:Fallback xmlns="">
      <p:transition spd="slow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3609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3618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7956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7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9018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0D3FEE0E-E794-4F6E-9714-2AB5D3A1CF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71" b="97429" l="10000" r="90000">
                        <a14:foregroundMark x1="26271" y1="86000" x2="26271" y2="86000"/>
                        <a14:foregroundMark x1="33390" y1="84571" x2="33390" y2="84571"/>
                        <a14:foregroundMark x1="30169" y1="80286" x2="30169" y2="80286"/>
                        <a14:foregroundMark x1="19492" y1="85429" x2="19492" y2="85429"/>
                        <a14:foregroundMark x1="24576" y1="92571" x2="24576" y2="92571"/>
                        <a14:foregroundMark x1="50847" y1="87429" x2="50847" y2="87429"/>
                        <a14:foregroundMark x1="53898" y1="82571" x2="53898" y2="82571"/>
                        <a14:foregroundMark x1="46780" y1="78286" x2="46780" y2="78286"/>
                        <a14:foregroundMark x1="42881" y1="76000" x2="42542" y2="76000"/>
                        <a14:foregroundMark x1="39661" y1="77429" x2="39661" y2="77429"/>
                        <a14:foregroundMark x1="44407" y1="81143" x2="44407" y2="81143"/>
                        <a14:foregroundMark x1="42881" y1="85143" x2="42881" y2="85143"/>
                        <a14:foregroundMark x1="45085" y1="87714" x2="45085" y2="87714"/>
                        <a14:foregroundMark x1="46441" y1="91429" x2="46441" y2="91429"/>
                        <a14:foregroundMark x1="42034" y1="90286" x2="42034" y2="90286"/>
                        <a14:foregroundMark x1="37288" y1="90571" x2="37288" y2="90571"/>
                        <a14:foregroundMark x1="35085" y1="90571" x2="35085" y2="90571"/>
                        <a14:foregroundMark x1="34068" y1="90286" x2="34068" y2="90286"/>
                        <a14:foregroundMark x1="35254" y1="85143" x2="35254" y2="85143"/>
                        <a14:foregroundMark x1="34237" y1="77429" x2="34237" y2="77429"/>
                        <a14:foregroundMark x1="43559" y1="26286" x2="43559" y2="26286"/>
                        <a14:foregroundMark x1="52881" y1="26000" x2="52881" y2="26000"/>
                        <a14:foregroundMark x1="55593" y1="12571" x2="55593" y2="12571"/>
                        <a14:foregroundMark x1="60678" y1="24000" x2="60678" y2="24000"/>
                        <a14:foregroundMark x1="62542" y1="33714" x2="62542" y2="33714"/>
                        <a14:foregroundMark x1="62542" y1="22571" x2="62542" y2="22571"/>
                        <a14:foregroundMark x1="60847" y1="16000" x2="60847" y2="16000"/>
                        <a14:foregroundMark x1="61525" y1="19143" x2="61525" y2="19143"/>
                        <a14:foregroundMark x1="52373" y1="5714" x2="52373" y2="5714"/>
                        <a14:foregroundMark x1="44237" y1="6286" x2="44237" y2="6286"/>
                        <a14:foregroundMark x1="36102" y1="20000" x2="36102" y2="20000"/>
                        <a14:foregroundMark x1="50678" y1="7429" x2="50678" y2="7429"/>
                        <a14:foregroundMark x1="40339" y1="84857" x2="40339" y2="84857"/>
                        <a14:foregroundMark x1="49831" y1="84857" x2="49831" y2="84857"/>
                        <a14:foregroundMark x1="50339" y1="79714" x2="50339" y2="79714"/>
                        <a14:foregroundMark x1="46441" y1="81429" x2="46441" y2="81429"/>
                        <a14:foregroundMark x1="42373" y1="81714" x2="42373" y2="81714"/>
                        <a14:foregroundMark x1="54915" y1="94571" x2="54915" y2="94571"/>
                        <a14:foregroundMark x1="46271" y1="97429" x2="46271" y2="97429"/>
                        <a14:foregroundMark x1="37627" y1="72000" x2="37627" y2="72000"/>
                        <a14:foregroundMark x1="47966" y1="2571" x2="47966" y2="2571"/>
                        <a14:backgroundMark x1="26441" y1="54571" x2="26441" y2="54571"/>
                        <a14:backgroundMark x1="79153" y1="61714" x2="79153" y2="61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220" y="-1366"/>
            <a:ext cx="12176967" cy="685936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0" y="327718"/>
            <a:ext cx="479658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Con la victoria en el Gran Premio de Canadá 2016, Lewis Hamilton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es el único piloto en conseguir por lo menos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una victoria en todas las temporadas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que disputo.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10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28AC4EB-5C12-4137-9E66-6BB0BDD19FE5}"/>
              </a:ext>
            </a:extLst>
          </p:cNvPr>
          <p:cNvSpPr/>
          <p:nvPr/>
        </p:nvSpPr>
        <p:spPr>
          <a:xfrm>
            <a:off x="-1" y="2012137"/>
            <a:ext cx="44597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Hamilton se convierte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6º piloto de la historia en ganar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5 o más veces el mismo GP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Canadá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3E94486-43EA-4FFA-A0D4-6FC3D3468DE4}"/>
              </a:ext>
            </a:extLst>
          </p:cNvPr>
          <p:cNvSpPr/>
          <p:nvPr/>
        </p:nvSpPr>
        <p:spPr>
          <a:xfrm>
            <a:off x="0" y="3183207"/>
            <a:ext cx="445970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Hamilton se convierte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1º piloto de la historia en ganar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5 veces el GP de Hungría.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72302C4-5014-4119-8976-E70EB35750F3}"/>
              </a:ext>
            </a:extLst>
          </p:cNvPr>
          <p:cNvSpPr/>
          <p:nvPr/>
        </p:nvSpPr>
        <p:spPr>
          <a:xfrm>
            <a:off x="-1" y="4290116"/>
            <a:ext cx="445970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Es el mejor debutante de la F1, con 9 podios en las primeras 9 carreras,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4 victorias, 6 </a:t>
            </a:r>
            <a:r>
              <a:rPr lang="es-MX" sz="2800" b="1" dirty="0" err="1"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latin typeface="Edwardian Script ITC" panose="030303020407070D0804" pitchFamily="66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958CEBD-622F-49EC-ADC2-CEA8EAD4C926}"/>
              </a:ext>
            </a:extLst>
          </p:cNvPr>
          <p:cNvSpPr/>
          <p:nvPr/>
        </p:nvSpPr>
        <p:spPr>
          <a:xfrm>
            <a:off x="7395411" y="327718"/>
            <a:ext cx="479658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Ganó su Pole 34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China 2014  convirtiéndose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Británico con más </a:t>
            </a:r>
            <a:r>
              <a:rPr lang="es-MX" sz="2800" b="1" dirty="0" err="1"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latin typeface="Edwardian Script ITC" panose="030303020407070D0804" pitchFamily="66" charset="0"/>
              </a:rPr>
              <a:t> en el historial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la Fórmula 1, superando a Jim Clark, ubicándose 4° en el ranking global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teniendo por detrás de </a:t>
            </a:r>
            <a:r>
              <a:rPr lang="es-MX" sz="2800" b="1" dirty="0" err="1"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latin typeface="Edwardian Script ITC" panose="030303020407070D0804" pitchFamily="66" charset="0"/>
              </a:rPr>
              <a:t> Vettel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45</a:t>
            </a:r>
            <a:r>
              <a:rPr lang="es-MX" sz="2800" b="1" dirty="0">
                <a:latin typeface="Edwardian Script ITC" panose="030303020407070D0804" pitchFamily="66" charset="0"/>
              </a:rPr>
              <a:t>), </a:t>
            </a:r>
            <a:r>
              <a:rPr lang="es-MX" sz="2800" b="1" dirty="0" err="1">
                <a:latin typeface="Edwardian Script ITC" panose="030303020407070D0804" pitchFamily="66" charset="0"/>
              </a:rPr>
              <a:t>Ayrton</a:t>
            </a:r>
            <a:r>
              <a:rPr lang="es-MX" sz="2800" b="1" dirty="0">
                <a:latin typeface="Edwardian Script ITC" panose="030303020407070D0804" pitchFamily="66" charset="0"/>
              </a:rPr>
              <a:t> Senna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65</a:t>
            </a:r>
            <a:r>
              <a:rPr lang="es-MX" sz="2800" b="1" dirty="0">
                <a:latin typeface="Edwardian Script ITC" panose="030303020407070D0804" pitchFamily="66" charset="0"/>
              </a:rPr>
              <a:t>)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y a Michael Schumacher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68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C43D79C-3BD4-47EF-AD40-3866B57AFDCB}"/>
              </a:ext>
            </a:extLst>
          </p:cNvPr>
          <p:cNvSpPr/>
          <p:nvPr/>
        </p:nvSpPr>
        <p:spPr>
          <a:xfrm>
            <a:off x="6994359" y="3070914"/>
            <a:ext cx="519764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En el GP de Austria 2015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consigue su pole 46 superando al mencionado </a:t>
            </a:r>
            <a:r>
              <a:rPr lang="es-MX" sz="2800" b="1" dirty="0" err="1">
                <a:latin typeface="Edwardian Script ITC" panose="030303020407070D0804" pitchFamily="66" charset="0"/>
              </a:rPr>
              <a:t>Sebastian</a:t>
            </a:r>
            <a:r>
              <a:rPr lang="es-MX" sz="2800" b="1" dirty="0">
                <a:latin typeface="Edwardian Script ITC" panose="030303020407070D0804" pitchFamily="66" charset="0"/>
              </a:rPr>
              <a:t> Vettel, pasando a ser el 3º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del ranking de pilotos con más </a:t>
            </a:r>
            <a:r>
              <a:rPr lang="es-MX" sz="2800" b="1" dirty="0" err="1"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latin typeface="Edwardian Script ITC" panose="030303020407070D0804" pitchFamily="66" charset="0"/>
              </a:rPr>
              <a:t> en la historia.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3098F7A-5AEB-4DA0-9492-B604ABE647E6}"/>
              </a:ext>
            </a:extLst>
          </p:cNvPr>
          <p:cNvSpPr/>
          <p:nvPr/>
        </p:nvSpPr>
        <p:spPr>
          <a:xfrm>
            <a:off x="6994360" y="4498663"/>
            <a:ext cx="5197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Hamilton es el británico con más victorias de la historia consiguiendo en el Gran Premio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los Estados Unidos 2014,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          su victoria número 32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                   superando a </a:t>
            </a:r>
          </a:p>
          <a:p>
            <a:pPr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                                         Nigel Mansell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31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9FAFEBA-E8E9-4C3F-A12C-76597C5903C5}"/>
              </a:ext>
            </a:extLst>
          </p:cNvPr>
          <p:cNvSpPr/>
          <p:nvPr/>
        </p:nvSpPr>
        <p:spPr>
          <a:xfrm>
            <a:off x="0" y="5910360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Tiene más cantidad de </a:t>
            </a:r>
            <a:r>
              <a:rPr lang="es-MX" sz="2800" b="1" dirty="0" err="1"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latin typeface="Edwardian Script ITC" panose="030303020407070D0804" pitchFamily="66" charset="0"/>
              </a:rPr>
              <a:t> que </a:t>
            </a:r>
            <a:r>
              <a:rPr lang="es-MX" sz="2800" b="1" dirty="0" err="1">
                <a:latin typeface="Edwardian Script ITC" panose="030303020407070D0804" pitchFamily="66" charset="0"/>
              </a:rPr>
              <a:t>Ayrton</a:t>
            </a:r>
            <a:r>
              <a:rPr lang="es-MX" sz="2800" b="1" dirty="0">
                <a:latin typeface="Edwardian Script ITC" panose="030303020407070D0804" pitchFamily="66" charset="0"/>
              </a:rPr>
              <a:t> Senna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Gran Premio de Canadá 2017 (</a:t>
            </a:r>
            <a:r>
              <a:rPr lang="es-MX" sz="2800" b="1" dirty="0">
                <a:solidFill>
                  <a:srgbClr val="7030A0"/>
                </a:solidFill>
                <a:latin typeface="Edwardian Script ITC" panose="030303020407070D0804" pitchFamily="66" charset="0"/>
              </a:rPr>
              <a:t>donde la consiguió</a:t>
            </a:r>
            <a:r>
              <a:rPr lang="es-MX" sz="2800" b="1" dirty="0">
                <a:latin typeface="Edwardian Script ITC" panose="030303020407070D0804" pitchFamily="66" charset="0"/>
              </a:rPr>
              <a:t>)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5055232-1FCA-4BCA-86D3-6BCBAA218E16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4049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eveal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341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4721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350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152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3EEF24F7-3B24-4211-A57B-56EC50FD07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71" b="97429" l="10000" r="90000">
                        <a14:foregroundMark x1="26271" y1="86000" x2="26271" y2="86000"/>
                        <a14:foregroundMark x1="33390" y1="84571" x2="33390" y2="84571"/>
                        <a14:foregroundMark x1="30169" y1="80286" x2="30169" y2="80286"/>
                        <a14:foregroundMark x1="19492" y1="85429" x2="19492" y2="85429"/>
                        <a14:foregroundMark x1="24576" y1="92571" x2="24576" y2="92571"/>
                        <a14:foregroundMark x1="50847" y1="87429" x2="50847" y2="87429"/>
                        <a14:foregroundMark x1="53898" y1="82571" x2="53898" y2="82571"/>
                        <a14:foregroundMark x1="46780" y1="78286" x2="46780" y2="78286"/>
                        <a14:foregroundMark x1="42881" y1="76000" x2="42542" y2="76000"/>
                        <a14:foregroundMark x1="39661" y1="77429" x2="39661" y2="77429"/>
                        <a14:foregroundMark x1="44407" y1="81143" x2="44407" y2="81143"/>
                        <a14:foregroundMark x1="42881" y1="85143" x2="42881" y2="85143"/>
                        <a14:foregroundMark x1="45085" y1="87714" x2="45085" y2="87714"/>
                        <a14:foregroundMark x1="46441" y1="91429" x2="46441" y2="91429"/>
                        <a14:foregroundMark x1="42034" y1="90286" x2="42034" y2="90286"/>
                        <a14:foregroundMark x1="37288" y1="90571" x2="37288" y2="90571"/>
                        <a14:foregroundMark x1="35085" y1="90571" x2="35085" y2="90571"/>
                        <a14:foregroundMark x1="34068" y1="90286" x2="34068" y2="90286"/>
                        <a14:foregroundMark x1="35254" y1="85143" x2="35254" y2="85143"/>
                        <a14:foregroundMark x1="34237" y1="77429" x2="34237" y2="77429"/>
                        <a14:foregroundMark x1="43559" y1="26286" x2="43559" y2="26286"/>
                        <a14:foregroundMark x1="52881" y1="26000" x2="52881" y2="26000"/>
                        <a14:foregroundMark x1="55593" y1="12571" x2="55593" y2="12571"/>
                        <a14:foregroundMark x1="60678" y1="24000" x2="60678" y2="24000"/>
                        <a14:foregroundMark x1="62542" y1="33714" x2="62542" y2="33714"/>
                        <a14:foregroundMark x1="62542" y1="22571" x2="62542" y2="22571"/>
                        <a14:foregroundMark x1="60847" y1="16000" x2="60847" y2="16000"/>
                        <a14:foregroundMark x1="61525" y1="19143" x2="61525" y2="19143"/>
                        <a14:foregroundMark x1="52373" y1="5714" x2="52373" y2="5714"/>
                        <a14:foregroundMark x1="44237" y1="6286" x2="44237" y2="6286"/>
                        <a14:foregroundMark x1="36102" y1="20000" x2="36102" y2="20000"/>
                        <a14:foregroundMark x1="50678" y1="7429" x2="50678" y2="7429"/>
                        <a14:foregroundMark x1="40339" y1="84857" x2="40339" y2="84857"/>
                        <a14:foregroundMark x1="49831" y1="84857" x2="49831" y2="84857"/>
                        <a14:foregroundMark x1="50339" y1="79714" x2="50339" y2="79714"/>
                        <a14:foregroundMark x1="46441" y1="81429" x2="46441" y2="81429"/>
                        <a14:foregroundMark x1="42373" y1="81714" x2="42373" y2="81714"/>
                        <a14:foregroundMark x1="54915" y1="94571" x2="54915" y2="94571"/>
                        <a14:foregroundMark x1="46271" y1="97429" x2="46271" y2="97429"/>
                        <a14:foregroundMark x1="37627" y1="72000" x2="37627" y2="72000"/>
                        <a14:foregroundMark x1="47966" y1="2571" x2="47966" y2="2571"/>
                        <a14:backgroundMark x1="26441" y1="54571" x2="26441" y2="54571"/>
                        <a14:backgroundMark x1="79153" y1="61714" x2="79153" y2="61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2" y="2987"/>
            <a:ext cx="12192000" cy="6855014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A61C1D7-D5DB-4D07-A50C-E77A01323DAA}"/>
              </a:ext>
            </a:extLst>
          </p:cNvPr>
          <p:cNvSpPr/>
          <p:nvPr/>
        </p:nvSpPr>
        <p:spPr>
          <a:xfrm>
            <a:off x="2" y="231466"/>
            <a:ext cx="506930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Hamilton es el británico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con más podios de la historia (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104</a:t>
            </a:r>
            <a:r>
              <a:rPr lang="es-MX" sz="2800" b="1" dirty="0">
                <a:latin typeface="Edwardian Script ITC" panose="030303020407070D0804" pitchFamily="66" charset="0"/>
              </a:rPr>
              <a:t>)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dejando atrás a David Coulthard (</a:t>
            </a:r>
            <a:r>
              <a:rPr lang="es-MX" sz="2800" b="1" dirty="0">
                <a:solidFill>
                  <a:srgbClr val="FFC000"/>
                </a:solidFill>
                <a:latin typeface="Edwardian Script ITC" panose="030303020407070D0804" pitchFamily="66" charset="0"/>
              </a:rPr>
              <a:t>62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1ED4538-5DAB-41D7-A693-D78C79C24E25}"/>
              </a:ext>
            </a:extLst>
          </p:cNvPr>
          <p:cNvSpPr/>
          <p:nvPr/>
        </p:nvSpPr>
        <p:spPr>
          <a:xfrm>
            <a:off x="2" y="1306286"/>
            <a:ext cx="437949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Es el piloto con mayor número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temporadas con victorias consecutivas desde el debut, con al menos 1 victoria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todas sus temporadas en la fórmula 1, mínima en una temporada fue 1 en 2013 y la máxima 11 en el año siguiente.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719C692-C476-4F30-9F24-FBC80297F1F0}"/>
              </a:ext>
            </a:extLst>
          </p:cNvPr>
          <p:cNvSpPr/>
          <p:nvPr/>
        </p:nvSpPr>
        <p:spPr>
          <a:xfrm>
            <a:off x="1" y="2998649"/>
            <a:ext cx="437949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endParaRPr lang="es-MX" sz="2800" b="1" dirty="0">
              <a:latin typeface="Edwardian Script ITC" panose="030303020407070D0804" pitchFamily="66" charset="0"/>
            </a:endParaRP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Es el piloto con más </a:t>
            </a:r>
            <a:r>
              <a:rPr lang="es-MX" sz="2800" b="1" dirty="0" err="1"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diferentes Grandes Premios (</a:t>
            </a:r>
            <a:r>
              <a:rPr lang="es-MX" sz="2800" b="1" dirty="0">
                <a:solidFill>
                  <a:srgbClr val="58267E"/>
                </a:solidFill>
                <a:latin typeface="Edwardian Script ITC" panose="030303020407070D0804" pitchFamily="66" charset="0"/>
              </a:rPr>
              <a:t>24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D6A6C0B-4932-4253-B12A-4BE4FACCE269}"/>
              </a:ext>
            </a:extLst>
          </p:cNvPr>
          <p:cNvSpPr/>
          <p:nvPr/>
        </p:nvSpPr>
        <p:spPr>
          <a:xfrm>
            <a:off x="1" y="4121595"/>
            <a:ext cx="473242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Lewis Hamilton es el piloto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con mayor número de temporadas consecutivas con alguna pole positions desde el debut (</a:t>
            </a:r>
            <a:r>
              <a:rPr lang="es-MX" sz="2800" b="1" dirty="0">
                <a:solidFill>
                  <a:srgbClr val="58267E"/>
                </a:solidFill>
                <a:latin typeface="Edwardian Script ITC" panose="030303020407070D0804" pitchFamily="66" charset="0"/>
              </a:rPr>
              <a:t>10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3526004-4D3F-4BB0-9A38-75EBD0D5EE0C}"/>
              </a:ext>
            </a:extLst>
          </p:cNvPr>
          <p:cNvSpPr/>
          <p:nvPr/>
        </p:nvSpPr>
        <p:spPr>
          <a:xfrm>
            <a:off x="7459578" y="440012"/>
            <a:ext cx="47324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Es el piloto con más número de </a:t>
            </a:r>
            <a:r>
              <a:rPr lang="es-MX" sz="2800" b="1" dirty="0" err="1"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latin typeface="Edwardian Script ITC" panose="030303020407070D0804" pitchFamily="66" charset="0"/>
              </a:rPr>
              <a:t> en circuitos diferentes (</a:t>
            </a:r>
            <a:r>
              <a:rPr lang="es-MX" sz="2800" b="1" dirty="0">
                <a:solidFill>
                  <a:srgbClr val="58267E"/>
                </a:solidFill>
                <a:latin typeface="Edwardian Script ITC" panose="030303020407070D0804" pitchFamily="66" charset="0"/>
              </a:rPr>
              <a:t>24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9D275EF-6EE9-462C-A4A9-2F1DBE81B2A4}"/>
              </a:ext>
            </a:extLst>
          </p:cNvPr>
          <p:cNvSpPr/>
          <p:nvPr/>
        </p:nvSpPr>
        <p:spPr>
          <a:xfrm>
            <a:off x="7860629" y="1274205"/>
            <a:ext cx="429928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•	Es el piloto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con mayor número de carreras consecutivas liderando alguna vuelta (</a:t>
            </a:r>
            <a:r>
              <a:rPr lang="es-MX" sz="2800" b="1" dirty="0">
                <a:solidFill>
                  <a:srgbClr val="58267E"/>
                </a:solidFill>
                <a:latin typeface="Edwardian Script ITC" panose="030303020407070D0804" pitchFamily="66" charset="0"/>
              </a:rPr>
              <a:t>18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6534FA3-0876-4EBD-9EE6-F7E7E6568C6F}"/>
              </a:ext>
            </a:extLst>
          </p:cNvPr>
          <p:cNvSpPr/>
          <p:nvPr/>
        </p:nvSpPr>
        <p:spPr>
          <a:xfrm>
            <a:off x="7828545" y="2525490"/>
            <a:ext cx="436345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•	</a:t>
            </a:r>
            <a:r>
              <a:rPr lang="es-MX" sz="2800" b="1" dirty="0">
                <a:latin typeface="Edwardian Script ITC" panose="030303020407070D0804" pitchFamily="66" charset="0"/>
              </a:rPr>
              <a:t>En el Gran Premio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de Gran Bretaña 2015,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supera el récord que tenía Jackie Stewart durante 45 años.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38C7B16-3FC7-4EF7-9D6A-C2F23F691229}"/>
              </a:ext>
            </a:extLst>
          </p:cNvPr>
          <p:cNvSpPr/>
          <p:nvPr/>
        </p:nvSpPr>
        <p:spPr>
          <a:xfrm>
            <a:off x="7443537" y="3921149"/>
            <a:ext cx="473242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•	</a:t>
            </a:r>
            <a:r>
              <a:rPr lang="es-MX" sz="2800" b="1" dirty="0">
                <a:latin typeface="Edwardian Script ITC" panose="030303020407070D0804" pitchFamily="66" charset="0"/>
              </a:rPr>
              <a:t>Además, es el primer piloto de color en ganar en alguna disciplina deportiva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circuito estadounidense de Indianápolis.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7D3F449-0D6D-408C-B27D-59F31097EA64}"/>
              </a:ext>
            </a:extLst>
          </p:cNvPr>
          <p:cNvSpPr/>
          <p:nvPr/>
        </p:nvSpPr>
        <p:spPr>
          <a:xfrm>
            <a:off x="0" y="5669737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dirty="0">
                <a:solidFill>
                  <a:prstClr val="black"/>
                </a:solidFill>
                <a:latin typeface="Edwardian Script ITC" panose="030303020407070D0804" pitchFamily="66" charset="0"/>
              </a:rPr>
              <a:t>•	</a:t>
            </a:r>
            <a:r>
              <a:rPr lang="es-MX" sz="2800" b="1" dirty="0">
                <a:latin typeface="Edwardian Script ITC" panose="030303020407070D0804" pitchFamily="66" charset="0"/>
              </a:rPr>
              <a:t>Superó la cantidad de </a:t>
            </a:r>
            <a:r>
              <a:rPr lang="es-MX" sz="2800" b="1" dirty="0" err="1">
                <a:latin typeface="Edwardian Script ITC" panose="030303020407070D0804" pitchFamily="66" charset="0"/>
              </a:rPr>
              <a:t>poles</a:t>
            </a:r>
            <a:r>
              <a:rPr lang="es-MX" sz="2800" b="1" dirty="0">
                <a:latin typeface="Edwardian Script ITC" panose="030303020407070D0804" pitchFamily="66" charset="0"/>
              </a:rPr>
              <a:t> de Michael Schumacher </a:t>
            </a:r>
          </a:p>
          <a:p>
            <a:pPr algn="ctr">
              <a:lnSpc>
                <a:spcPts val="2400"/>
              </a:lnSpc>
            </a:pPr>
            <a:r>
              <a:rPr lang="es-MX" sz="2800" b="1" dirty="0">
                <a:latin typeface="Edwardian Script ITC" panose="030303020407070D0804" pitchFamily="66" charset="0"/>
              </a:rPr>
              <a:t>en el Gran Premio de Italia 2017 (</a:t>
            </a:r>
            <a:r>
              <a:rPr lang="es-MX" sz="2800" b="1" dirty="0">
                <a:solidFill>
                  <a:srgbClr val="58267E"/>
                </a:solidFill>
                <a:latin typeface="Edwardian Script ITC" panose="030303020407070D0804" pitchFamily="66" charset="0"/>
              </a:rPr>
              <a:t>69</a:t>
            </a:r>
            <a:r>
              <a:rPr lang="es-MX" sz="2800" b="1" dirty="0">
                <a:latin typeface="Edwardian Script ITC" panose="030303020407070D0804" pitchFamily="66" charset="0"/>
              </a:rPr>
              <a:t>).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467CC99-86EF-418F-943C-D71F8E4E12FA}"/>
              </a:ext>
            </a:extLst>
          </p:cNvPr>
          <p:cNvSpPr txBox="1"/>
          <p:nvPr/>
        </p:nvSpPr>
        <p:spPr>
          <a:xfrm>
            <a:off x="1219200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3423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60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6199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7846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2301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3012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 descr="Imagen que contiene deporte, juego atlético, reproductor, tenis&#10;&#10;Descripción generada con confianza muy alta">
            <a:extLst>
              <a:ext uri="{FF2B5EF4-FFF2-40B4-BE49-F238E27FC236}">
                <a16:creationId xmlns:a16="http://schemas.microsoft.com/office/drawing/2014/main" id="{9C712BAF-C13F-47F3-8A19-D9ACA1F45F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696" cy="6843712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Lewis Hamilton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Celine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Dion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809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422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81253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37098</TotalTime>
  <Words>7494</Words>
  <Application>Microsoft Office PowerPoint</Application>
  <PresentationFormat>Panorámica</PresentationFormat>
  <Paragraphs>815</Paragraphs>
  <Slides>55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9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2008, 2014, 2015 y 2017  Lewis Hamilton   Versión Completa  8247 Misppsx</dc:title>
  <dc:creator>Eagle's nest</dc:creator>
  <cp:lastModifiedBy>Eagle's nest</cp:lastModifiedBy>
  <cp:revision>3043</cp:revision>
  <dcterms:created xsi:type="dcterms:W3CDTF">2017-07-02T00:56:35Z</dcterms:created>
  <dcterms:modified xsi:type="dcterms:W3CDTF">2018-02-26T23:38:45Z</dcterms:modified>
</cp:coreProperties>
</file>