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1659" r:id="rId2"/>
    <p:sldId id="531" r:id="rId3"/>
    <p:sldId id="2488" r:id="rId4"/>
    <p:sldId id="2489" r:id="rId5"/>
    <p:sldId id="2495" r:id="rId6"/>
    <p:sldId id="2500" r:id="rId7"/>
    <p:sldId id="2506" r:id="rId8"/>
    <p:sldId id="2512" r:id="rId9"/>
    <p:sldId id="2519" r:id="rId10"/>
    <p:sldId id="2522" r:id="rId11"/>
    <p:sldId id="2527" r:id="rId12"/>
    <p:sldId id="2539" r:id="rId13"/>
    <p:sldId id="2545" r:id="rId14"/>
    <p:sldId id="2710" r:id="rId15"/>
    <p:sldId id="2711" r:id="rId16"/>
    <p:sldId id="2713" r:id="rId17"/>
    <p:sldId id="2565" r:id="rId18"/>
    <p:sldId id="2569" r:id="rId19"/>
    <p:sldId id="2575" r:id="rId20"/>
    <p:sldId id="2582" r:id="rId21"/>
    <p:sldId id="2589" r:id="rId22"/>
    <p:sldId id="2597" r:id="rId23"/>
    <p:sldId id="2605" r:id="rId24"/>
    <p:sldId id="2611" r:id="rId25"/>
    <p:sldId id="2615" r:id="rId26"/>
    <p:sldId id="2623" r:id="rId27"/>
    <p:sldId id="2628" r:id="rId28"/>
    <p:sldId id="2635" r:id="rId29"/>
    <p:sldId id="2642" r:id="rId30"/>
    <p:sldId id="2650" r:id="rId31"/>
    <p:sldId id="2656" r:id="rId32"/>
    <p:sldId id="2662" r:id="rId33"/>
    <p:sldId id="2669" r:id="rId34"/>
    <p:sldId id="2674" r:id="rId35"/>
    <p:sldId id="2679" r:id="rId36"/>
    <p:sldId id="2684" r:id="rId37"/>
    <p:sldId id="2692" r:id="rId38"/>
    <p:sldId id="2697" r:id="rId39"/>
    <p:sldId id="2771" r:id="rId40"/>
    <p:sldId id="952" r:id="rId41"/>
    <p:sldId id="953" r:id="rId42"/>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5D00"/>
    <a:srgbClr val="58267E"/>
    <a:srgbClr val="9CEAFA"/>
    <a:srgbClr val="1B1B1B"/>
    <a:srgbClr val="644C00"/>
    <a:srgbClr val="684F00"/>
    <a:srgbClr val="6C5200"/>
    <a:srgbClr val="765A00"/>
    <a:srgbClr val="191C29"/>
    <a:srgbClr val="0011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198" autoAdjust="0"/>
    <p:restoredTop sz="94322" autoAdjust="0"/>
  </p:normalViewPr>
  <p:slideViewPr>
    <p:cSldViewPr snapToGrid="0" showGuides="1">
      <p:cViewPr varScale="1">
        <p:scale>
          <a:sx n="62" d="100"/>
          <a:sy n="62" d="100"/>
        </p:scale>
        <p:origin x="558" y="78"/>
      </p:cViewPr>
      <p:guideLst>
        <p:guide orient="horz" pos="2160"/>
        <p:guide pos="3840"/>
      </p:guideLst>
    </p:cSldViewPr>
  </p:slideViewPr>
  <p:outlineViewPr>
    <p:cViewPr>
      <p:scale>
        <a:sx n="33" d="100"/>
        <a:sy n="33" d="100"/>
      </p:scale>
      <p:origin x="0" y="-1013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26/02/2018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D051A648-364D-4227-8D71-66C7C8F40045}"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4680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A5FDC0E0-38D0-4C0B-8E1E-85C022E6B359}"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49314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6BB358D-3529-4933-9838-85310A508A42}"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9071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2EF0166D-9162-46F3-BCB9-6C100832DF15}"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09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13655DC2-9D3C-4B37-B9E0-95D79EAAF8A7}" type="datetime1">
              <a:rPr lang="es-MX" smtClean="0"/>
              <a:t>26/02/2018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50522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FA0E69DB-151A-4A79-9E7A-1E69E157F2A2}" type="datetime1">
              <a:rPr lang="es-MX" smtClean="0"/>
              <a:t>26/02/2018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6429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709E5D2-772C-4BA3-ACF3-EA6B928E5A83}" type="datetime1">
              <a:rPr lang="es-MX" smtClean="0"/>
              <a:t>26/02/2018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461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113ECF7-A1A8-49D2-AC11-1074D40B24D4}"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42278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6974A77F-3F7F-4982-A3A5-18BC578639B1}"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76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33DF8429-E901-48FB-838F-E697CD61CF48}"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730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DEFB36C-AD85-473A-8E31-577AA5C574B0}"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27548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378696-A08A-4987-9C44-7218CA4FD75F}" type="datetime1">
              <a:rPr lang="es-MX" smtClean="0"/>
              <a:t>26/02/2018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312796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31.jpg"/></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commons.wikimedia.org/wiki/File:2008_Singapore_Grand_Prix_Renault_Nelson_Piquet_Jr_crash.jpg" TargetMode="External"/><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46.png"/><Relationship Id="rId5" Type="http://schemas.openxmlformats.org/officeDocument/2006/relationships/image" Target="../media/image45.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1 Rectángulo">
            <a:extLst>
              <a:ext uri="{FF2B5EF4-FFF2-40B4-BE49-F238E27FC236}">
                <a16:creationId xmlns:a16="http://schemas.microsoft.com/office/drawing/2014/main" id="{898409A7-54E1-4277-B237-2526942C70BA}"/>
              </a:ext>
            </a:extLst>
          </p:cNvPr>
          <p:cNvSpPr/>
          <p:nvPr/>
        </p:nvSpPr>
        <p:spPr>
          <a:xfrm>
            <a:off x="1154223" y="1294012"/>
            <a:ext cx="4829134" cy="816492"/>
          </a:xfrm>
          <a:prstGeom prst="rect">
            <a:avLst/>
          </a:prstGeom>
          <a:noFill/>
        </p:spPr>
        <p:txBody>
          <a:bodyPr wrap="square" lIns="121920" tIns="60960" rIns="121920" bIns="60960" numCol="1">
            <a:prstTxWarp prst="textCanUp">
              <a:avLst>
                <a:gd name="adj" fmla="val 72538"/>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Edwardian Script ITC" panose="030303020407070D0804" pitchFamily="66" charset="0"/>
                <a:cs typeface="Arial"/>
              </a:rPr>
              <a:t>   Fernando Alonso    </a:t>
            </a:r>
            <a:endParaRPr kumimoji="0" lang="es-ES" sz="6000" b="1" i="0" u="none" strike="noStrike" kern="0" cap="none" spc="0" normalizeH="0" baseline="0" noProof="0" dirty="0">
              <a:ln>
                <a:solidFill>
                  <a:srgbClr val="996633"/>
                </a:solidFill>
              </a:ln>
              <a:solidFill>
                <a:srgbClr val="FFC000"/>
              </a:solidFill>
              <a:effectLst/>
              <a:uLnTx/>
              <a:uFillTx/>
              <a:latin typeface="Edwardian Script ITC" panose="030303020407070D0804" pitchFamily="66" charset="0"/>
              <a:cs typeface="Arial"/>
            </a:endParaRPr>
          </a:p>
        </p:txBody>
      </p:sp>
      <p:sp>
        <p:nvSpPr>
          <p:cNvPr id="6" name="1 Rectángulo">
            <a:extLst>
              <a:ext uri="{FF2B5EF4-FFF2-40B4-BE49-F238E27FC236}">
                <a16:creationId xmlns:a16="http://schemas.microsoft.com/office/drawing/2014/main" id="{8DF01B93-D238-4E43-9353-80404819A4DB}"/>
              </a:ext>
            </a:extLst>
          </p:cNvPr>
          <p:cNvSpPr/>
          <p:nvPr/>
        </p:nvSpPr>
        <p:spPr>
          <a:xfrm>
            <a:off x="2528885" y="5138605"/>
            <a:ext cx="2321560" cy="669739"/>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2ª Parte</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7" name="12 CuadroTexto">
            <a:extLst>
              <a:ext uri="{FF2B5EF4-FFF2-40B4-BE49-F238E27FC236}">
                <a16:creationId xmlns:a16="http://schemas.microsoft.com/office/drawing/2014/main" id="{24B14615-0948-42E3-BB64-6EA3599F801B}"/>
              </a:ext>
            </a:extLst>
          </p:cNvPr>
          <p:cNvSpPr txBox="1"/>
          <p:nvPr/>
        </p:nvSpPr>
        <p:spPr>
          <a:xfrm>
            <a:off x="10101345" y="73299"/>
            <a:ext cx="1975799"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8" name="1 Rectángulo">
            <a:extLst>
              <a:ext uri="{FF2B5EF4-FFF2-40B4-BE49-F238E27FC236}">
                <a16:creationId xmlns:a16="http://schemas.microsoft.com/office/drawing/2014/main" id="{7FEF836A-483E-4FB1-9C75-75E7E796DA53}"/>
              </a:ext>
            </a:extLst>
          </p:cNvPr>
          <p:cNvSpPr/>
          <p:nvPr/>
        </p:nvSpPr>
        <p:spPr>
          <a:xfrm>
            <a:off x="1611423" y="4047629"/>
            <a:ext cx="3893578" cy="104644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6000" b="1" kern="0" dirty="0">
                <a:ln>
                  <a:solidFill>
                    <a:srgbClr val="996633"/>
                  </a:solidFill>
                </a:ln>
                <a:solidFill>
                  <a:srgbClr val="FFC000"/>
                </a:solidFill>
                <a:latin typeface="Edwardian Script ITC" panose="030303020407070D0804" pitchFamily="66" charset="0"/>
                <a:cs typeface="Arial"/>
              </a:rPr>
              <a:t>2005 - 2006 </a:t>
            </a:r>
            <a:endParaRPr lang="es-ES" sz="6000" b="1" kern="0" dirty="0">
              <a:ln>
                <a:solidFill>
                  <a:srgbClr val="996633"/>
                </a:solidFill>
              </a:ln>
              <a:solidFill>
                <a:srgbClr val="FFC000"/>
              </a:solidFill>
              <a:latin typeface="Edwardian Script ITC" panose="030303020407070D0804" pitchFamily="66" charset="0"/>
              <a:cs typeface="Arial"/>
            </a:endParaRPr>
          </a:p>
        </p:txBody>
      </p:sp>
      <p:sp>
        <p:nvSpPr>
          <p:cNvPr id="10" name="6 CuadroTexto">
            <a:extLst>
              <a:ext uri="{FF2B5EF4-FFF2-40B4-BE49-F238E27FC236}">
                <a16:creationId xmlns:a16="http://schemas.microsoft.com/office/drawing/2014/main" id="{588FD722-094A-4E3D-8975-1A2D7314386F}"/>
              </a:ext>
            </a:extLst>
          </p:cNvPr>
          <p:cNvSpPr txBox="1"/>
          <p:nvPr/>
        </p:nvSpPr>
        <p:spPr>
          <a:xfrm>
            <a:off x="-10914" y="5657671"/>
            <a:ext cx="2321560"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sp>
        <p:nvSpPr>
          <p:cNvPr id="9" name="1 Rectángulo">
            <a:extLst>
              <a:ext uri="{FF2B5EF4-FFF2-40B4-BE49-F238E27FC236}">
                <a16:creationId xmlns:a16="http://schemas.microsoft.com/office/drawing/2014/main" id="{E2D3E77D-179A-4FC4-991E-C33DD0B65F8D}"/>
              </a:ext>
            </a:extLst>
          </p:cNvPr>
          <p:cNvSpPr/>
          <p:nvPr/>
        </p:nvSpPr>
        <p:spPr>
          <a:xfrm>
            <a:off x="958641" y="2287484"/>
            <a:ext cx="5436382" cy="196977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6000" b="1" kern="0" dirty="0">
                <a:ln>
                  <a:solidFill>
                    <a:srgbClr val="996633"/>
                  </a:solidFill>
                </a:ln>
                <a:solidFill>
                  <a:srgbClr val="FFC000"/>
                </a:solidFill>
                <a:latin typeface="Edwardian Script ITC" panose="030303020407070D0804" pitchFamily="66" charset="0"/>
                <a:cs typeface="Arial"/>
              </a:rPr>
              <a:t>Bi-campeón Mundial   </a:t>
            </a:r>
          </a:p>
          <a:p>
            <a:pPr algn="ctr" defTabSz="1219170"/>
            <a:r>
              <a:rPr lang="es-ES" sz="6000" b="1" kern="0" dirty="0">
                <a:ln>
                  <a:solidFill>
                    <a:srgbClr val="996633"/>
                  </a:solidFill>
                </a:ln>
                <a:solidFill>
                  <a:srgbClr val="FFC000"/>
                </a:solidFill>
                <a:latin typeface="Edwardian Script ITC" panose="030303020407070D0804" pitchFamily="66" charset="0"/>
                <a:cs typeface="Arial"/>
              </a:rPr>
              <a:t>F</a:t>
            </a:r>
            <a:r>
              <a:rPr lang="es-MX" sz="6000" b="1" kern="0" dirty="0">
                <a:ln>
                  <a:solidFill>
                    <a:srgbClr val="996633"/>
                  </a:solidFill>
                </a:ln>
                <a:solidFill>
                  <a:srgbClr val="FFC000"/>
                </a:solidFill>
                <a:latin typeface="Edwardian Script ITC" panose="030303020407070D0804" pitchFamily="66" charset="0"/>
                <a:cs typeface="Arial"/>
              </a:rPr>
              <a:t>1</a:t>
            </a:r>
            <a:endParaRPr lang="es-ES" sz="6000" b="1" kern="0" dirty="0">
              <a:ln>
                <a:solidFill>
                  <a:srgbClr val="996633"/>
                </a:solidFill>
              </a:ln>
              <a:solidFill>
                <a:srgbClr val="FFC000"/>
              </a:solidFill>
              <a:latin typeface="Edwardian Script ITC" panose="030303020407070D0804" pitchFamily="66" charset="0"/>
              <a:cs typeface="Arial"/>
            </a:endParaRPr>
          </a:p>
        </p:txBody>
      </p:sp>
      <p:pic>
        <p:nvPicPr>
          <p:cNvPr id="11" name="Picture 2" descr="C:\Users\capiA\Desktop\Eaglenest 767.png">
            <a:extLst>
              <a:ext uri="{FF2B5EF4-FFF2-40B4-BE49-F238E27FC236}">
                <a16:creationId xmlns:a16="http://schemas.microsoft.com/office/drawing/2014/main" id="{994D1DE3-3FD4-4EB8-9EB0-F6AC05FA39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985"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2" name="Marcador de número de diapositiva 1">
            <a:extLst>
              <a:ext uri="{FF2B5EF4-FFF2-40B4-BE49-F238E27FC236}">
                <a16:creationId xmlns:a16="http://schemas.microsoft.com/office/drawing/2014/main" id="{FAB35E8B-5819-47B1-90EE-B438602D3323}"/>
              </a:ext>
            </a:extLst>
          </p:cNvPr>
          <p:cNvSpPr>
            <a:spLocks noGrp="1"/>
          </p:cNvSpPr>
          <p:nvPr>
            <p:ph type="sldNum" sz="quarter" idx="12"/>
          </p:nvPr>
        </p:nvSpPr>
        <p:spPr/>
        <p:txBody>
          <a:bodyPr/>
          <a:lstStyle/>
          <a:p>
            <a:fld id="{2BCB0698-9121-45D1-ACA1-C70C471D26E1}" type="slidenum">
              <a:rPr lang="es-MX" smtClean="0"/>
              <a:t>1</a:t>
            </a:fld>
            <a:endParaRPr lang="es-MX"/>
          </a:p>
        </p:txBody>
      </p:sp>
    </p:spTree>
    <p:extLst>
      <p:ext uri="{BB962C8B-B14F-4D97-AF65-F5344CB8AC3E}">
        <p14:creationId xmlns:p14="http://schemas.microsoft.com/office/powerpoint/2010/main" val="153208124"/>
      </p:ext>
    </p:extLst>
  </p:cSld>
  <p:clrMapOvr>
    <a:masterClrMapping/>
  </p:clrMapOvr>
  <mc:AlternateContent xmlns:mc="http://schemas.openxmlformats.org/markup-compatibility/2006" xmlns:p14="http://schemas.microsoft.com/office/powerpoint/2010/main">
    <mc:Choice Requires="p14">
      <p:transition spd="slow" p14:dur="7500" advTm="7500">
        <p14:vortex/>
        <p:sndAc>
          <p:stSnd>
            <p:snd r:embed="rId2" name="Gabriel's Oboe PD-Eaglenest-1.wav"/>
          </p:stSnd>
        </p:sndAc>
      </p:transition>
    </mc:Choice>
    <mc:Fallback xmlns="">
      <p:transition spd="slow" advTm="7500">
        <p:fade/>
        <p:sndAc>
          <p:stSnd>
            <p:snd r:embed="rId5" name="Gabriel's Oboe PD-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5000"/>
            <a:lum/>
          </a:blip>
          <a:srcRect/>
          <a:stretch>
            <a:fillRect/>
          </a:stretch>
        </a:blipFill>
        <a:effectLst/>
      </p:bgPr>
    </p:bg>
    <p:spTree>
      <p:nvGrpSpPr>
        <p:cNvPr id="1" name=""/>
        <p:cNvGrpSpPr/>
        <p:nvPr/>
      </p:nvGrpSpPr>
      <p:grpSpPr>
        <a:xfrm>
          <a:off x="0" y="0"/>
          <a:ext cx="0" cy="0"/>
          <a:chOff x="0" y="0"/>
          <a:chExt cx="0" cy="0"/>
        </a:xfrm>
      </p:grpSpPr>
      <p:pic>
        <p:nvPicPr>
          <p:cNvPr id="12" name="Imagen 11" descr="Imagen que contiene carretera, exterior, deporte, carrera de coches&#10;&#10;Descripción generada con confianza muy alta">
            <a:extLst>
              <a:ext uri="{FF2B5EF4-FFF2-40B4-BE49-F238E27FC236}">
                <a16:creationId xmlns:a16="http://schemas.microsoft.com/office/drawing/2014/main" id="{98CDBAA5-7443-455D-B8D7-F5D18A7522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85456"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C000"/>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rot="20586164">
            <a:off x="3691821" y="5297228"/>
            <a:ext cx="2321560" cy="669739"/>
          </a:xfrm>
          <a:prstGeom prst="rect">
            <a:avLst/>
          </a:prstGeom>
          <a:noFill/>
        </p:spPr>
        <p:txBody>
          <a:bodyPr wrap="square" lIns="121920" tIns="60960" rIns="121920" bIns="60960" numCol="1">
            <a:prstTxWarp prst="textFadeLeft">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2ª Parte</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4" name="1 Rectángulo">
            <a:extLst>
              <a:ext uri="{FF2B5EF4-FFF2-40B4-BE49-F238E27FC236}">
                <a16:creationId xmlns:a16="http://schemas.microsoft.com/office/drawing/2014/main" id="{93B93894-5A14-4B13-BCE0-5356613498F1}"/>
              </a:ext>
            </a:extLst>
          </p:cNvPr>
          <p:cNvSpPr/>
          <p:nvPr/>
        </p:nvSpPr>
        <p:spPr>
          <a:xfrm rot="21089222">
            <a:off x="507951" y="27972"/>
            <a:ext cx="6745599" cy="2626674"/>
          </a:xfrm>
          <a:prstGeom prst="rect">
            <a:avLst/>
          </a:prstGeom>
          <a:noFill/>
        </p:spPr>
        <p:txBody>
          <a:bodyPr wrap="square" lIns="121920" tIns="60960" rIns="121920" bIns="60960" numCol="1">
            <a:prstTxWarp prst="textFadeRight">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Fernando Alonso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Bi-campeón Mundial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2005 - 2006 </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2" name="Marcador de número de diapositiva 1">
            <a:extLst>
              <a:ext uri="{FF2B5EF4-FFF2-40B4-BE49-F238E27FC236}">
                <a16:creationId xmlns:a16="http://schemas.microsoft.com/office/drawing/2014/main" id="{94373AD3-D4BA-442E-BFE8-82F686FD88A1}"/>
              </a:ext>
            </a:extLst>
          </p:cNvPr>
          <p:cNvSpPr>
            <a:spLocks noGrp="1"/>
          </p:cNvSpPr>
          <p:nvPr>
            <p:ph type="sldNum" sz="quarter" idx="12"/>
          </p:nvPr>
        </p:nvSpPr>
        <p:spPr/>
        <p:txBody>
          <a:bodyPr/>
          <a:lstStyle/>
          <a:p>
            <a:fld id="{2BCB0698-9121-45D1-ACA1-C70C471D26E1}" type="slidenum">
              <a:rPr lang="es-MX" smtClean="0"/>
              <a:t>2</a:t>
            </a:fld>
            <a:endParaRPr lang="es-MX"/>
          </a:p>
        </p:txBody>
      </p:sp>
    </p:spTree>
    <p:extLst>
      <p:ext uri="{BB962C8B-B14F-4D97-AF65-F5344CB8AC3E}">
        <p14:creationId xmlns:p14="http://schemas.microsoft.com/office/powerpoint/2010/main" val="3506453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37000"/>
                                        <p:tgtEl>
                                          <p:spTgt spid="12"/>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3200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2500" fill="hold"/>
                                        <p:tgtEl>
                                          <p:spTgt spid="16"/>
                                        </p:tgtEl>
                                        <p:attrNameLst>
                                          <p:attrName>ppt_x</p:attrName>
                                        </p:attrNameLst>
                                      </p:cBhvr>
                                      <p:tavLst>
                                        <p:tav tm="0">
                                          <p:val>
                                            <p:strVal val="#ppt_x"/>
                                          </p:val>
                                        </p:tav>
                                        <p:tav tm="100000">
                                          <p:val>
                                            <p:strVal val="#ppt_x"/>
                                          </p:val>
                                        </p:tav>
                                      </p:tavLst>
                                    </p:anim>
                                    <p:anim calcmode="lin" valueType="num">
                                      <p:cBhvr>
                                        <p:cTn id="29" dur="2500" fill="hold"/>
                                        <p:tgtEl>
                                          <p:spTgt spid="16"/>
                                        </p:tgtEl>
                                        <p:attrNameLst>
                                          <p:attrName>ppt_y</p:attrName>
                                        </p:attrNameLst>
                                      </p:cBhvr>
                                      <p:tavLst>
                                        <p:tav tm="0">
                                          <p:val>
                                            <p:strVal val="#ppt_y+#ppt_h/2"/>
                                          </p:val>
                                        </p:tav>
                                        <p:tav tm="100000">
                                          <p:val>
                                            <p:strVal val="#ppt_y"/>
                                          </p:val>
                                        </p:tav>
                                      </p:tavLst>
                                    </p:anim>
                                    <p:anim calcmode="lin" valueType="num">
                                      <p:cBhvr>
                                        <p:cTn id="30" dur="2500" fill="hold"/>
                                        <p:tgtEl>
                                          <p:spTgt spid="16"/>
                                        </p:tgtEl>
                                        <p:attrNameLst>
                                          <p:attrName>ppt_w</p:attrName>
                                        </p:attrNameLst>
                                      </p:cBhvr>
                                      <p:tavLst>
                                        <p:tav tm="0">
                                          <p:val>
                                            <p:strVal val="#ppt_w"/>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32000"/>
                                  </p:stCondLst>
                                  <p:iterate type="lt">
                                    <p:tmPct val="10000"/>
                                  </p:iterate>
                                  <p:childTnLst>
                                    <p:set>
                                      <p:cBhvr>
                                        <p:cTn id="33" dur="1" fill="hold">
                                          <p:stCondLst>
                                            <p:cond delay="0"/>
                                          </p:stCondLst>
                                        </p:cTn>
                                        <p:tgtEl>
                                          <p:spTgt spid="16"/>
                                        </p:tgtEl>
                                        <p:attrNameLst>
                                          <p:attrName>style.visibility</p:attrName>
                                        </p:attrNameLst>
                                      </p:cBhvr>
                                      <p:to>
                                        <p:strVal val="visible"/>
                                      </p:to>
                                    </p:set>
                                    <p:animEffect transition="in" filter="fade">
                                      <p:cBhvr>
                                        <p:cTn id="34" dur="2500"/>
                                        <p:tgtEl>
                                          <p:spTgt spid="16"/>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300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4" grpId="0"/>
      <p:bldP spid="14"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exterior, calle, carrera de coches&#10;&#10;Descripción generada con confianza muy alta">
            <a:extLst>
              <a:ext uri="{FF2B5EF4-FFF2-40B4-BE49-F238E27FC236}">
                <a16:creationId xmlns:a16="http://schemas.microsoft.com/office/drawing/2014/main" id="{16E04974-5891-4124-B3A4-2DE787553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152" y="5480"/>
            <a:ext cx="10304542" cy="6852520"/>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a:t>
            </a:fld>
            <a:endParaRPr lang="es-MX"/>
          </a:p>
        </p:txBody>
      </p:sp>
      <p:sp>
        <p:nvSpPr>
          <p:cNvPr id="4" name="Rectángulo 3">
            <a:extLst>
              <a:ext uri="{FF2B5EF4-FFF2-40B4-BE49-F238E27FC236}">
                <a16:creationId xmlns:a16="http://schemas.microsoft.com/office/drawing/2014/main" id="{3A4FC4B2-119D-4938-AD65-FEFEE64DB63E}"/>
              </a:ext>
            </a:extLst>
          </p:cNvPr>
          <p:cNvSpPr/>
          <p:nvPr/>
        </p:nvSpPr>
        <p:spPr>
          <a:xfrm rot="20823759">
            <a:off x="1796896" y="562399"/>
            <a:ext cx="3200400" cy="1323439"/>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Temporada 2012 </a:t>
            </a:r>
          </a:p>
          <a:p>
            <a:pPr algn="ctr"/>
            <a:r>
              <a:rPr lang="es-ES" sz="4000" b="1" kern="0" dirty="0">
                <a:ln>
                  <a:solidFill>
                    <a:srgbClr val="C00000"/>
                  </a:solidFill>
                </a:ln>
                <a:solidFill>
                  <a:srgbClr val="FFFF00"/>
                </a:solidFill>
                <a:latin typeface="Edwardian Script ITC" panose="030303020407070D0804" pitchFamily="66" charset="0"/>
                <a:cs typeface="Arial"/>
              </a:rPr>
              <a:t>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6DD296C1-33FB-4E13-9ADD-911BB87E0A75}"/>
              </a:ext>
            </a:extLst>
          </p:cNvPr>
          <p:cNvSpPr/>
          <p:nvPr/>
        </p:nvSpPr>
        <p:spPr>
          <a:xfrm rot="21162820">
            <a:off x="3457501" y="5735144"/>
            <a:ext cx="8702041" cy="400110"/>
          </a:xfrm>
          <a:prstGeom prst="rect">
            <a:avLst/>
          </a:prstGeom>
        </p:spPr>
        <p:txBody>
          <a:bodyPr wrap="square">
            <a:spAutoFit/>
          </a:bodyPr>
          <a:lstStyle/>
          <a:p>
            <a:pPr algn="ctr">
              <a:lnSpc>
                <a:spcPts val="2400"/>
              </a:lnSpc>
              <a:spcAft>
                <a:spcPts val="0"/>
              </a:spcAft>
            </a:pPr>
            <a:r>
              <a:rPr lang="es-ES" sz="2800" b="1" kern="1800" dirty="0">
                <a:solidFill>
                  <a:srgbClr val="FF0000"/>
                </a:solidFill>
                <a:latin typeface="Edwardian Script ITC" panose="030303020407070D0804" pitchFamily="66" charset="0"/>
                <a:ea typeface="Times New Roman" panose="02020603050405020304" pitchFamily="18" charset="0"/>
                <a:cs typeface="Times New Roman" panose="02020603050405020304" pitchFamily="18" charset="0"/>
              </a:rPr>
              <a:t>Alonso, en el Gran Premio de Baréin 2012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CB931F4F-DA7C-43D6-A493-08DC8C6AAFA3}"/>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535919882"/>
      </p:ext>
    </p:extLst>
  </p:cSld>
  <p:clrMapOvr>
    <a:masterClrMapping/>
  </p:clrMapOvr>
  <mc:AlternateContent xmlns:mc="http://schemas.openxmlformats.org/markup-compatibility/2006" xmlns:p14="http://schemas.microsoft.com/office/powerpoint/2010/main">
    <mc:Choice Requires="p14">
      <p:transition spd="slow" p14:dur="2000" advTm="0">
        <p14:ripple dir="rd"/>
        <p:sndAc>
          <p:stSnd>
            <p:snd r:embed="rId2" name="Fernando Alonso 5 a-Eaglenest-1.wav"/>
          </p:stSnd>
        </p:sndAc>
      </p:transition>
    </mc:Choice>
    <mc:Fallback xmlns="">
      <p:transition spd="slow" advTm="0">
        <p:fade/>
        <p:sndAc>
          <p:stSnd>
            <p:snd r:embed="rId5" name="Fernando Alonso 5 a-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180"/>
                                        <p:tgtEl>
                                          <p:spTgt spid="5"/>
                                        </p:tgtEl>
                                      </p:cBhvr>
                                    </p:animEffect>
                                  </p:childTnLst>
                                </p:cTn>
                              </p:par>
                            </p:childTnLst>
                          </p:cTn>
                        </p:par>
                        <p:par>
                          <p:cTn id="13" fill="hold">
                            <p:stCondLst>
                              <p:cond delay="10574"/>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15350"/>
                            </p:stCondLst>
                            <p:childTnLst>
                              <p:par>
                                <p:cTn id="18" presetID="1" presetClass="entr" presetSubtype="0" fill="hold" grpId="0" nodeType="afterEffect">
                                  <p:stCondLst>
                                    <p:cond delay="225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4</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de 2012 empezaba en Australia, y los peores pronósticos se confirmaron: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solo pudo ser 5º con un F2012  poco competitivo y lejos de los McLaren y los Red Bull.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n 4" descr="Imagen que contiene interior, persona, carretera&#10;&#10;Descripción generada con confianza alta">
            <a:extLst>
              <a:ext uri="{FF2B5EF4-FFF2-40B4-BE49-F238E27FC236}">
                <a16:creationId xmlns:a16="http://schemas.microsoft.com/office/drawing/2014/main" id="{5921EEB6-8C96-4E47-9FB3-FD134D3A5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7751" y="827144"/>
            <a:ext cx="7239000" cy="4521200"/>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ángulo 5">
            <a:extLst>
              <a:ext uri="{FF2B5EF4-FFF2-40B4-BE49-F238E27FC236}">
                <a16:creationId xmlns:a16="http://schemas.microsoft.com/office/drawing/2014/main" id="{2F365CF1-801C-418A-93A7-3A88EB89DC19}"/>
              </a:ext>
            </a:extLst>
          </p:cNvPr>
          <p:cNvSpPr/>
          <p:nvPr/>
        </p:nvSpPr>
        <p:spPr>
          <a:xfrm>
            <a:off x="-88487" y="1120856"/>
            <a:ext cx="6095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el GP de Malasia, Alonso consigue su primera victoria de la temporada en un Ferrari F2012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inferior al resto de sus rivales.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980A177-50B7-4370-83D1-896E0B8BFDFA}"/>
              </a:ext>
            </a:extLst>
          </p:cNvPr>
          <p:cNvSpPr/>
          <p:nvPr/>
        </p:nvSpPr>
        <p:spPr>
          <a:xfrm>
            <a:off x="0" y="2315482"/>
            <a:ext cx="4793225"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un cerrado final el asturiano gana por tan solo 2,2 s de margen sobre el mexicano Sergio Pérez en una carrera que sufrió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interrupción de 51 min por lluvia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la cual Alonso inició desde el octavo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481296A-7782-4CB2-859A-4631DBE07F39}"/>
              </a:ext>
            </a:extLst>
          </p:cNvPr>
          <p:cNvSpPr/>
          <p:nvPr/>
        </p:nvSpPr>
        <p:spPr>
          <a:xfrm>
            <a:off x="0" y="4159027"/>
            <a:ext cx="545690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Seguidamente, continúa en China y en Baréin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las limitaciones del auto le impiden subir al podio.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EFAE8BD-6E66-4559-8B33-EAD3DD25098F}"/>
              </a:ext>
            </a:extLst>
          </p:cNvPr>
          <p:cNvSpPr/>
          <p:nvPr/>
        </p:nvSpPr>
        <p:spPr>
          <a:xfrm>
            <a:off x="14748" y="5161910"/>
            <a:ext cx="7079225" cy="430887"/>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tras previas mejoras del  F2012, </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A5227DF-4B85-431E-91CE-064A6EE6DE21}"/>
              </a:ext>
            </a:extLst>
          </p:cNvPr>
          <p:cNvSpPr/>
          <p:nvPr/>
        </p:nvSpPr>
        <p:spPr>
          <a:xfrm>
            <a:off x="-1" y="5491290"/>
            <a:ext cx="1219200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consigue la segunda posición por detrás de Pastor Maldonado.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67D1055-E3A3-47EE-8FD6-5EB6A88D7E0B}"/>
              </a:ext>
            </a:extLst>
          </p:cNvPr>
          <p:cNvSpPr/>
          <p:nvPr/>
        </p:nvSpPr>
        <p:spPr>
          <a:xfrm>
            <a:off x="1" y="6061572"/>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semanas después, en el Gran Premio de Mónaco, Alonso sube a la tercera posición del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alcanza el liderato del mundial de pilotos.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70F0EBB3-8F41-483B-A238-A9AFE6C00B7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28682634"/>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8790"/>
                            </p:stCondLst>
                            <p:childTnLst>
                              <p:par>
                                <p:cTn id="9" presetID="16" presetClass="entr" presetSubtype="37"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Vertical)">
                                      <p:cBhvr>
                                        <p:cTn id="11" dur="14000"/>
                                        <p:tgtEl>
                                          <p:spTgt spid="5"/>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80"/>
                                        <p:tgtEl>
                                          <p:spTgt spid="6"/>
                                        </p:tgtEl>
                                      </p:cBhvr>
                                    </p:animEffect>
                                  </p:childTnLst>
                                </p:cTn>
                              </p:par>
                            </p:childTnLst>
                          </p:cTn>
                        </p:par>
                        <p:par>
                          <p:cTn id="15" fill="hold">
                            <p:stCondLst>
                              <p:cond delay="33596"/>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80"/>
                                        <p:tgtEl>
                                          <p:spTgt spid="7"/>
                                        </p:tgtEl>
                                      </p:cBhvr>
                                    </p:animEffect>
                                  </p:childTnLst>
                                </p:cTn>
                              </p:par>
                            </p:childTnLst>
                          </p:cTn>
                        </p:par>
                        <p:par>
                          <p:cTn id="19" fill="hold">
                            <p:stCondLst>
                              <p:cond delay="5678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68990"/>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76952"/>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84858"/>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80"/>
                                        <p:tgtEl>
                                          <p:spTgt spid="11"/>
                                        </p:tgtEl>
                                      </p:cBhvr>
                                    </p:animEffect>
                                  </p:childTnLst>
                                </p:cTn>
                              </p:par>
                            </p:childTnLst>
                          </p:cTn>
                        </p:par>
                        <p:par>
                          <p:cTn id="35" fill="hold">
                            <p:stCondLst>
                              <p:cond delay="100490"/>
                            </p:stCondLst>
                            <p:childTnLst>
                              <p:par>
                                <p:cTn id="36" presetID="1" presetClass="entr" presetSubtype="0" fill="hold" grpId="0" nodeType="afterEffect">
                                  <p:stCondLst>
                                    <p:cond delay="225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carretera, exterior, calle&#10;&#10;Descripción generada con confianza muy alta">
            <a:extLst>
              <a:ext uri="{FF2B5EF4-FFF2-40B4-BE49-F238E27FC236}">
                <a16:creationId xmlns:a16="http://schemas.microsoft.com/office/drawing/2014/main" id="{76DA81EB-0125-4172-A956-12A72FBBC6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934" y="156722"/>
            <a:ext cx="8601142" cy="57283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5</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Canadá finaliza en quinta posición tras una estrategia equivocada y un gran desfallecimiento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neumáticos, y gana Lewis Hamilton, que se coloca de esta manera líder del mundial.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8221F95-FAB2-4778-A6A6-9DA808A6BE78}"/>
              </a:ext>
            </a:extLst>
          </p:cNvPr>
          <p:cNvSpPr/>
          <p:nvPr/>
        </p:nvSpPr>
        <p:spPr>
          <a:xfrm>
            <a:off x="8996515" y="899640"/>
            <a:ext cx="3195485" cy="227754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Transcurren dos semanas más y se disputa el Gran Premio de Europa en el circuito urbano de Valencia,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Alonso se alza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la victoria tras salir desde la undécima posición en parrilla.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A3EB223-DD52-4006-B284-8E28FA245C80}"/>
              </a:ext>
            </a:extLst>
          </p:cNvPr>
          <p:cNvSpPr/>
          <p:nvPr/>
        </p:nvSpPr>
        <p:spPr>
          <a:xfrm>
            <a:off x="8996515" y="3229888"/>
            <a:ext cx="3195485"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Ese triunfo, unido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los abandonos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vuelven a darle el liderato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campeonato.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36138151-52A1-4333-A3FF-15AF795E5301}"/>
              </a:ext>
            </a:extLst>
          </p:cNvPr>
          <p:cNvSpPr/>
          <p:nvPr/>
        </p:nvSpPr>
        <p:spPr>
          <a:xfrm>
            <a:off x="8996515" y="5191417"/>
            <a:ext cx="3195485"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tarde, en el Gran Premio de Gran Bretaña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español consigue la pole position en un Gran Premio pasado por agua.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464CCCF-C56B-44D6-818B-E030E91D4A5B}"/>
              </a:ext>
            </a:extLst>
          </p:cNvPr>
          <p:cNvSpPr/>
          <p:nvPr/>
        </p:nvSpPr>
        <p:spPr>
          <a:xfrm>
            <a:off x="1" y="5825601"/>
            <a:ext cx="8996514" cy="1046440"/>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carrera que finalmente se disputó en seco,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se mantuvo líder hasta que fue superado por Mark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Webbera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4 vueltas del final,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el asturiano logró un nuevo podio que le mantenía líder.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3B1C684B-478F-40E3-A122-8963D8141D68}"/>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22534176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21268"/>
                            </p:stCondLst>
                            <p:childTnLst>
                              <p:par>
                                <p:cTn id="9" presetID="2" presetClass="entr" presetSubtype="8"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9000" fill="hold"/>
                                        <p:tgtEl>
                                          <p:spTgt spid="5"/>
                                        </p:tgtEl>
                                        <p:attrNameLst>
                                          <p:attrName>ppt_x</p:attrName>
                                        </p:attrNameLst>
                                      </p:cBhvr>
                                      <p:tavLst>
                                        <p:tav tm="0">
                                          <p:val>
                                            <p:strVal val="0-#ppt_w/2"/>
                                          </p:val>
                                        </p:tav>
                                        <p:tav tm="100000">
                                          <p:val>
                                            <p:strVal val="#ppt_x"/>
                                          </p:val>
                                        </p:tav>
                                      </p:tavLst>
                                    </p:anim>
                                    <p:anim calcmode="lin" valueType="num">
                                      <p:cBhvr additive="base">
                                        <p:cTn id="12" dur="19000" fill="hold"/>
                                        <p:tgtEl>
                                          <p:spTgt spid="5"/>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4173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80"/>
                                        <p:tgtEl>
                                          <p:spTgt spid="7"/>
                                        </p:tgtEl>
                                      </p:cBhvr>
                                    </p:animEffect>
                                  </p:childTnLst>
                                </p:cTn>
                              </p:par>
                            </p:childTnLst>
                          </p:cTn>
                        </p:par>
                        <p:par>
                          <p:cTn id="20" fill="hold">
                            <p:stCondLst>
                              <p:cond delay="5713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7111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92174"/>
                            </p:stCondLst>
                            <p:childTnLst>
                              <p:par>
                                <p:cTn id="29" presetID="1" presetClass="entr" presetSubtype="0" fill="hold" grpId="0" nodeType="afterEffect">
                                  <p:stCondLst>
                                    <p:cond delay="225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6</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Hockenheim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Alemania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Alonso logra partir desde la pole, lograda en agua,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consigue una victoria muy trabajada por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debido al acierto en la estrategia.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2EDAF8E-CFA3-47FE-A95A-A341E12E836C}"/>
              </a:ext>
            </a:extLst>
          </p:cNvPr>
          <p:cNvSpPr/>
          <p:nvPr/>
        </p:nvSpPr>
        <p:spPr>
          <a:xfrm>
            <a:off x="6096000" y="914391"/>
            <a:ext cx="6096001"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fue sancionado a bajar hasta la 5ª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realizar un adelantamiento ilegal por fuera de la pista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acabó segundo.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C298FF2-2161-4114-A99F-431D3583C746}"/>
              </a:ext>
            </a:extLst>
          </p:cNvPr>
          <p:cNvSpPr/>
          <p:nvPr/>
        </p:nvSpPr>
        <p:spPr>
          <a:xfrm>
            <a:off x="6096000" y="2035268"/>
            <a:ext cx="6096001"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último Gran Premio antes del parón estival,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Hungría, Alonso tuvo una calificación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no consiguió poner su F2012  a la altura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McLaren, Red Bull e incluso los Lotus,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adjudicó la 6ª posición de la parrilla.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3D7CBE2-96A1-4799-93A2-76DAB067F2E9}"/>
              </a:ext>
            </a:extLst>
          </p:cNvPr>
          <p:cNvSpPr/>
          <p:nvPr/>
        </p:nvSpPr>
        <p:spPr>
          <a:xfrm>
            <a:off x="6096000" y="3716584"/>
            <a:ext cx="6096001"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en carrera gracias a una acertada estrategia consiguió finalizar en la 5ª posición, acumulando así 164  puntos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aumentando su liderato en 40 puntos con respecto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Mark Webber, el segundo clasificado, con 124.</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A5EF11D5-E50C-4CE4-9EAE-B805F7AC1425}"/>
              </a:ext>
            </a:extLst>
          </p:cNvPr>
          <p:cNvSpPr/>
          <p:nvPr/>
        </p:nvSpPr>
        <p:spPr>
          <a:xfrm>
            <a:off x="6095999" y="5132430"/>
            <a:ext cx="609600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Bélgica de 2012, sale en la 5ª posición de parrilla, tras la sanción a Pastor Maldonado.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CC365D7-A184-4FAA-9FA4-3ACCA05E6F91}"/>
              </a:ext>
            </a:extLst>
          </p:cNvPr>
          <p:cNvSpPr/>
          <p:nvPr/>
        </p:nvSpPr>
        <p:spPr>
          <a:xfrm>
            <a:off x="0" y="5987838"/>
            <a:ext cx="1219200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tras una salida en la que se coloca 4º,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embiste a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los dos a su vez golpean y hacen volar el coche de Alonso en uno de los peores accidentes de su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Imagen 10" descr="Imagen que contiene carretera, edificio, exterior, calle&#10;&#10;Descripción generada con confianza muy alta">
            <a:extLst>
              <a:ext uri="{FF2B5EF4-FFF2-40B4-BE49-F238E27FC236}">
                <a16:creationId xmlns:a16="http://schemas.microsoft.com/office/drawing/2014/main" id="{E976E74E-11FA-40ED-AF9C-A080E5E5D7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698" y="1066380"/>
            <a:ext cx="5855302" cy="4714986"/>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2" name="CuadroTexto 11">
            <a:extLst>
              <a:ext uri="{FF2B5EF4-FFF2-40B4-BE49-F238E27FC236}">
                <a16:creationId xmlns:a16="http://schemas.microsoft.com/office/drawing/2014/main" id="{0A0AF65A-22E5-4385-B46E-E6A1EC32FCB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56682035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strips(downRight)">
                                      <p:cBhvr>
                                        <p:cTn id="7" dur="19000"/>
                                        <p:tgtEl>
                                          <p:spTgt spid="11"/>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20206"/>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80"/>
                                        <p:tgtEl>
                                          <p:spTgt spid="6"/>
                                        </p:tgtEl>
                                      </p:cBhvr>
                                    </p:animEffect>
                                  </p:childTnLst>
                                </p:cTn>
                              </p:par>
                            </p:childTnLst>
                          </p:cTn>
                        </p:par>
                        <p:par>
                          <p:cTn id="15" fill="hold">
                            <p:stCondLst>
                              <p:cond delay="36664"/>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80"/>
                                        <p:tgtEl>
                                          <p:spTgt spid="7"/>
                                        </p:tgtEl>
                                      </p:cBhvr>
                                    </p:animEffect>
                                  </p:childTnLst>
                                </p:cTn>
                              </p:par>
                            </p:childTnLst>
                          </p:cTn>
                        </p:par>
                        <p:par>
                          <p:cTn id="19" fill="hold">
                            <p:stCondLst>
                              <p:cond delay="6091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83858"/>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96422"/>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117600"/>
                            </p:stCondLst>
                            <p:childTnLst>
                              <p:par>
                                <p:cTn id="32" presetID="1" presetClass="entr" presetSubtype="0" fill="hold" grpId="0" nodeType="afterEffect">
                                  <p:stCondLst>
                                    <p:cond delay="225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7</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español salió ileso, aunque abandonó el Gran Premio debido a ese accidente.</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semana siguiente se disputó el Gran Premio de Italia 2012.</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BF08984-9257-4A2C-8796-4ABC33EF8112}"/>
              </a:ext>
            </a:extLst>
          </p:cNvPr>
          <p:cNvSpPr/>
          <p:nvPr/>
        </p:nvSpPr>
        <p:spPr>
          <a:xfrm>
            <a:off x="1" y="914387"/>
            <a:ext cx="4660489"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conseguir el mejor tiempo tanto en la Q1 como en la Q2, un problema con la barra estabilizadora trasera del coche de Alonso provocó que se clasificara en décimo lugar.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94A7ABC-12BC-4D0B-950D-D3D403A609C7}"/>
              </a:ext>
            </a:extLst>
          </p:cNvPr>
          <p:cNvSpPr/>
          <p:nvPr/>
        </p:nvSpPr>
        <p:spPr>
          <a:xfrm>
            <a:off x="1" y="2315484"/>
            <a:ext cx="4675238"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Consiguió terminar la carrera en tercer lugar, aunque alcanzó el segundo debido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abandono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al sobrepasar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compañero Massa,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lo perdió ante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Pérez.</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8181E06-C6B7-4F24-8535-5F658E7AC914}"/>
              </a:ext>
            </a:extLst>
          </p:cNvPr>
          <p:cNvSpPr/>
          <p:nvPr/>
        </p:nvSpPr>
        <p:spPr>
          <a:xfrm>
            <a:off x="1" y="4055792"/>
            <a:ext cx="4675238"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este podio, Alonso igualó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Ayrton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Senna en ochenta y se colocó el tercero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la historia de la F1 con más podios.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C59A73B-CCE5-438F-B671-719D95CDC14D}"/>
              </a:ext>
            </a:extLst>
          </p:cNvPr>
          <p:cNvSpPr/>
          <p:nvPr/>
        </p:nvSpPr>
        <p:spPr>
          <a:xfrm>
            <a:off x="1" y="5206170"/>
            <a:ext cx="4675238"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Abu Dabi consigue un segundo puesto después de salir sexto, su undécimo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año, el número 31 con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la temporada con Ferrari con más podios desde que llegó a la escudería italiana.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Imagen 12" descr="Imagen que contiene carretera, exterior, hierba, calle&#10;&#10;Descripción generada con confianza muy alta">
            <a:extLst>
              <a:ext uri="{FF2B5EF4-FFF2-40B4-BE49-F238E27FC236}">
                <a16:creationId xmlns:a16="http://schemas.microsoft.com/office/drawing/2014/main" id="{6FFED682-B094-4CF2-947A-BCFAC31C86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8" y="840610"/>
            <a:ext cx="7516761" cy="5008042"/>
          </a:xfrm>
          <a:prstGeom prst="rect">
            <a:avLst/>
          </a:prstGeom>
          <a:effectLst>
            <a:softEdge rad="317500"/>
          </a:effectLst>
        </p:spPr>
      </p:pic>
      <p:sp>
        <p:nvSpPr>
          <p:cNvPr id="14" name="Rectángulo 13">
            <a:extLst>
              <a:ext uri="{FF2B5EF4-FFF2-40B4-BE49-F238E27FC236}">
                <a16:creationId xmlns:a16="http://schemas.microsoft.com/office/drawing/2014/main" id="{10E610A8-A9BC-421C-8B75-92BBB09167B6}"/>
              </a:ext>
            </a:extLst>
          </p:cNvPr>
          <p:cNvSpPr/>
          <p:nvPr/>
        </p:nvSpPr>
        <p:spPr>
          <a:xfrm>
            <a:off x="4852219" y="5825602"/>
            <a:ext cx="7339781"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trazado de Austin de Estados Unidos,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termina tercero logrando así un podio para soñar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Mundial que se decidiría en Brasil.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B5155CA1-DD84-495B-A41D-FCF6F315FD4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52772857"/>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0-#ppt_h/2"/>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20076"/>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8894"/>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58538"/>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80"/>
                                        <p:tgtEl>
                                          <p:spTgt spid="6"/>
                                        </p:tgtEl>
                                      </p:cBhvr>
                                    </p:animEffect>
                                  </p:childTnLst>
                                </p:cTn>
                              </p:par>
                            </p:childTnLst>
                          </p:cTn>
                        </p:par>
                        <p:par>
                          <p:cTn id="25" fill="hold">
                            <p:stCondLst>
                              <p:cond delay="7181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80"/>
                                        <p:tgtEl>
                                          <p:spTgt spid="7"/>
                                        </p:tgtEl>
                                      </p:cBhvr>
                                    </p:animEffect>
                                  </p:childTnLst>
                                </p:cTn>
                              </p:par>
                            </p:childTnLst>
                          </p:cTn>
                        </p:par>
                        <p:par>
                          <p:cTn id="29" fill="hold">
                            <p:stCondLst>
                              <p:cond delay="93224"/>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4"/>
                                        </p:tgtEl>
                                        <p:attrNameLst>
                                          <p:attrName>style.visibility</p:attrName>
                                        </p:attrNameLst>
                                      </p:cBhvr>
                                      <p:to>
                                        <p:strVal val="visible"/>
                                      </p:to>
                                    </p:set>
                                    <p:animEffect transition="in" filter="fade">
                                      <p:cBhvr>
                                        <p:cTn id="32" dur="1180"/>
                                        <p:tgtEl>
                                          <p:spTgt spid="14"/>
                                        </p:tgtEl>
                                      </p:cBhvr>
                                    </p:animEffect>
                                  </p:childTnLst>
                                </p:cTn>
                              </p:par>
                            </p:childTnLst>
                          </p:cTn>
                        </p:par>
                        <p:par>
                          <p:cTn id="33" fill="hold">
                            <p:stCondLst>
                              <p:cond delay="110036"/>
                            </p:stCondLst>
                            <p:childTnLst>
                              <p:par>
                                <p:cTn id="34" presetID="1" presetClass="entr" presetSubtype="0" fill="hold" grpId="0" nodeType="afterEffect">
                                  <p:stCondLst>
                                    <p:cond delay="225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4"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interior, sentado&#10;&#10;Descripción generada con confianza alta">
            <a:extLst>
              <a:ext uri="{FF2B5EF4-FFF2-40B4-BE49-F238E27FC236}">
                <a16:creationId xmlns:a16="http://schemas.microsoft.com/office/drawing/2014/main" id="{F25694E9-77D8-4163-A6AA-6D989AEF71A9}"/>
              </a:ext>
            </a:extLst>
          </p:cNvPr>
          <p:cNvPicPr>
            <a:picLocks noChangeAspect="1"/>
          </p:cNvPicPr>
          <p:nvPr/>
        </p:nvPicPr>
        <p:blipFill rotWithShape="1">
          <a:blip r:embed="rId3">
            <a:extLst>
              <a:ext uri="{28A0092B-C50C-407E-A947-70E740481C1C}">
                <a14:useLocalDpi xmlns:a14="http://schemas.microsoft.com/office/drawing/2010/main" val="0"/>
              </a:ext>
            </a:extLst>
          </a:blip>
          <a:srcRect b="11124"/>
          <a:stretch/>
        </p:blipFill>
        <p:spPr>
          <a:xfrm>
            <a:off x="462119" y="3154205"/>
            <a:ext cx="5913291" cy="3497303"/>
          </a:xfrm>
          <a:prstGeom prst="ellipse">
            <a:avLst/>
          </a:prstGeom>
          <a:ln w="190500" cap="rnd">
            <a:solidFill>
              <a:srgbClr val="684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8</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48668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asturiano estaba a 13 puntos de Vettel,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Vettel que se quedó sin triunfo en Texas tras ser adelantado por Lewis Hamilton.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638C6C8-04E2-4701-940F-FB33E850FC7C}"/>
              </a:ext>
            </a:extLst>
          </p:cNvPr>
          <p:cNvSpPr/>
          <p:nvPr/>
        </p:nvSpPr>
        <p:spPr>
          <a:xfrm>
            <a:off x="1" y="1253597"/>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último gran premio de la temporada en Brasil,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no consiguió arrebatarle el Mundial a Vettel por 3 puntos a pesar de acabar en segundo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6586CFA-CB90-4B3D-AFE2-D6CCE75219FF}"/>
              </a:ext>
            </a:extLst>
          </p:cNvPr>
          <p:cNvSpPr/>
          <p:nvPr/>
        </p:nvSpPr>
        <p:spPr>
          <a:xfrm>
            <a:off x="1" y="2050013"/>
            <a:ext cx="1219199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obstante, días después circuló por la red un vídeo en el que se veía cómo Vettel supuestamente adelantaba ilegalmente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otro competidor, acción que, tras ser investigada por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dictaminó que el adelantamiento era totalmente legal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existían banderas verdes en el lugar del adelantamiento.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B90235E-1538-406A-A42D-C764D9323DD3}"/>
              </a:ext>
            </a:extLst>
          </p:cNvPr>
          <p:cNvSpPr/>
          <p:nvPr/>
        </p:nvSpPr>
        <p:spPr>
          <a:xfrm>
            <a:off x="6096000" y="5250417"/>
            <a:ext cx="6096000" cy="707886"/>
          </a:xfrm>
          <a:prstGeom prst="rect">
            <a:avLst/>
          </a:prstGeom>
        </p:spPr>
        <p:txBody>
          <a:bodyPr wrap="square">
            <a:spAutoFit/>
          </a:bodyPr>
          <a:lstStyle/>
          <a:p>
            <a:pPr algn="ctr"/>
            <a:r>
              <a:rPr lang="es-ES" sz="4000" b="1" kern="0" dirty="0">
                <a:ln>
                  <a:solidFill>
                    <a:srgbClr val="C00000"/>
                  </a:solidFill>
                </a:ln>
                <a:solidFill>
                  <a:srgbClr val="684F00"/>
                </a:solidFill>
                <a:latin typeface="Edwardian Script ITC" panose="030303020407070D0804" pitchFamily="66" charset="0"/>
                <a:cs typeface="Arial"/>
              </a:rPr>
              <a:t>Otro año de sequía en Ferrari</a:t>
            </a:r>
            <a:endParaRPr lang="es-MX" sz="4000" b="1" kern="0" dirty="0">
              <a:ln>
                <a:solidFill>
                  <a:srgbClr val="C00000"/>
                </a:solidFill>
              </a:ln>
              <a:solidFill>
                <a:srgbClr val="684F00"/>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D0284BC8-ED6C-4D26-94A9-F3909ACB0115}"/>
              </a:ext>
            </a:extLst>
          </p:cNvPr>
          <p:cNvSpPr/>
          <p:nvPr/>
        </p:nvSpPr>
        <p:spPr>
          <a:xfrm>
            <a:off x="6096000" y="3809997"/>
            <a:ext cx="6095999" cy="707886"/>
          </a:xfrm>
          <a:prstGeom prst="rect">
            <a:avLst/>
          </a:prstGeom>
        </p:spPr>
        <p:txBody>
          <a:bodyPr wrap="square">
            <a:spAutoFit/>
          </a:bodyPr>
          <a:lstStyle/>
          <a:p>
            <a:pPr algn="ctr"/>
            <a:r>
              <a:rPr lang="es-ES" sz="4000" b="1" kern="0" dirty="0">
                <a:ln>
                  <a:solidFill>
                    <a:srgbClr val="C00000"/>
                  </a:solidFill>
                </a:ln>
                <a:solidFill>
                  <a:srgbClr val="684F00"/>
                </a:solidFill>
                <a:latin typeface="Edwardian Script ITC" panose="030303020407070D0804" pitchFamily="66" charset="0"/>
                <a:cs typeface="Arial"/>
              </a:rPr>
              <a:t>Temporada 2013 de Fórmula 1</a:t>
            </a:r>
            <a:endParaRPr lang="es-MX" sz="4000" b="1" kern="0" dirty="0">
              <a:ln>
                <a:solidFill>
                  <a:srgbClr val="C00000"/>
                </a:solidFill>
              </a:ln>
              <a:solidFill>
                <a:srgbClr val="684F00"/>
              </a:solidFill>
              <a:latin typeface="Edwardian Script ITC" panose="030303020407070D0804" pitchFamily="66" charset="0"/>
              <a:cs typeface="Arial"/>
            </a:endParaRPr>
          </a:p>
        </p:txBody>
      </p:sp>
      <p:sp>
        <p:nvSpPr>
          <p:cNvPr id="9" name="CuadroTexto 8">
            <a:extLst>
              <a:ext uri="{FF2B5EF4-FFF2-40B4-BE49-F238E27FC236}">
                <a16:creationId xmlns:a16="http://schemas.microsoft.com/office/drawing/2014/main" id="{458B3C6B-8513-472E-B35C-ABF68EF48438}"/>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68624728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383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3076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80"/>
                                        <p:tgtEl>
                                          <p:spTgt spid="5"/>
                                        </p:tgtEl>
                                      </p:cBhvr>
                                    </p:animEffect>
                                  </p:childTnLst>
                                </p:cTn>
                              </p:par>
                            </p:childTnLst>
                          </p:cTn>
                        </p:par>
                        <p:par>
                          <p:cTn id="16" fill="hold">
                            <p:stCondLst>
                              <p:cond delay="63034"/>
                            </p:stCondLst>
                            <p:childTnLst>
                              <p:par>
                                <p:cTn id="17" presetID="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500" fill="hold"/>
                                        <p:tgtEl>
                                          <p:spTgt spid="6"/>
                                        </p:tgtEl>
                                        <p:attrNameLst>
                                          <p:attrName>ppt_x</p:attrName>
                                        </p:attrNameLst>
                                      </p:cBhvr>
                                      <p:tavLst>
                                        <p:tav tm="0">
                                          <p:val>
                                            <p:strVal val="0-#ppt_w/2"/>
                                          </p:val>
                                        </p:tav>
                                        <p:tav tm="100000">
                                          <p:val>
                                            <p:strVal val="#ppt_x"/>
                                          </p:val>
                                        </p:tav>
                                      </p:tavLst>
                                    </p:anim>
                                    <p:anim calcmode="lin" valueType="num">
                                      <p:cBhvr additive="base">
                                        <p:cTn id="20" dur="10500" fill="hold"/>
                                        <p:tgtEl>
                                          <p:spTgt spid="6"/>
                                        </p:tgtEl>
                                        <p:attrNameLst>
                                          <p:attrName>ppt_y</p:attrName>
                                        </p:attrNameLst>
                                      </p:cBhvr>
                                      <p:tavLst>
                                        <p:tav tm="0">
                                          <p:val>
                                            <p:strVal val="#ppt_y"/>
                                          </p:val>
                                        </p:tav>
                                        <p:tav tm="100000">
                                          <p:val>
                                            <p:strVal val="#ppt_y"/>
                                          </p:val>
                                        </p:tav>
                                      </p:tavLst>
                                    </p:anim>
                                  </p:childTnLst>
                                </p:cTn>
                              </p:par>
                              <p:par>
                                <p:cTn id="21" presetID="5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500" fill="hold"/>
                                        <p:tgtEl>
                                          <p:spTgt spid="6"/>
                                        </p:tgtEl>
                                        <p:attrNameLst>
                                          <p:attrName>ppt_w</p:attrName>
                                        </p:attrNameLst>
                                      </p:cBhvr>
                                      <p:tavLst>
                                        <p:tav tm="0">
                                          <p:val>
                                            <p:fltVal val="0"/>
                                          </p:val>
                                        </p:tav>
                                        <p:tav tm="100000">
                                          <p:val>
                                            <p:strVal val="#ppt_w"/>
                                          </p:val>
                                        </p:tav>
                                      </p:tavLst>
                                    </p:anim>
                                    <p:anim calcmode="lin" valueType="num">
                                      <p:cBhvr>
                                        <p:cTn id="24" dur="10500" fill="hold"/>
                                        <p:tgtEl>
                                          <p:spTgt spid="6"/>
                                        </p:tgtEl>
                                        <p:attrNameLst>
                                          <p:attrName>ppt_h</p:attrName>
                                        </p:attrNameLst>
                                      </p:cBhvr>
                                      <p:tavLst>
                                        <p:tav tm="0">
                                          <p:val>
                                            <p:fltVal val="0"/>
                                          </p:val>
                                        </p:tav>
                                        <p:tav tm="100000">
                                          <p:val>
                                            <p:strVal val="#ppt_h"/>
                                          </p:val>
                                        </p:tav>
                                      </p:tavLst>
                                    </p:anim>
                                    <p:animEffect transition="in" filter="fade">
                                      <p:cBhvr>
                                        <p:cTn id="25" dur="10500"/>
                                        <p:tgtEl>
                                          <p:spTgt spid="6"/>
                                        </p:tgtEl>
                                      </p:cBhvr>
                                    </p:animEffect>
                                  </p:childTnLst>
                                </p:cTn>
                              </p:par>
                              <p:par>
                                <p:cTn id="26" presetID="45" presetClass="entr" presetSubtype="0" repeatCount="500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8" presetClass="emph" presetSubtype="0" repeatCount="5000" fill="hold" nodeType="withEffect">
                                  <p:stCondLst>
                                    <p:cond delay="0"/>
                                  </p:stCondLst>
                                  <p:childTnLst>
                                    <p:animRot by="43200000">
                                      <p:cBhvr>
                                        <p:cTn id="32" dur="2000" fill="hold"/>
                                        <p:tgtEl>
                                          <p:spTgt spid="6"/>
                                        </p:tgtEl>
                                        <p:attrNameLst>
                                          <p:attrName>r</p:attrName>
                                        </p:attrNameLst>
                                      </p:cBhvr>
                                    </p:animRot>
                                  </p:childTnLst>
                                </p:cTn>
                              </p:par>
                              <p:par>
                                <p:cTn id="33" presetID="10" presetClass="entr" presetSubtype="0" fill="hold" grpId="0" nodeType="withEffect">
                                  <p:stCondLst>
                                    <p:cond delay="150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180"/>
                                        <p:tgtEl>
                                          <p:spTgt spid="8"/>
                                        </p:tgtEl>
                                      </p:cBhvr>
                                    </p:animEffect>
                                  </p:childTnLst>
                                </p:cTn>
                              </p:par>
                              <p:par>
                                <p:cTn id="36" presetID="10" presetClass="entr" presetSubtype="0" fill="hold" grpId="0" nodeType="withEffect">
                                  <p:stCondLst>
                                    <p:cond delay="675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180"/>
                                        <p:tgtEl>
                                          <p:spTgt spid="7"/>
                                        </p:tgtEl>
                                      </p:cBhvr>
                                    </p:animEffect>
                                  </p:childTnLst>
                                </p:cTn>
                              </p:par>
                            </p:childTnLst>
                          </p:cTn>
                        </p:par>
                        <p:par>
                          <p:cTn id="39" fill="hold">
                            <p:stCondLst>
                              <p:cond delay="73678"/>
                            </p:stCondLst>
                            <p:childTnLst>
                              <p:par>
                                <p:cTn id="40" presetID="1" presetClass="entr" presetSubtype="0" fill="hold" grpId="0" nodeType="afterEffect">
                                  <p:stCondLst>
                                    <p:cond delay="2500"/>
                                  </p:stCondLst>
                                  <p:childTnLst>
                                    <p:set>
                                      <p:cBhvr>
                                        <p:cTn id="4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hierba, exterior, carretera, rojo&#10;&#10;Descripción generada con confianza muy alta">
            <a:extLst>
              <a:ext uri="{FF2B5EF4-FFF2-40B4-BE49-F238E27FC236}">
                <a16:creationId xmlns:a16="http://schemas.microsoft.com/office/drawing/2014/main" id="{FB8DD951-8C27-426A-89C7-ACB6637E9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6" y="752164"/>
            <a:ext cx="12182168" cy="6091084"/>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9</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2212247"/>
            <a:ext cx="638605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Malasia, Alonso se clasificó en tercer lugar.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A5203D7-97DF-40F1-AA04-7DB029E3B677}"/>
              </a:ext>
            </a:extLst>
          </p:cNvPr>
          <p:cNvSpPr/>
          <p:nvPr/>
        </p:nvSpPr>
        <p:spPr>
          <a:xfrm rot="20564526">
            <a:off x="1710715" y="3004739"/>
            <a:ext cx="4995835"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Fernando Alonso 2013 Malaysia Fp2.</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02D17D69-F803-4119-8E6E-D0C2C55820F2}"/>
              </a:ext>
            </a:extLst>
          </p:cNvPr>
          <p:cNvSpPr/>
          <p:nvPr/>
        </p:nvSpPr>
        <p:spPr>
          <a:xfrm>
            <a:off x="1" y="35394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comenzó la temporada clasificándose quinto en Australia,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al final de la primera vuelta había ascendido a la tercera 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FB47D6A-1672-48D1-B3B0-F9755B9BCB43}"/>
              </a:ext>
            </a:extLst>
          </p:cNvPr>
          <p:cNvSpPr/>
          <p:nvPr/>
        </p:nvSpPr>
        <p:spPr>
          <a:xfrm>
            <a:off x="0" y="1224094"/>
            <a:ext cx="6916993"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adelantar su parada en boxes, pudo superar a Vettel y a Massa.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D61A0EB-54D1-44E6-A05B-AA410A57B6E5}"/>
              </a:ext>
            </a:extLst>
          </p:cNvPr>
          <p:cNvSpPr/>
          <p:nvPr/>
        </p:nvSpPr>
        <p:spPr>
          <a:xfrm>
            <a:off x="1" y="1696050"/>
            <a:ext cx="638605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terminó en segundo puesto hasta el final de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B4FDF679-F103-4BCD-9E75-2503113A1F03}"/>
              </a:ext>
            </a:extLst>
          </p:cNvPr>
          <p:cNvSpPr/>
          <p:nvPr/>
        </p:nvSpPr>
        <p:spPr>
          <a:xfrm>
            <a:off x="2109023" y="4616233"/>
            <a:ext cx="9581543" cy="2246769"/>
          </a:xfrm>
          <a:prstGeom prst="rect">
            <a:avLst/>
          </a:prstGeom>
        </p:spPr>
        <p:txBody>
          <a:bodyPr wrap="square">
            <a:spAutoFit/>
          </a:bodyPr>
          <a:lstStyle/>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entrar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segunda curva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golpeó la parte trasera de Vettel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dañó  su alerón delantero, el equipo le dijo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se quedara fuera en vez de entrar y cambiarlo,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la esperanza de que el ala no se rompería,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que Alonso sería capaz de entrar en boxes para poner neumáticos en el momento apropiado.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01AAA4E1-68DA-4C75-B481-B2520ADBC46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5228375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4000" fill="hold"/>
                                        <p:tgtEl>
                                          <p:spTgt spid="5"/>
                                        </p:tgtEl>
                                        <p:attrNameLst>
                                          <p:attrName>ppt_x</p:attrName>
                                        </p:attrNameLst>
                                      </p:cBhvr>
                                      <p:tavLst>
                                        <p:tav tm="0">
                                          <p:val>
                                            <p:strVal val="1+#ppt_w/2"/>
                                          </p:val>
                                        </p:tav>
                                        <p:tav tm="100000">
                                          <p:val>
                                            <p:strVal val="#ppt_x"/>
                                          </p:val>
                                        </p:tav>
                                      </p:tavLst>
                                    </p:anim>
                                    <p:anim calcmode="lin" valueType="num">
                                      <p:cBhvr additive="base">
                                        <p:cTn id="8" dur="140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80"/>
                                        <p:tgtEl>
                                          <p:spTgt spid="7"/>
                                        </p:tgtEl>
                                      </p:cBhvr>
                                    </p:animEffect>
                                  </p:childTnLst>
                                </p:cTn>
                              </p:par>
                            </p:childTnLst>
                          </p:cTn>
                        </p:par>
                        <p:par>
                          <p:cTn id="12" fill="hold">
                            <p:stCondLst>
                              <p:cond delay="15250"/>
                            </p:stCondLst>
                            <p:childTnLst>
                              <p:par>
                                <p:cTn id="13" presetID="10" presetClass="entr" presetSubtype="0" fill="hold" grpId="0" nodeType="afterEffect">
                                  <p:stCondLst>
                                    <p:cond delay="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2035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80"/>
                                        <p:tgtEl>
                                          <p:spTgt spid="8"/>
                                        </p:tgtEl>
                                      </p:cBhvr>
                                    </p:animEffect>
                                  </p:childTnLst>
                                </p:cTn>
                              </p:par>
                            </p:childTnLst>
                          </p:cTn>
                        </p:par>
                        <p:par>
                          <p:cTn id="20" fill="hold">
                            <p:stCondLst>
                              <p:cond delay="2866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80"/>
                                        <p:tgtEl>
                                          <p:spTgt spid="9"/>
                                        </p:tgtEl>
                                      </p:cBhvr>
                                    </p:animEffect>
                                  </p:childTnLst>
                                </p:cTn>
                              </p:par>
                            </p:childTnLst>
                          </p:cTn>
                        </p:par>
                        <p:par>
                          <p:cTn id="24" fill="hold">
                            <p:stCondLst>
                              <p:cond delay="3686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3"/>
                                        </p:tgtEl>
                                        <p:attrNameLst>
                                          <p:attrName>style.visibility</p:attrName>
                                        </p:attrNameLst>
                                      </p:cBhvr>
                                      <p:to>
                                        <p:strVal val="visible"/>
                                      </p:to>
                                    </p:set>
                                    <p:animEffect transition="in" filter="fade">
                                      <p:cBhvr>
                                        <p:cTn id="27" dur="1180"/>
                                        <p:tgtEl>
                                          <p:spTgt spid="3"/>
                                        </p:tgtEl>
                                      </p:cBhvr>
                                    </p:animEffect>
                                  </p:childTnLst>
                                </p:cTn>
                              </p:par>
                            </p:childTnLst>
                          </p:cTn>
                        </p:par>
                        <p:par>
                          <p:cTn id="28" fill="hold">
                            <p:stCondLst>
                              <p:cond delay="4376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74856"/>
                            </p:stCondLst>
                            <p:childTnLst>
                              <p:par>
                                <p:cTn id="33" presetID="1" presetClass="entr" presetSubtype="0" fill="hold" grpId="0" nodeType="afterEffect">
                                  <p:stCondLst>
                                    <p:cond delay="250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4" name="Imagen 3" descr="Imagen que contiene hierba, carretera, exterior, pista&#10;&#10;Descripción generada con confianza muy alta">
            <a:extLst>
              <a:ext uri="{FF2B5EF4-FFF2-40B4-BE49-F238E27FC236}">
                <a16:creationId xmlns:a16="http://schemas.microsoft.com/office/drawing/2014/main" id="{26E4B164-642A-4801-B98A-E3660521EE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6413" cy="6858000"/>
          </a:xfrm>
          <a:prstGeom prst="rect">
            <a:avLst/>
          </a:prstGeom>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10</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884895"/>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China, Alonso vuelve a clasificarse tercero, en la salida adelanta a Kimi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alcanzando el segundo puesto, y cinco vueltas después al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poleman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Lewis Hamilton.</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2FBFF0B-9E89-48B3-A4EE-2FB5C026FB08}"/>
              </a:ext>
            </a:extLst>
          </p:cNvPr>
          <p:cNvSpPr/>
          <p:nvPr/>
        </p:nvSpPr>
        <p:spPr>
          <a:xfrm>
            <a:off x="-9831" y="2512133"/>
            <a:ext cx="6069319" cy="430887"/>
          </a:xfrm>
          <a:prstGeom prst="rect">
            <a:avLst/>
          </a:prstGeom>
        </p:spPr>
        <p:txBody>
          <a:bodyPr wrap="square">
            <a:spAutoFit/>
          </a:bodyPr>
          <a:lstStyle/>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en China 2013.</a:t>
            </a:r>
            <a:endParaRPr lang="es-MX" sz="11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676426D-884A-4305-8A94-2CF39762E84F}"/>
              </a:ext>
            </a:extLst>
          </p:cNvPr>
          <p:cNvSpPr/>
          <p:nvPr/>
        </p:nvSpPr>
        <p:spPr>
          <a:xfrm>
            <a:off x="1" y="44235"/>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al pasar por la recta principal en el inicio de la segunda vuelta, el alerón delantero se rompió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se fue debajo de su coche enviándolo a la grava y poniendo fin a su carrera.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FD8B1FC-139B-4E3F-A6F7-593ABF605786}"/>
              </a:ext>
            </a:extLst>
          </p:cNvPr>
          <p:cNvSpPr/>
          <p:nvPr/>
        </p:nvSpPr>
        <p:spPr>
          <a:xfrm>
            <a:off x="1" y="1681298"/>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partir de ahí gobernó el gran premio uniendo un gran ritmo en carrera con el cuidado de las gomas,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obteniendo así la victoria número 31 de su carrera y la primera de la temporada.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A6E7466-C7AB-41DC-B52F-FBA23EF47D45}"/>
              </a:ext>
            </a:extLst>
          </p:cNvPr>
          <p:cNvSpPr/>
          <p:nvPr/>
        </p:nvSpPr>
        <p:spPr>
          <a:xfrm>
            <a:off x="1" y="4424502"/>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Baréin, Fernando vuelve a partir desde la tercera posición, delante de él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Vettel y 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nada más apagarse el semáforo adelanta a Vettel, pero el alemán le devuelve la partida pocas curvas después.</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8368099-5B43-4006-A1CC-8E8F8C63FAAD}"/>
              </a:ext>
            </a:extLst>
          </p:cNvPr>
          <p:cNvSpPr/>
          <p:nvPr/>
        </p:nvSpPr>
        <p:spPr>
          <a:xfrm>
            <a:off x="1" y="5265163"/>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vuelta 8 el coche de Alonso presenta un problema mecánico en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Drs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que le obliga a una entrada prematura a boxes ya que perdía mucho tiempo en la zona revirada del circuito.</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457A4C2D-A961-4A45-8424-02CFCC9E71B1}"/>
              </a:ext>
            </a:extLst>
          </p:cNvPr>
          <p:cNvSpPr/>
          <p:nvPr/>
        </p:nvSpPr>
        <p:spPr>
          <a:xfrm>
            <a:off x="1" y="6120569"/>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la parada Fernando y su equipo decidieron arriesgarse a volver a abrir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Drs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Este se volvió a quedar abierto y Alonso tuvo que volver a hacer una parada.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2C1630FC-4581-4919-AAB0-8D729AA4118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64297692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0"/>
                                        <p:tgtEl>
                                          <p:spTgt spid="4"/>
                                        </p:tgtEl>
                                      </p:cBhvr>
                                    </p:animEffect>
                                  </p:childTnLst>
                                </p:cTn>
                              </p:par>
                              <p:par>
                                <p:cTn id="8" presetID="10" presetClass="entr" presetSubtype="0" fill="hold" grpId="0" nodeType="withEffect">
                                  <p:stCondLst>
                                    <p:cond delay="1250"/>
                                  </p:stCondLst>
                                  <p:iterate type="lt">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1180"/>
                                        <p:tgtEl>
                                          <p:spTgt spid="6"/>
                                        </p:tgtEl>
                                      </p:cBhvr>
                                    </p:animEffect>
                                  </p:childTnLst>
                                </p:cTn>
                              </p:par>
                            </p:childTnLst>
                          </p:cTn>
                        </p:par>
                        <p:par>
                          <p:cTn id="11" fill="hold">
                            <p:stCondLst>
                              <p:cond delay="20248"/>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80"/>
                                        <p:tgtEl>
                                          <p:spTgt spid="5"/>
                                        </p:tgtEl>
                                      </p:cBhvr>
                                    </p:animEffect>
                                  </p:childTnLst>
                                </p:cTn>
                              </p:par>
                            </p:childTnLst>
                          </p:cTn>
                        </p:par>
                        <p:par>
                          <p:cTn id="15" fill="hold">
                            <p:stCondLst>
                              <p:cond delay="25378"/>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180"/>
                                        <p:tgtEl>
                                          <p:spTgt spid="3"/>
                                        </p:tgtEl>
                                      </p:cBhvr>
                                    </p:animEffect>
                                  </p:childTnLst>
                                </p:cTn>
                              </p:par>
                            </p:childTnLst>
                          </p:cTn>
                        </p:par>
                        <p:par>
                          <p:cTn id="19" fill="hold">
                            <p:stCondLst>
                              <p:cond delay="44196"/>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180"/>
                                        <p:tgtEl>
                                          <p:spTgt spid="7"/>
                                        </p:tgtEl>
                                      </p:cBhvr>
                                    </p:animEffect>
                                  </p:childTnLst>
                                </p:cTn>
                              </p:par>
                            </p:childTnLst>
                          </p:cTn>
                        </p:par>
                        <p:par>
                          <p:cTn id="23" fill="hold">
                            <p:stCondLst>
                              <p:cond delay="63604"/>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80"/>
                                        <p:tgtEl>
                                          <p:spTgt spid="8"/>
                                        </p:tgtEl>
                                      </p:cBhvr>
                                    </p:animEffect>
                                  </p:childTnLst>
                                </p:cTn>
                              </p:par>
                            </p:childTnLst>
                          </p:cTn>
                        </p:par>
                        <p:par>
                          <p:cTn id="27" fill="hold">
                            <p:stCondLst>
                              <p:cond delay="8726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180"/>
                                        <p:tgtEl>
                                          <p:spTgt spid="9"/>
                                        </p:tgtEl>
                                      </p:cBhvr>
                                    </p:animEffect>
                                  </p:childTnLst>
                                </p:cTn>
                              </p:par>
                            </p:childTnLst>
                          </p:cTn>
                        </p:par>
                        <p:par>
                          <p:cTn id="31" fill="hold">
                            <p:stCondLst>
                              <p:cond delay="106786"/>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180"/>
                                        <p:tgtEl>
                                          <p:spTgt spid="10"/>
                                        </p:tgtEl>
                                      </p:cBhvr>
                                    </p:animEffect>
                                  </p:childTnLst>
                                </p:cTn>
                              </p:par>
                            </p:childTnLst>
                          </p:cTn>
                        </p:par>
                        <p:par>
                          <p:cTn id="35" fill="hold">
                            <p:stCondLst>
                              <p:cond delay="124306"/>
                            </p:stCondLst>
                            <p:childTnLst>
                              <p:par>
                                <p:cTn id="36" presetID="1" presetClass="entr" presetSubtype="0" fill="hold" grpId="0" nodeType="afterEffect">
                                  <p:stCondLst>
                                    <p:cond delay="2500"/>
                                  </p:stCondLst>
                                  <p:childTnLst>
                                    <p:set>
                                      <p:cBhvr>
                                        <p:cTn id="3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4" name="Imagen 3" descr="Imagen que contiene exterior, persona, transporte, rojo&#10;&#10;Descripción generada con confianza alta">
            <a:extLst>
              <a:ext uri="{FF2B5EF4-FFF2-40B4-BE49-F238E27FC236}">
                <a16:creationId xmlns:a16="http://schemas.microsoft.com/office/drawing/2014/main" id="{1B2F82D6-C84E-4BD1-81A6-F3725D6D68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68709"/>
            <a:ext cx="12192000" cy="7240204"/>
          </a:xfrm>
          <a:prstGeom prst="rect">
            <a:avLst/>
          </a:prstGeom>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11</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58983"/>
            <a:ext cx="121920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  final de las 57 vueltas Fernando queda en octava posición.</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D529158-1AAE-42CA-B3BD-A259C7788645}"/>
              </a:ext>
            </a:extLst>
          </p:cNvPr>
          <p:cNvSpPr/>
          <p:nvPr/>
        </p:nvSpPr>
        <p:spPr>
          <a:xfrm>
            <a:off x="1" y="2094249"/>
            <a:ext cx="5368412"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donde Alonso se quedó a medio segundo del primer clasificado, 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marcando un tiempo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1:21.218  que le valía para una quinta posición.</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60DB56E-D3FE-4585-AC61-04D3BF3F8D73}"/>
              </a:ext>
            </a:extLst>
          </p:cNvPr>
          <p:cNvSpPr/>
          <p:nvPr/>
        </p:nvSpPr>
        <p:spPr>
          <a:xfrm>
            <a:off x="0" y="3215141"/>
            <a:ext cx="5486399"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Alonso consiguió remontar en carrera y consiguió ganar su segunda carrera de la temporada.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098627B-4413-434E-971E-2502081D028E}"/>
              </a:ext>
            </a:extLst>
          </p:cNvPr>
          <p:cNvSpPr/>
          <p:nvPr/>
        </p:nvSpPr>
        <p:spPr>
          <a:xfrm>
            <a:off x="1" y="403103"/>
            <a:ext cx="2595716" cy="163121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fin de semana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del 10 al 12 de mayo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disputó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Gran Premio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España 2013,</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1EA3BFF-B6DE-4958-8949-47300F2F2182}"/>
              </a:ext>
            </a:extLst>
          </p:cNvPr>
          <p:cNvSpPr/>
          <p:nvPr/>
        </p:nvSpPr>
        <p:spPr>
          <a:xfrm>
            <a:off x="0" y="4173783"/>
            <a:ext cx="5117689"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Principado de Mónaco, Alonso salía sexto, aunque fue adelantado en varias ocasiones.</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5F13229-D902-454A-9DA0-6ADF4BB1918C}"/>
              </a:ext>
            </a:extLst>
          </p:cNvPr>
          <p:cNvSpPr/>
          <p:nvPr/>
        </p:nvSpPr>
        <p:spPr>
          <a:xfrm>
            <a:off x="1" y="5117673"/>
            <a:ext cx="5117688"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Primero fue adelantado por Sergio Pérez.</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AE2F1CA-EA3F-4019-83EF-0D2A92569902}"/>
              </a:ext>
            </a:extLst>
          </p:cNvPr>
          <p:cNvSpPr/>
          <p:nvPr/>
        </p:nvSpPr>
        <p:spPr>
          <a:xfrm>
            <a:off x="1" y="5737114"/>
            <a:ext cx="4970205"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perdió otra posición con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Sutil en la curva 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Loews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C9F191C8-ED10-4E7B-912E-956285BB572B}"/>
              </a:ext>
            </a:extLst>
          </p:cNvPr>
          <p:cNvSpPr/>
          <p:nvPr/>
        </p:nvSpPr>
        <p:spPr>
          <a:xfrm>
            <a:off x="6356555" y="678413"/>
            <a:ext cx="5835446" cy="132343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Gracias a la colisión Sergio Pérez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Kimi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logró ganar dos posiciones,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aunque un trozo de alerón del mexicano se coló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bajo su coche  y le hizo perder puntos de aerodinámica.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656126E6-0D8A-4960-AD2B-5FF19A124B5B}"/>
              </a:ext>
            </a:extLst>
          </p:cNvPr>
          <p:cNvSpPr/>
          <p:nvPr/>
        </p:nvSpPr>
        <p:spPr>
          <a:xfrm>
            <a:off x="6356555" y="2167998"/>
            <a:ext cx="5835446"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esa misma vuelta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consiguió rebasarle.</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24A1C209-F6D2-49A1-8E5D-C75B05E0CAD0}"/>
              </a:ext>
            </a:extLst>
          </p:cNvPr>
          <p:cNvSpPr/>
          <p:nvPr/>
        </p:nvSpPr>
        <p:spPr>
          <a:xfrm>
            <a:off x="6356555" y="2757934"/>
            <a:ext cx="5835446"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esta forma Fernando acabó en séptimo lugar, perdiendo una posición respecto a su lugar de partida.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0324FD7F-903A-4BB9-8A1B-53A5F3A735DA}"/>
              </a:ext>
            </a:extLst>
          </p:cNvPr>
          <p:cNvSpPr/>
          <p:nvPr/>
        </p:nvSpPr>
        <p:spPr>
          <a:xfrm>
            <a:off x="6356555" y="3746076"/>
            <a:ext cx="5835446"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Canadá, Alonso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partía desde la sexta posición debido a la mala vuelta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sobre mojado que hizo en calificación.</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AD14F23B-91D2-4142-A571-305AAEDFD874}"/>
              </a:ext>
            </a:extLst>
          </p:cNvPr>
          <p:cNvSpPr/>
          <p:nvPr/>
        </p:nvSpPr>
        <p:spPr>
          <a:xfrm>
            <a:off x="6356555" y="4881710"/>
            <a:ext cx="5835445"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Haciendo una salida tranquila, empezó a adelantar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Webber, y a los dos pilotos de Mercedes,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quedando así en segunda posición.</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CuadroTexto 15">
            <a:extLst>
              <a:ext uri="{FF2B5EF4-FFF2-40B4-BE49-F238E27FC236}">
                <a16:creationId xmlns:a16="http://schemas.microsoft.com/office/drawing/2014/main" id="{C9F3DB78-5130-4617-8CDC-D61B932819EC}"/>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859991304"/>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childTnLst>
                          </p:cTn>
                        </p:par>
                        <p:par>
                          <p:cTn id="8" fill="hold">
                            <p:stCondLst>
                              <p:cond delay="4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158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80"/>
                                        <p:tgtEl>
                                          <p:spTgt spid="7"/>
                                        </p:tgtEl>
                                      </p:cBhvr>
                                    </p:animEffect>
                                  </p:childTnLst>
                                </p:cTn>
                              </p:par>
                            </p:childTnLst>
                          </p:cTn>
                        </p:par>
                        <p:par>
                          <p:cTn id="16" fill="hold">
                            <p:stCondLst>
                              <p:cond delay="2095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3741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485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80"/>
                                        <p:tgtEl>
                                          <p:spTgt spid="8"/>
                                        </p:tgtEl>
                                      </p:cBhvr>
                                    </p:animEffect>
                                  </p:childTnLst>
                                </p:cTn>
                              </p:par>
                            </p:childTnLst>
                          </p:cTn>
                        </p:par>
                        <p:par>
                          <p:cTn id="28" fill="hold">
                            <p:stCondLst>
                              <p:cond delay="5971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80"/>
                                        <p:tgtEl>
                                          <p:spTgt spid="9"/>
                                        </p:tgtEl>
                                      </p:cBhvr>
                                    </p:animEffect>
                                  </p:childTnLst>
                                </p:cTn>
                              </p:par>
                            </p:childTnLst>
                          </p:cTn>
                        </p:par>
                        <p:par>
                          <p:cTn id="32" fill="hold">
                            <p:stCondLst>
                              <p:cond delay="6590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80"/>
                                        <p:tgtEl>
                                          <p:spTgt spid="10"/>
                                        </p:tgtEl>
                                      </p:cBhvr>
                                    </p:animEffect>
                                  </p:childTnLst>
                                </p:cTn>
                              </p:par>
                            </p:childTnLst>
                          </p:cTn>
                        </p:par>
                        <p:par>
                          <p:cTn id="36" fill="hold">
                            <p:stCondLst>
                              <p:cond delay="74574"/>
                            </p:stCondLst>
                            <p:childTnLst>
                              <p:par>
                                <p:cTn id="37" presetID="10" presetClass="entr" presetSubtype="0" fill="hold" grpId="0" nodeType="afterEffect">
                                  <p:stCondLst>
                                    <p:cond delay="150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180"/>
                                        <p:tgtEl>
                                          <p:spTgt spid="11"/>
                                        </p:tgtEl>
                                      </p:cBhvr>
                                    </p:animEffect>
                                  </p:childTnLst>
                                </p:cTn>
                              </p:par>
                            </p:childTnLst>
                          </p:cTn>
                        </p:par>
                        <p:par>
                          <p:cTn id="40" fill="hold">
                            <p:stCondLst>
                              <p:cond delay="94836"/>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180"/>
                                        <p:tgtEl>
                                          <p:spTgt spid="12"/>
                                        </p:tgtEl>
                                      </p:cBhvr>
                                    </p:animEffect>
                                  </p:childTnLst>
                                </p:cTn>
                              </p:par>
                            </p:childTnLst>
                          </p:cTn>
                        </p:par>
                        <p:par>
                          <p:cTn id="44" fill="hold">
                            <p:stCondLst>
                              <p:cond delay="102444"/>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180"/>
                                        <p:tgtEl>
                                          <p:spTgt spid="13"/>
                                        </p:tgtEl>
                                      </p:cBhvr>
                                    </p:animEffect>
                                  </p:childTnLst>
                                </p:cTn>
                              </p:par>
                            </p:childTnLst>
                          </p:cTn>
                        </p:par>
                        <p:par>
                          <p:cTn id="48" fill="hold">
                            <p:stCondLst>
                              <p:cond delay="114536"/>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14"/>
                                        </p:tgtEl>
                                        <p:attrNameLst>
                                          <p:attrName>style.visibility</p:attrName>
                                        </p:attrNameLst>
                                      </p:cBhvr>
                                      <p:to>
                                        <p:strVal val="visible"/>
                                      </p:to>
                                    </p:set>
                                    <p:animEffect transition="in" filter="fade">
                                      <p:cBhvr>
                                        <p:cTn id="51" dur="1180"/>
                                        <p:tgtEl>
                                          <p:spTgt spid="14"/>
                                        </p:tgtEl>
                                      </p:cBhvr>
                                    </p:animEffect>
                                  </p:childTnLst>
                                </p:cTn>
                              </p:par>
                            </p:childTnLst>
                          </p:cTn>
                        </p:par>
                        <p:par>
                          <p:cTn id="52" fill="hold">
                            <p:stCondLst>
                              <p:cond delay="129224"/>
                            </p:stCondLst>
                            <p:childTnLst>
                              <p:par>
                                <p:cTn id="53" presetID="10" presetClass="entr" presetSubtype="0" fill="hold" grpId="0" nodeType="afterEffect">
                                  <p:stCondLst>
                                    <p:cond delay="1000"/>
                                  </p:stCondLst>
                                  <p:iterate type="lt">
                                    <p:tmPct val="10000"/>
                                  </p:iterate>
                                  <p:childTnLst>
                                    <p:set>
                                      <p:cBhvr>
                                        <p:cTn id="54" dur="1" fill="hold">
                                          <p:stCondLst>
                                            <p:cond delay="0"/>
                                          </p:stCondLst>
                                        </p:cTn>
                                        <p:tgtEl>
                                          <p:spTgt spid="15"/>
                                        </p:tgtEl>
                                        <p:attrNameLst>
                                          <p:attrName>style.visibility</p:attrName>
                                        </p:attrNameLst>
                                      </p:cBhvr>
                                      <p:to>
                                        <p:strVal val="visible"/>
                                      </p:to>
                                    </p:set>
                                    <p:animEffect transition="in" filter="fade">
                                      <p:cBhvr>
                                        <p:cTn id="55" dur="1180"/>
                                        <p:tgtEl>
                                          <p:spTgt spid="15"/>
                                        </p:tgtEl>
                                      </p:cBhvr>
                                    </p:animEffect>
                                  </p:childTnLst>
                                </p:cTn>
                              </p:par>
                            </p:childTnLst>
                          </p:cTn>
                        </p:par>
                        <p:par>
                          <p:cTn id="56" fill="hold">
                            <p:stCondLst>
                              <p:cond delay="144620"/>
                            </p:stCondLst>
                            <p:childTnLst>
                              <p:par>
                                <p:cTn id="57" presetID="1" presetClass="entr" presetSubtype="0" fill="hold" grpId="0" nodeType="afterEffect">
                                  <p:stCondLst>
                                    <p:cond delay="2500"/>
                                  </p:stCondLst>
                                  <p:childTnLst>
                                    <p:set>
                                      <p:cBhvr>
                                        <p:cTn id="5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carretera, hierba, exterior, carrera de coches&#10;&#10;Descripción generada con confianza muy alta">
            <a:extLst>
              <a:ext uri="{FF2B5EF4-FFF2-40B4-BE49-F238E27FC236}">
                <a16:creationId xmlns:a16="http://schemas.microsoft.com/office/drawing/2014/main" id="{32D81081-28DC-435B-8EBC-1DF7D37B09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920" y="544662"/>
            <a:ext cx="7905133" cy="5266796"/>
          </a:xfrm>
          <a:prstGeom prst="rect">
            <a:avLst/>
          </a:prstGeom>
          <a:solidFill>
            <a:srgbClr val="FFFFFF">
              <a:shade val="85000"/>
            </a:srgbClr>
          </a:solidFill>
          <a:ln w="190500" cap="rnd">
            <a:solidFill>
              <a:srgbClr val="C000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12</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7315200" y="486672"/>
            <a:ext cx="4876801" cy="1323439"/>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Sus principales rivales por la lucha del título,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Vettel y Kimi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quedaron respectivamente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primero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25 puntos</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y noveno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 puntos</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F8B7EB5-394F-48BB-90CE-71EC0024375C}"/>
              </a:ext>
            </a:extLst>
          </p:cNvPr>
          <p:cNvSpPr/>
          <p:nvPr/>
        </p:nvSpPr>
        <p:spPr>
          <a:xfrm>
            <a:off x="7197213" y="1976260"/>
            <a:ext cx="4994788"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subió de la tercera a la segunda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general, estando en este punto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con 132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con 96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88.</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B495E19-B708-4565-925D-0E0898DA0D98}"/>
              </a:ext>
            </a:extLst>
          </p:cNvPr>
          <p:cNvSpPr/>
          <p:nvPr/>
        </p:nvSpPr>
        <p:spPr>
          <a:xfrm>
            <a:off x="7197213" y="3849300"/>
            <a:ext cx="4994788"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Vettel ostentaba cómoda ventaja de 36 puntos sobre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EC1016F-7C03-4D63-AD22-CBF373F94C0B}"/>
              </a:ext>
            </a:extLst>
          </p:cNvPr>
          <p:cNvSpPr/>
          <p:nvPr/>
        </p:nvSpPr>
        <p:spPr>
          <a:xfrm>
            <a:off x="7079226" y="4793210"/>
            <a:ext cx="5112775"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resto de la temporada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especialmente las nueve últimas carreras,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en las cuales Vettel ganó</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fueron un paseo de Vettel,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cual Alonso volvió a ser subcampeón.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ACA388CE-DB35-4167-82BF-9D19D116FD8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35189179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500" fill="hold"/>
                                        <p:tgtEl>
                                          <p:spTgt spid="10"/>
                                        </p:tgtEl>
                                        <p:attrNameLst>
                                          <p:attrName>ppt_x</p:attrName>
                                        </p:attrNameLst>
                                      </p:cBhvr>
                                      <p:tavLst>
                                        <p:tav tm="0">
                                          <p:val>
                                            <p:strVal val="0-#ppt_w/2"/>
                                          </p:val>
                                        </p:tav>
                                        <p:tav tm="100000">
                                          <p:val>
                                            <p:strVal val="#ppt_x"/>
                                          </p:val>
                                        </p:tav>
                                      </p:tavLst>
                                    </p:anim>
                                    <p:anim calcmode="lin" valueType="num">
                                      <p:cBhvr additive="base">
                                        <p:cTn id="8" dur="155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654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3383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80"/>
                                        <p:tgtEl>
                                          <p:spTgt spid="7"/>
                                        </p:tgtEl>
                                      </p:cBhvr>
                                    </p:animEffect>
                                  </p:childTnLst>
                                </p:cTn>
                              </p:par>
                            </p:childTnLst>
                          </p:cTn>
                        </p:par>
                        <p:par>
                          <p:cTn id="20" fill="hold">
                            <p:stCondLst>
                              <p:cond delay="4179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60140"/>
                            </p:stCondLst>
                            <p:childTnLst>
                              <p:par>
                                <p:cTn id="25" presetID="1" presetClass="entr" presetSubtype="0" fill="hold" grpId="0" nodeType="afterEffect">
                                  <p:stCondLst>
                                    <p:cond delay="250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carretera, exterior, hierba, juguete&#10;&#10;Descripción generada con confianza alta">
            <a:extLst>
              <a:ext uri="{FF2B5EF4-FFF2-40B4-BE49-F238E27FC236}">
                <a16:creationId xmlns:a16="http://schemas.microsoft.com/office/drawing/2014/main" id="{62EE0851-70A8-407F-A7FA-9CAFFC9782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13</a:t>
            </a:fld>
            <a:endParaRPr lang="es-MX"/>
          </a:p>
        </p:txBody>
      </p:sp>
      <p:sp>
        <p:nvSpPr>
          <p:cNvPr id="6" name="Rectángulo 5">
            <a:extLst>
              <a:ext uri="{FF2B5EF4-FFF2-40B4-BE49-F238E27FC236}">
                <a16:creationId xmlns:a16="http://schemas.microsoft.com/office/drawing/2014/main" id="{2C395865-B720-4B13-9118-D97EA31D4FCE}"/>
              </a:ext>
            </a:extLst>
          </p:cNvPr>
          <p:cNvSpPr/>
          <p:nvPr/>
        </p:nvSpPr>
        <p:spPr>
          <a:xfrm>
            <a:off x="6095999" y="-29505"/>
            <a:ext cx="6096001"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Ultimo año en Ferrari</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8" name="Rectángulo 7">
            <a:extLst>
              <a:ext uri="{FF2B5EF4-FFF2-40B4-BE49-F238E27FC236}">
                <a16:creationId xmlns:a16="http://schemas.microsoft.com/office/drawing/2014/main" id="{2216D72B-92A2-45ED-A8BD-4BA449E9563D}"/>
              </a:ext>
            </a:extLst>
          </p:cNvPr>
          <p:cNvSpPr/>
          <p:nvPr/>
        </p:nvSpPr>
        <p:spPr>
          <a:xfrm>
            <a:off x="1" y="-54090"/>
            <a:ext cx="6096000"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Temporada 2014 de Fórmula 1</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9" name="Rectángulo 8">
            <a:extLst>
              <a:ext uri="{FF2B5EF4-FFF2-40B4-BE49-F238E27FC236}">
                <a16:creationId xmlns:a16="http://schemas.microsoft.com/office/drawing/2014/main" id="{8EAA8B1F-25BF-46EE-A059-3BF5200F0A88}"/>
              </a:ext>
            </a:extLst>
          </p:cNvPr>
          <p:cNvSpPr/>
          <p:nvPr/>
        </p:nvSpPr>
        <p:spPr>
          <a:xfrm>
            <a:off x="1" y="840641"/>
            <a:ext cx="6095999"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2014, la Fórmula 1 entraba en una nueva era,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la introducción de los motores V6 turboalimentados.</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6A99386-A089-4B1B-9433-17579006A9F3}"/>
              </a:ext>
            </a:extLst>
          </p:cNvPr>
          <p:cNvSpPr/>
          <p:nvPr/>
        </p:nvSpPr>
        <p:spPr>
          <a:xfrm>
            <a:off x="10368116" y="1795165"/>
            <a:ext cx="1823884" cy="1661993"/>
          </a:xfrm>
          <a:prstGeom prst="rect">
            <a:avLst/>
          </a:prstGeom>
        </p:spPr>
        <p:txBody>
          <a:bodyPr wrap="square">
            <a:spAutoFit/>
          </a:bodyPr>
          <a:lstStyle/>
          <a:p>
            <a:pPr algn="ctr">
              <a:lnSpc>
                <a:spcPts val="2400"/>
              </a:lnSpc>
              <a:spcAft>
                <a:spcPts val="0"/>
              </a:spcAft>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Fernado</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Alonso </a:t>
            </a:r>
          </a:p>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el GP </a:t>
            </a:r>
          </a:p>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 Singapur  2014</a:t>
            </a:r>
            <a:endParaRPr lang="es-MX" sz="11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0728357-F874-44A3-B87A-B67DB13EBA83}"/>
              </a:ext>
            </a:extLst>
          </p:cNvPr>
          <p:cNvSpPr/>
          <p:nvPr/>
        </p:nvSpPr>
        <p:spPr>
          <a:xfrm>
            <a:off x="-14746" y="1592814"/>
            <a:ext cx="6784256" cy="132343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Ferrari y Alonso confiaban en que eso les ayudaría a volver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tener un coche ganador, después de haber sufrido en los últimos años, donde la aerodinámica era lo principal, aspecto en el que siempre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iban a remolque de  Red Bull.</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9EFB51E9-054B-4523-A5A0-B13476D462E8}"/>
              </a:ext>
            </a:extLst>
          </p:cNvPr>
          <p:cNvSpPr/>
          <p:nvPr/>
        </p:nvSpPr>
        <p:spPr>
          <a:xfrm>
            <a:off x="6095999" y="604675"/>
            <a:ext cx="6096001"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de nuevo el equipo comenzó la temporada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inferioridad de condiciones; esta vez, de Mercedes, cuyos propulsores demostraron ser los mejores de los tres fabricantes.</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FFC8DE5F-E723-43EF-A7BD-E1FC37A62BB3}"/>
              </a:ext>
            </a:extLst>
          </p:cNvPr>
          <p:cNvSpPr/>
          <p:nvPr/>
        </p:nvSpPr>
        <p:spPr>
          <a:xfrm>
            <a:off x="1" y="5973086"/>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escudería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angloalemana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su piloto Lewis Hamilton ganarían el campeonato con una enorme superioridad.</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EC460B52-A68D-46DE-AA20-6D19F0D596DE}"/>
              </a:ext>
            </a:extLst>
          </p:cNvPr>
          <p:cNvSpPr/>
          <p:nvPr/>
        </p:nvSpPr>
        <p:spPr>
          <a:xfrm>
            <a:off x="1" y="6430286"/>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20 de noviembre de 2014, Alonso confirma su marcha de Ferrari al término de la temporada.</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86A3CCD2-A9CB-4916-9059-B0FA7DF6A09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602362004"/>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0"/>
                                        <p:tgtEl>
                                          <p:spTgt spid="5"/>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8"/>
                                        </p:tgtEl>
                                        <p:attrNameLst>
                                          <p:attrName>style.visibility</p:attrName>
                                        </p:attrNameLst>
                                      </p:cBhvr>
                                      <p:to>
                                        <p:strVal val="visible"/>
                                      </p:to>
                                    </p:set>
                                    <p:animEffect transition="in" filter="fade">
                                      <p:cBhvr>
                                        <p:cTn id="10" dur="1180"/>
                                        <p:tgtEl>
                                          <p:spTgt spid="8"/>
                                        </p:tgtEl>
                                      </p:cBhvr>
                                    </p:animEffect>
                                  </p:childTnLst>
                                </p:cTn>
                              </p:par>
                              <p:par>
                                <p:cTn id="11" presetID="10" presetClass="entr" presetSubtype="0" fill="hold" grpId="0" nodeType="withEffect">
                                  <p:stCondLst>
                                    <p:cond delay="575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80"/>
                                        <p:tgtEl>
                                          <p:spTgt spid="6"/>
                                        </p:tgtEl>
                                      </p:cBhvr>
                                    </p:animEffect>
                                  </p:childTnLst>
                                </p:cTn>
                              </p:par>
                            </p:childTnLst>
                          </p:cTn>
                        </p:par>
                        <p:par>
                          <p:cTn id="14" fill="hold">
                            <p:stCondLst>
                              <p:cond delay="8936"/>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10"/>
                                        </p:tgtEl>
                                        <p:attrNameLst>
                                          <p:attrName>style.visibility</p:attrName>
                                        </p:attrNameLst>
                                      </p:cBhvr>
                                      <p:to>
                                        <p:strVal val="visible"/>
                                      </p:to>
                                    </p:set>
                                    <p:animEffect transition="in" filter="fade">
                                      <p:cBhvr>
                                        <p:cTn id="17" dur="1180"/>
                                        <p:tgtEl>
                                          <p:spTgt spid="10"/>
                                        </p:tgtEl>
                                      </p:cBhvr>
                                    </p:animEffect>
                                  </p:childTnLst>
                                </p:cTn>
                              </p:par>
                            </p:childTnLst>
                          </p:cTn>
                        </p:par>
                        <p:par>
                          <p:cTn id="18" fill="hold">
                            <p:stCondLst>
                              <p:cond delay="14892"/>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180"/>
                                        <p:tgtEl>
                                          <p:spTgt spid="9"/>
                                        </p:tgtEl>
                                      </p:cBhvr>
                                    </p:animEffect>
                                  </p:childTnLst>
                                </p:cTn>
                              </p:par>
                            </p:childTnLst>
                          </p:cTn>
                        </p:par>
                        <p:par>
                          <p:cTn id="22" fill="hold">
                            <p:stCondLst>
                              <p:cond delay="27102"/>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11"/>
                                        </p:tgtEl>
                                        <p:attrNameLst>
                                          <p:attrName>style.visibility</p:attrName>
                                        </p:attrNameLst>
                                      </p:cBhvr>
                                      <p:to>
                                        <p:strVal val="visible"/>
                                      </p:to>
                                    </p:set>
                                    <p:animEffect transition="in" filter="fade">
                                      <p:cBhvr>
                                        <p:cTn id="25" dur="1180"/>
                                        <p:tgtEl>
                                          <p:spTgt spid="11"/>
                                        </p:tgtEl>
                                      </p:cBhvr>
                                    </p:animEffect>
                                  </p:childTnLst>
                                </p:cTn>
                              </p:par>
                            </p:childTnLst>
                          </p:cTn>
                        </p:par>
                        <p:par>
                          <p:cTn id="26" fill="hold">
                            <p:stCondLst>
                              <p:cond delay="51112"/>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2"/>
                                        </p:tgtEl>
                                        <p:attrNameLst>
                                          <p:attrName>style.visibility</p:attrName>
                                        </p:attrNameLst>
                                      </p:cBhvr>
                                      <p:to>
                                        <p:strVal val="visible"/>
                                      </p:to>
                                    </p:set>
                                    <p:animEffect transition="in" filter="fade">
                                      <p:cBhvr>
                                        <p:cTn id="29" dur="1180"/>
                                        <p:tgtEl>
                                          <p:spTgt spid="12"/>
                                        </p:tgtEl>
                                      </p:cBhvr>
                                    </p:animEffect>
                                  </p:childTnLst>
                                </p:cTn>
                              </p:par>
                            </p:childTnLst>
                          </p:cTn>
                        </p:par>
                        <p:par>
                          <p:cTn id="30" fill="hold">
                            <p:stCondLst>
                              <p:cond delay="71110"/>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180"/>
                                        <p:tgtEl>
                                          <p:spTgt spid="13"/>
                                        </p:tgtEl>
                                      </p:cBhvr>
                                    </p:animEffect>
                                  </p:childTnLst>
                                </p:cTn>
                              </p:par>
                            </p:childTnLst>
                          </p:cTn>
                        </p:par>
                        <p:par>
                          <p:cTn id="34" fill="hold">
                            <p:stCondLst>
                              <p:cond delay="83792"/>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4"/>
                                        </p:tgtEl>
                                        <p:attrNameLst>
                                          <p:attrName>style.visibility</p:attrName>
                                        </p:attrNameLst>
                                      </p:cBhvr>
                                      <p:to>
                                        <p:strVal val="visible"/>
                                      </p:to>
                                    </p:set>
                                    <p:animEffect transition="in" filter="fade">
                                      <p:cBhvr>
                                        <p:cTn id="37" dur="1180"/>
                                        <p:tgtEl>
                                          <p:spTgt spid="14"/>
                                        </p:tgtEl>
                                      </p:cBhvr>
                                    </p:animEffect>
                                  </p:childTnLst>
                                </p:cTn>
                              </p:par>
                            </p:childTnLst>
                          </p:cTn>
                        </p:par>
                        <p:par>
                          <p:cTn id="38" fill="hold">
                            <p:stCondLst>
                              <p:cond delay="94822"/>
                            </p:stCondLst>
                            <p:childTnLst>
                              <p:par>
                                <p:cTn id="39" presetID="1" presetClass="entr" presetSubtype="0" fill="hold" grpId="0" nodeType="afterEffect">
                                  <p:stCondLst>
                                    <p:cond delay="2500"/>
                                  </p:stCondLst>
                                  <p:childTnLst>
                                    <p:set>
                                      <p:cBhvr>
                                        <p:cTn id="4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persona, interior&#10;&#10;Descripción generada con confianza muy alta">
            <a:extLst>
              <a:ext uri="{FF2B5EF4-FFF2-40B4-BE49-F238E27FC236}">
                <a16:creationId xmlns:a16="http://schemas.microsoft.com/office/drawing/2014/main" id="{E7390176-B0A8-446A-A716-768E916A1A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1803" y="1327348"/>
            <a:ext cx="5557047" cy="31299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2" name="Rectángulo 11">
            <a:extLst>
              <a:ext uri="{FF2B5EF4-FFF2-40B4-BE49-F238E27FC236}">
                <a16:creationId xmlns:a16="http://schemas.microsoft.com/office/drawing/2014/main" id="{63F81AEA-22F0-4C42-A374-2A3FF2E76E93}"/>
              </a:ext>
            </a:extLst>
          </p:cNvPr>
          <p:cNvSpPr/>
          <p:nvPr/>
        </p:nvSpPr>
        <p:spPr>
          <a:xfrm>
            <a:off x="-3374" y="3703314"/>
            <a:ext cx="6345643" cy="707886"/>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Finalmente, Fernando obtuvo un 10º puesto en el Premio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 Gran Bretaña firmando una gran actuación en mojado </a:t>
            </a:r>
          </a:p>
        </p:txBody>
      </p:sp>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14</a:t>
            </a:fld>
            <a:endParaRPr lang="es-MX" dirty="0"/>
          </a:p>
        </p:txBody>
      </p:sp>
      <p:sp>
        <p:nvSpPr>
          <p:cNvPr id="3" name="Rectángulo 2">
            <a:extLst>
              <a:ext uri="{FF2B5EF4-FFF2-40B4-BE49-F238E27FC236}">
                <a16:creationId xmlns:a16="http://schemas.microsoft.com/office/drawing/2014/main" id="{07DACA0B-CD17-4B15-B300-9404433F0058}"/>
              </a:ext>
            </a:extLst>
          </p:cNvPr>
          <p:cNvSpPr/>
          <p:nvPr/>
        </p:nvSpPr>
        <p:spPr>
          <a:xfrm>
            <a:off x="0" y="811153"/>
            <a:ext cx="6341805"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McLaren Honda (2015 - actualidad)</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9AE8EB83-6B37-49EA-841B-B435B9AABCE0}"/>
              </a:ext>
            </a:extLst>
          </p:cNvPr>
          <p:cNvSpPr/>
          <p:nvPr/>
        </p:nvSpPr>
        <p:spPr>
          <a:xfrm>
            <a:off x="6341805" y="801322"/>
            <a:ext cx="5850195"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Regreso complicado a McLaren</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7" name="Rectángulo 6">
            <a:extLst>
              <a:ext uri="{FF2B5EF4-FFF2-40B4-BE49-F238E27FC236}">
                <a16:creationId xmlns:a16="http://schemas.microsoft.com/office/drawing/2014/main" id="{24D431DF-5BD4-44F2-A98F-0C3B2E909883}"/>
              </a:ext>
            </a:extLst>
          </p:cNvPr>
          <p:cNvSpPr/>
          <p:nvPr/>
        </p:nvSpPr>
        <p:spPr>
          <a:xfrm>
            <a:off x="-2" y="1504344"/>
            <a:ext cx="6681021" cy="1015663"/>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El 11 de diciembre de 2014, McLaren-Honda  reveló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el regreso de Fernando Alonso al equipo y la estadía de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dejando a Kevin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como piloto de pruebas.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31C7964-F299-4340-A12E-DB64B72098F4}"/>
              </a:ext>
            </a:extLst>
          </p:cNvPr>
          <p:cNvSpPr/>
          <p:nvPr/>
        </p:nvSpPr>
        <p:spPr>
          <a:xfrm>
            <a:off x="-1" y="2580958"/>
            <a:ext cx="6681019" cy="1015663"/>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Tras un fuerte accidente  en los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tests</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invernales de Barcelona,</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el piloto español no pudo disputar el primer GP de la temporada,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disputado en Australia, por recomendación médica.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0F9F2AFC-329D-480A-A880-82412E4ADC6B}"/>
              </a:ext>
            </a:extLst>
          </p:cNvPr>
          <p:cNvSpPr/>
          <p:nvPr/>
        </p:nvSpPr>
        <p:spPr>
          <a:xfrm>
            <a:off x="-132731" y="4813919"/>
            <a:ext cx="12462386" cy="738664"/>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Alonso vive una de sus peores temporadas en la F1,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ya que abandonó en 5 de las 7 primeras carreras por problemas mecánicos.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BC4AB236-3492-482A-9CE2-DF0FB42BD70E}"/>
              </a:ext>
            </a:extLst>
          </p:cNvPr>
          <p:cNvSpPr/>
          <p:nvPr/>
        </p:nvSpPr>
        <p:spPr>
          <a:xfrm>
            <a:off x="1" y="132723"/>
            <a:ext cx="12192000" cy="707886"/>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Finaliza la temporada sexto, con dos podios y ninguna victoria en su haber, lo que supone su tercer peor resultado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una temporada de Fórmula 1 tras 2009 y su temporada inaugural con Minardi en 2001.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E4244A64-73C2-4BAB-8A3A-C7421CA27550}"/>
              </a:ext>
            </a:extLst>
          </p:cNvPr>
          <p:cNvSpPr/>
          <p:nvPr/>
        </p:nvSpPr>
        <p:spPr>
          <a:xfrm>
            <a:off x="-2" y="5574863"/>
            <a:ext cx="12192001" cy="707886"/>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El inicio de temporada  fue muy complicado debido a los problemas  de  fiabilidad y de potencia del McLaren-Honda  </a:t>
            </a:r>
          </a:p>
          <a:p>
            <a:pPr lvl="0"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y del jovencísimo motor 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ángulo 16">
            <a:extLst>
              <a:ext uri="{FF2B5EF4-FFF2-40B4-BE49-F238E27FC236}">
                <a16:creationId xmlns:a16="http://schemas.microsoft.com/office/drawing/2014/main" id="{9E7864D9-5E81-4D7B-B2BC-575039DA6D1C}"/>
              </a:ext>
            </a:extLst>
          </p:cNvPr>
          <p:cNvSpPr/>
          <p:nvPr/>
        </p:nvSpPr>
        <p:spPr>
          <a:xfrm>
            <a:off x="-3374" y="6371293"/>
            <a:ext cx="12195373" cy="430887"/>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Esta posición suponía el primer punto de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80557BF-F59C-4054-BD8C-B829E48F8A52}"/>
              </a:ext>
            </a:extLst>
          </p:cNvPr>
          <p:cNvSpPr/>
          <p:nvPr/>
        </p:nvSpPr>
        <p:spPr>
          <a:xfrm>
            <a:off x="-1" y="4307520"/>
            <a:ext cx="9704439" cy="430887"/>
          </a:xfrm>
          <a:prstGeom prst="rect">
            <a:avLst/>
          </a:prstGeom>
        </p:spPr>
        <p:txBody>
          <a:bodyPr wrap="square">
            <a:spAutoFit/>
          </a:bodyPr>
          <a:lstStyle/>
          <a:p>
            <a:pPr lvl="0"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valiéndose  de varios acontecimientos en carrera que provocaron que sus rivales perdieran tiempo.</a:t>
            </a:r>
            <a:endParaRPr lang="es-MX"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81BD8E2B-7528-4B61-AED6-878125EBD93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98790732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15"/>
                                        </p:tgtEl>
                                        <p:attrNameLst>
                                          <p:attrName>style.visibility</p:attrName>
                                        </p:attrNameLst>
                                      </p:cBhvr>
                                      <p:to>
                                        <p:strVal val="visible"/>
                                      </p:to>
                                    </p:set>
                                    <p:animEffect transition="in" filter="fade">
                                      <p:cBhvr>
                                        <p:cTn id="7" dur="1180"/>
                                        <p:tgtEl>
                                          <p:spTgt spid="15"/>
                                        </p:tgtEl>
                                      </p:cBhvr>
                                    </p:animEffect>
                                  </p:childTnLst>
                                </p:cTn>
                              </p:par>
                            </p:childTnLst>
                          </p:cTn>
                        </p:par>
                        <p:par>
                          <p:cTn id="8" fill="hold">
                            <p:stCondLst>
                              <p:cond delay="21032"/>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7016"/>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80"/>
                                        <p:tgtEl>
                                          <p:spTgt spid="6"/>
                                        </p:tgtEl>
                                      </p:cBhvr>
                                    </p:animEffect>
                                  </p:childTnLst>
                                </p:cTn>
                              </p:par>
                            </p:childTnLst>
                          </p:cTn>
                        </p:par>
                        <p:par>
                          <p:cTn id="16" fill="hold">
                            <p:stCondLst>
                              <p:cond delay="32528"/>
                            </p:stCondLst>
                            <p:childTnLst>
                              <p:par>
                                <p:cTn id="17" presetID="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18500"/>
                                        <p:tgtEl>
                                          <p:spTgt spid="5"/>
                                        </p:tgtEl>
                                      </p:cBhvr>
                                    </p:animEffect>
                                  </p:childTnLst>
                                </p:cTn>
                              </p:par>
                              <p:par>
                                <p:cTn id="20" presetID="2" presetClass="entr" presetSubtype="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8500" fill="hold"/>
                                        <p:tgtEl>
                                          <p:spTgt spid="5"/>
                                        </p:tgtEl>
                                        <p:attrNameLst>
                                          <p:attrName>ppt_x</p:attrName>
                                        </p:attrNameLst>
                                      </p:cBhvr>
                                      <p:tavLst>
                                        <p:tav tm="0">
                                          <p:val>
                                            <p:strVal val="1+#ppt_w/2"/>
                                          </p:val>
                                        </p:tav>
                                        <p:tav tm="100000">
                                          <p:val>
                                            <p:strVal val="#ppt_x"/>
                                          </p:val>
                                        </p:tav>
                                      </p:tavLst>
                                    </p:anim>
                                    <p:anim calcmode="lin" valueType="num">
                                      <p:cBhvr additive="base">
                                        <p:cTn id="23" dur="18500" fill="hold"/>
                                        <p:tgtEl>
                                          <p:spTgt spid="5"/>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180"/>
                                        <p:tgtEl>
                                          <p:spTgt spid="7"/>
                                        </p:tgtEl>
                                      </p:cBhvr>
                                    </p:animEffect>
                                  </p:childTnLst>
                                </p:cTn>
                              </p:par>
                            </p:childTnLst>
                          </p:cTn>
                        </p:par>
                        <p:par>
                          <p:cTn id="27" fill="hold">
                            <p:stCondLst>
                              <p:cond delay="51728"/>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180"/>
                                        <p:tgtEl>
                                          <p:spTgt spid="8"/>
                                        </p:tgtEl>
                                      </p:cBhvr>
                                    </p:animEffect>
                                  </p:childTnLst>
                                </p:cTn>
                              </p:par>
                            </p:childTnLst>
                          </p:cTn>
                        </p:par>
                        <p:par>
                          <p:cTn id="31" fill="hold">
                            <p:stCondLst>
                              <p:cond delay="71490"/>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80"/>
                                        <p:tgtEl>
                                          <p:spTgt spid="12"/>
                                        </p:tgtEl>
                                      </p:cBhvr>
                                    </p:animEffect>
                                  </p:childTnLst>
                                </p:cTn>
                              </p:par>
                            </p:childTnLst>
                          </p:cTn>
                        </p:par>
                        <p:par>
                          <p:cTn id="35" fill="hold">
                            <p:stCondLst>
                              <p:cond delay="84290"/>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4"/>
                                        </p:tgtEl>
                                        <p:attrNameLst>
                                          <p:attrName>style.visibility</p:attrName>
                                        </p:attrNameLst>
                                      </p:cBhvr>
                                      <p:to>
                                        <p:strVal val="visible"/>
                                      </p:to>
                                    </p:set>
                                    <p:animEffect transition="in" filter="fade">
                                      <p:cBhvr>
                                        <p:cTn id="38" dur="1180"/>
                                        <p:tgtEl>
                                          <p:spTgt spid="4"/>
                                        </p:tgtEl>
                                      </p:cBhvr>
                                    </p:animEffect>
                                  </p:childTnLst>
                                </p:cTn>
                              </p:par>
                            </p:childTnLst>
                          </p:cTn>
                        </p:par>
                        <p:par>
                          <p:cTn id="39" fill="hold">
                            <p:stCondLst>
                              <p:cond delay="96382"/>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180"/>
                                        <p:tgtEl>
                                          <p:spTgt spid="11"/>
                                        </p:tgtEl>
                                      </p:cBhvr>
                                    </p:animEffect>
                                  </p:childTnLst>
                                </p:cTn>
                              </p:par>
                            </p:childTnLst>
                          </p:cTn>
                        </p:par>
                        <p:par>
                          <p:cTn id="43" fill="hold">
                            <p:stCondLst>
                              <p:cond delay="110362"/>
                            </p:stCondLst>
                            <p:childTnLst>
                              <p:par>
                                <p:cTn id="44" presetID="10" presetClass="entr" presetSubtype="0" fill="hold" grpId="0" nodeType="afterEffect">
                                  <p:stCondLst>
                                    <p:cond delay="1000"/>
                                  </p:stCondLst>
                                  <p:iterate type="lt">
                                    <p:tmPct val="10000"/>
                                  </p:iterate>
                                  <p:childTnLst>
                                    <p:set>
                                      <p:cBhvr>
                                        <p:cTn id="45" dur="1" fill="hold">
                                          <p:stCondLst>
                                            <p:cond delay="0"/>
                                          </p:stCondLst>
                                        </p:cTn>
                                        <p:tgtEl>
                                          <p:spTgt spid="16"/>
                                        </p:tgtEl>
                                        <p:attrNameLst>
                                          <p:attrName>style.visibility</p:attrName>
                                        </p:attrNameLst>
                                      </p:cBhvr>
                                      <p:to>
                                        <p:strVal val="visible"/>
                                      </p:to>
                                    </p:set>
                                    <p:animEffect transition="in" filter="fade">
                                      <p:cBhvr>
                                        <p:cTn id="46" dur="1180"/>
                                        <p:tgtEl>
                                          <p:spTgt spid="16"/>
                                        </p:tgtEl>
                                      </p:cBhvr>
                                    </p:animEffect>
                                  </p:childTnLst>
                                </p:cTn>
                              </p:par>
                            </p:childTnLst>
                          </p:cTn>
                        </p:par>
                        <p:par>
                          <p:cTn id="47" fill="hold">
                            <p:stCondLst>
                              <p:cond delay="126466"/>
                            </p:stCondLst>
                            <p:childTnLst>
                              <p:par>
                                <p:cTn id="48" presetID="10" presetClass="entr" presetSubtype="0" fill="hold" grpId="0" nodeType="afterEffect">
                                  <p:stCondLst>
                                    <p:cond delay="1000"/>
                                  </p:stCondLst>
                                  <p:iterate type="lt">
                                    <p:tmPct val="10000"/>
                                  </p:iterate>
                                  <p:childTnLst>
                                    <p:set>
                                      <p:cBhvr>
                                        <p:cTn id="49" dur="1" fill="hold">
                                          <p:stCondLst>
                                            <p:cond delay="0"/>
                                          </p:stCondLst>
                                        </p:cTn>
                                        <p:tgtEl>
                                          <p:spTgt spid="17"/>
                                        </p:tgtEl>
                                        <p:attrNameLst>
                                          <p:attrName>style.visibility</p:attrName>
                                        </p:attrNameLst>
                                      </p:cBhvr>
                                      <p:to>
                                        <p:strVal val="visible"/>
                                      </p:to>
                                    </p:set>
                                    <p:animEffect transition="in" filter="fade">
                                      <p:cBhvr>
                                        <p:cTn id="50" dur="1180"/>
                                        <p:tgtEl>
                                          <p:spTgt spid="17"/>
                                        </p:tgtEl>
                                      </p:cBhvr>
                                    </p:animEffect>
                                  </p:childTnLst>
                                </p:cTn>
                              </p:par>
                            </p:childTnLst>
                          </p:cTn>
                        </p:par>
                        <p:par>
                          <p:cTn id="51" fill="hold">
                            <p:stCondLst>
                              <p:cond delay="133956"/>
                            </p:stCondLst>
                            <p:childTnLst>
                              <p:par>
                                <p:cTn id="52" presetID="1" presetClass="entr" presetSubtype="0" fill="hold" grpId="0" nodeType="afterEffect">
                                  <p:stCondLst>
                                    <p:cond delay="2500"/>
                                  </p:stCondLst>
                                  <p:childTnLst>
                                    <p:set>
                                      <p:cBhvr>
                                        <p:cTn id="53"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P spid="6" grpId="0"/>
      <p:bldP spid="7" grpId="0"/>
      <p:bldP spid="8" grpId="0"/>
      <p:bldP spid="11" grpId="0"/>
      <p:bldP spid="15" grpId="0"/>
      <p:bldP spid="16" grpId="0"/>
      <p:bldP spid="17" grpId="0"/>
      <p:bldP spid="4"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hierba, exterior, persona, sentado&#10;&#10;Descripción generada con confianza muy alta">
            <a:extLst>
              <a:ext uri="{FF2B5EF4-FFF2-40B4-BE49-F238E27FC236}">
                <a16:creationId xmlns:a16="http://schemas.microsoft.com/office/drawing/2014/main" id="{93151210-B315-4F0D-B965-515B4A159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7" y="1571018"/>
            <a:ext cx="6801604" cy="4755801"/>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15</a:t>
            </a:fld>
            <a:endParaRPr lang="es-MX" dirty="0"/>
          </a:p>
        </p:txBody>
      </p:sp>
      <p:sp>
        <p:nvSpPr>
          <p:cNvPr id="7" name="Rectángulo 6">
            <a:extLst>
              <a:ext uri="{FF2B5EF4-FFF2-40B4-BE49-F238E27FC236}">
                <a16:creationId xmlns:a16="http://schemas.microsoft.com/office/drawing/2014/main" id="{6E4458C9-0202-413A-8B19-EE6DA669C4DA}"/>
              </a:ext>
            </a:extLst>
          </p:cNvPr>
          <p:cNvSpPr/>
          <p:nvPr/>
        </p:nvSpPr>
        <p:spPr>
          <a:xfrm>
            <a:off x="1" y="339195"/>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Posteriormente, en Hungría, uno de sus circuitos favoritos, acabó 5º delante de ambos Mercedes en una carrera loca,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su compañero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también puntuó, siendo esta la primera vez que puntúan los dos McLaren-Honda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Gran Premio en toda la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DD87F65-9B67-4105-B93A-5E441368D915}"/>
              </a:ext>
            </a:extLst>
          </p:cNvPr>
          <p:cNvSpPr/>
          <p:nvPr/>
        </p:nvSpPr>
        <p:spPr>
          <a:xfrm>
            <a:off x="6681019" y="1548564"/>
            <a:ext cx="5510982"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pese a los claros "déficits" de potencia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motor Honda esta temporada demuestra ser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campeón en las formas, mostrándose siempre humilde y optimista aunque en ciertas ocasiones presionó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Honda públicamente de manera indirecta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que mejorara su motor.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986C150-8A50-48C2-B172-0A98BE1B1593}"/>
              </a:ext>
            </a:extLst>
          </p:cNvPr>
          <p:cNvSpPr/>
          <p:nvPr/>
        </p:nvSpPr>
        <p:spPr>
          <a:xfrm>
            <a:off x="6681019" y="3642836"/>
            <a:ext cx="5510981" cy="286232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tanto Fernando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protagonizaron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algunas acciones con cierta ironía hacia la situación del equipo, como por ejemplo subirse al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Gran Premio de Brasil después de que finalizara para ellos la clasificación o ponerse a tomar el sol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circuito después de que el motor de su McLaren MP4/30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fallara en la sesión de clasificación.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D3F8B536-9451-455F-8BEC-7FCF26A72A2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02640926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80"/>
                                        <p:tgtEl>
                                          <p:spTgt spid="7"/>
                                        </p:tgtEl>
                                      </p:cBhvr>
                                    </p:animEffect>
                                  </p:childTnLst>
                                </p:cTn>
                              </p:par>
                            </p:childTnLst>
                          </p:cTn>
                        </p:par>
                        <p:par>
                          <p:cTn id="8" fill="hold">
                            <p:stCondLst>
                              <p:cond delay="2787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180"/>
                                        <p:tgtEl>
                                          <p:spTgt spid="8"/>
                                        </p:tgtEl>
                                      </p:cBhvr>
                                    </p:animEffect>
                                  </p:childTnLst>
                                </p:cTn>
                              </p:par>
                            </p:childTnLst>
                          </p:cTn>
                        </p:par>
                        <p:par>
                          <p:cTn id="12" fill="hold">
                            <p:stCondLst>
                              <p:cond delay="56252"/>
                            </p:stCondLst>
                            <p:childTnLst>
                              <p:par>
                                <p:cTn id="13" presetID="6" presetClass="entr" presetSubtype="3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out)">
                                      <p:cBhvr>
                                        <p:cTn id="15" dur="37500"/>
                                        <p:tgtEl>
                                          <p:spTgt spid="10"/>
                                        </p:tgtEl>
                                      </p:cBhvr>
                                    </p:animEffect>
                                  </p:childTnLst>
                                </p:cTn>
                              </p:par>
                              <p:par>
                                <p:cTn id="16" presetID="10" presetClass="entr" presetSubtype="0" fill="hold" grpId="0" nodeType="withEffect">
                                  <p:stCondLst>
                                    <p:cond delay="100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1180"/>
                                        <p:tgtEl>
                                          <p:spTgt spid="9"/>
                                        </p:tgtEl>
                                      </p:cBhvr>
                                    </p:animEffect>
                                  </p:childTnLst>
                                </p:cTn>
                              </p:par>
                            </p:childTnLst>
                          </p:cTn>
                        </p:par>
                        <p:par>
                          <p:cTn id="19" fill="hold">
                            <p:stCondLst>
                              <p:cond delay="94422"/>
                            </p:stCondLst>
                            <p:childTnLst>
                              <p:par>
                                <p:cTn id="20" presetID="1" presetClass="entr" presetSubtype="0" fill="hold" grpId="0" nodeType="afterEffect">
                                  <p:stCondLst>
                                    <p:cond delay="250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exterior, suelo, carretera&#10;&#10;Descripción generada con confianza muy alta">
            <a:extLst>
              <a:ext uri="{FF2B5EF4-FFF2-40B4-BE49-F238E27FC236}">
                <a16:creationId xmlns:a16="http://schemas.microsoft.com/office/drawing/2014/main" id="{1C015CD5-BE81-4128-B48F-AB5B36269B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8239" y="2113738"/>
            <a:ext cx="7213293" cy="4805857"/>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16</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430887"/>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2016: McLaren-Honda levanta cabeza</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F4A44F3-CC41-451B-811C-6BD8DABED751}"/>
              </a:ext>
            </a:extLst>
          </p:cNvPr>
          <p:cNvSpPr/>
          <p:nvPr/>
        </p:nvSpPr>
        <p:spPr>
          <a:xfrm>
            <a:off x="-27401521" y="926693"/>
            <a:ext cx="27310081" cy="605294"/>
          </a:xfrm>
          <a:prstGeom prst="rect">
            <a:avLst/>
          </a:prstGeom>
          <a:gradFill>
            <a:gsLst>
              <a:gs pos="0">
                <a:schemeClr val="accent2">
                  <a:lumMod val="110000"/>
                  <a:satMod val="105000"/>
                  <a:tint val="67000"/>
                  <a:alpha val="50000"/>
                </a:schemeClr>
              </a:gs>
              <a:gs pos="29000">
                <a:schemeClr val="accent2">
                  <a:lumMod val="105000"/>
                  <a:satMod val="103000"/>
                  <a:tint val="73000"/>
                </a:schemeClr>
              </a:gs>
              <a:gs pos="100000">
                <a:schemeClr val="accent2">
                  <a:lumMod val="105000"/>
                  <a:satMod val="109000"/>
                  <a:tint val="81000"/>
                </a:schemeClr>
              </a:gs>
            </a:gsLst>
          </a:gradFill>
          <a:ln>
            <a:solidFill>
              <a:srgbClr val="7A5D00"/>
            </a:solidFill>
          </a:ln>
          <a:effectLst>
            <a:softEdge rad="127000"/>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lnSpc>
                <a:spcPts val="4000"/>
              </a:lnSpc>
              <a:spcAft>
                <a:spcPts val="0"/>
              </a:spcAft>
            </a:pPr>
            <a:r>
              <a:rPr lang="es-ES" sz="6000" b="1" kern="1800" dirty="0">
                <a:ln>
                  <a:solidFill>
                    <a:srgbClr val="644C00"/>
                  </a:solidFill>
                </a:ln>
                <a:solidFill>
                  <a:srgbClr val="1B1B1B"/>
                </a:solidFill>
                <a:latin typeface="Edwardian Script ITC" panose="030303020407070D0804" pitchFamily="66" charset="0"/>
                <a:ea typeface="Times New Roman" panose="02020603050405020304" pitchFamily="18" charset="0"/>
                <a:cs typeface="Times New Roman" panose="02020603050405020304" pitchFamily="18" charset="0"/>
              </a:rPr>
              <a:t>Esta sección necesita referencias que aparezcan en una publicación acreditada.      Este aviso fue puesto el 29 de marzo de 2017.</a:t>
            </a:r>
            <a:endParaRPr lang="es-MX" sz="6000" dirty="0">
              <a:ln>
                <a:solidFill>
                  <a:srgbClr val="644C00"/>
                </a:solidFill>
              </a:ln>
              <a:solidFill>
                <a:srgbClr val="1B1B1B"/>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D9E6B69-C26E-4081-8244-9F75589130EF}"/>
              </a:ext>
            </a:extLst>
          </p:cNvPr>
          <p:cNvSpPr/>
          <p:nvPr/>
        </p:nvSpPr>
        <p:spPr>
          <a:xfrm>
            <a:off x="4831080" y="1622309"/>
            <a:ext cx="736092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comienza oficialmente con el anuncio de la destitución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Yasuhisa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Arai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hasta entonces jefe de Honda para la Fórmula 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1CEED3B-FD59-43E1-AE7F-419C8C131E70}"/>
              </a:ext>
            </a:extLst>
          </p:cNvPr>
          <p:cNvSpPr/>
          <p:nvPr/>
        </p:nvSpPr>
        <p:spPr>
          <a:xfrm>
            <a:off x="1" y="1776673"/>
            <a:ext cx="4968239" cy="4093428"/>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test de pretemporada celebrados en el circuito de Montmeló han resultado ser esperanzadores para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anglonipón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los problemas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fiabilidad ya están solventados y superan claramente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Manor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Haas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muestra superior a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cerca de Red Bull y Williams lo que sitúa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equipo en media parrilla, como el séptimo equipo de once con grandes posibilidades de superar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más escuderías, algo muy positivo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teniendo en cuenta que en la temporada 2015  tan solo pudieron superar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Manor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estar a la par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EACD3045-BA69-4218-946C-E45F1DFE66C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880505271"/>
      </p:ext>
    </p:extLst>
  </p:cSld>
  <p:clrMapOvr>
    <a:masterClrMapping/>
  </p:clrMapOvr>
  <mc:AlternateContent xmlns:mc="http://schemas.openxmlformats.org/markup-compatibility/2006" xmlns:p14="http://schemas.microsoft.com/office/powerpoint/2010/main">
    <mc:Choice Requires="p14">
      <p:transition spd="slow" p14:dur="2000" advTm="0">
        <p14:ripple dir="rd"/>
        <p:sndAc>
          <p:stSnd>
            <p:snd r:embed="rId2" name="Alonso 6 Medley-Eaglenest-1.wav"/>
          </p:stSnd>
        </p:sndAc>
      </p:transition>
    </mc:Choice>
    <mc:Fallback xmlns="">
      <p:transition spd="slow" advTm="0">
        <p:fade/>
        <p:sndAc>
          <p:stSnd>
            <p:snd r:embed="rId5" name="Alonso 6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750" fill="hold"/>
                                        <p:tgtEl>
                                          <p:spTgt spid="9"/>
                                        </p:tgtEl>
                                        <p:attrNameLst>
                                          <p:attrName>ppt_x</p:attrName>
                                        </p:attrNameLst>
                                      </p:cBhvr>
                                      <p:tavLst>
                                        <p:tav tm="0">
                                          <p:val>
                                            <p:strVal val="#ppt_x"/>
                                          </p:val>
                                        </p:tav>
                                        <p:tav tm="100000">
                                          <p:val>
                                            <p:strVal val="#ppt_x"/>
                                          </p:val>
                                        </p:tav>
                                      </p:tavLst>
                                    </p:anim>
                                    <p:anim calcmode="lin" valueType="num">
                                      <p:cBhvr additive="base">
                                        <p:cTn id="8" dur="4750" fill="hold"/>
                                        <p:tgtEl>
                                          <p:spTgt spid="9"/>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3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7720"/>
                            </p:stCondLst>
                            <p:childTnLst>
                              <p:par>
                                <p:cTn id="13" presetID="2" presetClass="entr" presetSubtype="2" repeatCount="indefinite"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0" fill="hold"/>
                                        <p:tgtEl>
                                          <p:spTgt spid="4"/>
                                        </p:tgtEl>
                                        <p:attrNameLst>
                                          <p:attrName>ppt_x</p:attrName>
                                        </p:attrNameLst>
                                      </p:cBhvr>
                                      <p:tavLst>
                                        <p:tav tm="0">
                                          <p:val>
                                            <p:strVal val="1+#ppt_w/2"/>
                                          </p:val>
                                        </p:tav>
                                        <p:tav tm="100000">
                                          <p:val>
                                            <p:strVal val="#ppt_x"/>
                                          </p:val>
                                        </p:tav>
                                      </p:tavLst>
                                    </p:anim>
                                    <p:anim calcmode="lin" valueType="num">
                                      <p:cBhvr additive="base">
                                        <p:cTn id="16" dur="20000" fill="hold"/>
                                        <p:tgtEl>
                                          <p:spTgt spid="4"/>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8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4023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94098"/>
                            </p:stCondLst>
                            <p:childTnLst>
                              <p:par>
                                <p:cTn id="25" presetID="1" presetClass="entr" presetSubtype="0" fill="hold" grpId="0" nodeType="afterEffect">
                                  <p:stCondLst>
                                    <p:cond delay="200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6"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17</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del año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Gran Premio de Australia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rendimiento del MP4/31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está por encima del año anterior y mejor de lo esperado, consiguiendo Fernando colocarse en el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"Top Ten"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los dos primeros entrenamientos libres de la temporada firmando un buen inicio.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98C12E6-8284-49E7-9F2C-32E0614AE0F1}"/>
              </a:ext>
            </a:extLst>
          </p:cNvPr>
          <p:cNvSpPr/>
          <p:nvPr/>
        </p:nvSpPr>
        <p:spPr>
          <a:xfrm>
            <a:off x="7551173" y="1194612"/>
            <a:ext cx="4640827"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consciente de que ni en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ni en carrera podrán estar tan arriba,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que se confirma en la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Alonso solo puede ser duodécimo.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18306DC-DE3F-4671-8E4B-735B328E12C7}"/>
              </a:ext>
            </a:extLst>
          </p:cNvPr>
          <p:cNvSpPr/>
          <p:nvPr/>
        </p:nvSpPr>
        <p:spPr>
          <a:xfrm>
            <a:off x="7551173" y="2816925"/>
            <a:ext cx="4640827" cy="317009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 Alonso firma una gran salida, haciendo una gran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estando o rozando siempre los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la vuelta 18, después de una errónea maniobra intentando adelantar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Esteban Gutiérrez, toca la rueda trasera izquierda del Haas del mexicano,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pierde el control del coche 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impacta contra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muro a más de 300 km/h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sufre uno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peores accidente de su carrera deportiva.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n 6" descr="Imagen que contiene carretera, exterior, motocicleta, foto&#10;&#10;Descripción generada con confianza muy alta">
            <a:extLst>
              <a:ext uri="{FF2B5EF4-FFF2-40B4-BE49-F238E27FC236}">
                <a16:creationId xmlns:a16="http://schemas.microsoft.com/office/drawing/2014/main" id="{2DC1486D-1490-4666-8BA7-925AF4F54A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986" y="1238156"/>
            <a:ext cx="7300453" cy="462666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8" name="Rectángulo 7">
            <a:extLst>
              <a:ext uri="{FF2B5EF4-FFF2-40B4-BE49-F238E27FC236}">
                <a16:creationId xmlns:a16="http://schemas.microsoft.com/office/drawing/2014/main" id="{508446C8-06B2-48FF-968B-22749F752D0E}"/>
              </a:ext>
            </a:extLst>
          </p:cNvPr>
          <p:cNvSpPr/>
          <p:nvPr/>
        </p:nvSpPr>
        <p:spPr>
          <a:xfrm>
            <a:off x="1" y="6032080"/>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imágenes del accidente son impactantes, con el coche de Alonso destrozado boca abajo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quedando chasis y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cockpit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paradójicamente, el piloto logra salir por su propio pie del monoplaza.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B9F2119E-FB7D-4AEC-AC64-7985104F88A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761149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2823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47756"/>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9000"/>
                                        <p:tgtEl>
                                          <p:spTgt spid="7"/>
                                        </p:tgtEl>
                                      </p:cBhvr>
                                    </p:animEffect>
                                  </p:childTnLst>
                                </p:cTn>
                              </p:par>
                              <p:par>
                                <p:cTn id="16" presetID="5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9000" fill="hold"/>
                                        <p:tgtEl>
                                          <p:spTgt spid="7"/>
                                        </p:tgtEl>
                                        <p:attrNameLst>
                                          <p:attrName>ppt_w</p:attrName>
                                        </p:attrNameLst>
                                      </p:cBhvr>
                                      <p:tavLst>
                                        <p:tav tm="0">
                                          <p:val>
                                            <p:fltVal val="0"/>
                                          </p:val>
                                        </p:tav>
                                        <p:tav tm="100000">
                                          <p:val>
                                            <p:strVal val="#ppt_w"/>
                                          </p:val>
                                        </p:tav>
                                      </p:tavLst>
                                    </p:anim>
                                    <p:anim calcmode="lin" valueType="num">
                                      <p:cBhvr>
                                        <p:cTn id="19" dur="39000" fill="hold"/>
                                        <p:tgtEl>
                                          <p:spTgt spid="7"/>
                                        </p:tgtEl>
                                        <p:attrNameLst>
                                          <p:attrName>ppt_h</p:attrName>
                                        </p:attrNameLst>
                                      </p:cBhvr>
                                      <p:tavLst>
                                        <p:tav tm="0">
                                          <p:val>
                                            <p:fltVal val="0"/>
                                          </p:val>
                                        </p:tav>
                                        <p:tav tm="100000">
                                          <p:val>
                                            <p:strVal val="#ppt_h"/>
                                          </p:val>
                                        </p:tav>
                                      </p:tavLst>
                                    </p:anim>
                                    <p:animEffect transition="in" filter="fade">
                                      <p:cBhvr>
                                        <p:cTn id="20" dur="39000"/>
                                        <p:tgtEl>
                                          <p:spTgt spid="7"/>
                                        </p:tgtEl>
                                      </p:cBhvr>
                                    </p:animEffect>
                                  </p:childTnLst>
                                </p:cTn>
                              </p:par>
                              <p:par>
                                <p:cTn id="21" presetID="10" presetClass="entr" presetSubtype="0" fill="hold" grpId="0" nodeType="with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80"/>
                                        <p:tgtEl>
                                          <p:spTgt spid="5"/>
                                        </p:tgtEl>
                                      </p:cBhvr>
                                    </p:animEffect>
                                  </p:childTnLst>
                                </p:cTn>
                              </p:par>
                            </p:childTnLst>
                          </p:cTn>
                        </p:par>
                        <p:par>
                          <p:cTn id="24" fill="hold">
                            <p:stCondLst>
                              <p:cond delay="8781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80"/>
                                        <p:tgtEl>
                                          <p:spTgt spid="8"/>
                                        </p:tgtEl>
                                      </p:cBhvr>
                                    </p:animEffect>
                                  </p:childTnLst>
                                </p:cTn>
                              </p:par>
                            </p:childTnLst>
                          </p:cTn>
                        </p:par>
                        <p:par>
                          <p:cTn id="28" fill="hold">
                            <p:stCondLst>
                              <p:cond delay="109346"/>
                            </p:stCondLst>
                            <p:childTnLst>
                              <p:par>
                                <p:cTn id="29" presetID="1" presetClass="entr" presetSubtype="0" fill="hold" grpId="0" nodeType="afterEffect">
                                  <p:stCondLst>
                                    <p:cond delay="400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18</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este accidente, y a sus lesiones, los médicos no le dejan correr en la segunda carrera del año,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Baréin.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B7253B8-F7C3-4B5F-9114-A56405BB114B}"/>
              </a:ext>
            </a:extLst>
          </p:cNvPr>
          <p:cNvSpPr/>
          <p:nvPr/>
        </p:nvSpPr>
        <p:spPr>
          <a:xfrm>
            <a:off x="1" y="870146"/>
            <a:ext cx="466048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sustituirle el joven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Stoffel</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Vandoorne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Baréin, Alonso vuelve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confirma que el mp4/31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un coche de mitad de tabla,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clasificando 12º.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782FB33-C929-4443-B7E1-65389CFB9951}"/>
              </a:ext>
            </a:extLst>
          </p:cNvPr>
          <p:cNvSpPr/>
          <p:nvPr/>
        </p:nvSpPr>
        <p:spPr>
          <a:xfrm>
            <a:off x="1" y="2831681"/>
            <a:ext cx="467523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 no es capaz de avanzar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posición de salida, y termina 12º.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0106E75-24AC-4C7B-A0B3-A99DE939D850}"/>
              </a:ext>
            </a:extLst>
          </p:cNvPr>
          <p:cNvSpPr/>
          <p:nvPr/>
        </p:nvSpPr>
        <p:spPr>
          <a:xfrm>
            <a:off x="1" y="3687084"/>
            <a:ext cx="4660489"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semanas después, en el Gran Premio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Rusia, pese a no poder entrar en la Q3, efectúa una gran salida y manteniendo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gran ritmo logra el 6º puesto final,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lejos de los equipos de arriba.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carretera, suelo&#10;&#10;Descripción generada con confianza muy alta">
            <a:extLst>
              <a:ext uri="{FF2B5EF4-FFF2-40B4-BE49-F238E27FC236}">
                <a16:creationId xmlns:a16="http://schemas.microsoft.com/office/drawing/2014/main" id="{6AA1C8AA-23AB-4471-A3D4-C354E54E74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9" y="891048"/>
            <a:ext cx="7502008" cy="5026345"/>
          </a:xfrm>
          <a:prstGeom prst="rect">
            <a:avLst/>
          </a:prstGeom>
          <a:effectLst>
            <a:softEdge rad="317500"/>
          </a:effectLst>
        </p:spPr>
      </p:pic>
      <p:sp>
        <p:nvSpPr>
          <p:cNvPr id="9" name="Rectángulo 8">
            <a:extLst>
              <a:ext uri="{FF2B5EF4-FFF2-40B4-BE49-F238E27FC236}">
                <a16:creationId xmlns:a16="http://schemas.microsoft.com/office/drawing/2014/main" id="{D63F3CC4-D5E6-4E90-A36F-5F19A8803A48}"/>
              </a:ext>
            </a:extLst>
          </p:cNvPr>
          <p:cNvSpPr/>
          <p:nvPr/>
        </p:nvSpPr>
        <p:spPr>
          <a:xfrm>
            <a:off x="1" y="5442135"/>
            <a:ext cx="4822722"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llegada a Europa le viene bien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Fernando, que en España tiene un buen rendimiento entrando a Q3, pero en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ve obligado a retirarse por un fallo en el motor.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C033A35-7414-486A-9E61-3BBE26EDB41A}"/>
              </a:ext>
            </a:extLst>
          </p:cNvPr>
          <p:cNvSpPr/>
          <p:nvPr/>
        </p:nvSpPr>
        <p:spPr>
          <a:xfrm>
            <a:off x="4896465" y="6017326"/>
            <a:ext cx="729553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Mónaco, se preveía un buen resultado,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ya que el chasis del Mp4/31 tapaba las deficiencias del motor 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D6DF9321-1CE9-4634-A7EA-813B7E26543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740537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432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3349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4263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6369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8192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94722"/>
                            </p:stCondLst>
                            <p:childTnLst>
                              <p:par>
                                <p:cTn id="33" presetID="1" presetClass="entr" presetSubtype="0" fill="hold" grpId="0" nodeType="afterEffect">
                                  <p:stCondLst>
                                    <p:cond delay="200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exterior, edificio, conducir&#10;&#10;Descripción generada con confianza muy alta">
            <a:extLst>
              <a:ext uri="{FF2B5EF4-FFF2-40B4-BE49-F238E27FC236}">
                <a16:creationId xmlns:a16="http://schemas.microsoft.com/office/drawing/2014/main" id="{3BAE8672-40CC-4BB4-95F5-80D230A63E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0901"/>
            <a:ext cx="7418439" cy="4951809"/>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19</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Logra de nuevo entrar en Q3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10º</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el día siguiente, el Circuito de Mónaco amanece bajo la lluvia.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BE3B520-C5F1-41B0-B3D8-C675A0199A06}"/>
              </a:ext>
            </a:extLst>
          </p:cNvPr>
          <p:cNvSpPr/>
          <p:nvPr/>
        </p:nvSpPr>
        <p:spPr>
          <a:xfrm>
            <a:off x="7108723" y="604671"/>
            <a:ext cx="508327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hace un auténtico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carreron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grandes pilotos, logrando el 5º puesto después de aguantar buena parte de la carrera a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superior Mercedes, y a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C69C038-2A2C-44E2-A4B7-6418DE6E86BB}"/>
              </a:ext>
            </a:extLst>
          </p:cNvPr>
          <p:cNvSpPr/>
          <p:nvPr/>
        </p:nvSpPr>
        <p:spPr>
          <a:xfrm>
            <a:off x="7108723" y="1976278"/>
            <a:ext cx="508327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se pudo ver beneficiado por una o dos retiradas, su ritmo y su conducción bajo la lluvia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 resistencia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un coche inferior, Alonso demostró sus cualidades como piloto.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C2F1F55-7E43-4D6A-AFFC-459BD208284C}"/>
              </a:ext>
            </a:extLst>
          </p:cNvPr>
          <p:cNvSpPr/>
          <p:nvPr/>
        </p:nvSpPr>
        <p:spPr>
          <a:xfrm>
            <a:off x="7108723" y="3406868"/>
            <a:ext cx="5083277"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Canadá, Honda introdujo una mejora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motor, logrando cuatro carreras consecutivas en Q3; en carrera, pese a la mejora de Honda, las deficiencias en su motor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Circuito Gilles Villeneuve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circuito de motor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afloran y logra un 11º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1183147-B8C2-4EB1-98B2-84D313B9C6B8}"/>
              </a:ext>
            </a:extLst>
          </p:cNvPr>
          <p:cNvSpPr/>
          <p:nvPr/>
        </p:nvSpPr>
        <p:spPr>
          <a:xfrm>
            <a:off x="0" y="5368404"/>
            <a:ext cx="1219199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comienzo de la gira europea no es bueno para Alonso; dos carreras seguidas con circuitos de motor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Azerbaiyán y Austria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le vienen bien al coche de Alonso, y de hecho este, se tiene que retirar en las dos.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4C4A04E-8776-485E-9564-E42A40D709F3}"/>
              </a:ext>
            </a:extLst>
          </p:cNvPr>
          <p:cNvSpPr/>
          <p:nvPr/>
        </p:nvSpPr>
        <p:spPr>
          <a:xfrm>
            <a:off x="1" y="6120570"/>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Gran Bretaña, casa de McLaren, Fernando logra meterse en Q3,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en carrera se quedó de nuevo fuera de los puntos, encadenando cuatro carreras sin puntuar.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026D56C2-99F6-45B1-8A81-5C9FB9A24EC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94101911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8"/>
                                        </p:tgtEl>
                                        <p:attrNameLst>
                                          <p:attrName>style.visibility</p:attrName>
                                        </p:attrNameLst>
                                      </p:cBhvr>
                                      <p:to>
                                        <p:strVal val="visible"/>
                                      </p:to>
                                    </p:set>
                                    <p:anim calcmode="lin" valueType="num">
                                      <p:cBhvr>
                                        <p:cTn id="11" dur="4000" fill="hold"/>
                                        <p:tgtEl>
                                          <p:spTgt spid="8"/>
                                        </p:tgtEl>
                                        <p:attrNameLst>
                                          <p:attrName>ppt_w</p:attrName>
                                        </p:attrNameLst>
                                      </p:cBhvr>
                                      <p:tavLst>
                                        <p:tav tm="0">
                                          <p:val>
                                            <p:fltVal val="0"/>
                                          </p:val>
                                        </p:tav>
                                        <p:tav tm="100000">
                                          <p:val>
                                            <p:strVal val="#ppt_w"/>
                                          </p:val>
                                        </p:tav>
                                      </p:tavLst>
                                    </p:anim>
                                    <p:anim calcmode="lin" valueType="num">
                                      <p:cBhvr>
                                        <p:cTn id="12" dur="4000" fill="hold"/>
                                        <p:tgtEl>
                                          <p:spTgt spid="8"/>
                                        </p:tgtEl>
                                        <p:attrNameLst>
                                          <p:attrName>ppt_h</p:attrName>
                                        </p:attrNameLst>
                                      </p:cBhvr>
                                      <p:tavLst>
                                        <p:tav tm="0">
                                          <p:val>
                                            <p:fltVal val="0"/>
                                          </p:val>
                                        </p:tav>
                                        <p:tav tm="100000">
                                          <p:val>
                                            <p:strVal val="#ppt_h"/>
                                          </p:val>
                                        </p:tav>
                                      </p:tavLst>
                                    </p:anim>
                                    <p:animEffect transition="in" filter="fade">
                                      <p:cBhvr>
                                        <p:cTn id="13" dur="4000"/>
                                        <p:tgtEl>
                                          <p:spTgt spid="8"/>
                                        </p:tgtEl>
                                      </p:cBhvr>
                                    </p:animEffect>
                                  </p:childTnLst>
                                </p:cTn>
                              </p:par>
                            </p:childTnLst>
                          </p:cTn>
                        </p:par>
                        <p:par>
                          <p:cTn id="14" fill="hold">
                            <p:stCondLst>
                              <p:cond delay="4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80"/>
                                        <p:tgtEl>
                                          <p:spTgt spid="3"/>
                                        </p:tgtEl>
                                      </p:cBhvr>
                                    </p:animEffect>
                                  </p:childTnLst>
                                </p:cTn>
                              </p:par>
                            </p:childTnLst>
                          </p:cTn>
                        </p:par>
                        <p:par>
                          <p:cTn id="18" fill="hold">
                            <p:stCondLst>
                              <p:cond delay="1512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180"/>
                                        <p:tgtEl>
                                          <p:spTgt spid="4"/>
                                        </p:tgtEl>
                                      </p:cBhvr>
                                    </p:animEffect>
                                  </p:childTnLst>
                                </p:cTn>
                              </p:par>
                            </p:childTnLst>
                          </p:cTn>
                        </p:par>
                        <p:par>
                          <p:cTn id="22" fill="hold">
                            <p:stCondLst>
                              <p:cond delay="35236"/>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180"/>
                                        <p:tgtEl>
                                          <p:spTgt spid="5"/>
                                        </p:tgtEl>
                                      </p:cBhvr>
                                    </p:animEffect>
                                  </p:childTnLst>
                                </p:cTn>
                              </p:par>
                            </p:childTnLst>
                          </p:cTn>
                        </p:par>
                        <p:par>
                          <p:cTn id="26" fill="hold">
                            <p:stCondLst>
                              <p:cond delay="55824"/>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180"/>
                                        <p:tgtEl>
                                          <p:spTgt spid="6"/>
                                        </p:tgtEl>
                                      </p:cBhvr>
                                    </p:animEffect>
                                  </p:childTnLst>
                                </p:cTn>
                              </p:par>
                            </p:childTnLst>
                          </p:cTn>
                        </p:par>
                        <p:par>
                          <p:cTn id="30" fill="hold">
                            <p:stCondLst>
                              <p:cond delay="82194"/>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180"/>
                                        <p:tgtEl>
                                          <p:spTgt spid="9"/>
                                        </p:tgtEl>
                                      </p:cBhvr>
                                    </p:animEffect>
                                  </p:childTnLst>
                                </p:cTn>
                              </p:par>
                            </p:childTnLst>
                          </p:cTn>
                        </p:par>
                        <p:par>
                          <p:cTn id="34" fill="hold">
                            <p:stCondLst>
                              <p:cond delay="104552"/>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180"/>
                                        <p:tgtEl>
                                          <p:spTgt spid="10"/>
                                        </p:tgtEl>
                                      </p:cBhvr>
                                    </p:animEffect>
                                  </p:childTnLst>
                                </p:cTn>
                              </p:par>
                            </p:childTnLst>
                          </p:cTn>
                        </p:par>
                        <p:par>
                          <p:cTn id="38" fill="hold">
                            <p:stCondLst>
                              <p:cond delay="122308"/>
                            </p:stCondLst>
                            <p:childTnLst>
                              <p:par>
                                <p:cTn id="39" presetID="1" presetClass="entr" presetSubtype="0" fill="hold" grpId="0" nodeType="afterEffect">
                                  <p:stCondLst>
                                    <p:cond delay="200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carretera, hierba, exterior&#10;&#10;Descripción generada con confianza muy alta">
            <a:extLst>
              <a:ext uri="{FF2B5EF4-FFF2-40B4-BE49-F238E27FC236}">
                <a16:creationId xmlns:a16="http://schemas.microsoft.com/office/drawing/2014/main" id="{E2B338CF-65F7-41E7-9DF5-FB70B4E38A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4452" y="0"/>
            <a:ext cx="7161837" cy="4449020"/>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20</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5206180"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Hungría, el buen chasis del mp4/31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una clasificación un poco loca,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dejan a Alonso clasificar 7º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(mejor clasificación) y a su compañero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8º.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4B71054-10CB-4CB2-9084-E16B82C88C1D}"/>
              </a:ext>
            </a:extLst>
          </p:cNvPr>
          <p:cNvSpPr/>
          <p:nvPr/>
        </p:nvSpPr>
        <p:spPr>
          <a:xfrm>
            <a:off x="1" y="1474827"/>
            <a:ext cx="467523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carrera supo mantener la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consiguió un 7º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A55DE9B-22E0-4874-AD1B-2E241D54F79C}"/>
              </a:ext>
            </a:extLst>
          </p:cNvPr>
          <p:cNvSpPr/>
          <p:nvPr/>
        </p:nvSpPr>
        <p:spPr>
          <a:xfrm>
            <a:off x="1" y="2197494"/>
            <a:ext cx="4660489"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Antes de terminar la gira europea, Alonso logra puntuar en Bélgica, donde Honda introdujo una importante mejora en su motor, ayudando a Alonso lograr otro 7º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67F2378-DBF3-46AD-A03D-4485A9C563E9}"/>
              </a:ext>
            </a:extLst>
          </p:cNvPr>
          <p:cNvSpPr/>
          <p:nvPr/>
        </p:nvSpPr>
        <p:spPr>
          <a:xfrm>
            <a:off x="1" y="3598590"/>
            <a:ext cx="4807973"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Alemania e Italia, no tuvo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 buena suerte, aunque en Italia logró </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53E033D8-D8B6-4052-B0D3-DC25229A4B78}"/>
              </a:ext>
            </a:extLst>
          </p:cNvPr>
          <p:cNvSpPr/>
          <p:nvPr/>
        </p:nvSpPr>
        <p:spPr>
          <a:xfrm>
            <a:off x="-1" y="4254924"/>
            <a:ext cx="11353801" cy="40011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vuelta rápida, parando en las últimas vueltas, forzando su coche y dejando ver el máximo rendimiento de este.</a:t>
            </a:r>
            <a:endParaRPr lang="es-MX"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19B93481-EA35-4506-897B-CC72AEA2083A}"/>
              </a:ext>
            </a:extLst>
          </p:cNvPr>
          <p:cNvSpPr/>
          <p:nvPr/>
        </p:nvSpPr>
        <p:spPr>
          <a:xfrm>
            <a:off x="1" y="476371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y Malasia, después de casi corroborar el ser el 4º equipo de la parrilla, Alonso logró otros dos 7º puestos.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5E106710-91EA-4248-8FA0-ECA516FFE0C0}"/>
              </a:ext>
            </a:extLst>
          </p:cNvPr>
          <p:cNvSpPr/>
          <p:nvPr/>
        </p:nvSpPr>
        <p:spPr>
          <a:xfrm>
            <a:off x="1" y="5324158"/>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Japón, casa de Honda, donde todos creían a Alonso y McLaren entre el 5º y el 7º puesto, se llevaron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decepción; un inexplicable pobre rendimiento y una complicada carrera le dejaron conseguir tan solo un puesto 16º.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033CCE73-FD25-43FF-9E2D-E288F748C326}"/>
              </a:ext>
            </a:extLst>
          </p:cNvPr>
          <p:cNvSpPr/>
          <p:nvPr/>
        </p:nvSpPr>
        <p:spPr>
          <a:xfrm>
            <a:off x="1" y="610582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Estados Unidos, el rendimiento del coche era parecido al de Singapur y Malasia, y después de un final de carrera impecable e impresionante, logró un 5º puesto, el mejor de la temporada 2016 con McLaren-Honda.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033F7824-5FFF-4A47-BF09-B7EC99EF7463}"/>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00832487"/>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0" fill="hold"/>
                                        <p:tgtEl>
                                          <p:spTgt spid="10"/>
                                        </p:tgtEl>
                                        <p:attrNameLst>
                                          <p:attrName>ppt_x</p:attrName>
                                        </p:attrNameLst>
                                      </p:cBhvr>
                                      <p:tavLst>
                                        <p:tav tm="0">
                                          <p:val>
                                            <p:strVal val="1+#ppt_w/2"/>
                                          </p:val>
                                        </p:tav>
                                        <p:tav tm="100000">
                                          <p:val>
                                            <p:strVal val="#ppt_x"/>
                                          </p:val>
                                        </p:tav>
                                      </p:tavLst>
                                    </p:anim>
                                    <p:anim calcmode="lin" valueType="num">
                                      <p:cBhvr additive="base">
                                        <p:cTn id="8" dur="15000" fill="hold"/>
                                        <p:tgtEl>
                                          <p:spTgt spid="10"/>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5000" fill="hold"/>
                                        <p:tgtEl>
                                          <p:spTgt spid="10"/>
                                        </p:tgtEl>
                                        <p:attrNameLst>
                                          <p:attrName>ppt_w</p:attrName>
                                        </p:attrNameLst>
                                      </p:cBhvr>
                                      <p:tavLst>
                                        <p:tav tm="0">
                                          <p:val>
                                            <p:fltVal val="0"/>
                                          </p:val>
                                        </p:tav>
                                        <p:tav tm="100000">
                                          <p:val>
                                            <p:strVal val="#ppt_w"/>
                                          </p:val>
                                        </p:tav>
                                      </p:tavLst>
                                    </p:anim>
                                    <p:anim calcmode="lin" valueType="num">
                                      <p:cBhvr>
                                        <p:cTn id="12" dur="15000" fill="hold"/>
                                        <p:tgtEl>
                                          <p:spTgt spid="10"/>
                                        </p:tgtEl>
                                        <p:attrNameLst>
                                          <p:attrName>ppt_h</p:attrName>
                                        </p:attrNameLst>
                                      </p:cBhvr>
                                      <p:tavLst>
                                        <p:tav tm="0">
                                          <p:val>
                                            <p:fltVal val="0"/>
                                          </p:val>
                                        </p:tav>
                                        <p:tav tm="100000">
                                          <p:val>
                                            <p:strVal val="#ppt_h"/>
                                          </p:val>
                                        </p:tav>
                                      </p:tavLst>
                                    </p:anim>
                                    <p:animEffect transition="in" filter="fade">
                                      <p:cBhvr>
                                        <p:cTn id="13" dur="15000"/>
                                        <p:tgtEl>
                                          <p:spTgt spid="10"/>
                                        </p:tgtEl>
                                      </p:cBhvr>
                                    </p:animEffect>
                                  </p:childTnLst>
                                </p:cTn>
                              </p:par>
                              <p:par>
                                <p:cTn id="14" presetID="10" presetClass="entr" presetSubtype="0" fill="hold" grpId="0" nodeType="with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180"/>
                                        <p:tgtEl>
                                          <p:spTgt spid="3"/>
                                        </p:tgtEl>
                                      </p:cBhvr>
                                    </p:animEffect>
                                  </p:childTnLst>
                                </p:cTn>
                              </p:par>
                            </p:childTnLst>
                          </p:cTn>
                        </p:par>
                        <p:par>
                          <p:cTn id="17" fill="hold">
                            <p:stCondLst>
                              <p:cond delay="16312"/>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180"/>
                                        <p:tgtEl>
                                          <p:spTgt spid="4"/>
                                        </p:tgtEl>
                                      </p:cBhvr>
                                    </p:animEffect>
                                  </p:childTnLst>
                                </p:cTn>
                              </p:par>
                            </p:childTnLst>
                          </p:cTn>
                        </p:par>
                        <p:par>
                          <p:cTn id="21" fill="hold">
                            <p:stCondLst>
                              <p:cond delay="2451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80"/>
                                        <p:tgtEl>
                                          <p:spTgt spid="5"/>
                                        </p:tgtEl>
                                      </p:cBhvr>
                                    </p:animEffect>
                                  </p:childTnLst>
                                </p:cTn>
                              </p:par>
                            </p:childTnLst>
                          </p:cTn>
                        </p:par>
                        <p:par>
                          <p:cTn id="25" fill="hold">
                            <p:stCondLst>
                              <p:cond delay="42974"/>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180"/>
                                        <p:tgtEl>
                                          <p:spTgt spid="6"/>
                                        </p:tgtEl>
                                      </p:cBhvr>
                                    </p:animEffect>
                                  </p:childTnLst>
                                </p:cTn>
                              </p:par>
                            </p:childTnLst>
                          </p:cTn>
                        </p:par>
                        <p:par>
                          <p:cTn id="29" fill="hold">
                            <p:stCondLst>
                              <p:cond delay="51880"/>
                            </p:stCondLst>
                            <p:childTnLst>
                              <p:par>
                                <p:cTn id="30" presetID="10" presetClass="entr" presetSubtype="0" fill="hold" grpId="0" nodeType="after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1180"/>
                                        <p:tgtEl>
                                          <p:spTgt spid="11"/>
                                        </p:tgtEl>
                                      </p:cBhvr>
                                    </p:animEffect>
                                  </p:childTnLst>
                                </p:cTn>
                              </p:par>
                            </p:childTnLst>
                          </p:cTn>
                        </p:par>
                        <p:par>
                          <p:cTn id="33" fill="hold">
                            <p:stCondLst>
                              <p:cond delay="64034"/>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180"/>
                                        <p:tgtEl>
                                          <p:spTgt spid="12"/>
                                        </p:tgtEl>
                                      </p:cBhvr>
                                    </p:animEffect>
                                  </p:childTnLst>
                                </p:cTn>
                              </p:par>
                            </p:childTnLst>
                          </p:cTn>
                        </p:par>
                        <p:par>
                          <p:cTn id="37" fill="hold">
                            <p:stCondLst>
                              <p:cond delay="77778"/>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3"/>
                                        </p:tgtEl>
                                        <p:attrNameLst>
                                          <p:attrName>style.visibility</p:attrName>
                                        </p:attrNameLst>
                                      </p:cBhvr>
                                      <p:to>
                                        <p:strVal val="visible"/>
                                      </p:to>
                                    </p:set>
                                    <p:animEffect transition="in" filter="fade">
                                      <p:cBhvr>
                                        <p:cTn id="40" dur="1180"/>
                                        <p:tgtEl>
                                          <p:spTgt spid="13"/>
                                        </p:tgtEl>
                                      </p:cBhvr>
                                    </p:animEffect>
                                  </p:childTnLst>
                                </p:cTn>
                              </p:par>
                            </p:childTnLst>
                          </p:cTn>
                        </p:par>
                        <p:par>
                          <p:cTn id="41" fill="hold">
                            <p:stCondLst>
                              <p:cond delay="101434"/>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14"/>
                                        </p:tgtEl>
                                        <p:attrNameLst>
                                          <p:attrName>style.visibility</p:attrName>
                                        </p:attrNameLst>
                                      </p:cBhvr>
                                      <p:to>
                                        <p:strVal val="visible"/>
                                      </p:to>
                                    </p:set>
                                    <p:animEffect transition="in" filter="fade">
                                      <p:cBhvr>
                                        <p:cTn id="44" dur="1180"/>
                                        <p:tgtEl>
                                          <p:spTgt spid="14"/>
                                        </p:tgtEl>
                                      </p:cBhvr>
                                    </p:animEffect>
                                  </p:childTnLst>
                                </p:cTn>
                              </p:par>
                            </p:childTnLst>
                          </p:cTn>
                        </p:par>
                        <p:par>
                          <p:cTn id="45" fill="hold">
                            <p:stCondLst>
                              <p:cond delay="124264"/>
                            </p:stCondLst>
                            <p:childTnLst>
                              <p:par>
                                <p:cTn id="46" presetID="1" presetClass="entr" presetSubtype="0" fill="hold" grpId="0" nodeType="afterEffect">
                                  <p:stCondLst>
                                    <p:cond delay="2000"/>
                                  </p:stCondLst>
                                  <p:childTnLst>
                                    <p:set>
                                      <p:cBhvr>
                                        <p:cTn id="47"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21</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309699"/>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unas pocas vueltas recortó una diferencia de 5 segundos con Sainz y Massa, y en una maniobra super agresiva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al borde de la legalidad adelantó al brasileño.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9C5E3ED-0016-48B9-990A-E9BC79FF68E2}"/>
              </a:ext>
            </a:extLst>
          </p:cNvPr>
          <p:cNvSpPr/>
          <p:nvPr/>
        </p:nvSpPr>
        <p:spPr>
          <a:xfrm>
            <a:off x="1" y="1047123"/>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Unas vueltas después, Alonso adelantó a Sainz y logró el ya mencionado 5º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47DC28A-8DC7-4705-B3D0-150F2A6861E9}"/>
              </a:ext>
            </a:extLst>
          </p:cNvPr>
          <p:cNvSpPr/>
          <p:nvPr/>
        </p:nvSpPr>
        <p:spPr>
          <a:xfrm>
            <a:off x="1" y="1548571"/>
            <a:ext cx="12191999"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2017: Un año más con Honda y la </a:t>
            </a:r>
            <a:r>
              <a:rPr lang="es-ES" sz="4000" b="1" kern="0" dirty="0" err="1">
                <a:ln>
                  <a:solidFill>
                    <a:srgbClr val="C00000"/>
                  </a:solidFill>
                </a:ln>
                <a:solidFill>
                  <a:srgbClr val="FFFF00"/>
                </a:solidFill>
                <a:latin typeface="Edwardian Script ITC" panose="030303020407070D0804" pitchFamily="66" charset="0"/>
                <a:cs typeface="Arial"/>
              </a:rPr>
              <a:t>Indy</a:t>
            </a:r>
            <a:r>
              <a:rPr lang="es-ES" sz="4000" b="1" kern="0" dirty="0">
                <a:ln>
                  <a:solidFill>
                    <a:srgbClr val="C00000"/>
                  </a:solidFill>
                </a:ln>
                <a:solidFill>
                  <a:srgbClr val="FFFF00"/>
                </a:solidFill>
                <a:latin typeface="Edwardian Script ITC" panose="030303020407070D0804" pitchFamily="66" charset="0"/>
                <a:cs typeface="Arial"/>
              </a:rPr>
              <a:t> 500.</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0B3DF827-72BB-4973-8303-E1391AAB372B}"/>
              </a:ext>
            </a:extLst>
          </p:cNvPr>
          <p:cNvSpPr/>
          <p:nvPr/>
        </p:nvSpPr>
        <p:spPr>
          <a:xfrm>
            <a:off x="6371304" y="2595697"/>
            <a:ext cx="582069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2017 seguirá corriendo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como compañero de equipo tendrá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Stoffel</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Vandoorne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227C3DB-0BDA-447A-9A84-3596A2AFC66C}"/>
              </a:ext>
            </a:extLst>
          </p:cNvPr>
          <p:cNvSpPr/>
          <p:nvPr/>
        </p:nvSpPr>
        <p:spPr>
          <a:xfrm>
            <a:off x="6371303" y="3465858"/>
            <a:ext cx="5820697"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al bajo rendimiento del coche de Fórmula 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CAB904E-B531-445E-BD5A-29A5C977FE4A}"/>
              </a:ext>
            </a:extLst>
          </p:cNvPr>
          <p:cNvSpPr/>
          <p:nvPr/>
        </p:nvSpPr>
        <p:spPr>
          <a:xfrm>
            <a:off x="6238569" y="4070526"/>
            <a:ext cx="5953432"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mala pretemporada realizada por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Honda, lastrada debido a las deficiencias en el diseño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motor, han provocado que Fernando haya tenido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abandonar en las cuatro primeras carreras del mundial debido a problemas de fiabilidad en la unidad de potencia.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Imagen 9" descr="Imagen que contiene exterior, persona, suelo, edificio&#10;&#10;Descripción generada con confianza muy alta">
            <a:extLst>
              <a:ext uri="{FF2B5EF4-FFF2-40B4-BE49-F238E27FC236}">
                <a16:creationId xmlns:a16="http://schemas.microsoft.com/office/drawing/2014/main" id="{BD61C0D2-779D-48A0-93AC-9E261BDF3C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916" y="2382849"/>
            <a:ext cx="6072647" cy="40231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ángulo 10">
            <a:extLst>
              <a:ext uri="{FF2B5EF4-FFF2-40B4-BE49-F238E27FC236}">
                <a16:creationId xmlns:a16="http://schemas.microsoft.com/office/drawing/2014/main" id="{24168083-2869-415B-B823-129263209CE0}"/>
              </a:ext>
            </a:extLst>
          </p:cNvPr>
          <p:cNvSpPr/>
          <p:nvPr/>
        </p:nvSpPr>
        <p:spPr>
          <a:xfrm>
            <a:off x="6096001" y="5928838"/>
            <a:ext cx="6096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no compitió en el Gran Premio de Mónaco el 28 de mayo y fue sustituido 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16041E0C-FF2F-414E-9036-5B3C783976DB}"/>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62843049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713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272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80"/>
                                        <p:tgtEl>
                                          <p:spTgt spid="5"/>
                                        </p:tgtEl>
                                      </p:cBhvr>
                                    </p:animEffect>
                                  </p:childTnLst>
                                </p:cTn>
                              </p:par>
                            </p:childTnLst>
                          </p:cTn>
                        </p:par>
                        <p:par>
                          <p:cTn id="16" fill="hold">
                            <p:stCondLst>
                              <p:cond delay="33062"/>
                            </p:stCondLst>
                            <p:childTnLst>
                              <p:par>
                                <p:cTn id="17" presetID="25" presetClass="entr" presetSubtype="0" fill="hold" nodeType="after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475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0" dur="475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21" dur="4750" accel="50000" fill="hold">
                                          <p:stCondLst>
                                            <p:cond delay="4750"/>
                                          </p:stCondLst>
                                        </p:cTn>
                                        <p:tgtEl>
                                          <p:spTgt spid="10"/>
                                        </p:tgtEl>
                                        <p:attrNameLst>
                                          <p:attrName>ppt_w</p:attrName>
                                        </p:attrNameLst>
                                      </p:cBhvr>
                                      <p:tavLst>
                                        <p:tav tm="0">
                                          <p:val>
                                            <p:strVal val="#ppt_w*.05"/>
                                          </p:val>
                                        </p:tav>
                                        <p:tav tm="100000">
                                          <p:val>
                                            <p:strVal val="#ppt_w"/>
                                          </p:val>
                                        </p:tav>
                                      </p:tavLst>
                                    </p:anim>
                                    <p:anim calcmode="lin" valueType="num">
                                      <p:cBhvr>
                                        <p:cTn id="22" dur="9500" fill="hold"/>
                                        <p:tgtEl>
                                          <p:spTgt spid="10"/>
                                        </p:tgtEl>
                                        <p:attrNameLst>
                                          <p:attrName>ppt_h</p:attrName>
                                        </p:attrNameLst>
                                      </p:cBhvr>
                                      <p:tavLst>
                                        <p:tav tm="0">
                                          <p:val>
                                            <p:strVal val="#ppt_h"/>
                                          </p:val>
                                        </p:tav>
                                        <p:tav tm="100000">
                                          <p:val>
                                            <p:strVal val="#ppt_h"/>
                                          </p:val>
                                        </p:tav>
                                      </p:tavLst>
                                    </p:anim>
                                    <p:anim calcmode="lin" valueType="num">
                                      <p:cBhvr>
                                        <p:cTn id="23" dur="475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24" dur="475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25" dur="4750" accel="50000" fill="hold">
                                          <p:stCondLst>
                                            <p:cond delay="4750"/>
                                          </p:stCondLst>
                                        </p:cTn>
                                        <p:tgtEl>
                                          <p:spTgt spid="10"/>
                                        </p:tgtEl>
                                        <p:attrNameLst>
                                          <p:attrName>ppt_y</p:attrName>
                                        </p:attrNameLst>
                                      </p:cBhvr>
                                      <p:tavLst>
                                        <p:tav tm="0">
                                          <p:val>
                                            <p:strVal val="#ppt_y+.1"/>
                                          </p:val>
                                        </p:tav>
                                        <p:tav tm="100000">
                                          <p:val>
                                            <p:strVal val="#ppt_y"/>
                                          </p:val>
                                        </p:tav>
                                      </p:tavLst>
                                    </p:anim>
                                    <p:animEffect transition="in" filter="fade">
                                      <p:cBhvr>
                                        <p:cTn id="26" dur="9500" decel="50000">
                                          <p:stCondLst>
                                            <p:cond delay="0"/>
                                          </p:stCondLst>
                                        </p:cTn>
                                        <p:tgtEl>
                                          <p:spTgt spid="10"/>
                                        </p:tgtEl>
                                      </p:cBhvr>
                                    </p:animEffect>
                                  </p:childTnLst>
                                </p:cTn>
                              </p:par>
                              <p:par>
                                <p:cTn id="27" presetID="10" presetClass="entr" presetSubtype="0" fill="hold" grpId="0" nodeType="with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180"/>
                                        <p:tgtEl>
                                          <p:spTgt spid="6"/>
                                        </p:tgtEl>
                                      </p:cBhvr>
                                    </p:animEffect>
                                  </p:childTnLst>
                                </p:cTn>
                              </p:par>
                            </p:childTnLst>
                          </p:cTn>
                        </p:par>
                        <p:par>
                          <p:cTn id="30" fill="hold">
                            <p:stCondLst>
                              <p:cond delay="44210"/>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180"/>
                                        <p:tgtEl>
                                          <p:spTgt spid="7"/>
                                        </p:tgtEl>
                                      </p:cBhvr>
                                    </p:animEffect>
                                  </p:childTnLst>
                                </p:cTn>
                              </p:par>
                            </p:childTnLst>
                          </p:cTn>
                        </p:par>
                        <p:par>
                          <p:cTn id="34" fill="hold">
                            <p:stCondLst>
                              <p:cond delay="51228"/>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180"/>
                                        <p:tgtEl>
                                          <p:spTgt spid="8"/>
                                        </p:tgtEl>
                                      </p:cBhvr>
                                    </p:animEffect>
                                  </p:childTnLst>
                                </p:cTn>
                              </p:par>
                            </p:childTnLst>
                          </p:cTn>
                        </p:par>
                        <p:par>
                          <p:cTn id="38" fill="hold">
                            <p:stCondLst>
                              <p:cond delay="80548"/>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180"/>
                                        <p:tgtEl>
                                          <p:spTgt spid="11"/>
                                        </p:tgtEl>
                                      </p:cBhvr>
                                    </p:animEffect>
                                  </p:childTnLst>
                                </p:cTn>
                              </p:par>
                            </p:childTnLst>
                          </p:cTn>
                        </p:par>
                        <p:par>
                          <p:cTn id="42" fill="hold">
                            <p:stCondLst>
                              <p:cond delay="92758"/>
                            </p:stCondLst>
                            <p:childTnLst>
                              <p:par>
                                <p:cTn id="43" presetID="1" presetClass="entr" presetSubtype="0" fill="hold" grpId="0" nodeType="afterEffect">
                                  <p:stCondLst>
                                    <p:cond delay="200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valla, persona, deporte&#10;&#10;Descripción generada con confianza muy alta">
            <a:extLst>
              <a:ext uri="{FF2B5EF4-FFF2-40B4-BE49-F238E27FC236}">
                <a16:creationId xmlns:a16="http://schemas.microsoft.com/office/drawing/2014/main" id="{4F3D7A51-C3DE-4460-94DF-1FC839798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9337" y="0"/>
            <a:ext cx="7422663" cy="4940710"/>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22</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492596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sí compitió el mismo día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500 Millas de Indianápolis.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DABE5D9-15FE-4CA2-BD72-C560050A8243}"/>
              </a:ext>
            </a:extLst>
          </p:cNvPr>
          <p:cNvSpPr/>
          <p:nvPr/>
        </p:nvSpPr>
        <p:spPr>
          <a:xfrm>
            <a:off x="1" y="855397"/>
            <a:ext cx="492596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los primeros entrenamientos de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Indy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día 15 de mayo, Alonso concluyó primero, y el día 18 obtuvo el cuarto mejor tiempo.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4EBB3EB-F92A-49DB-B818-627C795B0EF0}"/>
              </a:ext>
            </a:extLst>
          </p:cNvPr>
          <p:cNvSpPr/>
          <p:nvPr/>
        </p:nvSpPr>
        <p:spPr>
          <a:xfrm>
            <a:off x="1" y="1976271"/>
            <a:ext cx="492596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día 27 quedó quinto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Carb</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Day,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 decir, en el último entrenamiento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antes de la carrera de Indianápolis.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9D43734-22F9-44C1-A4C6-4EE4234774EC}"/>
              </a:ext>
            </a:extLst>
          </p:cNvPr>
          <p:cNvSpPr/>
          <p:nvPr/>
        </p:nvSpPr>
        <p:spPr>
          <a:xfrm>
            <a:off x="1" y="3097144"/>
            <a:ext cx="492596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el día 28 compitió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500 Millas de Indianápolis.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660D305E-A04B-4B65-893B-E27CFF89CB17}"/>
              </a:ext>
            </a:extLst>
          </p:cNvPr>
          <p:cNvSpPr/>
          <p:nvPr/>
        </p:nvSpPr>
        <p:spPr>
          <a:xfrm>
            <a:off x="1" y="3937814"/>
            <a:ext cx="467523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Lideró la carrera durante varias vueltas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su ritmo era bueno.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AA776EE-105D-4DC6-9AC1-EAA56552DDE0}"/>
              </a:ext>
            </a:extLst>
          </p:cNvPr>
          <p:cNvSpPr/>
          <p:nvPr/>
        </p:nvSpPr>
        <p:spPr>
          <a:xfrm>
            <a:off x="1" y="474897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a 21 vueltas para el final, cuando Alonso se encontraba en la séptima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rompió el motor de su McLaren-Honda y se vio obligado a interrumpir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E489D5B9-1E74-48DB-B977-9A5A70E35008}"/>
              </a:ext>
            </a:extLst>
          </p:cNvPr>
          <p:cNvSpPr/>
          <p:nvPr/>
        </p:nvSpPr>
        <p:spPr>
          <a:xfrm>
            <a:off x="1" y="548639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vez más la suerte de Fernando se vio truncada, aunque quizás Alonso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forzo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demasiado el motor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gran parte de la carrera tratando de mantener las primeras posiciones.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9D14DACE-8634-48F8-90F7-D08B41648E97}"/>
              </a:ext>
            </a:extLst>
          </p:cNvPr>
          <p:cNvSpPr/>
          <p:nvPr/>
        </p:nvSpPr>
        <p:spPr>
          <a:xfrm>
            <a:off x="1" y="6194310"/>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Antes de iniciar el periodo de descanso, Alonso anuncia que en el mes de Septiembre hablará sobre su futuro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McLaren 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52124EFA-E953-4421-8FC0-D5F6C22CA488}"/>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6284221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2000" fill="hold"/>
                                        <p:tgtEl>
                                          <p:spTgt spid="8"/>
                                        </p:tgtEl>
                                        <p:attrNameLst>
                                          <p:attrName>ppt_x</p:attrName>
                                        </p:attrNameLst>
                                      </p:cBhvr>
                                      <p:tavLst>
                                        <p:tav tm="0">
                                          <p:val>
                                            <p:strVal val="1+#ppt_w/2"/>
                                          </p:val>
                                        </p:tav>
                                        <p:tav tm="100000">
                                          <p:val>
                                            <p:strVal val="#ppt_x"/>
                                          </p:val>
                                        </p:tav>
                                      </p:tavLst>
                                    </p:anim>
                                    <p:anim calcmode="lin" valueType="num">
                                      <p:cBhvr additive="base">
                                        <p:cTn id="8" dur="22000" fill="hold"/>
                                        <p:tgtEl>
                                          <p:spTgt spid="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par>
                                <p:cTn id="12" presetID="10" presetClass="entr" presetSubtype="0" fill="hold" grpId="0" nodeType="withEffect">
                                  <p:stCondLst>
                                    <p:cond delay="95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2307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35988"/>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44422"/>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80"/>
                                        <p:tgtEl>
                                          <p:spTgt spid="9"/>
                                        </p:tgtEl>
                                      </p:cBhvr>
                                    </p:animEffect>
                                  </p:childTnLst>
                                </p:cTn>
                              </p:par>
                            </p:childTnLst>
                          </p:cTn>
                        </p:par>
                        <p:par>
                          <p:cTn id="27" fill="hold">
                            <p:stCondLst>
                              <p:cond delay="5262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71792"/>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80"/>
                                        <p:tgtEl>
                                          <p:spTgt spid="11"/>
                                        </p:tgtEl>
                                      </p:cBhvr>
                                    </p:animEffect>
                                  </p:childTnLst>
                                </p:cTn>
                              </p:par>
                            </p:childTnLst>
                          </p:cTn>
                        </p:par>
                        <p:par>
                          <p:cTn id="35" fill="hold">
                            <p:stCondLst>
                              <p:cond delay="91200"/>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180"/>
                                        <p:tgtEl>
                                          <p:spTgt spid="12"/>
                                        </p:tgtEl>
                                      </p:cBhvr>
                                    </p:animEffect>
                                  </p:childTnLst>
                                </p:cTn>
                              </p:par>
                            </p:childTnLst>
                          </p:cTn>
                        </p:par>
                        <p:par>
                          <p:cTn id="39" fill="hold">
                            <p:stCondLst>
                              <p:cond delay="105534"/>
                            </p:stCondLst>
                            <p:childTnLst>
                              <p:par>
                                <p:cTn id="40" presetID="1" presetClass="entr" presetSubtype="0" fill="hold" grpId="0" nodeType="afterEffect">
                                  <p:stCondLst>
                                    <p:cond delay="200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23</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39819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ha afirmado en varias ocasiones que el año que viene tiene intención de ganar carreras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esto prácticamente asegura su salida del equipo motorizado por Honda.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70BADDF-E54F-4FD8-B9F4-CFBC11E8DACE}"/>
              </a:ext>
            </a:extLst>
          </p:cNvPr>
          <p:cNvSpPr/>
          <p:nvPr/>
        </p:nvSpPr>
        <p:spPr>
          <a:xfrm>
            <a:off x="6268065" y="1224105"/>
            <a:ext cx="5923935"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Honda por su parte anuncia que está cansada de las críticas del piloto Asturiano y se rumorea que está pidiendo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McLaren que prescinda del piloto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próxima temporada.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915B98B-62BA-480B-80E0-6E6BC8CD9B6B}"/>
              </a:ext>
            </a:extLst>
          </p:cNvPr>
          <p:cNvSpPr/>
          <p:nvPr/>
        </p:nvSpPr>
        <p:spPr>
          <a:xfrm>
            <a:off x="7551173" y="2625200"/>
            <a:ext cx="4640827" cy="707886"/>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Mejores carreras</a:t>
            </a:r>
            <a:endParaRPr lang="es-MX" sz="4000" b="1" kern="0" dirty="0">
              <a:ln>
                <a:solidFill>
                  <a:srgbClr val="C00000"/>
                </a:solidFill>
              </a:ln>
              <a:solidFill>
                <a:srgbClr val="FFFF00"/>
              </a:solidFill>
              <a:latin typeface="Edwardian Script ITC" panose="030303020407070D0804" pitchFamily="66" charset="0"/>
              <a:cs typeface="Arial"/>
            </a:endParaRPr>
          </a:p>
        </p:txBody>
      </p:sp>
      <p:pic>
        <p:nvPicPr>
          <p:cNvPr id="6" name="Imagen 5" descr="Imagen que contiene exterior, persona, esquí, pose&#10;&#10;Descripción generada con confianza muy alta">
            <a:extLst>
              <a:ext uri="{FF2B5EF4-FFF2-40B4-BE49-F238E27FC236}">
                <a16:creationId xmlns:a16="http://schemas.microsoft.com/office/drawing/2014/main" id="{639C25A8-BCC7-4D82-A57E-3607A263A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42" y="1219816"/>
            <a:ext cx="7447931" cy="495287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Rectángulo 6">
            <a:extLst>
              <a:ext uri="{FF2B5EF4-FFF2-40B4-BE49-F238E27FC236}">
                <a16:creationId xmlns:a16="http://schemas.microsoft.com/office/drawing/2014/main" id="{FB33DA78-2EA3-4D66-9EF1-1A26FF00A66A}"/>
              </a:ext>
            </a:extLst>
          </p:cNvPr>
          <p:cNvSpPr/>
          <p:nvPr/>
        </p:nvSpPr>
        <p:spPr>
          <a:xfrm>
            <a:off x="1342108" y="5810865"/>
            <a:ext cx="4704732" cy="858575"/>
          </a:xfrm>
          <a:prstGeom prst="rect">
            <a:avLst/>
          </a:prstGeom>
        </p:spPr>
        <p:txBody>
          <a:bodyPr wrap="square">
            <a:prstTxWarp prst="textDeflateTop">
              <a:avLst/>
            </a:prstTxWarp>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Podio del GP de San Marino de 2005.</a:t>
            </a:r>
            <a:endParaRPr lang="es-MX"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F7A3DC9-72EC-4859-B1C2-57C9FF20E6B7}"/>
              </a:ext>
            </a:extLst>
          </p:cNvPr>
          <p:cNvSpPr/>
          <p:nvPr/>
        </p:nvSpPr>
        <p:spPr>
          <a:xfrm>
            <a:off x="7403690" y="3406860"/>
            <a:ext cx="4788310" cy="224676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San Marino 2005</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salía desde la pole position,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finlandés abandonó en la vuelta 11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era líder destacado de la prueba,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que Fernando Alonso heredó pronto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primer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C246D54-703C-4270-B40A-DB09A9E7C2BB}"/>
              </a:ext>
            </a:extLst>
          </p:cNvPr>
          <p:cNvSpPr/>
          <p:nvPr/>
        </p:nvSpPr>
        <p:spPr>
          <a:xfrm>
            <a:off x="5589639" y="5781348"/>
            <a:ext cx="6602362"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 deparó la lucha que todo el mundo estaba esperando,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duelo entre Alonso y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heptacampeón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Michael Schumacher.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9CE2CA52-3E45-4E75-8612-F16C32E7BAB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81285665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6500"/>
                                        <p:tgtEl>
                                          <p:spTgt spid="6"/>
                                        </p:tgtEl>
                                      </p:cBhvr>
                                    </p:animEffect>
                                    <p:anim calcmode="lin" valueType="num">
                                      <p:cBhvr>
                                        <p:cTn id="8" dur="16500" fill="hold"/>
                                        <p:tgtEl>
                                          <p:spTgt spid="6"/>
                                        </p:tgtEl>
                                        <p:attrNameLst>
                                          <p:attrName>ppt_w</p:attrName>
                                        </p:attrNameLst>
                                      </p:cBhvr>
                                      <p:tavLst>
                                        <p:tav tm="0" fmla="#ppt_w*sin(2.5*pi*$)">
                                          <p:val>
                                            <p:fltVal val="0"/>
                                          </p:val>
                                        </p:tav>
                                        <p:tav tm="100000">
                                          <p:val>
                                            <p:fltVal val="1"/>
                                          </p:val>
                                        </p:tav>
                                      </p:tavLst>
                                    </p:anim>
                                    <p:anim calcmode="lin" valueType="num">
                                      <p:cBhvr>
                                        <p:cTn id="9" dur="16500" fill="hold"/>
                                        <p:tgtEl>
                                          <p:spTgt spid="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17492"/>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6546"/>
                            </p:stCondLst>
                            <p:childTnLst>
                              <p:par>
                                <p:cTn id="18" presetID="10" presetClass="entr" presetSubtype="0" fill="hold" grpId="0" nodeType="afterEffect">
                                  <p:stCondLst>
                                    <p:cond delay="15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40878"/>
                            </p:stCondLst>
                            <p:childTnLst>
                              <p:par>
                                <p:cTn id="22" presetID="10" presetClass="entr" presetSubtype="0" fill="hold" grpId="0" nodeType="afterEffect">
                                  <p:stCondLst>
                                    <p:cond delay="1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80"/>
                                        <p:tgtEl>
                                          <p:spTgt spid="8"/>
                                        </p:tgtEl>
                                      </p:cBhvr>
                                    </p:animEffect>
                                  </p:childTnLst>
                                </p:cTn>
                              </p:par>
                            </p:childTnLst>
                          </p:cTn>
                        </p:par>
                        <p:par>
                          <p:cTn id="25" fill="hold">
                            <p:stCondLst>
                              <p:cond delay="65270"/>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80"/>
                                        <p:tgtEl>
                                          <p:spTgt spid="9"/>
                                        </p:tgtEl>
                                      </p:cBhvr>
                                    </p:animEffect>
                                  </p:childTnLst>
                                </p:cTn>
                              </p:par>
                            </p:childTnLst>
                          </p:cTn>
                        </p:par>
                        <p:par>
                          <p:cTn id="29" fill="hold">
                            <p:stCondLst>
                              <p:cond delay="79722"/>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180"/>
                                        <p:tgtEl>
                                          <p:spTgt spid="7"/>
                                        </p:tgtEl>
                                      </p:cBhvr>
                                    </p:animEffect>
                                  </p:childTnLst>
                                </p:cTn>
                              </p:par>
                            </p:childTnLst>
                          </p:cTn>
                        </p:par>
                        <p:par>
                          <p:cTn id="33" fill="hold">
                            <p:stCondLst>
                              <p:cond delay="85088"/>
                            </p:stCondLst>
                            <p:childTnLst>
                              <p:par>
                                <p:cTn id="34" presetID="1" presetClass="entr" presetSubtype="0" fill="hold" grpId="0" nodeType="afterEffect">
                                  <p:stCondLst>
                                    <p:cond delay="200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hierba, exterior, camión&#10;&#10;Descripción generada con confianza muy alta">
            <a:extLst>
              <a:ext uri="{FF2B5EF4-FFF2-40B4-BE49-F238E27FC236}">
                <a16:creationId xmlns:a16="http://schemas.microsoft.com/office/drawing/2014/main" id="{91F94435-EAFF-4DE2-95EA-3C1BAABD7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2942" y="1134505"/>
            <a:ext cx="7071853" cy="4707833"/>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24</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76967"/>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de Ferrari, pese a salir 13º en parrilla debido a un error en la segunda vuelta de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realizó una remontada espectacular mostrando un ritmo infernal que le permitió situarse pegado al alerón trasero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Renault R25 del piloto español, que aquel día tenía problemas de motor, a 11 vueltas para el final.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B53565E-2D90-4126-9ABF-277D8E11E4AF}"/>
              </a:ext>
            </a:extLst>
          </p:cNvPr>
          <p:cNvSpPr/>
          <p:nvPr/>
        </p:nvSpPr>
        <p:spPr>
          <a:xfrm>
            <a:off x="1" y="1415836"/>
            <a:ext cx="5102941" cy="258532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Schumacher volando con unos Bridgestone en mejor estado que los Michelin de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 unos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tifosi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enloquecidos esperando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inminente adelantamiento del piloto alemán, Alonso mantuvo la cabeza fría en unas últimas vueltas de infarto y ayudado por la mejor tracción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Renault frenó en seco la remontada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Schumacher ganando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ED865CD-287F-4773-8DD6-F26C953F0739}"/>
              </a:ext>
            </a:extLst>
          </p:cNvPr>
          <p:cNvSpPr/>
          <p:nvPr/>
        </p:nvSpPr>
        <p:spPr>
          <a:xfrm>
            <a:off x="1" y="4144289"/>
            <a:ext cx="5085736" cy="196977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Hungría de 2006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fin de semana comenzó mal para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recibió una sanción de 2 s en parrilla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realizar una maniobra antideportiva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contra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Doornbos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los entrenamientos libres.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ED7C63D-5E71-43D4-9F01-D1DE72198BBD}"/>
              </a:ext>
            </a:extLst>
          </p:cNvPr>
          <p:cNvSpPr/>
          <p:nvPr/>
        </p:nvSpPr>
        <p:spPr>
          <a:xfrm>
            <a:off x="1" y="6091079"/>
            <a:ext cx="510294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Eso le dejó 15º en parrilla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 una fuerte lluvia para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5E39B06-8D6D-4E4B-8DBC-670348127009}"/>
              </a:ext>
            </a:extLst>
          </p:cNvPr>
          <p:cNvSpPr/>
          <p:nvPr/>
        </p:nvSpPr>
        <p:spPr>
          <a:xfrm>
            <a:off x="5235677" y="5766608"/>
            <a:ext cx="6956323"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Alonso hizo una gran remontada que le colocó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cerca de las posiciones de podio en las primeras vueltas,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gracias a unos adelantamientos increíbles que se sucedían uno tras otro.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B12AC07D-2718-4B93-A536-56B95C7C6CF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51284354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33422"/>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6000" fill="hold"/>
                                        <p:tgtEl>
                                          <p:spTgt spid="8"/>
                                        </p:tgtEl>
                                        <p:attrNameLst>
                                          <p:attrName>ppt_x</p:attrName>
                                        </p:attrNameLst>
                                      </p:cBhvr>
                                      <p:tavLst>
                                        <p:tav tm="0">
                                          <p:val>
                                            <p:strVal val="1+#ppt_w/2"/>
                                          </p:val>
                                        </p:tav>
                                        <p:tav tm="100000">
                                          <p:val>
                                            <p:strVal val="#ppt_x"/>
                                          </p:val>
                                        </p:tav>
                                      </p:tavLst>
                                    </p:anim>
                                    <p:anim calcmode="lin" valueType="num">
                                      <p:cBhvr additive="base">
                                        <p:cTn id="12" dur="36000" fill="hold"/>
                                        <p:tgtEl>
                                          <p:spTgt spid="8"/>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70176"/>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943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10288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122764"/>
                            </p:stCondLst>
                            <p:childTnLst>
                              <p:par>
                                <p:cTn id="29" presetID="1" presetClass="entr" presetSubtype="0" fill="hold" grpId="0" nodeType="afterEffect">
                                  <p:stCondLst>
                                    <p:cond delay="200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suelo, pared&#10;&#10;Descripción generada con confianza alta">
            <a:extLst>
              <a:ext uri="{FF2B5EF4-FFF2-40B4-BE49-F238E27FC236}">
                <a16:creationId xmlns:a16="http://schemas.microsoft.com/office/drawing/2014/main" id="{61564535-C3DE-4C43-AB54-FA768D6DC0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88678"/>
            <a:ext cx="5579308" cy="4070151"/>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25</a:t>
            </a:fld>
            <a:endParaRPr lang="es-MX"/>
          </a:p>
        </p:txBody>
      </p:sp>
      <p:sp>
        <p:nvSpPr>
          <p:cNvPr id="6" name="Rectángulo 5">
            <a:extLst>
              <a:ext uri="{FF2B5EF4-FFF2-40B4-BE49-F238E27FC236}">
                <a16:creationId xmlns:a16="http://schemas.microsoft.com/office/drawing/2014/main" id="{3B962DB8-68F2-4FA5-849E-E1B0DB6F0465}"/>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un error fatal de un mecánico a la hora de ajustar la rueda trasera izquierda en la segunda parada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supuso el abandono de Alonso a falta de 19 vueltas, cuando ya había alcanzado la primera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B635378-523C-4B01-9011-4607B367BD20}"/>
              </a:ext>
            </a:extLst>
          </p:cNvPr>
          <p:cNvSpPr/>
          <p:nvPr/>
        </p:nvSpPr>
        <p:spPr>
          <a:xfrm>
            <a:off x="1" y="914389"/>
            <a:ext cx="1219200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Europa de 2007</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esta carrera es recordada por la espectacular tormenta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cayó repentinamente apenas iniciada la misma y que hizo que hasta 8 coches se saliesen en la primera curva del circuito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entre ellos Lewis Hamilton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provocando una bandera roja que detuvo la carrera durante casi 30 min.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86D1C94-7BE2-4285-A4FE-356B180602D8}"/>
              </a:ext>
            </a:extLst>
          </p:cNvPr>
          <p:cNvSpPr/>
          <p:nvPr/>
        </p:nvSpPr>
        <p:spPr>
          <a:xfrm>
            <a:off x="1" y="205001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relanzamiento, la pista se fue secando y Felipe Massa se puso líder destacado seguido de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que a falta de 9 vueltas se puso de nuevo a llover.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A93D94A-8599-429D-9442-CEE77AAE4283}"/>
              </a:ext>
            </a:extLst>
          </p:cNvPr>
          <p:cNvSpPr/>
          <p:nvPr/>
        </p:nvSpPr>
        <p:spPr>
          <a:xfrm>
            <a:off x="5579309" y="2831678"/>
            <a:ext cx="6612692"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Cambio de neumáticos y nueva batalla.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DACC2200-B52C-4154-B974-7001CD3CEB5A}"/>
              </a:ext>
            </a:extLst>
          </p:cNvPr>
          <p:cNvSpPr/>
          <p:nvPr/>
        </p:nvSpPr>
        <p:spPr>
          <a:xfrm>
            <a:off x="5579308" y="3259382"/>
            <a:ext cx="6612691"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que con la pista mojada comenzó a sentirse más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más cómodo, recortaba tiempo a Felipe sector a sector,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que a falta de 5 vueltas para el final, Alonso realizó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maniobra de adelantamiento por el exterior y, llegándose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tocar con el brasileño, logró colocarse en primera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A6B8859-9BAA-4AE8-89E5-8227EB33B915}"/>
              </a:ext>
            </a:extLst>
          </p:cNvPr>
          <p:cNvSpPr/>
          <p:nvPr/>
        </p:nvSpPr>
        <p:spPr>
          <a:xfrm>
            <a:off x="5338917" y="5029192"/>
            <a:ext cx="6853084"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Fantástica victoria de Fernando, que tuvo una fuerte discusión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Massa después de la carrera debido al toque en el adelantamiento.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FA75777D-3ECF-4F42-A632-0156FD01196F}"/>
              </a:ext>
            </a:extLst>
          </p:cNvPr>
          <p:cNvSpPr/>
          <p:nvPr/>
        </p:nvSpPr>
        <p:spPr>
          <a:xfrm>
            <a:off x="5457054" y="5884589"/>
            <a:ext cx="6734947"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Malasia de 2010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un error de estrategia del equipo en la Q1,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partía desde la 19ª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C83071C9-F532-4785-BBA2-40A4C1D5B8F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80955252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80"/>
                                        <p:tgtEl>
                                          <p:spTgt spid="6"/>
                                        </p:tgtEl>
                                      </p:cBhvr>
                                    </p:animEffect>
                                  </p:childTnLst>
                                </p:cTn>
                              </p:par>
                            </p:childTnLst>
                          </p:cTn>
                        </p:par>
                        <p:par>
                          <p:cTn id="8" fill="hold">
                            <p:stCondLst>
                              <p:cond delay="21976"/>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2000" fill="hold"/>
                                        <p:tgtEl>
                                          <p:spTgt spid="5"/>
                                        </p:tgtEl>
                                        <p:attrNameLst>
                                          <p:attrName>ppt_x</p:attrName>
                                        </p:attrNameLst>
                                      </p:cBhvr>
                                      <p:tavLst>
                                        <p:tav tm="0">
                                          <p:val>
                                            <p:strVal val="0-#ppt_w/2"/>
                                          </p:val>
                                        </p:tav>
                                        <p:tav tm="100000">
                                          <p:val>
                                            <p:strVal val="#ppt_x"/>
                                          </p:val>
                                        </p:tav>
                                      </p:tavLst>
                                    </p:anim>
                                    <p:anim calcmode="lin" valueType="num">
                                      <p:cBhvr additive="base">
                                        <p:cTn id="12" dur="32000" fill="hold"/>
                                        <p:tgtEl>
                                          <p:spTgt spid="5"/>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5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80"/>
                                        <p:tgtEl>
                                          <p:spTgt spid="7"/>
                                        </p:tgtEl>
                                      </p:cBhvr>
                                    </p:animEffect>
                                  </p:childTnLst>
                                </p:cTn>
                              </p:par>
                            </p:childTnLst>
                          </p:cTn>
                        </p:par>
                        <p:par>
                          <p:cTn id="16" fill="hold">
                            <p:stCondLst>
                              <p:cond delay="5521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80"/>
                                        <p:tgtEl>
                                          <p:spTgt spid="8"/>
                                        </p:tgtEl>
                                      </p:cBhvr>
                                    </p:animEffect>
                                  </p:childTnLst>
                                </p:cTn>
                              </p:par>
                            </p:childTnLst>
                          </p:cTn>
                        </p:par>
                        <p:par>
                          <p:cTn id="20" fill="hold">
                            <p:stCondLst>
                              <p:cond delay="72620"/>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80"/>
                                        <p:tgtEl>
                                          <p:spTgt spid="9"/>
                                        </p:tgtEl>
                                      </p:cBhvr>
                                    </p:animEffect>
                                  </p:childTnLst>
                                </p:cTn>
                              </p:par>
                            </p:childTnLst>
                          </p:cTn>
                        </p:par>
                        <p:par>
                          <p:cTn id="24" fill="hold">
                            <p:stCondLst>
                              <p:cond delay="78958"/>
                            </p:stCondLst>
                            <p:childTnLst>
                              <p:par>
                                <p:cTn id="25" presetID="10" presetClass="entr" presetSubtype="0" fill="hold" grpId="0" nodeType="afterEffect">
                                  <p:stCondLst>
                                    <p:cond delay="15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80"/>
                                        <p:tgtEl>
                                          <p:spTgt spid="10"/>
                                        </p:tgtEl>
                                      </p:cBhvr>
                                    </p:animEffect>
                                  </p:childTnLst>
                                </p:cTn>
                              </p:par>
                            </p:childTnLst>
                          </p:cTn>
                        </p:par>
                        <p:par>
                          <p:cTn id="28" fill="hold">
                            <p:stCondLst>
                              <p:cond delay="11078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80"/>
                                        <p:tgtEl>
                                          <p:spTgt spid="11"/>
                                        </p:tgtEl>
                                      </p:cBhvr>
                                    </p:animEffect>
                                  </p:childTnLst>
                                </p:cTn>
                              </p:par>
                            </p:childTnLst>
                          </p:cTn>
                        </p:par>
                        <p:par>
                          <p:cTn id="32" fill="hold">
                            <p:stCondLst>
                              <p:cond delay="126062"/>
                            </p:stCondLst>
                            <p:childTnLst>
                              <p:par>
                                <p:cTn id="33" presetID="10" presetClass="entr" presetSubtype="0" fill="hold" grpId="0" nodeType="afterEffect">
                                  <p:stCondLst>
                                    <p:cond delay="15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80"/>
                                        <p:tgtEl>
                                          <p:spTgt spid="12"/>
                                        </p:tgtEl>
                                      </p:cBhvr>
                                    </p:animEffect>
                                  </p:childTnLst>
                                </p:cTn>
                              </p:par>
                            </p:childTnLst>
                          </p:cTn>
                        </p:par>
                        <p:par>
                          <p:cTn id="36" fill="hold">
                            <p:stCondLst>
                              <p:cond delay="140424"/>
                            </p:stCondLst>
                            <p:childTnLst>
                              <p:par>
                                <p:cTn id="37" presetID="1" presetClass="entr" presetSubtype="0" fill="hold" grpId="0" nodeType="afterEffect">
                                  <p:stCondLst>
                                    <p:cond delay="200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26</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4940709" cy="196977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el gran mérito del asturiano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se percibió hasta que él mismo declaró en rueda de prensa: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"La salida fue mal y en la vuelta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 formación se me rompió el cambio, he ido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sin embrague toda la carrera, por tanto frenar tenía que hacerlo de una forma extraña.</a:t>
            </a:r>
            <a:endParaRPr lang="es-MX" sz="1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C533B5A-0CC2-4A57-8D5A-FE6D76E83891}"/>
              </a:ext>
            </a:extLst>
          </p:cNvPr>
          <p:cNvSpPr/>
          <p:nvPr/>
        </p:nvSpPr>
        <p:spPr>
          <a:xfrm>
            <a:off x="1" y="2153247"/>
            <a:ext cx="4675238" cy="1969770"/>
          </a:xfrm>
          <a:prstGeom prst="rect">
            <a:avLst/>
          </a:prstGeom>
        </p:spPr>
        <p:txBody>
          <a:bodyPr wrap="square">
            <a:spAutoFit/>
          </a:bodyPr>
          <a:lstStyle/>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Primero tenia que bajar las marchas y luego dar un acelerón fuerte para que pillase la marcha de esa curva, por tanto ha sido seguramente la carrera más difícil de toda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mi vida en cuanto a conducción porque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he tenido que improvisar cada curva".</a:t>
            </a:r>
            <a:endParaRPr lang="es-MX" sz="1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4380147-F67A-45D3-92A1-BD5EF657B36F}"/>
              </a:ext>
            </a:extLst>
          </p:cNvPr>
          <p:cNvSpPr/>
          <p:nvPr/>
        </p:nvSpPr>
        <p:spPr>
          <a:xfrm>
            <a:off x="0" y="4159032"/>
            <a:ext cx="1219199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estas forzosas maniobras, el motor se rompió a falta de tres vueltas del final,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rodaba octavo tras haber realizado una gran remontada en estas precarias condiciones.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n 6" descr="Imagen que contiene carretera, camión, exterior, árbol&#10;&#10;Descripción generada con confianza muy alta">
            <a:extLst>
              <a:ext uri="{FF2B5EF4-FFF2-40B4-BE49-F238E27FC236}">
                <a16:creationId xmlns:a16="http://schemas.microsoft.com/office/drawing/2014/main" id="{420D3835-6B4F-416E-8612-4AD13DB7E4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239" y="7581"/>
            <a:ext cx="7516761" cy="4214315"/>
          </a:xfrm>
          <a:prstGeom prst="rect">
            <a:avLst/>
          </a:prstGeom>
          <a:effectLst>
            <a:softEdge rad="317500"/>
          </a:effectLst>
        </p:spPr>
      </p:pic>
      <p:sp>
        <p:nvSpPr>
          <p:cNvPr id="8" name="Rectángulo 7">
            <a:extLst>
              <a:ext uri="{FF2B5EF4-FFF2-40B4-BE49-F238E27FC236}">
                <a16:creationId xmlns:a16="http://schemas.microsoft.com/office/drawing/2014/main" id="{83D99436-89C1-48FB-B89E-CD4549F92C64}"/>
              </a:ext>
            </a:extLst>
          </p:cNvPr>
          <p:cNvSpPr/>
          <p:nvPr/>
        </p:nvSpPr>
        <p:spPr>
          <a:xfrm>
            <a:off x="1" y="5117681"/>
            <a:ext cx="121920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Singapur de 2010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Alonso logró la pole position el sábado.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42E2734-B71C-42D4-A358-073754131ACC}"/>
              </a:ext>
            </a:extLst>
          </p:cNvPr>
          <p:cNvSpPr/>
          <p:nvPr/>
        </p:nvSpPr>
        <p:spPr>
          <a:xfrm>
            <a:off x="1" y="5737112"/>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domingo, en carrera, se mantuvo al frente en todo momento; y pese a la asfixiante presión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 rodó pegado a él en todo momento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calor, la proximidad de los muros y la duración de la carrera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casi dos horas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Fernando venció y completó un Grand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Chelem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pole, victoria, vuelta rápida y carrera liderada de principio a fin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EB2449EA-975D-4CFA-AEA9-B267C00E127B}"/>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830752675"/>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4000" fill="hold"/>
                                        <p:tgtEl>
                                          <p:spTgt spid="7"/>
                                        </p:tgtEl>
                                        <p:attrNameLst>
                                          <p:attrName>ppt_x</p:attrName>
                                        </p:attrNameLst>
                                      </p:cBhvr>
                                      <p:tavLst>
                                        <p:tav tm="0">
                                          <p:val>
                                            <p:strVal val="0-#ppt_w/2"/>
                                          </p:val>
                                        </p:tav>
                                        <p:tav tm="100000">
                                          <p:val>
                                            <p:strVal val="#ppt_x"/>
                                          </p:val>
                                        </p:tav>
                                      </p:tavLst>
                                    </p:anim>
                                    <p:anim calcmode="lin" valueType="num">
                                      <p:cBhvr additive="base">
                                        <p:cTn id="8" dur="4000" fill="hold"/>
                                        <p:tgtEl>
                                          <p:spTgt spid="7"/>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2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928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5506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75182"/>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8506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121106"/>
                            </p:stCondLst>
                            <p:childTnLst>
                              <p:par>
                                <p:cTn id="29" presetID="1" presetClass="entr" presetSubtype="0" fill="hold" grpId="0" nodeType="afterEffect">
                                  <p:stCondLst>
                                    <p:cond delay="200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carretera, exterior, pequeño, suelo&#10;&#10;Descripción generada con confianza muy alta">
            <a:extLst>
              <a:ext uri="{FF2B5EF4-FFF2-40B4-BE49-F238E27FC236}">
                <a16:creationId xmlns:a16="http://schemas.microsoft.com/office/drawing/2014/main" id="{F4C4C3B9-6C6E-4C01-A2FA-58EE8938FE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81661"/>
            <a:ext cx="5385650" cy="4793229"/>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27</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62230" y="176967"/>
            <a:ext cx="4911212"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Fernando Alonso, seguido por Sergio Pérez, en la temporada 2012.</a:t>
            </a:r>
            <a:endParaRPr lang="es-MX" sz="1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9F969F4-1683-414A-B05C-3D78E4A9D4EC}"/>
              </a:ext>
            </a:extLst>
          </p:cNvPr>
          <p:cNvSpPr/>
          <p:nvPr/>
        </p:nvSpPr>
        <p:spPr>
          <a:xfrm>
            <a:off x="5383161" y="132723"/>
            <a:ext cx="6808840" cy="196977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Malasia de 2012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baja competitividad del Ferrari F2012 y su retrasada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posición en parrilla no invitaban al optimismo, pero después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una buena salida en la que se colocó quinto, de nuevo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condiciones meteorológicas volvieron a aliarse con el piloto español, al caer una gran tormenta que dio lugar a una bandera roja.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E68372A-11DE-43FF-8E9B-790E5ECB638B}"/>
              </a:ext>
            </a:extLst>
          </p:cNvPr>
          <p:cNvSpPr/>
          <p:nvPr/>
        </p:nvSpPr>
        <p:spPr>
          <a:xfrm>
            <a:off x="5383161" y="2153253"/>
            <a:ext cx="6808840"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que el Safety Car abandonara la pista,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asfalto comenzó a secarse y Ferrari ganó la partida a McLaren en los boxes, sacando al asturiano por delante de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ADC34CA-C8B2-470D-B135-308AC524A7C1}"/>
              </a:ext>
            </a:extLst>
          </p:cNvPr>
          <p:cNvSpPr/>
          <p:nvPr/>
        </p:nvSpPr>
        <p:spPr>
          <a:xfrm>
            <a:off x="5397909" y="3613346"/>
            <a:ext cx="679409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 ahí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impuso un ritmo brutal con los neumáticos intermedios.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787BC5D-69FC-4A46-9755-72D155E916E5}"/>
              </a:ext>
            </a:extLst>
          </p:cNvPr>
          <p:cNvSpPr/>
          <p:nvPr/>
        </p:nvSpPr>
        <p:spPr>
          <a:xfrm>
            <a:off x="5397909" y="4468744"/>
            <a:ext cx="6794091"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el mexicano Sergio Pérez logró poner en aprietos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español hasta que finalmente cometió un error a pocas vueltas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final y dejó en bandeja la victoria a Fernando Alonso.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3FF84CC-8A3A-414E-8227-9FD0AB1DDF9B}"/>
              </a:ext>
            </a:extLst>
          </p:cNvPr>
          <p:cNvSpPr/>
          <p:nvPr/>
        </p:nvSpPr>
        <p:spPr>
          <a:xfrm>
            <a:off x="1" y="5530634"/>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Europa de 2012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una decepcionante sesión clasificatoria,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salía desde el 11º puesto y según sus propias palabras, ni siquiera el podio era posible.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36768FF-8C0B-42DF-8FE1-65D260FAF7BD}"/>
              </a:ext>
            </a:extLst>
          </p:cNvPr>
          <p:cNvSpPr/>
          <p:nvPr/>
        </p:nvSpPr>
        <p:spPr>
          <a:xfrm>
            <a:off x="1" y="6386041"/>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salida ganó tres posiciones, encontrándose con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Hülkenberg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lucha por el 7º puesto.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880E7DC0-0EDC-444A-9420-7862C53562E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016125186"/>
      </p:ext>
    </p:extLst>
  </p:cSld>
  <p:clrMapOvr>
    <a:masterClrMapping/>
  </p:clrMapOvr>
  <mc:AlternateContent xmlns:mc="http://schemas.openxmlformats.org/markup-compatibility/2006" xmlns:p14="http://schemas.microsoft.com/office/powerpoint/2010/main">
    <mc:Choice Requires="p14">
      <p:transition spd="slow" p14:dur="2000" advTm="0">
        <p14:ripple dir="ld"/>
        <p:sndAc>
          <p:stSnd>
            <p:snd r:embed="rId2" name="Alonso 7-Eaglenest-1.wav"/>
          </p:stSnd>
        </p:sndAc>
      </p:transition>
    </mc:Choice>
    <mc:Fallback xmlns="">
      <p:transition spd="slow" advTm="0">
        <p:fade/>
        <p:sndAc>
          <p:stSnd>
            <p:snd r:embed="rId5" name="Alonso 7-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3500" fill="hold"/>
                                        <p:tgtEl>
                                          <p:spTgt spid="6"/>
                                        </p:tgtEl>
                                        <p:attrNameLst>
                                          <p:attrName>ppt_x</p:attrName>
                                        </p:attrNameLst>
                                      </p:cBhvr>
                                      <p:tavLst>
                                        <p:tav tm="0">
                                          <p:val>
                                            <p:strVal val="#ppt_x"/>
                                          </p:val>
                                        </p:tav>
                                        <p:tav tm="100000">
                                          <p:val>
                                            <p:strVal val="#ppt_x"/>
                                          </p:val>
                                        </p:tav>
                                      </p:tavLst>
                                    </p:anim>
                                    <p:anim calcmode="lin" valueType="num">
                                      <p:cBhvr additive="base">
                                        <p:cTn id="8" dur="33500" fill="hold"/>
                                        <p:tgtEl>
                                          <p:spTgt spid="6"/>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80"/>
                                        <p:tgtEl>
                                          <p:spTgt spid="5"/>
                                        </p:tgtEl>
                                      </p:cBhvr>
                                    </p:animEffect>
                                  </p:childTnLst>
                                </p:cTn>
                              </p:par>
                            </p:childTnLst>
                          </p:cTn>
                        </p:par>
                        <p:par>
                          <p:cTn id="12" fill="hold">
                            <p:stCondLst>
                              <p:cond delay="3495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80"/>
                                        <p:tgtEl>
                                          <p:spTgt spid="3"/>
                                        </p:tgtEl>
                                      </p:cBhvr>
                                    </p:animEffect>
                                  </p:childTnLst>
                                </p:cTn>
                              </p:par>
                            </p:childTnLst>
                          </p:cTn>
                        </p:par>
                        <p:par>
                          <p:cTn id="16" fill="hold">
                            <p:stCondLst>
                              <p:cond delay="4350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80"/>
                                        <p:tgtEl>
                                          <p:spTgt spid="7"/>
                                        </p:tgtEl>
                                      </p:cBhvr>
                                    </p:animEffect>
                                  </p:childTnLst>
                                </p:cTn>
                              </p:par>
                            </p:childTnLst>
                          </p:cTn>
                        </p:par>
                        <p:par>
                          <p:cTn id="20" fill="hold">
                            <p:stCondLst>
                              <p:cond delay="6468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7465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94888"/>
                            </p:stCondLst>
                            <p:childTnLst>
                              <p:par>
                                <p:cTn id="29" presetID="10" presetClass="entr" presetSubtype="0" fill="hold" grpId="0" nodeType="afterEffect">
                                  <p:stCondLst>
                                    <p:cond delay="15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11479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80"/>
                                        <p:tgtEl>
                                          <p:spTgt spid="11"/>
                                        </p:tgtEl>
                                      </p:cBhvr>
                                    </p:animEffect>
                                  </p:childTnLst>
                                </p:cTn>
                              </p:par>
                            </p:childTnLst>
                          </p:cTn>
                        </p:par>
                        <p:par>
                          <p:cTn id="36" fill="hold">
                            <p:stCondLst>
                              <p:cond delay="126534"/>
                            </p:stCondLst>
                            <p:childTnLst>
                              <p:par>
                                <p:cTn id="37" presetID="1" presetClass="entr" presetSubtype="0" fill="hold" grpId="0" nodeType="afterEffect">
                                  <p:stCondLst>
                                    <p:cond delay="275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P spid="9" grpId="0"/>
      <p:bldP spid="10" grpId="0"/>
      <p:bldP spid="11"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28</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algunas vueltas, el piloto español consigue adelantar al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Force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India e irse por Pastor Maldonado,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quien también pasó.</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2C32B79-699D-419E-850A-2944432466EE}"/>
              </a:ext>
            </a:extLst>
          </p:cNvPr>
          <p:cNvSpPr/>
          <p:nvPr/>
        </p:nvSpPr>
        <p:spPr>
          <a:xfrm>
            <a:off x="1" y="870145"/>
            <a:ext cx="7551173"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gana otras dos posiciones después del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stop y vuelve a la pista noveno.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9E8B242-C927-4BD0-8151-12847E32207C}"/>
              </a:ext>
            </a:extLst>
          </p:cNvPr>
          <p:cNvSpPr/>
          <p:nvPr/>
        </p:nvSpPr>
        <p:spPr>
          <a:xfrm>
            <a:off x="1" y="1474828"/>
            <a:ext cx="7551173"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nuevo realiza varios adelantamientos más a pilotos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aún no habían entrado en boxes, entre ellos una pasada por fuera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límite con Mark Webber.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5855FCC-14A1-4314-95EA-FD0FC99F308A}"/>
              </a:ext>
            </a:extLst>
          </p:cNvPr>
          <p:cNvSpPr/>
          <p:nvPr/>
        </p:nvSpPr>
        <p:spPr>
          <a:xfrm>
            <a:off x="1" y="2610450"/>
            <a:ext cx="7551173"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una intervención del auto de seguridad, Fernando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acerca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Romain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también le supera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gracias a una agresiva maniobra en el relanzamiento.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0C159FB-AAE1-4384-8833-C3419607C0EE}"/>
              </a:ext>
            </a:extLst>
          </p:cNvPr>
          <p:cNvSpPr/>
          <p:nvPr/>
        </p:nvSpPr>
        <p:spPr>
          <a:xfrm>
            <a:off x="4881717" y="3672334"/>
            <a:ext cx="7310284"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se lleva un emotivo triunfo ante sus aficionados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ponerse líder debido a una avería del monoplaza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suelo, exterior, carretera&#10;&#10;Descripción generada con confianza muy alta">
            <a:extLst>
              <a:ext uri="{FF2B5EF4-FFF2-40B4-BE49-F238E27FC236}">
                <a16:creationId xmlns:a16="http://schemas.microsoft.com/office/drawing/2014/main" id="{3D42C770-664C-4C24-B59B-84CA1D79A3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4812" y="457200"/>
            <a:ext cx="4684762" cy="3052913"/>
          </a:xfrm>
          <a:prstGeom prst="rect">
            <a:avLst/>
          </a:prstGeom>
          <a:effectLst>
            <a:softEdge rad="317500"/>
          </a:effectLst>
        </p:spPr>
      </p:pic>
      <p:pic>
        <p:nvPicPr>
          <p:cNvPr id="11" name="Imagen 10" descr="Imagen que contiene persona, exterior, hombre, sujetando&#10;&#10;Descripción generada con confianza muy alta">
            <a:extLst>
              <a:ext uri="{FF2B5EF4-FFF2-40B4-BE49-F238E27FC236}">
                <a16:creationId xmlns:a16="http://schemas.microsoft.com/office/drawing/2014/main" id="{208CADAD-44A1-49F9-9D9E-EB4FE5E2E1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478" y="3685798"/>
            <a:ext cx="4752852" cy="3006179"/>
          </a:xfrm>
          <a:prstGeom prst="roundRect">
            <a:avLst>
              <a:gd name="adj" fmla="val 4167"/>
            </a:avLst>
          </a:prstGeom>
          <a:solidFill>
            <a:srgbClr val="FFFFFF"/>
          </a:solidFill>
          <a:ln w="76200" cap="sq">
            <a:solidFill>
              <a:srgbClr val="C00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2" name="Rectángulo 11">
            <a:extLst>
              <a:ext uri="{FF2B5EF4-FFF2-40B4-BE49-F238E27FC236}">
                <a16:creationId xmlns:a16="http://schemas.microsoft.com/office/drawing/2014/main" id="{4BAE5978-1B72-4E78-A188-2B4D7BCA08BD}"/>
              </a:ext>
            </a:extLst>
          </p:cNvPr>
          <p:cNvSpPr/>
          <p:nvPr/>
        </p:nvSpPr>
        <p:spPr>
          <a:xfrm>
            <a:off x="5014451" y="4616232"/>
            <a:ext cx="7177549"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Gran Bretaña de 2014</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fallo de estrategia durante la sesión de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hizo que Alonso partiese desde la decimonovena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A1155AE0-028C-4BD7-973D-E46907F1CFD6}"/>
              </a:ext>
            </a:extLst>
          </p:cNvPr>
          <p:cNvSpPr/>
          <p:nvPr/>
        </p:nvSpPr>
        <p:spPr>
          <a:xfrm>
            <a:off x="4984955" y="5840347"/>
            <a:ext cx="720704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obstante, saldrá en la decimosexta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las sanciones a Esteban Gutiérrez  y Pastor Maldonado.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E0E5284D-052F-4E28-9B0B-8CDF0D890DD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26189722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3000" fill="hold"/>
                                        <p:tgtEl>
                                          <p:spTgt spid="9"/>
                                        </p:tgtEl>
                                        <p:attrNameLst>
                                          <p:attrName>ppt_x</p:attrName>
                                        </p:attrNameLst>
                                      </p:cBhvr>
                                      <p:tavLst>
                                        <p:tav tm="0">
                                          <p:val>
                                            <p:strVal val="1+#ppt_w/2"/>
                                          </p:val>
                                        </p:tav>
                                        <p:tav tm="100000">
                                          <p:val>
                                            <p:strVal val="#ppt_x"/>
                                          </p:val>
                                        </p:tav>
                                      </p:tavLst>
                                    </p:anim>
                                    <p:anim calcmode="lin" valueType="num">
                                      <p:cBhvr additive="base">
                                        <p:cTn id="8" dur="13000" fill="hold"/>
                                        <p:tgtEl>
                                          <p:spTgt spid="9"/>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1845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2842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4511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63814"/>
                            </p:stCondLst>
                            <p:childTnLst>
                              <p:par>
                                <p:cTn id="25" presetID="6" presetClass="entr" presetSubtype="16"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15000"/>
                                        <p:tgtEl>
                                          <p:spTgt spid="11"/>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180"/>
                                        <p:tgtEl>
                                          <p:spTgt spid="7"/>
                                        </p:tgtEl>
                                      </p:cBhvr>
                                    </p:animEffect>
                                  </p:childTnLst>
                                </p:cTn>
                              </p:par>
                            </p:childTnLst>
                          </p:cTn>
                        </p:par>
                        <p:par>
                          <p:cTn id="31" fill="hold">
                            <p:stCondLst>
                              <p:cond delay="79328"/>
                            </p:stCondLst>
                            <p:childTnLst>
                              <p:par>
                                <p:cTn id="32" presetID="10" presetClass="entr" presetSubtype="0" fill="hold" grpId="0" nodeType="afterEffect">
                                  <p:stCondLst>
                                    <p:cond delay="15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80"/>
                                        <p:tgtEl>
                                          <p:spTgt spid="12"/>
                                        </p:tgtEl>
                                      </p:cBhvr>
                                    </p:animEffect>
                                  </p:childTnLst>
                                </p:cTn>
                              </p:par>
                            </p:childTnLst>
                          </p:cTn>
                        </p:par>
                        <p:par>
                          <p:cTn id="35" fill="hold">
                            <p:stCondLst>
                              <p:cond delay="97112"/>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80"/>
                                        <p:tgtEl>
                                          <p:spTgt spid="13"/>
                                        </p:tgtEl>
                                      </p:cBhvr>
                                    </p:animEffect>
                                  </p:childTnLst>
                                </p:cTn>
                              </p:par>
                            </p:childTnLst>
                          </p:cTn>
                        </p:par>
                        <p:par>
                          <p:cTn id="39" fill="hold">
                            <p:stCondLst>
                              <p:cond delay="108732"/>
                            </p:stCondLst>
                            <p:childTnLst>
                              <p:par>
                                <p:cTn id="40" presetID="1" presetClass="entr" presetSubtype="0" fill="hold" grpId="0" nodeType="afterEffect">
                                  <p:stCondLst>
                                    <p:cond delay="2750"/>
                                  </p:st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hierba, exterior, carretera, árbol&#10;&#10;Descripción generada con confianza muy alta">
            <a:extLst>
              <a:ext uri="{FF2B5EF4-FFF2-40B4-BE49-F238E27FC236}">
                <a16:creationId xmlns:a16="http://schemas.microsoft.com/office/drawing/2014/main" id="{E05B9D12-4646-4482-AD16-0E1A0BAF0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1884"/>
            <a:ext cx="5501149" cy="3613355"/>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29</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del bajo rendimiento del F14 T, Alonso remontará hasta la sexta posición realizando numerosas maniobras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adelantamiento especialmente la primera parte de carrera, protagonizada por el accidente de Kimi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acabó en bandera roja y en la suspensión de la carrera durante una hora.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F97A71E-8CB5-46C7-8331-1DC243909F67}"/>
              </a:ext>
            </a:extLst>
          </p:cNvPr>
          <p:cNvSpPr/>
          <p:nvPr/>
        </p:nvSpPr>
        <p:spPr>
          <a:xfrm>
            <a:off x="5397909" y="1253604"/>
            <a:ext cx="679409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último juego de neumáticos más desgastado, adelantará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retendrá durante varias vueltas al tetracampeón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0E905C1-6CC4-4E0E-8511-54D1483DAC9B}"/>
              </a:ext>
            </a:extLst>
          </p:cNvPr>
          <p:cNvSpPr/>
          <p:nvPr/>
        </p:nvSpPr>
        <p:spPr>
          <a:xfrm>
            <a:off x="5397909" y="2109006"/>
            <a:ext cx="6794091"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 que el Ferrari tenía problemas en el alerón trasero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el motor, además de que corría con un mapa motor de ahorro,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costará 12  vueltas y múltiples intentos adelantarle, contando con un coche más competitivo y con mejores neumáticos.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0BA9407-A5A3-4686-B9AE-7F643B49B7F3}"/>
              </a:ext>
            </a:extLst>
          </p:cNvPr>
          <p:cNvSpPr/>
          <p:nvPr/>
        </p:nvSpPr>
        <p:spPr>
          <a:xfrm>
            <a:off x="5397909" y="3628089"/>
            <a:ext cx="6794091"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Hungría 2015</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quedarse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parado el coche en la Q2 de la sesión de calificación, sale 15º.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10E7A6E-67BF-432E-9209-7D4D9A1B8524}"/>
              </a:ext>
            </a:extLst>
          </p:cNvPr>
          <p:cNvSpPr/>
          <p:nvPr/>
        </p:nvSpPr>
        <p:spPr>
          <a:xfrm>
            <a:off x="1" y="4468748"/>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una primera buena vuelta, se coloca 11º por detrás de Carlos Sainz.</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835202B6-3DED-4EA0-9DD9-DD00E52183C5}"/>
              </a:ext>
            </a:extLst>
          </p:cNvPr>
          <p:cNvSpPr/>
          <p:nvPr/>
        </p:nvSpPr>
        <p:spPr>
          <a:xfrm>
            <a:off x="1" y="5014441"/>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la primera parada, Fernando adelanta en la parada a Carlos Sainz,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colocándose 10º en posición de puntos por detrás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Verstappen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31AACC68-58F9-4F37-A1E3-7B1597B7E72D}"/>
              </a:ext>
            </a:extLst>
          </p:cNvPr>
          <p:cNvSpPr/>
          <p:nvPr/>
        </p:nvSpPr>
        <p:spPr>
          <a:xfrm>
            <a:off x="1" y="5796103"/>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sufre un desprendimiento de alerón y posterior accidente, y la mayoría de pilotos para en boxes.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C3F10BAD-6BD8-464E-84AF-2B1F822D6A02}"/>
              </a:ext>
            </a:extLst>
          </p:cNvPr>
          <p:cNvSpPr/>
          <p:nvPr/>
        </p:nvSpPr>
        <p:spPr>
          <a:xfrm>
            <a:off x="1" y="6341796"/>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 ayudó un poco a Fernando ya que sufría un pinchazo y Carlos Sainz se le echaba encima.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E6270963-35D7-450A-8133-3580CF92EFB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20566247"/>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par>
                                <p:cTn id="8" presetID="53" presetClass="entr" presetSubtype="16" fill="hold" nodeType="withEffect">
                                  <p:stCondLst>
                                    <p:cond delay="230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31416"/>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180"/>
                                        <p:tgtEl>
                                          <p:spTgt spid="6"/>
                                        </p:tgtEl>
                                      </p:cBhvr>
                                    </p:animEffect>
                                  </p:childTnLst>
                                </p:cTn>
                              </p:par>
                            </p:childTnLst>
                          </p:cTn>
                        </p:par>
                        <p:par>
                          <p:cTn id="17" fill="hold">
                            <p:stCondLst>
                              <p:cond delay="46576"/>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180"/>
                                        <p:tgtEl>
                                          <p:spTgt spid="7"/>
                                        </p:tgtEl>
                                      </p:cBhvr>
                                    </p:animEffect>
                                  </p:childTnLst>
                                </p:cTn>
                              </p:par>
                            </p:childTnLst>
                          </p:cTn>
                        </p:par>
                        <p:par>
                          <p:cTn id="21" fill="hold">
                            <p:stCondLst>
                              <p:cond delay="73654"/>
                            </p:stCondLst>
                            <p:childTnLst>
                              <p:par>
                                <p:cTn id="22" presetID="10" presetClass="entr" presetSubtype="0" fill="hold" grpId="0" nodeType="afterEffect">
                                  <p:stCondLst>
                                    <p:cond delay="1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80"/>
                                        <p:tgtEl>
                                          <p:spTgt spid="8"/>
                                        </p:tgtEl>
                                      </p:cBhvr>
                                    </p:animEffect>
                                  </p:childTnLst>
                                </p:cTn>
                              </p:par>
                            </p:childTnLst>
                          </p:cTn>
                        </p:par>
                        <p:par>
                          <p:cTn id="25" fill="hold">
                            <p:stCondLst>
                              <p:cond delay="86718"/>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80"/>
                                        <p:tgtEl>
                                          <p:spTgt spid="9"/>
                                        </p:tgtEl>
                                      </p:cBhvr>
                                    </p:animEffect>
                                  </p:childTnLst>
                                </p:cTn>
                              </p:par>
                            </p:childTnLst>
                          </p:cTn>
                        </p:par>
                        <p:par>
                          <p:cTn id="29" fill="hold">
                            <p:stCondLst>
                              <p:cond delay="9586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180"/>
                                        <p:tgtEl>
                                          <p:spTgt spid="10"/>
                                        </p:tgtEl>
                                      </p:cBhvr>
                                    </p:animEffect>
                                  </p:childTnLst>
                                </p:cTn>
                              </p:par>
                            </p:childTnLst>
                          </p:cTn>
                        </p:par>
                        <p:par>
                          <p:cTn id="33" fill="hold">
                            <p:stCondLst>
                              <p:cond delay="111256"/>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180"/>
                                        <p:tgtEl>
                                          <p:spTgt spid="11"/>
                                        </p:tgtEl>
                                      </p:cBhvr>
                                    </p:animEffect>
                                  </p:childTnLst>
                                </p:cTn>
                              </p:par>
                            </p:childTnLst>
                          </p:cTn>
                        </p:par>
                        <p:par>
                          <p:cTn id="37" fill="hold">
                            <p:stCondLst>
                              <p:cond delay="124528"/>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180"/>
                                        <p:tgtEl>
                                          <p:spTgt spid="12"/>
                                        </p:tgtEl>
                                      </p:cBhvr>
                                    </p:animEffect>
                                  </p:childTnLst>
                                </p:cTn>
                              </p:par>
                            </p:childTnLst>
                          </p:cTn>
                        </p:par>
                        <p:par>
                          <p:cTn id="41" fill="hold">
                            <p:stCondLst>
                              <p:cond delay="135322"/>
                            </p:stCondLst>
                            <p:childTnLst>
                              <p:par>
                                <p:cTn id="42" presetID="1" presetClass="entr" presetSubtype="0" fill="hold" grpId="0" nodeType="afterEffect">
                                  <p:stCondLst>
                                    <p:cond delay="2750"/>
                                  </p:stCondLst>
                                  <p:childTnLst>
                                    <p:set>
                                      <p:cBhvr>
                                        <p:cTn id="4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30</a:t>
            </a:fld>
            <a:endParaRPr lang="es-MX" dirty="0"/>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 ahí Fernando mantuvo un ritmo impresionante con el MP4/30, que de momento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tiene mucha competitividad, un ritmo igual que el Toro Rosso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Verstappen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incluso algunas veces mejor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aguantando los consecutivos ataques de Carlos Sainz hasta que este se retiró debido a problemas técnicos del coche.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402127D-E8A6-4078-8D56-8BBB0D9668AF}"/>
              </a:ext>
            </a:extLst>
          </p:cNvPr>
          <p:cNvSpPr/>
          <p:nvPr/>
        </p:nvSpPr>
        <p:spPr>
          <a:xfrm>
            <a:off x="1" y="1268351"/>
            <a:ext cx="46604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Gracias a fallos de varios coches encima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Fernando llegó a la 5ª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terminó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6D67706-D79C-403A-9F61-ABA0A062E7B5}"/>
              </a:ext>
            </a:extLst>
          </p:cNvPr>
          <p:cNvSpPr/>
          <p:nvPr/>
        </p:nvSpPr>
        <p:spPr>
          <a:xfrm>
            <a:off x="1" y="2330230"/>
            <a:ext cx="4955460"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fue capaz de acabar 5º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coche poco competitivo, pese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los percances de la carrera, manteniendo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ritmo excelente, de coches de tabla media-alta.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832A630-143A-483B-A6B4-113A29039526}"/>
              </a:ext>
            </a:extLst>
          </p:cNvPr>
          <p:cNvSpPr/>
          <p:nvPr/>
        </p:nvSpPr>
        <p:spPr>
          <a:xfrm>
            <a:off x="1" y="3760827"/>
            <a:ext cx="4675238"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compañero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también logró acabar en puntos, 9º,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tuvo peor suerte,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ya que en la parte final de carrera se encontró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los dos Mercedes, superiores al McLaren.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persona, exterior, edificio, béisbol&#10;&#10;Descripción generada con confianza muy alta">
            <a:extLst>
              <a:ext uri="{FF2B5EF4-FFF2-40B4-BE49-F238E27FC236}">
                <a16:creationId xmlns:a16="http://schemas.microsoft.com/office/drawing/2014/main" id="{90A8A924-5873-416C-955E-A79A09D2D4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7690" y="1473300"/>
            <a:ext cx="6617114" cy="3755211"/>
          </a:xfrm>
          <a:prstGeom prst="rect">
            <a:avLst/>
          </a:prstGeom>
          <a:ln w="228600" cap="sq" cmpd="thickThin">
            <a:solidFill>
              <a:srgbClr val="0070C0"/>
            </a:solidFill>
            <a:prstDash val="solid"/>
            <a:miter lim="800000"/>
          </a:ln>
          <a:effectLst>
            <a:innerShdw blurRad="76200">
              <a:srgbClr val="000000"/>
            </a:innerShdw>
          </a:effectLst>
        </p:spPr>
      </p:pic>
      <p:sp>
        <p:nvSpPr>
          <p:cNvPr id="9" name="Rectángulo 8">
            <a:extLst>
              <a:ext uri="{FF2B5EF4-FFF2-40B4-BE49-F238E27FC236}">
                <a16:creationId xmlns:a16="http://schemas.microsoft.com/office/drawing/2014/main" id="{4987BB56-F073-41EC-9785-3D035ECBF587}"/>
              </a:ext>
            </a:extLst>
          </p:cNvPr>
          <p:cNvSpPr/>
          <p:nvPr/>
        </p:nvSpPr>
        <p:spPr>
          <a:xfrm>
            <a:off x="1" y="5692864"/>
            <a:ext cx="121920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Mónaco de 2016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clasificación consigue pasar a la Q3 y califica en 10º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B645AEFE-95E4-4C55-8EF5-ADA6EF304AB3}"/>
              </a:ext>
            </a:extLst>
          </p:cNvPr>
          <p:cNvSpPr/>
          <p:nvPr/>
        </p:nvSpPr>
        <p:spPr>
          <a:xfrm>
            <a:off x="1" y="6238554"/>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domingo, carrera con lluvia.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0D386782-4428-4208-9345-959C128A14E9}"/>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593864988"/>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3224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44334"/>
                            </p:stCondLst>
                            <p:childTnLst>
                              <p:par>
                                <p:cTn id="13" presetID="17"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500" fill="hold"/>
                                        <p:tgtEl>
                                          <p:spTgt spid="8"/>
                                        </p:tgtEl>
                                        <p:attrNameLst>
                                          <p:attrName>ppt_x</p:attrName>
                                        </p:attrNameLst>
                                      </p:cBhvr>
                                      <p:tavLst>
                                        <p:tav tm="0">
                                          <p:val>
                                            <p:strVal val="#ppt_x-#ppt_w/2"/>
                                          </p:val>
                                        </p:tav>
                                        <p:tav tm="100000">
                                          <p:val>
                                            <p:strVal val="#ppt_x"/>
                                          </p:val>
                                        </p:tav>
                                      </p:tavLst>
                                    </p:anim>
                                    <p:anim calcmode="lin" valueType="num">
                                      <p:cBhvr>
                                        <p:cTn id="16" dur="16500" fill="hold"/>
                                        <p:tgtEl>
                                          <p:spTgt spid="8"/>
                                        </p:tgtEl>
                                        <p:attrNameLst>
                                          <p:attrName>ppt_y</p:attrName>
                                        </p:attrNameLst>
                                      </p:cBhvr>
                                      <p:tavLst>
                                        <p:tav tm="0">
                                          <p:val>
                                            <p:strVal val="#ppt_y"/>
                                          </p:val>
                                        </p:tav>
                                        <p:tav tm="100000">
                                          <p:val>
                                            <p:strVal val="#ppt_y"/>
                                          </p:val>
                                        </p:tav>
                                      </p:tavLst>
                                    </p:anim>
                                    <p:anim calcmode="lin" valueType="num">
                                      <p:cBhvr>
                                        <p:cTn id="17" dur="16500" fill="hold"/>
                                        <p:tgtEl>
                                          <p:spTgt spid="8"/>
                                        </p:tgtEl>
                                        <p:attrNameLst>
                                          <p:attrName>ppt_w</p:attrName>
                                        </p:attrNameLst>
                                      </p:cBhvr>
                                      <p:tavLst>
                                        <p:tav tm="0">
                                          <p:val>
                                            <p:fltVal val="0"/>
                                          </p:val>
                                        </p:tav>
                                        <p:tav tm="100000">
                                          <p:val>
                                            <p:strVal val="#ppt_w"/>
                                          </p:val>
                                        </p:tav>
                                      </p:tavLst>
                                    </p:anim>
                                    <p:anim calcmode="lin" valueType="num">
                                      <p:cBhvr>
                                        <p:cTn id="18" dur="16500" fill="hold"/>
                                        <p:tgtEl>
                                          <p:spTgt spid="8"/>
                                        </p:tgtEl>
                                        <p:attrNameLst>
                                          <p:attrName>ppt_h</p:attrName>
                                        </p:attrNameLst>
                                      </p:cBhvr>
                                      <p:tavLst>
                                        <p:tav tm="0">
                                          <p:val>
                                            <p:strVal val="#ppt_h"/>
                                          </p:val>
                                        </p:tav>
                                        <p:tav tm="100000">
                                          <p:val>
                                            <p:strVal val="#ppt_h"/>
                                          </p:val>
                                        </p:tav>
                                      </p:tavLst>
                                    </p:anim>
                                  </p:childTnLst>
                                </p:cTn>
                              </p:par>
                              <p:par>
                                <p:cTn id="19" presetID="10" presetClass="entr" presetSubtype="0" fill="hold" grpId="0" nodeType="with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80"/>
                                        <p:tgtEl>
                                          <p:spTgt spid="5"/>
                                        </p:tgtEl>
                                      </p:cBhvr>
                                    </p:animEffect>
                                  </p:childTnLst>
                                </p:cTn>
                              </p:par>
                            </p:childTnLst>
                          </p:cTn>
                        </p:par>
                        <p:par>
                          <p:cTn id="22" fill="hold">
                            <p:stCondLst>
                              <p:cond delay="61326"/>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180"/>
                                        <p:tgtEl>
                                          <p:spTgt spid="6"/>
                                        </p:tgtEl>
                                      </p:cBhvr>
                                    </p:animEffect>
                                  </p:childTnLst>
                                </p:cTn>
                              </p:par>
                            </p:childTnLst>
                          </p:cTn>
                        </p:par>
                        <p:par>
                          <p:cTn id="26" fill="hold">
                            <p:stCondLst>
                              <p:cond delay="81324"/>
                            </p:stCondLst>
                            <p:childTnLst>
                              <p:par>
                                <p:cTn id="27" presetID="10" presetClass="entr" presetSubtype="0" fill="hold" grpId="0" nodeType="afterEffect">
                                  <p:stCondLst>
                                    <p:cond delay="15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80"/>
                                        <p:tgtEl>
                                          <p:spTgt spid="9"/>
                                        </p:tgtEl>
                                      </p:cBhvr>
                                    </p:animEffect>
                                  </p:childTnLst>
                                </p:cTn>
                              </p:par>
                            </p:childTnLst>
                          </p:cTn>
                        </p:par>
                        <p:par>
                          <p:cTn id="30" fill="hold">
                            <p:stCondLst>
                              <p:cond delay="93798"/>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80"/>
                                        <p:tgtEl>
                                          <p:spTgt spid="10"/>
                                        </p:tgtEl>
                                      </p:cBhvr>
                                    </p:animEffect>
                                  </p:childTnLst>
                                </p:cTn>
                              </p:par>
                            </p:childTnLst>
                          </p:cTn>
                        </p:par>
                        <p:par>
                          <p:cTn id="34" fill="hold">
                            <p:stCondLst>
                              <p:cond delay="99046"/>
                            </p:stCondLst>
                            <p:childTnLst>
                              <p:par>
                                <p:cTn id="35" presetID="1" presetClass="entr" presetSubtype="0" fill="hold" grpId="0" nodeType="afterEffect">
                                  <p:stCondLst>
                                    <p:cond delay="275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31</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104644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y McLaren supieron leer bien la carrera y en la locura de las paradas en boxes cuando cambiaban de compuestos mojados a secos, Fernando pudo alzarse hasta la quinta posición y aguantar gran parte de la carrera </a:t>
            </a:r>
          </a:p>
          <a:p>
            <a:pPr lvl="0">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Mercedes de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líder del Mundial.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D7D5956-6DD8-4F17-9D2F-CA621D0AFFCC}"/>
              </a:ext>
            </a:extLst>
          </p:cNvPr>
          <p:cNvSpPr/>
          <p:nvPr/>
        </p:nvSpPr>
        <p:spPr>
          <a:xfrm>
            <a:off x="7241459" y="958635"/>
            <a:ext cx="4950541"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pudo defenderse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ataques del alemán y consiguió cruzar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línea de meta en una meritoria 5º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CABF9B9-C623-418D-BAC1-3BEE6AB21DE2}"/>
              </a:ext>
            </a:extLst>
          </p:cNvPr>
          <p:cNvSpPr/>
          <p:nvPr/>
        </p:nvSpPr>
        <p:spPr>
          <a:xfrm>
            <a:off x="7241459" y="2035265"/>
            <a:ext cx="4950541"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esta forma, igualaba el mejor resultado conseguido en McLaren Honda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5º  en Hungría 2015</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sumar 10 puntos.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EB629CB-07F9-43E6-9F0A-BB05B82065A5}"/>
              </a:ext>
            </a:extLst>
          </p:cNvPr>
          <p:cNvSpPr/>
          <p:nvPr/>
        </p:nvSpPr>
        <p:spPr>
          <a:xfrm>
            <a:off x="6990735" y="3185639"/>
            <a:ext cx="5201266" cy="224676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Bélgica de 2016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constantes problemas de fiabilidad de McLaren Honda hicieron que en el GP de Bélgica  cambiaran antes de la carrera el motor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varios componentes del coche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les acarreaba 65 posiciones de penalización,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lo que Fernando salía ultimo.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DF8D67D-B449-4E54-9E4E-23AB4C8526C8}"/>
              </a:ext>
            </a:extLst>
          </p:cNvPr>
          <p:cNvSpPr/>
          <p:nvPr/>
        </p:nvSpPr>
        <p:spPr>
          <a:xfrm>
            <a:off x="1" y="5840341"/>
            <a:ext cx="12191999"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Aún así, Alonso salió al ataque en carrera y en tan solo 4 vueltas se colocó 10º.</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n 8" descr="Imagen que contiene exterior, carretera, hierba, camión&#10;&#10;Descripción generada con confianza muy alta">
            <a:extLst>
              <a:ext uri="{FF2B5EF4-FFF2-40B4-BE49-F238E27FC236}">
                <a16:creationId xmlns:a16="http://schemas.microsoft.com/office/drawing/2014/main" id="{C5B6125A-5FCB-46C5-B42C-962D5CF721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7" y="1358064"/>
            <a:ext cx="7296682" cy="4098832"/>
          </a:xfrm>
          <a:prstGeom prst="rect">
            <a:avLst/>
          </a:prstGeom>
          <a:effectLst>
            <a:softEdge rad="317500"/>
          </a:effectLst>
        </p:spPr>
      </p:pic>
      <p:sp>
        <p:nvSpPr>
          <p:cNvPr id="10" name="Rectángulo 9">
            <a:extLst>
              <a:ext uri="{FF2B5EF4-FFF2-40B4-BE49-F238E27FC236}">
                <a16:creationId xmlns:a16="http://schemas.microsoft.com/office/drawing/2014/main" id="{B17C96BA-2117-45E7-840C-BC161C094C3C}"/>
              </a:ext>
            </a:extLst>
          </p:cNvPr>
          <p:cNvSpPr/>
          <p:nvPr/>
        </p:nvSpPr>
        <p:spPr>
          <a:xfrm>
            <a:off x="1" y="6327046"/>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vuelta 6, Kevin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sufrió un fuerte accidente en Eau Rouge lo que provocó la salida del Safety Car.</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25E5482-DE01-4846-BD4B-5DDD9B431DC1}"/>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556726104"/>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6000" fill="hold"/>
                                        <p:tgtEl>
                                          <p:spTgt spid="9"/>
                                        </p:tgtEl>
                                        <p:attrNameLst>
                                          <p:attrName>ppt_x</p:attrName>
                                        </p:attrNameLst>
                                      </p:cBhvr>
                                      <p:tavLst>
                                        <p:tav tm="0">
                                          <p:val>
                                            <p:strVal val="0-#ppt_w/2"/>
                                          </p:val>
                                        </p:tav>
                                        <p:tav tm="100000">
                                          <p:val>
                                            <p:strVal val="#ppt_x"/>
                                          </p:val>
                                        </p:tav>
                                      </p:tavLst>
                                    </p:anim>
                                    <p:anim calcmode="lin" valueType="num">
                                      <p:cBhvr additive="base">
                                        <p:cTn id="8" dur="2600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740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4067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53594"/>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8341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80"/>
                                        <p:tgtEl>
                                          <p:spTgt spid="7"/>
                                        </p:tgtEl>
                                      </p:cBhvr>
                                    </p:animEffect>
                                  </p:childTnLst>
                                </p:cTn>
                              </p:par>
                            </p:childTnLst>
                          </p:cTn>
                        </p:par>
                        <p:par>
                          <p:cTn id="28" fill="hold">
                            <p:stCondLst>
                              <p:cond delay="9314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106064"/>
                            </p:stCondLst>
                            <p:childTnLst>
                              <p:par>
                                <p:cTn id="33" presetID="1" presetClass="entr" presetSubtype="0" fill="hold" grpId="0" nodeType="afterEffect">
                                  <p:stCondLst>
                                    <p:cond delay="275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xterior, hierba, edificio&#10;&#10;Descripción generada con confianza muy alta">
            <a:extLst>
              <a:ext uri="{FF2B5EF4-FFF2-40B4-BE49-F238E27FC236}">
                <a16:creationId xmlns:a16="http://schemas.microsoft.com/office/drawing/2014/main" id="{A194863D-A2D5-457F-AA1C-F1E810B4C8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5981" y="965997"/>
            <a:ext cx="8246019" cy="4638386"/>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32</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294951"/>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 propició que Alonso siguiera ganando posiciones y ya era 4º,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había ganado 18  posiciones desde la salida en apenas 6 vueltas.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D7CBA6D8-1F77-4975-9CE2-A0D67177EAF6}"/>
              </a:ext>
            </a:extLst>
          </p:cNvPr>
          <p:cNvSpPr/>
          <p:nvPr/>
        </p:nvSpPr>
        <p:spPr>
          <a:xfrm>
            <a:off x="2" y="1032375"/>
            <a:ext cx="4159044"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se detuvo al mostrar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dirección de carrera la bandera roja para reparar las protecciones.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C047D43-B9FD-4DA0-869A-56C1BEC27544}"/>
              </a:ext>
            </a:extLst>
          </p:cNvPr>
          <p:cNvSpPr/>
          <p:nvPr/>
        </p:nvSpPr>
        <p:spPr>
          <a:xfrm>
            <a:off x="1" y="2197499"/>
            <a:ext cx="4159044"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la reanudación,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perdió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siguió quinto en buena parte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F2A2C9D-B992-445D-A873-D062615DEE9B}"/>
              </a:ext>
            </a:extLst>
          </p:cNvPr>
          <p:cNvSpPr/>
          <p:nvPr/>
        </p:nvSpPr>
        <p:spPr>
          <a:xfrm>
            <a:off x="1" y="3923056"/>
            <a:ext cx="4159044"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calle de boxes luchó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contra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la cuarta plaza pero tuvo que levantar el pie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no tocarse con el alemán.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4CD8236-A20E-4829-AD26-F7E768A704A8}"/>
              </a:ext>
            </a:extLst>
          </p:cNvPr>
          <p:cNvSpPr/>
          <p:nvPr/>
        </p:nvSpPr>
        <p:spPr>
          <a:xfrm>
            <a:off x="1" y="5412650"/>
            <a:ext cx="12191999"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Sergio Pérez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le adelantarían al llevar coches mas rápidos que Fernando.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64477F6-CE87-4F40-B0F0-E57A444A9F01}"/>
              </a:ext>
            </a:extLst>
          </p:cNvPr>
          <p:cNvSpPr/>
          <p:nvPr/>
        </p:nvSpPr>
        <p:spPr>
          <a:xfrm>
            <a:off x="1" y="5987831"/>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tuvo que defenderse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aunque iba mucho más rápido que Fernando,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pudo pasarle y al final el piloto asturiano terminó la carrera en 7º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D6B802BD-46C1-42B6-A1F5-1C54E55542DD}"/>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64858374"/>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00"/>
                                        <p:tgtEl>
                                          <p:spTgt spid="9"/>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par>
                                <p:cTn id="11" presetID="10" presetClass="entr" presetSubtype="0" fill="hold" grpId="0" nodeType="withEffect">
                                  <p:stCondLst>
                                    <p:cond delay="1525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180"/>
                                        <p:tgtEl>
                                          <p:spTgt spid="4"/>
                                        </p:tgtEl>
                                      </p:cBhvr>
                                    </p:animEffect>
                                  </p:childTnLst>
                                </p:cTn>
                              </p:par>
                            </p:childTnLst>
                          </p:cTn>
                        </p:par>
                        <p:par>
                          <p:cTn id="14" fill="hold">
                            <p:stCondLst>
                              <p:cond delay="2646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3926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5383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80"/>
                                        <p:tgtEl>
                                          <p:spTgt spid="7"/>
                                        </p:tgtEl>
                                      </p:cBhvr>
                                    </p:animEffect>
                                  </p:childTnLst>
                                </p:cTn>
                              </p:par>
                            </p:childTnLst>
                          </p:cTn>
                        </p:par>
                        <p:par>
                          <p:cTn id="26" fill="hold">
                            <p:stCondLst>
                              <p:cond delay="66158"/>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180"/>
                                        <p:tgtEl>
                                          <p:spTgt spid="10"/>
                                        </p:tgtEl>
                                      </p:cBhvr>
                                    </p:animEffect>
                                  </p:childTnLst>
                                </p:cTn>
                              </p:par>
                            </p:childTnLst>
                          </p:cTn>
                        </p:par>
                        <p:par>
                          <p:cTn id="30" fill="hold">
                            <p:stCondLst>
                              <p:cond delay="86746"/>
                            </p:stCondLst>
                            <p:childTnLst>
                              <p:par>
                                <p:cTn id="31" presetID="1" presetClass="entr" presetSubtype="0" fill="hold" grpId="0" nodeType="afterEffect">
                                  <p:stCondLst>
                                    <p:cond delay="275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xterior, edificio, calle&#10;&#10;Descripción generada con confianza muy alta">
            <a:extLst>
              <a:ext uri="{FF2B5EF4-FFF2-40B4-BE49-F238E27FC236}">
                <a16:creationId xmlns:a16="http://schemas.microsoft.com/office/drawing/2014/main" id="{5AB97946-3972-419C-A51D-18C9AFFE4A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9487" y="1535062"/>
            <a:ext cx="6132511" cy="3984565"/>
          </a:xfrm>
          <a:prstGeom prst="rect">
            <a:avLst/>
          </a:prstGeom>
          <a:effectLst>
            <a:softEdge rad="31750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33</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0" y="840642"/>
            <a:ext cx="12192001"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Hungría de 2006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una vuelta rápida en los entrenamientos, encuentra delante a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Doornbos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le hace perder algo de tiempo.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F113ED0-3D40-4FF7-8E9C-6D61ABFEF063}"/>
              </a:ext>
            </a:extLst>
          </p:cNvPr>
          <p:cNvSpPr/>
          <p:nvPr/>
        </p:nvSpPr>
        <p:spPr>
          <a:xfrm>
            <a:off x="1" y="132723"/>
            <a:ext cx="12192000" cy="430887"/>
          </a:xfrm>
          <a:prstGeom prst="rect">
            <a:avLst/>
          </a:prstGeom>
        </p:spPr>
        <p:txBody>
          <a:bodyPr wrap="square">
            <a:spAutoFit/>
          </a:bodyPr>
          <a:lstStyle/>
          <a:p>
            <a:pPr algn="ctr"/>
            <a:r>
              <a:rPr lang="es-ES" sz="4000" b="1" kern="0" dirty="0">
                <a:ln>
                  <a:solidFill>
                    <a:srgbClr val="C00000"/>
                  </a:solidFill>
                </a:ln>
                <a:solidFill>
                  <a:srgbClr val="FFFF00"/>
                </a:solidFill>
                <a:latin typeface="Edwardian Script ITC" panose="030303020407070D0804" pitchFamily="66" charset="0"/>
                <a:cs typeface="Arial"/>
              </a:rPr>
              <a:t>Polémicas</a:t>
            </a:r>
            <a:endParaRPr lang="es-MX" sz="4000" b="1" kern="0" dirty="0">
              <a:ln>
                <a:solidFill>
                  <a:srgbClr val="C00000"/>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F88098A3-808A-4DAB-828D-E98A657E979E}"/>
              </a:ext>
            </a:extLst>
          </p:cNvPr>
          <p:cNvSpPr/>
          <p:nvPr/>
        </p:nvSpPr>
        <p:spPr>
          <a:xfrm>
            <a:off x="1" y="1666558"/>
            <a:ext cx="6253315"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enfurecido, lo supera en la recta principal y lo encierra girando a la derecha, obligando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Doornbos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girar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evitar chocar con él.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36024C6-70AA-4B21-80CC-91A86CFBED4B}"/>
              </a:ext>
            </a:extLst>
          </p:cNvPr>
          <p:cNvSpPr/>
          <p:nvPr/>
        </p:nvSpPr>
        <p:spPr>
          <a:xfrm>
            <a:off x="1" y="2743188"/>
            <a:ext cx="6253315"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Inmediatamente después, en la primera curva,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frena excesivamente, ralentizando su R26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forma inesperada para desquitarse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Doornbos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DDBF53D-0DCE-45C5-B6C6-6CE7FD792958}"/>
              </a:ext>
            </a:extLst>
          </p:cNvPr>
          <p:cNvSpPr/>
          <p:nvPr/>
        </p:nvSpPr>
        <p:spPr>
          <a:xfrm>
            <a:off x="1" y="3893568"/>
            <a:ext cx="6253315"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comisarios consideraron las maniobras del asturiano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"innecesarias, inaceptables y peligrosas",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fue sancionado con la adición de un segundo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cada uno de sus tiempos de clasificación.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3F863F7-BE55-48D8-A14B-3E83864B3CC9}"/>
              </a:ext>
            </a:extLst>
          </p:cNvPr>
          <p:cNvSpPr/>
          <p:nvPr/>
        </p:nvSpPr>
        <p:spPr>
          <a:xfrm>
            <a:off x="1" y="5279918"/>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Italia de 2006</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sancionado por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"bloquear intencionadamente al coche de Felipe Massa en su vuelta rápida".</a:t>
            </a:r>
            <a:endParaRPr lang="es-MX" sz="1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86507A0-B34B-4A76-8BC8-9B41BE17B8B9}"/>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2" name="Rectángulo 11">
            <a:extLst>
              <a:ext uri="{FF2B5EF4-FFF2-40B4-BE49-F238E27FC236}">
                <a16:creationId xmlns:a16="http://schemas.microsoft.com/office/drawing/2014/main" id="{18F2E0C0-B143-49F4-9817-0634CD611F22}"/>
              </a:ext>
            </a:extLst>
          </p:cNvPr>
          <p:cNvSpPr/>
          <p:nvPr/>
        </p:nvSpPr>
        <p:spPr>
          <a:xfrm>
            <a:off x="1" y="6120568"/>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asturiano, que consideraba que no había entorpecido en ningún momento al brasileño,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declaró que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"ya no consideraba más la Fórmula 1 un deporte".</a:t>
            </a:r>
            <a:endParaRPr lang="es-MX" sz="1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3584052"/>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ppt_x"/>
                                          </p:val>
                                        </p:tav>
                                        <p:tav tm="100000">
                                          <p:val>
                                            <p:strVal val="#ppt_x"/>
                                          </p:val>
                                        </p:tav>
                                      </p:tavLst>
                                    </p:anim>
                                    <p:anim calcmode="lin" valueType="num">
                                      <p:cBhvr additive="base">
                                        <p:cTn id="8" dur="4000" fill="hold"/>
                                        <p:tgtEl>
                                          <p:spTgt spid="9"/>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375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587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80"/>
                                        <p:tgtEl>
                                          <p:spTgt spid="3"/>
                                        </p:tgtEl>
                                      </p:cBhvr>
                                    </p:animEffect>
                                  </p:childTnLst>
                                </p:cTn>
                              </p:par>
                            </p:childTnLst>
                          </p:cTn>
                        </p:par>
                        <p:par>
                          <p:cTn id="16" fill="hold">
                            <p:stCondLst>
                              <p:cond delay="236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3973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80"/>
                                        <p:tgtEl>
                                          <p:spTgt spid="6"/>
                                        </p:tgtEl>
                                      </p:cBhvr>
                                    </p:animEffect>
                                  </p:childTnLst>
                                </p:cTn>
                              </p:par>
                            </p:childTnLst>
                          </p:cTn>
                        </p:par>
                        <p:par>
                          <p:cTn id="24" fill="hold">
                            <p:stCondLst>
                              <p:cond delay="5654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80"/>
                                        <p:tgtEl>
                                          <p:spTgt spid="7"/>
                                        </p:tgtEl>
                                      </p:cBhvr>
                                    </p:animEffect>
                                  </p:childTnLst>
                                </p:cTn>
                              </p:par>
                            </p:childTnLst>
                          </p:cTn>
                        </p:par>
                        <p:par>
                          <p:cTn id="28" fill="hold">
                            <p:stCondLst>
                              <p:cond delay="78078"/>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93120"/>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80"/>
                                        <p:tgtEl>
                                          <p:spTgt spid="12"/>
                                        </p:tgtEl>
                                      </p:cBhvr>
                                    </p:animEffect>
                                  </p:childTnLst>
                                </p:cTn>
                              </p:par>
                            </p:childTnLst>
                          </p:cTn>
                        </p:par>
                        <p:par>
                          <p:cTn id="36" fill="hold">
                            <p:stCondLst>
                              <p:cond delay="109814"/>
                            </p:stCondLst>
                            <p:childTnLst>
                              <p:par>
                                <p:cTn id="37" presetID="1" presetClass="entr" presetSubtype="0" fill="hold" grpId="0" nodeType="afterEffect">
                                  <p:stCondLst>
                                    <p:cond delay="250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34</a:t>
            </a:fld>
            <a:endParaRPr lang="es-MX"/>
          </a:p>
        </p:txBody>
      </p:sp>
      <p:sp>
        <p:nvSpPr>
          <p:cNvPr id="4" name="Rectángulo 3">
            <a:extLst>
              <a:ext uri="{FF2B5EF4-FFF2-40B4-BE49-F238E27FC236}">
                <a16:creationId xmlns:a16="http://schemas.microsoft.com/office/drawing/2014/main" id="{DE34B81D-4F71-4B1E-98D5-27A2961C6617}"/>
              </a:ext>
            </a:extLst>
          </p:cNvPr>
          <p:cNvSpPr/>
          <p:nvPr/>
        </p:nvSpPr>
        <p:spPr>
          <a:xfrm>
            <a:off x="2846439" y="766897"/>
            <a:ext cx="9345561"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día de la carrera, realizó un adelantamiento a Nick Heidfeld en la 2ª vuelta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saltándose la primera chicane, pero la Federación no investigó el incidente.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ED9AAFE-ECCD-4B88-B3F0-6E964EC7BC1A}"/>
              </a:ext>
            </a:extLst>
          </p:cNvPr>
          <p:cNvSpPr/>
          <p:nvPr/>
        </p:nvSpPr>
        <p:spPr>
          <a:xfrm>
            <a:off x="7256205" y="1651807"/>
            <a:ext cx="4935795" cy="1969770"/>
          </a:xfrm>
          <a:prstGeom prst="rect">
            <a:avLst/>
          </a:prstGeom>
        </p:spPr>
        <p:txBody>
          <a:bodyPr wrap="square">
            <a:spAutoFit/>
          </a:bodyPr>
          <a:lstStyle/>
          <a:p>
            <a:pPr lvl="0"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Hungría de 2007</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ambos McLaren entraban a boxes, Alonso estuvo unos segundos de más detenido, haciendo que Lewis Hamilton perdiera tiempo, impidiendo así que pudiera dar una nueva vuelta.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24CAA8B-6677-4881-B1B2-DE33EED3104D}"/>
              </a:ext>
            </a:extLst>
          </p:cNvPr>
          <p:cNvSpPr/>
          <p:nvPr/>
        </p:nvSpPr>
        <p:spPr>
          <a:xfrm>
            <a:off x="7256205" y="3672337"/>
            <a:ext cx="4935795"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Según la política de reparto de papeles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del equipo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esa carrera le tocaba al asturiano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dar una vuelta de clasificación más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Lewis Hamilton, que no aceptó ese pacto.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descr="Imagen que contiene exterior, carretera, edificio, persona&#10;&#10;Descripción generada con confianza muy alta">
            <a:extLst>
              <a:ext uri="{FF2B5EF4-FFF2-40B4-BE49-F238E27FC236}">
                <a16:creationId xmlns:a16="http://schemas.microsoft.com/office/drawing/2014/main" id="{9F7F17FD-59A1-4408-A4D6-615F0D4E9A87}"/>
              </a:ext>
            </a:extLst>
          </p:cNvPr>
          <p:cNvPicPr>
            <a:picLocks noChangeAspect="1"/>
          </p:cNvPicPr>
          <p:nvPr/>
        </p:nvPicPr>
        <p:blipFill rotWithShape="1">
          <a:blip r:embed="rId3">
            <a:extLst>
              <a:ext uri="{28A0092B-C50C-407E-A947-70E740481C1C}">
                <a14:useLocalDpi xmlns:a14="http://schemas.microsoft.com/office/drawing/2010/main" val="0"/>
              </a:ext>
            </a:extLst>
          </a:blip>
          <a:srcRect l="946" r="1134"/>
          <a:stretch/>
        </p:blipFill>
        <p:spPr>
          <a:xfrm>
            <a:off x="427698" y="1755036"/>
            <a:ext cx="7713410" cy="46474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 name="Rectángulo 8">
            <a:extLst>
              <a:ext uri="{FF2B5EF4-FFF2-40B4-BE49-F238E27FC236}">
                <a16:creationId xmlns:a16="http://schemas.microsoft.com/office/drawing/2014/main" id="{DB2BBB0F-44F5-4FCB-BB7D-A5F4B6D0C122}"/>
              </a:ext>
            </a:extLst>
          </p:cNvPr>
          <p:cNvSpPr/>
          <p:nvPr/>
        </p:nvSpPr>
        <p:spPr>
          <a:xfrm>
            <a:off x="7256205" y="5486387"/>
            <a:ext cx="493579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fue retrasado con 5 posiciones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parrilla por este incidente.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81C88729-0426-4067-AF3C-0A042FC9326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583361708"/>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16000" fill="hold"/>
                                        <p:tgtEl>
                                          <p:spTgt spid="8"/>
                                        </p:tgtEl>
                                        <p:attrNameLst>
                                          <p:attrName>ppt_x</p:attrName>
                                        </p:attrNameLst>
                                      </p:cBhvr>
                                      <p:tavLst>
                                        <p:tav tm="0">
                                          <p:val>
                                            <p:strVal val="#ppt_x-#ppt_w/2"/>
                                          </p:val>
                                        </p:tav>
                                        <p:tav tm="100000">
                                          <p:val>
                                            <p:strVal val="#ppt_x"/>
                                          </p:val>
                                        </p:tav>
                                      </p:tavLst>
                                    </p:anim>
                                    <p:anim calcmode="lin" valueType="num">
                                      <p:cBhvr>
                                        <p:cTn id="8" dur="16000" fill="hold"/>
                                        <p:tgtEl>
                                          <p:spTgt spid="8"/>
                                        </p:tgtEl>
                                        <p:attrNameLst>
                                          <p:attrName>ppt_y</p:attrName>
                                        </p:attrNameLst>
                                      </p:cBhvr>
                                      <p:tavLst>
                                        <p:tav tm="0">
                                          <p:val>
                                            <p:strVal val="#ppt_y"/>
                                          </p:val>
                                        </p:tav>
                                        <p:tav tm="100000">
                                          <p:val>
                                            <p:strVal val="#ppt_y"/>
                                          </p:val>
                                        </p:tav>
                                      </p:tavLst>
                                    </p:anim>
                                    <p:anim calcmode="lin" valueType="num">
                                      <p:cBhvr>
                                        <p:cTn id="9" dur="16000" fill="hold"/>
                                        <p:tgtEl>
                                          <p:spTgt spid="8"/>
                                        </p:tgtEl>
                                        <p:attrNameLst>
                                          <p:attrName>ppt_w</p:attrName>
                                        </p:attrNameLst>
                                      </p:cBhvr>
                                      <p:tavLst>
                                        <p:tav tm="0">
                                          <p:val>
                                            <p:fltVal val="0"/>
                                          </p:val>
                                        </p:tav>
                                        <p:tav tm="100000">
                                          <p:val>
                                            <p:strVal val="#ppt_w"/>
                                          </p:val>
                                        </p:tav>
                                      </p:tavLst>
                                    </p:anim>
                                    <p:anim calcmode="lin" valueType="num">
                                      <p:cBhvr>
                                        <p:cTn id="10" dur="16000" fill="hold"/>
                                        <p:tgtEl>
                                          <p:spTgt spid="8"/>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180"/>
                                        <p:tgtEl>
                                          <p:spTgt spid="4"/>
                                        </p:tgtEl>
                                      </p:cBhvr>
                                    </p:animEffect>
                                  </p:childTnLst>
                                </p:cTn>
                              </p:par>
                            </p:childTnLst>
                          </p:cTn>
                        </p:par>
                        <p:par>
                          <p:cTn id="14" fill="hold">
                            <p:stCondLst>
                              <p:cond delay="17020"/>
                            </p:stCondLst>
                            <p:childTnLst>
                              <p:par>
                                <p:cTn id="15" presetID="10" presetClass="entr" presetSubtype="0" fill="hold" grpId="0" nodeType="afterEffect">
                                  <p:stCondLst>
                                    <p:cond delay="15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4271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64242"/>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180"/>
                                        <p:tgtEl>
                                          <p:spTgt spid="9"/>
                                        </p:tgtEl>
                                      </p:cBhvr>
                                    </p:animEffect>
                                  </p:childTnLst>
                                </p:cTn>
                              </p:par>
                            </p:childTnLst>
                          </p:cTn>
                        </p:par>
                        <p:par>
                          <p:cTn id="26" fill="hold">
                            <p:stCondLst>
                              <p:cond delay="73502"/>
                            </p:stCondLst>
                            <p:childTnLst>
                              <p:par>
                                <p:cTn id="27" presetID="1" presetClass="entr" presetSubtype="0" fill="hold" grpId="0" nodeType="afterEffect">
                                  <p:stCondLst>
                                    <p:cond delay="250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persona, hombre, sujetando, interior&#10;&#10;Descripción generada con confianza muy alta">
            <a:extLst>
              <a:ext uri="{FF2B5EF4-FFF2-40B4-BE49-F238E27FC236}">
                <a16:creationId xmlns:a16="http://schemas.microsoft.com/office/drawing/2014/main" id="{C7552771-14DD-42AF-88CA-AF8219F7B1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7974" y="1187226"/>
            <a:ext cx="7167716" cy="4542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35</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383439"/>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Tras el Gran Premio de Hungría de 2007</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Ron Dennis dijo que había mantenido una discusión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Alonso y que el ovetense lo amenazó con hacer pública la existencia de pruebas en el caso de espionaje a Ferrari.</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2DDE1F8-9B09-4536-A565-434296E0A087}"/>
              </a:ext>
            </a:extLst>
          </p:cNvPr>
          <p:cNvSpPr/>
          <p:nvPr/>
        </p:nvSpPr>
        <p:spPr>
          <a:xfrm>
            <a:off x="1" y="1253593"/>
            <a:ext cx="46604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Dennis declaró haber llamado a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haberles informado de la existencia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las nuevas pruebas.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05AFE84A-C9AD-4E7F-9CEB-B3AC6CBD29B4}"/>
              </a:ext>
            </a:extLst>
          </p:cNvPr>
          <p:cNvSpPr/>
          <p:nvPr/>
        </p:nvSpPr>
        <p:spPr>
          <a:xfrm>
            <a:off x="1" y="2344971"/>
            <a:ext cx="4660489"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Alonso declaró que la versión de Dennis era falsa, y que fue él quien habló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la existencia de las pruebas.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A0C1FAA7-545D-4FE2-9ED8-E8A0A14A8A92}"/>
              </a:ext>
            </a:extLst>
          </p:cNvPr>
          <p:cNvSpPr/>
          <p:nvPr/>
        </p:nvSpPr>
        <p:spPr>
          <a:xfrm>
            <a:off x="1" y="3569090"/>
            <a:ext cx="4778476"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2007</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supo que McLaren tenía información secreta de Ferrari, pero no informó de ello.</a:t>
            </a:r>
          </a:p>
        </p:txBody>
      </p:sp>
      <p:sp>
        <p:nvSpPr>
          <p:cNvPr id="7" name="Rectángulo 6">
            <a:extLst>
              <a:ext uri="{FF2B5EF4-FFF2-40B4-BE49-F238E27FC236}">
                <a16:creationId xmlns:a16="http://schemas.microsoft.com/office/drawing/2014/main" id="{58B20FC9-B12C-4131-8275-50E236A319C2}"/>
              </a:ext>
            </a:extLst>
          </p:cNvPr>
          <p:cNvSpPr/>
          <p:nvPr/>
        </p:nvSpPr>
        <p:spPr>
          <a:xfrm>
            <a:off x="1" y="4778460"/>
            <a:ext cx="4807973"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cuando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pidió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Fernando Alonso, Lewis Hamilton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Pedro Martínez de la Rosa que enviasen</a:t>
            </a:r>
          </a:p>
        </p:txBody>
      </p:sp>
      <p:sp>
        <p:nvSpPr>
          <p:cNvPr id="10" name="Rectángulo 9">
            <a:extLst>
              <a:ext uri="{FF2B5EF4-FFF2-40B4-BE49-F238E27FC236}">
                <a16:creationId xmlns:a16="http://schemas.microsoft.com/office/drawing/2014/main" id="{74C32860-17C4-4ECA-9EF9-27C357AE4CB2}"/>
              </a:ext>
            </a:extLst>
          </p:cNvPr>
          <p:cNvSpPr/>
          <p:nvPr/>
        </p:nvSpPr>
        <p:spPr>
          <a:xfrm>
            <a:off x="1" y="5712528"/>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cualquier información relativa al caso de espionaje, bajo pena de que, si encontraban información que les implicara,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les retiraría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superlicencia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los españoles enviaron copias de e-mails en los que comentaban diferentes aspectos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la distribución de peso de los Ferrari, sistema de frenos, neumáticos, fondo del monoplaza, etc.</a:t>
            </a:r>
          </a:p>
        </p:txBody>
      </p:sp>
      <p:sp>
        <p:nvSpPr>
          <p:cNvPr id="11" name="CuadroTexto 10">
            <a:extLst>
              <a:ext uri="{FF2B5EF4-FFF2-40B4-BE49-F238E27FC236}">
                <a16:creationId xmlns:a16="http://schemas.microsoft.com/office/drawing/2014/main" id="{84FCABD2-4821-408F-9302-B426C98D181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22325820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20500" fill="hold"/>
                                        <p:tgtEl>
                                          <p:spTgt spid="9"/>
                                        </p:tgtEl>
                                        <p:attrNameLst>
                                          <p:attrName>ppt_w</p:attrName>
                                        </p:attrNameLst>
                                      </p:cBhvr>
                                      <p:tavLst>
                                        <p:tav tm="0">
                                          <p:val>
                                            <p:fltVal val="0"/>
                                          </p:val>
                                        </p:tav>
                                        <p:tav tm="100000">
                                          <p:val>
                                            <p:strVal val="#ppt_w"/>
                                          </p:val>
                                        </p:tav>
                                      </p:tavLst>
                                    </p:anim>
                                    <p:anim calcmode="lin" valueType="num">
                                      <p:cBhvr>
                                        <p:cTn id="8" dur="20500" fill="hold"/>
                                        <p:tgtEl>
                                          <p:spTgt spid="9"/>
                                        </p:tgtEl>
                                        <p:attrNameLst>
                                          <p:attrName>ppt_h</p:attrName>
                                        </p:attrNameLst>
                                      </p:cBhvr>
                                      <p:tavLst>
                                        <p:tav tm="0">
                                          <p:val>
                                            <p:fltVal val="0"/>
                                          </p:val>
                                        </p:tav>
                                        <p:tav tm="100000">
                                          <p:val>
                                            <p:strVal val="#ppt_h"/>
                                          </p:val>
                                        </p:tav>
                                      </p:tavLst>
                                    </p:anim>
                                    <p:anim calcmode="lin" valueType="num">
                                      <p:cBhvr>
                                        <p:cTn id="9" dur="20500" fill="hold"/>
                                        <p:tgtEl>
                                          <p:spTgt spid="9"/>
                                        </p:tgtEl>
                                        <p:attrNameLst>
                                          <p:attrName>style.rotation</p:attrName>
                                        </p:attrNameLst>
                                      </p:cBhvr>
                                      <p:tavLst>
                                        <p:tav tm="0">
                                          <p:val>
                                            <p:fltVal val="90"/>
                                          </p:val>
                                        </p:tav>
                                        <p:tav tm="100000">
                                          <p:val>
                                            <p:fltVal val="0"/>
                                          </p:val>
                                        </p:tav>
                                      </p:tavLst>
                                    </p:anim>
                                    <p:animEffect transition="in" filter="fade">
                                      <p:cBhvr>
                                        <p:cTn id="10" dur="20500"/>
                                        <p:tgtEl>
                                          <p:spTgt spid="9"/>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childTnLst>
                          </p:cTn>
                        </p:par>
                        <p:par>
                          <p:cTn id="14" fill="hold">
                            <p:stCondLst>
                              <p:cond delay="2174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80"/>
                                        <p:tgtEl>
                                          <p:spTgt spid="4"/>
                                        </p:tgtEl>
                                      </p:cBhvr>
                                    </p:animEffect>
                                  </p:childTnLst>
                                </p:cTn>
                              </p:par>
                            </p:childTnLst>
                          </p:cTn>
                        </p:par>
                        <p:par>
                          <p:cTn id="18" fill="hold">
                            <p:stCondLst>
                              <p:cond delay="3347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80"/>
                                        <p:tgtEl>
                                          <p:spTgt spid="5"/>
                                        </p:tgtEl>
                                      </p:cBhvr>
                                    </p:animEffect>
                                  </p:childTnLst>
                                </p:cTn>
                              </p:par>
                            </p:childTnLst>
                          </p:cTn>
                        </p:par>
                        <p:par>
                          <p:cTn id="22" fill="hold">
                            <p:stCondLst>
                              <p:cond delay="47930"/>
                            </p:stCondLst>
                            <p:childTnLst>
                              <p:par>
                                <p:cTn id="23" presetID="10" presetClass="entr" presetSubtype="0" fill="hold" grpId="0" nodeType="afterEffect">
                                  <p:stCondLst>
                                    <p:cond delay="1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180"/>
                                        <p:tgtEl>
                                          <p:spTgt spid="6"/>
                                        </p:tgtEl>
                                      </p:cBhvr>
                                    </p:animEffect>
                                  </p:childTnLst>
                                </p:cTn>
                              </p:par>
                            </p:childTnLst>
                          </p:cTn>
                        </p:par>
                        <p:par>
                          <p:cTn id="26" fill="hold">
                            <p:stCondLst>
                              <p:cond delay="60050"/>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180"/>
                                        <p:tgtEl>
                                          <p:spTgt spid="7"/>
                                        </p:tgtEl>
                                      </p:cBhvr>
                                    </p:animEffect>
                                  </p:childTnLst>
                                </p:cTn>
                              </p:par>
                            </p:childTnLst>
                          </p:cTn>
                        </p:par>
                        <p:par>
                          <p:cTn id="30" fill="hold">
                            <p:stCondLst>
                              <p:cond delay="72614"/>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80"/>
                                        <p:tgtEl>
                                          <p:spTgt spid="10"/>
                                        </p:tgtEl>
                                      </p:cBhvr>
                                    </p:animEffect>
                                  </p:childTnLst>
                                </p:cTn>
                              </p:par>
                            </p:childTnLst>
                          </p:cTn>
                        </p:par>
                        <p:par>
                          <p:cTn id="34" fill="hold">
                            <p:stCondLst>
                              <p:cond delay="107542"/>
                            </p:stCondLst>
                            <p:childTnLst>
                              <p:par>
                                <p:cTn id="35" presetID="1" presetClass="entr" presetSubtype="0" fill="hold" grpId="0" nodeType="afterEffect">
                                  <p:stCondLst>
                                    <p:cond delay="250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36</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132723"/>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Estos correos electrónicos eran anteriores a la fecha en la que el ingeniero de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entregó el dossier confidencial a su homólogo de McLaren.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ED20FCF-37FA-461D-8A91-B71F3AFC11B3}"/>
              </a:ext>
            </a:extLst>
          </p:cNvPr>
          <p:cNvSpPr/>
          <p:nvPr/>
        </p:nvSpPr>
        <p:spPr>
          <a:xfrm>
            <a:off x="3215149" y="973379"/>
            <a:ext cx="8976852" cy="135421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Gran Premio de Singapur de 2008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ganado por Fernando Alonso, después de que, tras marchar último después de repostar, su entonces compañero Nelson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estrellara e hiciera salir al coche de seguridad, colocando a Alonso en primera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7CA274C-F7EA-458B-B918-E2F412763280}"/>
              </a:ext>
            </a:extLst>
          </p:cNvPr>
          <p:cNvSpPr/>
          <p:nvPr/>
        </p:nvSpPr>
        <p:spPr>
          <a:xfrm>
            <a:off x="3429434" y="2389228"/>
            <a:ext cx="876256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Gran Premio de Bélgica de 2009, una vez despedido Nelson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 mantenía una mala relación con Flavio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Briatore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confirmó que el accidente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piloto brasileño en el Gran Premio de Singapur respondía a una posible estrategia del equipo para que el piloto español se hiciera con la victoria.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BEE8C0A-1039-4346-B10F-FD535009C917}"/>
              </a:ext>
            </a:extLst>
          </p:cNvPr>
          <p:cNvSpPr/>
          <p:nvPr/>
        </p:nvSpPr>
        <p:spPr>
          <a:xfrm>
            <a:off x="1" y="978983"/>
            <a:ext cx="3515503" cy="738664"/>
          </a:xfrm>
          <a:prstGeom prst="rect">
            <a:avLst/>
          </a:prstGeom>
        </p:spPr>
        <p:txBody>
          <a:bodyPr wrap="square">
            <a:spAutoFit/>
          </a:bodyPr>
          <a:lstStyle/>
          <a:p>
            <a:pPr algn="ctr">
              <a:lnSpc>
                <a:spcPts val="2400"/>
              </a:lnSpc>
              <a:spcAft>
                <a:spcPts val="0"/>
              </a:spcAft>
            </a:pP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Coche de </a:t>
            </a:r>
            <a:r>
              <a:rPr lang="es-ES" sz="2800" b="1" kern="1800" dirty="0" err="1">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Nelsinho</a:t>
            </a: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Piquet</a:t>
            </a: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C00000"/>
                </a:solidFill>
                <a:latin typeface="Edwardian Script ITC" panose="030303020407070D0804" pitchFamily="66" charset="0"/>
                <a:ea typeface="Times New Roman" panose="02020603050405020304" pitchFamily="18" charset="0"/>
                <a:cs typeface="Times New Roman" panose="02020603050405020304" pitchFamily="18" charset="0"/>
              </a:rPr>
              <a:t>tras el accidente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n 6" descr="https://upload.wikimedia.org/wikipedia/commons/thumb/f/f3/2008_Singapore_Grand_Prix_Renault_Nelson_Piquet_Jr_crash.jpg/250px-2008_Singapore_Grand_Prix_Renault_Nelson_Piquet_Jr_crash.jpg">
            <a:hlinkClick r:id="rId3"/>
            <a:extLst>
              <a:ext uri="{FF2B5EF4-FFF2-40B4-BE49-F238E27FC236}">
                <a16:creationId xmlns:a16="http://schemas.microsoft.com/office/drawing/2014/main" id="{0A08F992-D579-4054-AF45-68FBAA654DC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7794" y="1697292"/>
            <a:ext cx="3231640" cy="4983723"/>
          </a:xfrm>
          <a:prstGeom prst="ellipse">
            <a:avLst/>
          </a:prstGeom>
          <a:ln w="190500" cap="rnd">
            <a:solidFill>
              <a:srgbClr val="FFC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Rectángulo 7">
            <a:extLst>
              <a:ext uri="{FF2B5EF4-FFF2-40B4-BE49-F238E27FC236}">
                <a16:creationId xmlns:a16="http://schemas.microsoft.com/office/drawing/2014/main" id="{F583D50E-9402-49D8-99B2-A1E580A84F68}"/>
              </a:ext>
            </a:extLst>
          </p:cNvPr>
          <p:cNvSpPr/>
          <p:nvPr/>
        </p:nvSpPr>
        <p:spPr>
          <a:xfrm>
            <a:off x="3515503" y="3864062"/>
            <a:ext cx="867649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aceptó la hipótesis de que ni Fernando Alonso ni sus ingenieros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estuvieron al tanto de tal estrategia.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03D0CE8-660F-4A36-8BDA-6320301A7F65}"/>
              </a:ext>
            </a:extLst>
          </p:cNvPr>
          <p:cNvSpPr/>
          <p:nvPr/>
        </p:nvSpPr>
        <p:spPr>
          <a:xfrm>
            <a:off x="3429433" y="4793222"/>
            <a:ext cx="8762567"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Hungría de 2009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rueda delantera derecha del coche de Alonso fue mal puesta tras su primer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-stop.</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18C17C2-1918-4A38-B218-82A8FE5F5F1E}"/>
              </a:ext>
            </a:extLst>
          </p:cNvPr>
          <p:cNvSpPr/>
          <p:nvPr/>
        </p:nvSpPr>
        <p:spPr>
          <a:xfrm>
            <a:off x="3067665" y="5619130"/>
            <a:ext cx="9124336"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rodaba por el circuito, la rueda se desprendió y saltó por los aires.</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191289DD-B076-43EC-B0F2-95810746B616}"/>
              </a:ext>
            </a:extLst>
          </p:cNvPr>
          <p:cNvSpPr/>
          <p:nvPr/>
        </p:nvSpPr>
        <p:spPr>
          <a:xfrm>
            <a:off x="2890683" y="6076330"/>
            <a:ext cx="9301317"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tuvo que regresar a boxes, pero decidió abandonar por los daños que le ocasionó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rodar sin la rueda y por problemas en la bomba de combustible.</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E60F2382-9931-4DF8-8911-DA5F2C67ACF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15265892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7138"/>
                            </p:stCondLst>
                            <p:childTnLst>
                              <p:par>
                                <p:cTn id="9" presetID="4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6000"/>
                                        <p:tgtEl>
                                          <p:spTgt spid="7"/>
                                        </p:tgtEl>
                                      </p:cBhvr>
                                    </p:animEffect>
                                    <p:anim calcmode="lin" valueType="num">
                                      <p:cBhvr>
                                        <p:cTn id="12" dur="26000" fill="hold"/>
                                        <p:tgtEl>
                                          <p:spTgt spid="7"/>
                                        </p:tgtEl>
                                        <p:attrNameLst>
                                          <p:attrName>ppt_w</p:attrName>
                                        </p:attrNameLst>
                                      </p:cBhvr>
                                      <p:tavLst>
                                        <p:tav tm="0" fmla="#ppt_w*sin(2.5*pi*$)">
                                          <p:val>
                                            <p:fltVal val="0"/>
                                          </p:val>
                                        </p:tav>
                                        <p:tav tm="100000">
                                          <p:val>
                                            <p:fltVal val="1"/>
                                          </p:val>
                                        </p:tav>
                                      </p:tavLst>
                                    </p:anim>
                                    <p:anim calcmode="lin" valueType="num">
                                      <p:cBhvr>
                                        <p:cTn id="13" dur="26000" fill="hold"/>
                                        <p:tgtEl>
                                          <p:spTgt spid="7"/>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43200000">
                                      <p:cBhvr>
                                        <p:cTn id="15" dur="26000" fill="hold"/>
                                        <p:tgtEl>
                                          <p:spTgt spid="7"/>
                                        </p:tgtEl>
                                        <p:attrNameLst>
                                          <p:attrName>r</p:attrName>
                                        </p:attrNameLst>
                                      </p:cBhvr>
                                    </p:animRot>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6000" fill="hold"/>
                                        <p:tgtEl>
                                          <p:spTgt spid="7"/>
                                        </p:tgtEl>
                                        <p:attrNameLst>
                                          <p:attrName>ppt_x</p:attrName>
                                        </p:attrNameLst>
                                      </p:cBhvr>
                                      <p:tavLst>
                                        <p:tav tm="0">
                                          <p:val>
                                            <p:strVal val="0-#ppt_w/2"/>
                                          </p:val>
                                        </p:tav>
                                        <p:tav tm="100000">
                                          <p:val>
                                            <p:strVal val="#ppt_x"/>
                                          </p:val>
                                        </p:tav>
                                      </p:tavLst>
                                    </p:anim>
                                    <p:anim calcmode="lin" valueType="num">
                                      <p:cBhvr additive="base">
                                        <p:cTn id="19" dur="26000" fill="hold"/>
                                        <p:tgtEl>
                                          <p:spTgt spid="7"/>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150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180"/>
                                        <p:tgtEl>
                                          <p:spTgt spid="4"/>
                                        </p:tgtEl>
                                      </p:cBhvr>
                                    </p:animEffect>
                                  </p:childTnLst>
                                </p:cTn>
                              </p:par>
                            </p:childTnLst>
                          </p:cTn>
                        </p:par>
                        <p:par>
                          <p:cTn id="23" fill="hold">
                            <p:stCondLst>
                              <p:cond delay="44834"/>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180"/>
                                        <p:tgtEl>
                                          <p:spTgt spid="6"/>
                                        </p:tgtEl>
                                      </p:cBhvr>
                                    </p:animEffect>
                                  </p:childTnLst>
                                </p:cTn>
                              </p:par>
                            </p:childTnLst>
                          </p:cTn>
                        </p:par>
                        <p:par>
                          <p:cTn id="27" fill="hold">
                            <p:stCondLst>
                              <p:cond delay="51262"/>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180"/>
                                        <p:tgtEl>
                                          <p:spTgt spid="5"/>
                                        </p:tgtEl>
                                      </p:cBhvr>
                                    </p:animEffect>
                                  </p:childTnLst>
                                </p:cTn>
                              </p:par>
                            </p:childTnLst>
                          </p:cTn>
                        </p:par>
                        <p:par>
                          <p:cTn id="31" fill="hold">
                            <p:stCondLst>
                              <p:cond delay="83414"/>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180"/>
                                        <p:tgtEl>
                                          <p:spTgt spid="8"/>
                                        </p:tgtEl>
                                      </p:cBhvr>
                                    </p:animEffect>
                                  </p:childTnLst>
                                </p:cTn>
                              </p:par>
                            </p:childTnLst>
                          </p:cTn>
                        </p:par>
                        <p:par>
                          <p:cTn id="35" fill="hold">
                            <p:stCondLst>
                              <p:cond delay="96214"/>
                            </p:stCondLst>
                            <p:childTnLst>
                              <p:par>
                                <p:cTn id="36" presetID="10" presetClass="entr" presetSubtype="0" fill="hold" grpId="0" nodeType="afterEffect">
                                  <p:stCondLst>
                                    <p:cond delay="150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180"/>
                                        <p:tgtEl>
                                          <p:spTgt spid="9"/>
                                        </p:tgtEl>
                                      </p:cBhvr>
                                    </p:animEffect>
                                  </p:childTnLst>
                                </p:cTn>
                              </p:par>
                            </p:childTnLst>
                          </p:cTn>
                        </p:par>
                        <p:par>
                          <p:cTn id="39" fill="hold">
                            <p:stCondLst>
                              <p:cond delay="110930"/>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180"/>
                                        <p:tgtEl>
                                          <p:spTgt spid="10"/>
                                        </p:tgtEl>
                                      </p:cBhvr>
                                    </p:animEffect>
                                  </p:childTnLst>
                                </p:cTn>
                              </p:par>
                            </p:childTnLst>
                          </p:cTn>
                        </p:par>
                        <p:par>
                          <p:cTn id="43" fill="hold">
                            <p:stCondLst>
                              <p:cond delay="120426"/>
                            </p:stCondLst>
                            <p:childTnLst>
                              <p:par>
                                <p:cTn id="44" presetID="10" presetClass="entr" presetSubtype="0" fill="hold" grpId="0" nodeType="afterEffect">
                                  <p:stCondLst>
                                    <p:cond delay="1000"/>
                                  </p:stCondLst>
                                  <p:iterate type="lt">
                                    <p:tmPct val="10000"/>
                                  </p:iterate>
                                  <p:childTnLst>
                                    <p:set>
                                      <p:cBhvr>
                                        <p:cTn id="45" dur="1" fill="hold">
                                          <p:stCondLst>
                                            <p:cond delay="0"/>
                                          </p:stCondLst>
                                        </p:cTn>
                                        <p:tgtEl>
                                          <p:spTgt spid="11"/>
                                        </p:tgtEl>
                                        <p:attrNameLst>
                                          <p:attrName>style.visibility</p:attrName>
                                        </p:attrNameLst>
                                      </p:cBhvr>
                                      <p:to>
                                        <p:strVal val="visible"/>
                                      </p:to>
                                    </p:set>
                                    <p:animEffect transition="in" filter="fade">
                                      <p:cBhvr>
                                        <p:cTn id="46" dur="1180"/>
                                        <p:tgtEl>
                                          <p:spTgt spid="11"/>
                                        </p:tgtEl>
                                      </p:cBhvr>
                                    </p:animEffect>
                                  </p:childTnLst>
                                </p:cTn>
                              </p:par>
                            </p:childTnLst>
                          </p:cTn>
                        </p:par>
                        <p:par>
                          <p:cTn id="47" fill="hold">
                            <p:stCondLst>
                              <p:cond delay="137002"/>
                            </p:stCondLst>
                            <p:childTnLst>
                              <p:par>
                                <p:cTn id="48" presetID="1" presetClass="entr" presetSubtype="0" fill="hold" grpId="0" nodeType="afterEffect">
                                  <p:stCondLst>
                                    <p:cond delay="2500"/>
                                  </p:stCondLst>
                                  <p:childTnLst>
                                    <p:set>
                                      <p:cBhvr>
                                        <p:cTn id="4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9" grpId="0"/>
      <p:bldP spid="10" grpId="0"/>
      <p:bldP spid="11"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interior, mesa, pared&#10;&#10;Descripción generada con confianza muy alta">
            <a:extLst>
              <a:ext uri="{FF2B5EF4-FFF2-40B4-BE49-F238E27FC236}">
                <a16:creationId xmlns:a16="http://schemas.microsoft.com/office/drawing/2014/main" id="{F5FFB8F5-AB75-4EB7-9828-94C09816F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2684" y="163272"/>
            <a:ext cx="4527754" cy="3042084"/>
          </a:xfrm>
          <a:prstGeom prst="roundRect">
            <a:avLst>
              <a:gd name="adj" fmla="val 11111"/>
            </a:avLst>
          </a:prstGeom>
          <a:ln w="190500" cap="rnd">
            <a:solidFill>
              <a:srgbClr val="FFC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37</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58983"/>
            <a:ext cx="7359444"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decidió sancionar al equipo Renault por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"atentar deliberadamente contra la seguridad de pilotos y público"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privándoles de correr en el Gran Premio de Europa,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aunque el día 17 de agosto,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reunió con el equipo Renault F1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la sanción se transformó en una multa de 50 000 dólares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unos 36 000 euros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BCE7DAE-9BED-4263-9FFD-143C9FF6F275}"/>
              </a:ext>
            </a:extLst>
          </p:cNvPr>
          <p:cNvSpPr/>
          <p:nvPr/>
        </p:nvSpPr>
        <p:spPr>
          <a:xfrm>
            <a:off x="1" y="2212239"/>
            <a:ext cx="7359444"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Gran Premio de Europa de 2010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acusó públicamente a la </a:t>
            </a:r>
            <a:r>
              <a:rPr lang="es-ES" sz="16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haber manipulado la carrera.</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6E2D934-E5DA-407A-A8A5-9E6300C9937B}"/>
              </a:ext>
            </a:extLst>
          </p:cNvPr>
          <p:cNvSpPr/>
          <p:nvPr/>
        </p:nvSpPr>
        <p:spPr>
          <a:xfrm>
            <a:off x="4660491" y="3539597"/>
            <a:ext cx="753151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Días después, se disculpó por su acusación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aseguró que fue una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"reacción emocional".</a:t>
            </a:r>
            <a:endParaRPr lang="es-MX" sz="1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0455799-63A8-4F02-B28A-7003C4C8AFA7}"/>
              </a:ext>
            </a:extLst>
          </p:cNvPr>
          <p:cNvSpPr/>
          <p:nvPr/>
        </p:nvSpPr>
        <p:spPr>
          <a:xfrm>
            <a:off x="5073439" y="4483496"/>
            <a:ext cx="7118561" cy="132343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Alemania de 2010</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era liderada por Felipe Massa,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el ritmo de Alonso era más rápido que el del brasileño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este se mantuvo en su cola, mientras Massa defendía la posición.</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287E819-827A-4D80-9429-815ACDD83642}"/>
              </a:ext>
            </a:extLst>
          </p:cNvPr>
          <p:cNvSpPr/>
          <p:nvPr/>
        </p:nvSpPr>
        <p:spPr>
          <a:xfrm>
            <a:off x="4660491" y="6032077"/>
            <a:ext cx="753150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Alonso le comunica a su equipo por la radio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Guys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this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ridiculous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esto es ridículo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Imagen 10" descr="Imagen que contiene hierba, interior, foto&#10;&#10;Descripción generada con confianza alta">
            <a:extLst>
              <a:ext uri="{FF2B5EF4-FFF2-40B4-BE49-F238E27FC236}">
                <a16:creationId xmlns:a16="http://schemas.microsoft.com/office/drawing/2014/main" id="{C7277095-E8FA-4722-8C7F-1B5D720825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743" y="3317174"/>
            <a:ext cx="4677696" cy="3374805"/>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2" name="CuadroTexto 11">
            <a:extLst>
              <a:ext uri="{FF2B5EF4-FFF2-40B4-BE49-F238E27FC236}">
                <a16:creationId xmlns:a16="http://schemas.microsoft.com/office/drawing/2014/main" id="{026B672D-7ECC-4EC9-A4AD-8B54082EB2D8}"/>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114702144"/>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heel(3)">
                                      <p:cBhvr>
                                        <p:cTn id="7" dur="30500"/>
                                        <p:tgtEl>
                                          <p:spTgt spid="9"/>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80"/>
                                        <p:tgtEl>
                                          <p:spTgt spid="3"/>
                                        </p:tgtEl>
                                      </p:cBhvr>
                                    </p:animEffect>
                                  </p:childTnLst>
                                </p:cTn>
                              </p:par>
                            </p:childTnLst>
                          </p:cTn>
                        </p:par>
                        <p:par>
                          <p:cTn id="11" fill="hold">
                            <p:stCondLst>
                              <p:cond delay="31888"/>
                            </p:stCondLst>
                            <p:childTnLst>
                              <p:par>
                                <p:cTn id="12" presetID="10" presetClass="entr" presetSubtype="0" fill="hold" grpId="0" nodeType="afterEffect">
                                  <p:stCondLst>
                                    <p:cond delay="15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44126"/>
                            </p:stCondLst>
                            <p:childTnLst>
                              <p:par>
                                <p:cTn id="16" presetID="53" presetClass="entr" presetSubtype="16"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9000" fill="hold"/>
                                        <p:tgtEl>
                                          <p:spTgt spid="11"/>
                                        </p:tgtEl>
                                        <p:attrNameLst>
                                          <p:attrName>ppt_w</p:attrName>
                                        </p:attrNameLst>
                                      </p:cBhvr>
                                      <p:tavLst>
                                        <p:tav tm="0">
                                          <p:val>
                                            <p:fltVal val="0"/>
                                          </p:val>
                                        </p:tav>
                                        <p:tav tm="100000">
                                          <p:val>
                                            <p:strVal val="#ppt_w"/>
                                          </p:val>
                                        </p:tav>
                                      </p:tavLst>
                                    </p:anim>
                                    <p:anim calcmode="lin" valueType="num">
                                      <p:cBhvr>
                                        <p:cTn id="19" dur="9000" fill="hold"/>
                                        <p:tgtEl>
                                          <p:spTgt spid="11"/>
                                        </p:tgtEl>
                                        <p:attrNameLst>
                                          <p:attrName>ppt_h</p:attrName>
                                        </p:attrNameLst>
                                      </p:cBhvr>
                                      <p:tavLst>
                                        <p:tav tm="0">
                                          <p:val>
                                            <p:fltVal val="0"/>
                                          </p:val>
                                        </p:tav>
                                        <p:tav tm="100000">
                                          <p:val>
                                            <p:strVal val="#ppt_h"/>
                                          </p:val>
                                        </p:tav>
                                      </p:tavLst>
                                    </p:anim>
                                    <p:animEffect transition="in" filter="fade">
                                      <p:cBhvr>
                                        <p:cTn id="20" dur="9000"/>
                                        <p:tgtEl>
                                          <p:spTgt spid="11"/>
                                        </p:tgtEl>
                                      </p:cBhvr>
                                    </p:animEffect>
                                  </p:childTnLst>
                                </p:cTn>
                              </p:par>
                              <p:par>
                                <p:cTn id="21" presetID="10" presetClass="entr" presetSubtype="0" fill="hold" grpId="0" nodeType="withEffect">
                                  <p:stCondLst>
                                    <p:cond delay="15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80"/>
                                        <p:tgtEl>
                                          <p:spTgt spid="5"/>
                                        </p:tgtEl>
                                      </p:cBhvr>
                                    </p:animEffect>
                                  </p:childTnLst>
                                </p:cTn>
                              </p:par>
                            </p:childTnLst>
                          </p:cTn>
                        </p:par>
                        <p:par>
                          <p:cTn id="24" fill="hold">
                            <p:stCondLst>
                              <p:cond delay="55302"/>
                            </p:stCondLst>
                            <p:childTnLst>
                              <p:par>
                                <p:cTn id="25" presetID="10" presetClass="entr" presetSubtype="0" fill="hold" grpId="0" nodeType="afterEffect">
                                  <p:stCondLst>
                                    <p:cond delay="1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80"/>
                                        <p:tgtEl>
                                          <p:spTgt spid="6"/>
                                        </p:tgtEl>
                                      </p:cBhvr>
                                    </p:animEffect>
                                  </p:childTnLst>
                                </p:cTn>
                              </p:par>
                            </p:childTnLst>
                          </p:cTn>
                        </p:par>
                        <p:par>
                          <p:cTn id="28" fill="hold">
                            <p:stCondLst>
                              <p:cond delay="7792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180"/>
                                        <p:tgtEl>
                                          <p:spTgt spid="7"/>
                                        </p:tgtEl>
                                      </p:cBhvr>
                                    </p:animEffect>
                                  </p:childTnLst>
                                </p:cTn>
                              </p:par>
                            </p:childTnLst>
                          </p:cTn>
                        </p:par>
                        <p:par>
                          <p:cTn id="32" fill="hold">
                            <p:stCondLst>
                              <p:cond delay="89072"/>
                            </p:stCondLst>
                            <p:childTnLst>
                              <p:par>
                                <p:cTn id="33" presetID="1" presetClass="entr" presetSubtype="0" fill="hold" grpId="0" nodeType="afterEffect">
                                  <p:stCondLst>
                                    <p:cond delay="250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AF69EE90-8FC7-4B3A-AD13-3828C5315ED8}"/>
              </a:ext>
            </a:extLst>
          </p:cNvPr>
          <p:cNvSpPr>
            <a:spLocks noGrp="1"/>
          </p:cNvSpPr>
          <p:nvPr>
            <p:ph type="sldNum" sz="quarter" idx="12"/>
          </p:nvPr>
        </p:nvSpPr>
        <p:spPr/>
        <p:txBody>
          <a:bodyPr/>
          <a:lstStyle/>
          <a:p>
            <a:fld id="{2BCB0698-9121-45D1-ACA1-C70C471D26E1}" type="slidenum">
              <a:rPr lang="es-MX" smtClean="0"/>
              <a:t>38</a:t>
            </a:fld>
            <a:endParaRPr lang="es-MX"/>
          </a:p>
        </p:txBody>
      </p:sp>
      <p:sp>
        <p:nvSpPr>
          <p:cNvPr id="3" name="Rectángulo 2">
            <a:extLst>
              <a:ext uri="{FF2B5EF4-FFF2-40B4-BE49-F238E27FC236}">
                <a16:creationId xmlns:a16="http://schemas.microsoft.com/office/drawing/2014/main" id="{07DACA0B-CD17-4B15-B300-9404433F0058}"/>
              </a:ext>
            </a:extLst>
          </p:cNvPr>
          <p:cNvSpPr/>
          <p:nvPr/>
        </p:nvSpPr>
        <p:spPr>
          <a:xfrm>
            <a:off x="1" y="235959"/>
            <a:ext cx="12192000" cy="707886"/>
          </a:xfrm>
          <a:prstGeom prst="rect">
            <a:avLst/>
          </a:prstGeom>
        </p:spPr>
        <p:txBody>
          <a:bodyPr wrap="square">
            <a:spAutoFit/>
          </a:bodyPr>
          <a:lstStyle/>
          <a:p>
            <a:pPr algn="ctr">
              <a:lnSpc>
                <a:spcPts val="2400"/>
              </a:lnSpc>
              <a:spcAft>
                <a:spcPts val="0"/>
              </a:spcAft>
            </a:pPr>
            <a:r>
              <a:rPr lang="en-U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Posteriormente</a:t>
            </a:r>
            <a:r>
              <a:rPr lang="en-U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a:t>
            </a:r>
            <a:r>
              <a:rPr lang="en-U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ingeniero</a:t>
            </a:r>
            <a:r>
              <a:rPr lang="en-U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Massa Rob Smedley le </a:t>
            </a:r>
            <a:r>
              <a:rPr lang="en-U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comunica</a:t>
            </a:r>
            <a:r>
              <a:rPr lang="en-U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Felipe </a:t>
            </a:r>
            <a:r>
              <a:rPr lang="en-U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«Fernando is faster than you, can you confirm you understood that message?»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(«Fernando es más rápido que tú, ¿puedes confirmar que has entendido el mensaje?»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C8BFEE9-E660-441A-9179-AC1D5D25C57B}"/>
              </a:ext>
            </a:extLst>
          </p:cNvPr>
          <p:cNvSpPr/>
          <p:nvPr/>
        </p:nvSpPr>
        <p:spPr>
          <a:xfrm>
            <a:off x="1" y="634179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posteriormente el campeonato quedaría en manos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descr="Imagen que contiene persona&#10;&#10;Descripción generada con confianza alta">
            <a:extLst>
              <a:ext uri="{FF2B5EF4-FFF2-40B4-BE49-F238E27FC236}">
                <a16:creationId xmlns:a16="http://schemas.microsoft.com/office/drawing/2014/main" id="{13B3D9B0-4E62-4678-A5FD-CC16998DC7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1033" y="1201989"/>
            <a:ext cx="6622026" cy="4966519"/>
          </a:xfrm>
          <a:prstGeom prst="rect">
            <a:avLst/>
          </a:prstGeom>
          <a:ln w="127000" cap="rnd">
            <a:solidFill>
              <a:srgbClr val="0070C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7" name="Rectángulo 6">
            <a:extLst>
              <a:ext uri="{FF2B5EF4-FFF2-40B4-BE49-F238E27FC236}">
                <a16:creationId xmlns:a16="http://schemas.microsoft.com/office/drawing/2014/main" id="{46869B0E-C55E-4186-A934-937296A30355}"/>
              </a:ext>
            </a:extLst>
          </p:cNvPr>
          <p:cNvSpPr/>
          <p:nvPr/>
        </p:nvSpPr>
        <p:spPr>
          <a:xfrm>
            <a:off x="1" y="2285986"/>
            <a:ext cx="2005780" cy="317009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Poco después,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vuelta 48, Massa reduce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permite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Alonso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le adelante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acto deliberado,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mostrando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orden de equipo.</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F0D25E0-32AB-4344-90A7-B9FDB43E17A1}"/>
              </a:ext>
            </a:extLst>
          </p:cNvPr>
          <p:cNvSpPr/>
          <p:nvPr/>
        </p:nvSpPr>
        <p:spPr>
          <a:xfrm>
            <a:off x="8610599" y="1179861"/>
            <a:ext cx="3581401" cy="5016758"/>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2010, las órdenes de equipo estaban prohibidas,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lo tanto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sancionada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100 000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Usd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la controversia de la acción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dio de que hablar hasta el final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temporada, puesto que los puntos obtenidos por la victoria lo metían de lleno en la lucha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el campeonato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la prensa inglesa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calificaron esta victoria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una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«victoria sucia»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igual que en el Gran Premio de Singapur de 2008.</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344AD52-D33E-4EE9-BCAA-A3CC8D7F100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389984510"/>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24572"/>
                            </p:stCondLst>
                            <p:childTnLst>
                              <p:par>
                                <p:cTn id="9" presetID="2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7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2" dur="7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3" dur="7000" accel="50000" fill="hold">
                                          <p:stCondLst>
                                            <p:cond delay="7000"/>
                                          </p:stCondLst>
                                        </p:cTn>
                                        <p:tgtEl>
                                          <p:spTgt spid="6"/>
                                        </p:tgtEl>
                                        <p:attrNameLst>
                                          <p:attrName>ppt_w</p:attrName>
                                        </p:attrNameLst>
                                      </p:cBhvr>
                                      <p:tavLst>
                                        <p:tav tm="0">
                                          <p:val>
                                            <p:strVal val="#ppt_w*.05"/>
                                          </p:val>
                                        </p:tav>
                                        <p:tav tm="100000">
                                          <p:val>
                                            <p:strVal val="#ppt_w"/>
                                          </p:val>
                                        </p:tav>
                                      </p:tavLst>
                                    </p:anim>
                                    <p:anim calcmode="lin" valueType="num">
                                      <p:cBhvr>
                                        <p:cTn id="14" dur="14000" fill="hold"/>
                                        <p:tgtEl>
                                          <p:spTgt spid="6"/>
                                        </p:tgtEl>
                                        <p:attrNameLst>
                                          <p:attrName>ppt_h</p:attrName>
                                        </p:attrNameLst>
                                      </p:cBhvr>
                                      <p:tavLst>
                                        <p:tav tm="0">
                                          <p:val>
                                            <p:strVal val="#ppt_h"/>
                                          </p:val>
                                        </p:tav>
                                        <p:tav tm="100000">
                                          <p:val>
                                            <p:strVal val="#ppt_h"/>
                                          </p:val>
                                        </p:tav>
                                      </p:tavLst>
                                    </p:anim>
                                    <p:anim calcmode="lin" valueType="num">
                                      <p:cBhvr>
                                        <p:cTn id="15" dur="7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6" dur="7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7" dur="7000" accel="50000" fill="hold">
                                          <p:stCondLst>
                                            <p:cond delay="7000"/>
                                          </p:stCondLst>
                                        </p:cTn>
                                        <p:tgtEl>
                                          <p:spTgt spid="6"/>
                                        </p:tgtEl>
                                        <p:attrNameLst>
                                          <p:attrName>ppt_y</p:attrName>
                                        </p:attrNameLst>
                                      </p:cBhvr>
                                      <p:tavLst>
                                        <p:tav tm="0">
                                          <p:val>
                                            <p:strVal val="#ppt_y+.1"/>
                                          </p:val>
                                        </p:tav>
                                        <p:tav tm="100000">
                                          <p:val>
                                            <p:strVal val="#ppt_y"/>
                                          </p:val>
                                        </p:tav>
                                      </p:tavLst>
                                    </p:anim>
                                    <p:animEffect transition="in" filter="fade">
                                      <p:cBhvr>
                                        <p:cTn id="18" dur="14000" decel="50000">
                                          <p:stCondLst>
                                            <p:cond delay="0"/>
                                          </p:stCondLst>
                                        </p:cTn>
                                        <p:tgtEl>
                                          <p:spTgt spid="6"/>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180"/>
                                        <p:tgtEl>
                                          <p:spTgt spid="7"/>
                                        </p:tgtEl>
                                      </p:cBhvr>
                                    </p:animEffect>
                                  </p:childTnLst>
                                </p:cTn>
                              </p:par>
                            </p:childTnLst>
                          </p:cTn>
                        </p:par>
                        <p:par>
                          <p:cTn id="22" fill="hold">
                            <p:stCondLst>
                              <p:cond delay="3926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80"/>
                                        <p:tgtEl>
                                          <p:spTgt spid="8"/>
                                        </p:tgtEl>
                                      </p:cBhvr>
                                    </p:animEffect>
                                  </p:childTnLst>
                                </p:cTn>
                              </p:par>
                            </p:childTnLst>
                          </p:cTn>
                        </p:par>
                        <p:par>
                          <p:cTn id="26" fill="hold">
                            <p:stCondLst>
                              <p:cond delay="80970"/>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180"/>
                                        <p:tgtEl>
                                          <p:spTgt spid="4"/>
                                        </p:tgtEl>
                                      </p:cBhvr>
                                    </p:animEffect>
                                  </p:childTnLst>
                                </p:cTn>
                              </p:par>
                            </p:childTnLst>
                          </p:cTn>
                        </p:par>
                        <p:par>
                          <p:cTn id="30" fill="hold">
                            <p:stCondLst>
                              <p:cond delay="91292"/>
                            </p:stCondLst>
                            <p:childTnLst>
                              <p:par>
                                <p:cTn id="31" presetID="1" presetClass="entr" presetSubtype="0" fill="hold" grpId="0" nodeType="afterEffect">
                                  <p:stCondLst>
                                    <p:cond delay="250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Fernando Alonso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Varios Artistas Españoles</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02 Horas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09</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29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sp>
        <p:nvSpPr>
          <p:cNvPr id="14" name="Marcador de número de diapositiva 13">
            <a:extLst>
              <a:ext uri="{FF2B5EF4-FFF2-40B4-BE49-F238E27FC236}">
                <a16:creationId xmlns:a16="http://schemas.microsoft.com/office/drawing/2014/main" id="{230ADB6B-8DD5-43BA-9A97-AD0F4D676A6B}"/>
              </a:ext>
            </a:extLst>
          </p:cNvPr>
          <p:cNvSpPr>
            <a:spLocks noGrp="1"/>
          </p:cNvSpPr>
          <p:nvPr>
            <p:ph type="sldNum" sz="quarter" idx="12"/>
          </p:nvPr>
        </p:nvSpPr>
        <p:spPr/>
        <p:txBody>
          <a:bodyPr/>
          <a:lstStyle/>
          <a:p>
            <a:fld id="{2BCB0698-9121-45D1-ACA1-C70C471D26E1}" type="slidenum">
              <a:rPr lang="es-MX" smtClean="0"/>
              <a:t>39</a:t>
            </a:fld>
            <a:endParaRPr lang="es-MX"/>
          </a:p>
        </p:txBody>
      </p:sp>
      <p:pic>
        <p:nvPicPr>
          <p:cNvPr id="18" name="Imagen 17" descr="Imagen que contiene hierba, plano, carretera, deporte&#10;&#10;Descripción generada con confianza muy alta">
            <a:extLst>
              <a:ext uri="{FF2B5EF4-FFF2-40B4-BE49-F238E27FC236}">
                <a16:creationId xmlns:a16="http://schemas.microsoft.com/office/drawing/2014/main" id="{A93E6E88-4E14-41BA-A16F-292DB1A135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
            <a:ext cx="12192001" cy="6858001"/>
          </a:xfrm>
          <a:prstGeom prst="rect">
            <a:avLst/>
          </a:prstGeom>
        </p:spPr>
      </p:pic>
    </p:spTree>
    <p:extLst>
      <p:ext uri="{BB962C8B-B14F-4D97-AF65-F5344CB8AC3E}">
        <p14:creationId xmlns:p14="http://schemas.microsoft.com/office/powerpoint/2010/main" val="1100764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 name="Marcador de número de diapositiva 1">
            <a:extLst>
              <a:ext uri="{FF2B5EF4-FFF2-40B4-BE49-F238E27FC236}">
                <a16:creationId xmlns:a16="http://schemas.microsoft.com/office/drawing/2014/main" id="{63CD6DA6-65A7-4C09-92BF-3CF1FF035C48}"/>
              </a:ext>
            </a:extLst>
          </p:cNvPr>
          <p:cNvSpPr>
            <a:spLocks noGrp="1"/>
          </p:cNvSpPr>
          <p:nvPr>
            <p:ph type="sldNum" sz="quarter" idx="12"/>
          </p:nvPr>
        </p:nvSpPr>
        <p:spPr/>
        <p:txBody>
          <a:bodyPr/>
          <a:lstStyle/>
          <a:p>
            <a:fld id="{2BCB0698-9121-45D1-ACA1-C70C471D26E1}" type="slidenum">
              <a:rPr lang="es-MX" smtClean="0"/>
              <a:t>40</a:t>
            </a:fld>
            <a:endParaRPr lang="es-MX"/>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63840A68-2941-40D5-BC33-1FB08361351A}"/>
              </a:ext>
            </a:extLst>
          </p:cNvPr>
          <p:cNvSpPr>
            <a:spLocks noGrp="1"/>
          </p:cNvSpPr>
          <p:nvPr>
            <p:ph type="sldNum" sz="quarter" idx="12"/>
          </p:nvPr>
        </p:nvSpPr>
        <p:spPr/>
        <p:txBody>
          <a:bodyPr/>
          <a:lstStyle/>
          <a:p>
            <a:fld id="{2BCB0698-9121-45D1-ACA1-C70C471D26E1}" type="slidenum">
              <a:rPr lang="es-MX" smtClean="0"/>
              <a:t>41</a:t>
            </a:fld>
            <a:endParaRPr lang="es-MX"/>
          </a:p>
        </p:txBody>
      </p:sp>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34508</TotalTime>
  <Words>5916</Words>
  <Application>Microsoft Office PowerPoint</Application>
  <PresentationFormat>Panorámica</PresentationFormat>
  <Paragraphs>651</Paragraphs>
  <Slides>41</Slides>
  <Notes>0</Notes>
  <HiddenSlides>0</HiddenSlides>
  <MMClips>2</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41</vt:i4>
      </vt:variant>
    </vt:vector>
  </HeadingPairs>
  <TitlesOfParts>
    <vt:vector size="52" baseType="lpstr">
      <vt:lpstr>Algerian</vt:lpstr>
      <vt:lpstr>Arial</vt:lpstr>
      <vt:lpstr>Arial Narrow</vt:lpstr>
      <vt:lpstr>Calibri</vt:lpstr>
      <vt:lpstr>Calibri Light</vt:lpstr>
      <vt:lpstr>Cooper Black</vt:lpstr>
      <vt:lpstr>Edwardian Script ITC</vt:lpstr>
      <vt:lpstr>Kristen ITC</vt:lpstr>
      <vt:lpstr>Times New Roman</vt:lpstr>
      <vt:lpstr>Verdana</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2005 y 2006  Fernando Alonso   Versión Completa  02:09'29''  Misppsx</dc:title>
  <dc:creator>Eagle's nest</dc:creator>
  <cp:lastModifiedBy>Eagle's nest</cp:lastModifiedBy>
  <cp:revision>2894</cp:revision>
  <dcterms:created xsi:type="dcterms:W3CDTF">2017-07-02T00:56:35Z</dcterms:created>
  <dcterms:modified xsi:type="dcterms:W3CDTF">2018-02-26T13:46:17Z</dcterms:modified>
</cp:coreProperties>
</file>