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62"/>
  </p:notesMasterIdLst>
  <p:sldIdLst>
    <p:sldId id="2772" r:id="rId3"/>
    <p:sldId id="1659" r:id="rId4"/>
    <p:sldId id="531" r:id="rId5"/>
    <p:sldId id="2194" r:id="rId6"/>
    <p:sldId id="2195" r:id="rId7"/>
    <p:sldId id="2197" r:id="rId8"/>
    <p:sldId id="2178" r:id="rId9"/>
    <p:sldId id="2203" r:id="rId10"/>
    <p:sldId id="2207" r:id="rId11"/>
    <p:sldId id="2179" r:id="rId12"/>
    <p:sldId id="2218" r:id="rId13"/>
    <p:sldId id="2224" r:id="rId14"/>
    <p:sldId id="2226" r:id="rId15"/>
    <p:sldId id="2234" r:id="rId16"/>
    <p:sldId id="2241" r:id="rId17"/>
    <p:sldId id="2252" r:id="rId18"/>
    <p:sldId id="2258" r:id="rId19"/>
    <p:sldId id="2268" r:id="rId20"/>
    <p:sldId id="2270" r:id="rId21"/>
    <p:sldId id="2271" r:id="rId22"/>
    <p:sldId id="2277" r:id="rId23"/>
    <p:sldId id="2285" r:id="rId24"/>
    <p:sldId id="2291" r:id="rId25"/>
    <p:sldId id="2297" r:id="rId26"/>
    <p:sldId id="2299" r:id="rId27"/>
    <p:sldId id="2308" r:id="rId28"/>
    <p:sldId id="2314" r:id="rId29"/>
    <p:sldId id="2318" r:id="rId30"/>
    <p:sldId id="2326" r:id="rId31"/>
    <p:sldId id="2330" r:id="rId32"/>
    <p:sldId id="2338" r:id="rId33"/>
    <p:sldId id="2343" r:id="rId34"/>
    <p:sldId id="2347" r:id="rId35"/>
    <p:sldId id="2355" r:id="rId36"/>
    <p:sldId id="2361" r:id="rId37"/>
    <p:sldId id="2364" r:id="rId38"/>
    <p:sldId id="2370" r:id="rId39"/>
    <p:sldId id="2376" r:id="rId40"/>
    <p:sldId id="2383" r:id="rId41"/>
    <p:sldId id="2387" r:id="rId42"/>
    <p:sldId id="2183" r:id="rId43"/>
    <p:sldId id="2395" r:id="rId44"/>
    <p:sldId id="2401" r:id="rId45"/>
    <p:sldId id="2409" r:id="rId46"/>
    <p:sldId id="2415" r:id="rId47"/>
    <p:sldId id="2421" r:id="rId48"/>
    <p:sldId id="2426" r:id="rId49"/>
    <p:sldId id="2431" r:id="rId50"/>
    <p:sldId id="2437" r:id="rId51"/>
    <p:sldId id="2444" r:id="rId52"/>
    <p:sldId id="2451" r:id="rId53"/>
    <p:sldId id="2454" r:id="rId54"/>
    <p:sldId id="2456" r:id="rId55"/>
    <p:sldId id="2464" r:id="rId56"/>
    <p:sldId id="2473" r:id="rId57"/>
    <p:sldId id="2483" r:id="rId58"/>
    <p:sldId id="2771" r:id="rId59"/>
    <p:sldId id="952" r:id="rId60"/>
    <p:sldId id="953" r:id="rId61"/>
  </p:sldIdLst>
  <p:sldSz cx="12192000" cy="6858000"/>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m+K5yK2wvGvyWZhiUXzVQ==" hashData="qHyO0/pSoolzBkNX1Czke/G3OMkx9oMOc1B9sEe7J3PR754qaHa1ZTOla1HQBKPhfS6Akuia2b/C3meNybdrG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A5D00"/>
    <a:srgbClr val="58267E"/>
    <a:srgbClr val="9CEAFA"/>
    <a:srgbClr val="1B1B1B"/>
    <a:srgbClr val="644C00"/>
    <a:srgbClr val="684F00"/>
    <a:srgbClr val="6C5200"/>
    <a:srgbClr val="765A00"/>
    <a:srgbClr val="191C29"/>
    <a:srgbClr val="00113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198" autoAdjust="0"/>
    <p:restoredTop sz="94322" autoAdjust="0"/>
  </p:normalViewPr>
  <p:slideViewPr>
    <p:cSldViewPr snapToGrid="0" showGuides="1">
      <p:cViewPr varScale="1">
        <p:scale>
          <a:sx n="62" d="100"/>
          <a:sy n="62" d="100"/>
        </p:scale>
        <p:origin x="516" y="78"/>
      </p:cViewPr>
      <p:guideLst>
        <p:guide orient="horz" pos="2160"/>
        <p:guide pos="3840"/>
      </p:guideLst>
    </p:cSldViewPr>
  </p:slideViewPr>
  <p:outlineViewPr>
    <p:cViewPr>
      <p:scale>
        <a:sx n="33" d="100"/>
        <a:sy n="33" d="100"/>
      </p:scale>
      <p:origin x="0" y="-1013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890C72-7283-47E4-AB7B-E70F4CA349E1}" type="datetimeFigureOut">
              <a:rPr lang="es-MX" smtClean="0"/>
              <a:t>26/02/2018</a:t>
            </a:fld>
            <a:endParaRPr lang="es-MX"/>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87F657-8C5E-4E38-92AB-230687246DA7}" type="slidenum">
              <a:rPr lang="es-MX" smtClean="0"/>
              <a:t>‹Nº›</a:t>
            </a:fld>
            <a:endParaRPr lang="es-MX"/>
          </a:p>
        </p:txBody>
      </p:sp>
    </p:spTree>
    <p:extLst>
      <p:ext uri="{BB962C8B-B14F-4D97-AF65-F5344CB8AC3E}">
        <p14:creationId xmlns:p14="http://schemas.microsoft.com/office/powerpoint/2010/main" val="36608292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MX"/>
          </a:p>
        </p:txBody>
      </p:sp>
      <p:sp>
        <p:nvSpPr>
          <p:cNvPr id="4" name="Marcador de fecha 3"/>
          <p:cNvSpPr>
            <a:spLocks noGrp="1"/>
          </p:cNvSpPr>
          <p:nvPr>
            <p:ph type="dt" sz="half" idx="10"/>
          </p:nvPr>
        </p:nvSpPr>
        <p:spPr/>
        <p:txBody>
          <a:bodyPr/>
          <a:lstStyle/>
          <a:p>
            <a:fld id="{A81EA2E3-D428-47F1-89D5-71DAE73AE119}"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4468063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731F6BD1-BE52-4C8D-AA12-866F5B8C5918}"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49314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C8C1810A-BB3E-4446-A256-9F0EC4A7E462}"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790713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fecha 4"/>
          <p:cNvSpPr>
            <a:spLocks noGrp="1"/>
          </p:cNvSpPr>
          <p:nvPr>
            <p:ph type="dt" sz="half" idx="10"/>
          </p:nvPr>
        </p:nvSpPr>
        <p:spPr/>
        <p:txBody>
          <a:bodyPr/>
          <a:lstStyle/>
          <a:p>
            <a:fld id="{1AF8C07B-EC5F-4D15-80DB-0FA8C3C3836C}" type="datetime1">
              <a:rPr lang="es-MX" smtClean="0"/>
              <a:t>26/02/2018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420914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Marcador de fecha 6"/>
          <p:cNvSpPr>
            <a:spLocks noGrp="1"/>
          </p:cNvSpPr>
          <p:nvPr>
            <p:ph type="dt" sz="half" idx="10"/>
          </p:nvPr>
        </p:nvSpPr>
        <p:spPr/>
        <p:txBody>
          <a:bodyPr/>
          <a:lstStyle/>
          <a:p>
            <a:fld id="{6FAED2C1-5424-4B6C-9C9D-65DD94DF57A5}" type="datetime1">
              <a:rPr lang="es-MX" smtClean="0"/>
              <a:t>26/02/2018</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450522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fecha 2"/>
          <p:cNvSpPr>
            <a:spLocks noGrp="1"/>
          </p:cNvSpPr>
          <p:nvPr>
            <p:ph type="dt" sz="half" idx="10"/>
          </p:nvPr>
        </p:nvSpPr>
        <p:spPr/>
        <p:txBody>
          <a:bodyPr/>
          <a:lstStyle/>
          <a:p>
            <a:fld id="{45149F73-2076-4842-9AAC-1C3B699F420C}" type="datetime1">
              <a:rPr lang="es-MX" smtClean="0"/>
              <a:t>26/02/2018</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64292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651D08A-AE5C-4C1B-B455-1415129BE401}" type="datetime1">
              <a:rPr lang="es-MX" smtClean="0"/>
              <a:t>26/02/2018</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69461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9CD8DC62-39F9-48B6-B1E1-400451E8BCE0}" type="datetime1">
              <a:rPr lang="es-MX" smtClean="0"/>
              <a:t>26/02/2018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7422784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FEFDC15E-524C-4089-B528-B73461F05507}" type="datetime1">
              <a:rPr lang="es-MX" smtClean="0"/>
              <a:t>26/02/2018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8767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FB367644-B900-4430-BCAF-C59517CF6475}"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673046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438DF30F-8633-4705-BAF1-D4A5401F667A}"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275486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5EE055F4-6AA2-489C-8D72-0660E7FCA2A0}" type="datetime1">
              <a:rPr lang="es-MX" smtClean="0"/>
              <a:t>26/02/2018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425656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67181902-6E7C-4254-A61F-440FFD12756A}" type="datetime1">
              <a:rPr lang="es-MX" smtClean="0"/>
              <a:t>26/02/2018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5504206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0007F4F4-5D04-4B24-9D5D-566C3B038484}" type="datetime1">
              <a:rPr lang="es-MX" smtClean="0"/>
              <a:t>26/02/2018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0394541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FB8EE213-6254-4B8A-AD9E-C156A96FAB68}" type="datetime1">
              <a:rPr lang="es-MX" smtClean="0"/>
              <a:t>26/02/2018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7493188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mparació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Content Placeholder 3"/>
          <p:cNvSpPr>
            <a:spLocks noGrp="1"/>
          </p:cNvSpPr>
          <p:nvPr>
            <p:ph sz="half" idx="2"/>
          </p:nvPr>
        </p:nvSpPr>
        <p:spPr>
          <a:xfrm>
            <a:off x="845127" y="2507550"/>
            <a:ext cx="5156200" cy="3680525"/>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Content Placeholder 5"/>
          <p:cNvSpPr>
            <a:spLocks noGrp="1"/>
          </p:cNvSpPr>
          <p:nvPr>
            <p:ph sz="quarter" idx="4"/>
          </p:nvPr>
        </p:nvSpPr>
        <p:spPr>
          <a:xfrm>
            <a:off x="6172200" y="2507550"/>
            <a:ext cx="5181601" cy="3680525"/>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Date Placeholder 6"/>
          <p:cNvSpPr>
            <a:spLocks noGrp="1"/>
          </p:cNvSpPr>
          <p:nvPr>
            <p:ph type="dt" sz="half" idx="10"/>
          </p:nvPr>
        </p:nvSpPr>
        <p:spPr/>
        <p:txBody>
          <a:bodyPr/>
          <a:lstStyle/>
          <a:p>
            <a:fld id="{1FEC0EDA-E159-46BE-9FEF-37A9E46F320F}" type="datetime1">
              <a:rPr lang="es-MX" smtClean="0"/>
              <a:t>26/02/2018</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2BCB0698-9121-45D1-ACA1-C70C471D26E1}" type="slidenum">
              <a:rPr lang="es-MX" smtClean="0"/>
              <a:t>‹Nº›</a:t>
            </a:fld>
            <a:endParaRPr lang="es-MX"/>
          </a:p>
        </p:txBody>
      </p:sp>
      <p:sp>
        <p:nvSpPr>
          <p:cNvPr id="10" name="Title 9"/>
          <p:cNvSpPr>
            <a:spLocks noGrp="1"/>
          </p:cNvSpPr>
          <p:nvPr>
            <p:ph type="title"/>
          </p:nvPr>
        </p:nvSpPr>
        <p:spPr/>
        <p:txBody>
          <a:bodyPr/>
          <a:lstStyle/>
          <a:p>
            <a:r>
              <a:rPr lang="es-ES"/>
              <a:t>Haga clic para modificar el estilo de título del patrón</a:t>
            </a:r>
            <a:endParaRPr lang="en-US" dirty="0"/>
          </a:p>
        </p:txBody>
      </p:sp>
    </p:spTree>
    <p:extLst>
      <p:ext uri="{BB962C8B-B14F-4D97-AF65-F5344CB8AC3E}">
        <p14:creationId xmlns:p14="http://schemas.microsoft.com/office/powerpoint/2010/main" val="1315023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olo el título">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C29E000-88B3-424E-961D-E83CDFDBCC6E}" type="datetime1">
              <a:rPr lang="es-MX" smtClean="0"/>
              <a:t>26/02/2018</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2BCB0698-9121-45D1-ACA1-C70C471D26E1}" type="slidenum">
              <a:rPr lang="es-MX" smtClean="0"/>
              <a:t>‹Nº›</a:t>
            </a:fld>
            <a:endParaRPr lang="es-MX"/>
          </a:p>
        </p:txBody>
      </p:sp>
      <p:sp>
        <p:nvSpPr>
          <p:cNvPr id="6" name="Title 5"/>
          <p:cNvSpPr>
            <a:spLocks noGrp="1"/>
          </p:cNvSpPr>
          <p:nvPr>
            <p:ph type="title"/>
          </p:nvPr>
        </p:nvSpPr>
        <p:spPr/>
        <p:txBody>
          <a:bodyPr/>
          <a:lstStyle/>
          <a:p>
            <a:r>
              <a:rPr lang="es-ES"/>
              <a:t>Haga clic para modificar el estilo de título del patrón</a:t>
            </a:r>
            <a:endParaRPr lang="en-US"/>
          </a:p>
        </p:txBody>
      </p:sp>
    </p:spTree>
    <p:extLst>
      <p:ext uri="{BB962C8B-B14F-4D97-AF65-F5344CB8AC3E}">
        <p14:creationId xmlns:p14="http://schemas.microsoft.com/office/powerpoint/2010/main" val="25225699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4F2171-F41B-4614-A678-934656DD465E}" type="datetime1">
              <a:rPr lang="es-MX" smtClean="0"/>
              <a:t>26/02/2018</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93834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8E419339-8E34-43B0-BAED-4E445ED1295B}" type="datetime1">
              <a:rPr lang="es-MX" smtClean="0"/>
              <a:t>26/02/2018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768133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es-ES"/>
              <a:t>Haga clic para modificar el estilo de título del patrón</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519359F0-3B32-4B08-9D43-C4826C4295DB}" type="datetime1">
              <a:rPr lang="es-MX" smtClean="0"/>
              <a:t>26/02/2018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4977989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BAD5440-6489-4BDF-A649-0B2FEEC97F50}" type="datetime1">
              <a:rPr lang="es-MX" smtClean="0"/>
              <a:t>26/02/2018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117352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es-ES"/>
              <a:t>Haga clic para modificar el estilo de título del patrón</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10"/>
          </p:nvPr>
        </p:nvSpPr>
        <p:spPr/>
        <p:txBody>
          <a:bodyPr/>
          <a:lstStyle/>
          <a:p>
            <a:fld id="{FE0B6F68-C8D5-497E-8B18-8A311D826749}" type="datetime1">
              <a:rPr lang="es-MX" smtClean="0"/>
              <a:t>26/02/2018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116755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6FC2CC-B438-4CB8-B913-D0D616FAFA0F}" type="datetime1">
              <a:rPr lang="es-MX" smtClean="0"/>
              <a:t>26/02/2018</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33127961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fld id="{0B8B3761-2C90-4F94-8A50-629DDA80B130}" type="datetime1">
              <a:rPr lang="es-MX" smtClean="0"/>
              <a:t>26/02/2018</a:t>
            </a:fld>
            <a:endParaRPr lang="es-MX"/>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defRPr>
            </a:lvl1pPr>
          </a:lstStyle>
          <a:p>
            <a:endParaRPr lang="es-MX"/>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12206509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8.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10.jp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15.jpg"/></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17.jpg"/></Relationships>
</file>

<file path=ppt/slides/_rels/slide1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9.jpg"/><Relationship Id="rId1" Type="http://schemas.openxmlformats.org/officeDocument/2006/relationships/slideLayout" Target="../slideLayouts/slideLayout7.xml"/><Relationship Id="rId4" Type="http://schemas.microsoft.com/office/2007/relationships/hdphoto" Target="../media/hdphoto2.wdp"/></Relationships>
</file>

<file path=ppt/slides/_rels/slide1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audio" Target="../media/audio3.wav"/><Relationship Id="rId5" Type="http://schemas.openxmlformats.org/officeDocument/2006/relationships/image" Target="../media/image24.jpg"/><Relationship Id="rId4" Type="http://schemas.openxmlformats.org/officeDocument/2006/relationships/image" Target="../media/image23.jpg"/></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26.jpg"/></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30.jpg"/></Relationships>
</file>

<file path=ppt/slides/_rels/slide2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audio" Target="../media/audio4.wav"/><Relationship Id="rId1" Type="http://schemas.openxmlformats.org/officeDocument/2006/relationships/slideLayout" Target="../slideLayouts/slideLayout7.xml"/><Relationship Id="rId5" Type="http://schemas.openxmlformats.org/officeDocument/2006/relationships/audio" Target="../media/audio4.wav"/><Relationship Id="rId4" Type="http://schemas.openxmlformats.org/officeDocument/2006/relationships/image" Target="../media/image39.jpg"/></Relationships>
</file>

<file path=ppt/slides/_rels/slide3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audio" Target="../media/audio5.wav"/><Relationship Id="rId1" Type="http://schemas.openxmlformats.org/officeDocument/2006/relationships/slideLayout" Target="../slideLayouts/slideLayout7.xml"/><Relationship Id="rId5" Type="http://schemas.openxmlformats.org/officeDocument/2006/relationships/audio" Target="../media/audio5.wav"/><Relationship Id="rId4" Type="http://schemas.openxmlformats.org/officeDocument/2006/relationships/image" Target="../media/image52.jpg"/></Relationships>
</file>

<file path=ppt/slides/_rels/slide44.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9.jpg"/><Relationship Id="rId1" Type="http://schemas.openxmlformats.org/officeDocument/2006/relationships/slideLayout" Target="../slideLayouts/slideLayout7.xml"/><Relationship Id="rId4" Type="http://schemas.microsoft.com/office/2007/relationships/hdphoto" Target="../media/hdphoto3.wdp"/></Relationships>
</file>

<file path=ppt/slides/_rels/slide48.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9.jpg"/><Relationship Id="rId1" Type="http://schemas.openxmlformats.org/officeDocument/2006/relationships/slideLayout" Target="../slideLayouts/slideLayout7.xml"/><Relationship Id="rId4" Type="http://schemas.microsoft.com/office/2007/relationships/hdphoto" Target="../media/hdphoto4.wdp"/></Relationships>
</file>

<file path=ppt/slides/_rels/slide50.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63.jpg"/></Relationships>
</file>

<file path=ppt/slides/_rels/slide54.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67.png"/><Relationship Id="rId5" Type="http://schemas.openxmlformats.org/officeDocument/2006/relationships/image" Target="../media/image45.jpg"/><Relationship Id="rId10" Type="http://schemas.openxmlformats.org/officeDocument/2006/relationships/audio" Target="../media/audio6.wav"/><Relationship Id="rId4" Type="http://schemas.openxmlformats.org/officeDocument/2006/relationships/audio" Target="../media/audio6.wav"/><Relationship Id="rId9" Type="http://schemas.openxmlformats.org/officeDocument/2006/relationships/image" Target="../media/image5.png"/></Relationships>
</file>

<file path=ppt/slides/_rels/slide58.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hyperlink" Target="https://vk.com/mispps" TargetMode="External"/><Relationship Id="rId3" Type="http://schemas.openxmlformats.org/officeDocument/2006/relationships/image" Target="../media/image68.png"/><Relationship Id="rId7" Type="http://schemas.openxmlformats.org/officeDocument/2006/relationships/hyperlink" Target="https://www.facebook.com/mispps" TargetMode="External"/><Relationship Id="rId12" Type="http://schemas.openxmlformats.org/officeDocument/2006/relationships/image" Target="../media/image73.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70.png"/><Relationship Id="rId11" Type="http://schemas.openxmlformats.org/officeDocument/2006/relationships/hyperlink" Target="https://plus.google.com/+Mispps/" TargetMode="External"/><Relationship Id="rId5" Type="http://schemas.openxmlformats.org/officeDocument/2006/relationships/image" Target="../media/image69.png"/><Relationship Id="rId10" Type="http://schemas.openxmlformats.org/officeDocument/2006/relationships/image" Target="../media/image7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4.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CuadroTexto 11">
            <a:extLst>
              <a:ext uri="{FF2B5EF4-FFF2-40B4-BE49-F238E27FC236}">
                <a16:creationId xmlns:a16="http://schemas.microsoft.com/office/drawing/2014/main" id="{4F12C2FA-CA7F-4A42-8C16-3AB2281E7410}"/>
              </a:ext>
            </a:extLst>
          </p:cNvPr>
          <p:cNvSpPr txBox="1"/>
          <p:nvPr/>
        </p:nvSpPr>
        <p:spPr>
          <a:xfrm>
            <a:off x="-29496" y="380579"/>
            <a:ext cx="12221496" cy="1323439"/>
          </a:xfrm>
          <a:prstGeom prst="rect">
            <a:avLst/>
          </a:prstGeom>
          <a:noFill/>
        </p:spPr>
        <p:txBody>
          <a:bodyPr wrap="square" rtlCol="0">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solidFill>
                  <a:srgbClr val="FFFF00"/>
                </a:solidFill>
                <a:effectLst>
                  <a:outerShdw blurRad="38100" dist="38100" dir="2700000" algn="tl">
                    <a:srgbClr val="000000">
                      <a:alpha val="43137"/>
                    </a:srgbClr>
                  </a:outerShdw>
                </a:effectLst>
                <a:uLnTx/>
                <a:uFillTx/>
                <a:latin typeface="CommercialScript BT" panose="03030803040807090C04" pitchFamily="66" charset="2"/>
                <a:ea typeface="+mn-ea"/>
                <a:cs typeface="+mn-cs"/>
              </a:rPr>
              <a:t>Hoy contaremos la vida del vigésimo octavo Campeón Mundial de F1…</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solidFill>
                  <a:srgbClr val="FFFF00"/>
                </a:solidFill>
                <a:effectLst>
                  <a:outerShdw blurRad="38100" dist="38100" dir="2700000" algn="tl">
                    <a:srgbClr val="000000">
                      <a:alpha val="43137"/>
                    </a:srgbClr>
                  </a:outerShdw>
                </a:effectLst>
                <a:uLnTx/>
                <a:uFillTx/>
                <a:latin typeface="CommercialScript BT" panose="03030803040807090C04" pitchFamily="66" charset="2"/>
                <a:ea typeface="+mn-ea"/>
                <a:cs typeface="+mn-cs"/>
              </a:rPr>
              <a:t>un joven carismático que llegó a ser Bi-campeón de Formula Uno.</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solidFill>
                  <a:srgbClr val="FFFF00"/>
                </a:solidFill>
                <a:effectLst>
                  <a:outerShdw blurRad="38100" dist="38100" dir="2700000" algn="tl">
                    <a:srgbClr val="000000">
                      <a:alpha val="43137"/>
                    </a:srgbClr>
                  </a:outerShdw>
                </a:effectLst>
                <a:uLnTx/>
                <a:uFillTx/>
                <a:latin typeface="CommercialScript BT" panose="03030803040807090C04" pitchFamily="66" charset="2"/>
                <a:ea typeface="+mn-ea"/>
                <a:cs typeface="+mn-cs"/>
              </a:rPr>
              <a:t>ha desarrollado una magnifica carrera e incluso alcanzó a ser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solidFill>
                  <a:srgbClr val="FFFF00"/>
                </a:solidFill>
                <a:effectLst>
                  <a:outerShdw blurRad="38100" dist="38100" dir="2700000" algn="tl">
                    <a:srgbClr val="000000">
                      <a:alpha val="43137"/>
                    </a:srgbClr>
                  </a:outerShdw>
                </a:effectLst>
                <a:uLnTx/>
                <a:uFillTx/>
                <a:latin typeface="CommercialScript BT" panose="03030803040807090C04" pitchFamily="66" charset="2"/>
                <a:ea typeface="+mn-ea"/>
                <a:cs typeface="+mn-cs"/>
              </a:rPr>
              <a:t>el piloto mejor pagado del mundo en su momento…</a:t>
            </a:r>
            <a:endParaRPr kumimoji="0" lang="es-MX" sz="2800" b="0" i="0" u="none" strike="noStrike" kern="1200" cap="none" spc="0" normalizeH="0" baseline="0" noProof="0" dirty="0">
              <a:ln/>
              <a:solidFill>
                <a:prstClr val="black"/>
              </a:solidFill>
              <a:effectLst>
                <a:outerShdw blurRad="38100" dist="38100" dir="2700000" algn="tl">
                  <a:srgbClr val="000000">
                    <a:alpha val="43137"/>
                  </a:srgbClr>
                </a:outerShdw>
              </a:effectLst>
              <a:uLnTx/>
              <a:uFillTx/>
              <a:latin typeface="CommercialScript BT" panose="03030803040807090C04" pitchFamily="66" charset="2"/>
              <a:ea typeface="+mn-ea"/>
              <a:cs typeface="+mn-cs"/>
            </a:endParaRPr>
          </a:p>
        </p:txBody>
      </p:sp>
      <p:pic>
        <p:nvPicPr>
          <p:cNvPr id="11" name="Imagen 10" descr="Imagen que contiene persona, exterior, hombre, sujetando&#10;&#10;Descripción generada con confianza muy alta">
            <a:extLst>
              <a:ext uri="{FF2B5EF4-FFF2-40B4-BE49-F238E27FC236}">
                <a16:creationId xmlns:a16="http://schemas.microsoft.com/office/drawing/2014/main" id="{F9DA5B75-FC2F-4554-81F5-6FBDCB097D42}"/>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2500" b="99375" l="10000" r="96250">
                        <a14:foregroundMark x1="60000" y1="14167" x2="60000" y2="14167"/>
                        <a14:foregroundMark x1="59062" y1="6875" x2="59062" y2="6875"/>
                        <a14:foregroundMark x1="70781" y1="6875" x2="70781" y2="6875"/>
                        <a14:foregroundMark x1="60625" y1="2500" x2="60625" y2="2500"/>
                        <a14:foregroundMark x1="65625" y1="3125" x2="65625" y2="3125"/>
                        <a14:foregroundMark x1="83750" y1="71667" x2="83750" y2="71667"/>
                        <a14:foregroundMark x1="77813" y1="76042" x2="77813" y2="76042"/>
                        <a14:foregroundMark x1="68125" y1="80417" x2="68125" y2="80417"/>
                        <a14:foregroundMark x1="83125" y1="54375" x2="83125" y2="54375"/>
                        <a14:foregroundMark x1="82344" y1="58750" x2="82344" y2="58750"/>
                        <a14:foregroundMark x1="84688" y1="65208" x2="84688" y2="65208"/>
                        <a14:foregroundMark x1="91406" y1="64792" x2="91406" y2="64792"/>
                        <a14:foregroundMark x1="96406" y1="65208" x2="96406" y2="65208"/>
                        <a14:foregroundMark x1="87344" y1="97708" x2="87344" y2="97708"/>
                        <a14:foregroundMark x1="62344" y1="89792" x2="62344" y2="89792"/>
                        <a14:foregroundMark x1="62344" y1="89792" x2="62344" y2="89792"/>
                        <a14:foregroundMark x1="75625" y1="82500" x2="75625" y2="82500"/>
                        <a14:foregroundMark x1="62344" y1="99375" x2="62344" y2="99375"/>
                      </a14:backgroundRemoval>
                    </a14:imgEffect>
                  </a14:imgLayer>
                </a14:imgProps>
              </a:ext>
              <a:ext uri="{28A0092B-C50C-407E-A947-70E740481C1C}">
                <a14:useLocalDpi xmlns:a14="http://schemas.microsoft.com/office/drawing/2010/main" val="0"/>
              </a:ext>
            </a:extLst>
          </a:blip>
          <a:stretch>
            <a:fillRect/>
          </a:stretch>
        </p:blipFill>
        <p:spPr>
          <a:xfrm>
            <a:off x="7123580" y="3022170"/>
            <a:ext cx="5114440" cy="3835830"/>
          </a:xfrm>
          <a:prstGeom prst="rect">
            <a:avLst/>
          </a:prstGeom>
        </p:spPr>
      </p:pic>
      <p:sp>
        <p:nvSpPr>
          <p:cNvPr id="5" name="CuadroTexto 4">
            <a:extLst>
              <a:ext uri="{FF2B5EF4-FFF2-40B4-BE49-F238E27FC236}">
                <a16:creationId xmlns:a16="http://schemas.microsoft.com/office/drawing/2014/main" id="{7C552512-E893-461B-B0B6-9CCBB16B98B8}"/>
              </a:ext>
            </a:extLst>
          </p:cNvPr>
          <p:cNvSpPr txBox="1"/>
          <p:nvPr/>
        </p:nvSpPr>
        <p:spPr>
          <a:xfrm>
            <a:off x="3964927" y="3140113"/>
            <a:ext cx="5703574" cy="3170099"/>
          </a:xfrm>
          <a:prstGeom prst="rect">
            <a:avLst/>
          </a:prstGeom>
          <a:noFill/>
        </p:spPr>
        <p:txBody>
          <a:bodyPr wrap="square" rtlCol="0">
            <a:spAutoFit/>
          </a:bodyPr>
          <a:lstStyle>
            <a:defPPr>
              <a:defRPr lang="en-US"/>
            </a:defPPr>
            <a:lvl1pPr algn="ctr">
              <a:lnSpc>
                <a:spcPts val="2400"/>
              </a:lnSpc>
              <a:defRPr sz="2800">
                <a:solidFill>
                  <a:srgbClr val="FFFF00"/>
                </a:solidFill>
                <a:effectLst>
                  <a:outerShdw blurRad="38100" dist="38100" dir="2700000" algn="tl">
                    <a:srgbClr val="000000">
                      <a:alpha val="43137"/>
                    </a:srgbClr>
                  </a:outerShdw>
                </a:effectLst>
                <a:latin typeface="Edwardian Script ITC" panose="030303020407070D0804" pitchFamily="66" charset="0"/>
              </a:defRPr>
            </a:lvl1pPr>
          </a:lstStyle>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28º </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Campeón  Mundial</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De Formula Uno</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Y </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Bi-campeón Mundial F1</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2005  2006</a:t>
            </a:r>
            <a:endParaRPr kumimoji="0" lang="es-MX"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endParaRPr>
          </a:p>
        </p:txBody>
      </p:sp>
      <p:sp>
        <p:nvSpPr>
          <p:cNvPr id="6" name="CuadroTexto 5">
            <a:extLst>
              <a:ext uri="{FF2B5EF4-FFF2-40B4-BE49-F238E27FC236}">
                <a16:creationId xmlns:a16="http://schemas.microsoft.com/office/drawing/2014/main" id="{811BB908-EC9E-4219-976C-8E4E287CBA25}"/>
              </a:ext>
            </a:extLst>
          </p:cNvPr>
          <p:cNvSpPr txBox="1"/>
          <p:nvPr/>
        </p:nvSpPr>
        <p:spPr>
          <a:xfrm>
            <a:off x="12192000" y="0"/>
            <a:ext cx="208547" cy="35292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Rectángulo 6">
            <a:extLst>
              <a:ext uri="{FF2B5EF4-FFF2-40B4-BE49-F238E27FC236}">
                <a16:creationId xmlns:a16="http://schemas.microsoft.com/office/drawing/2014/main" id="{566B47ED-5452-4123-9477-9221CBCC8E19}"/>
              </a:ext>
            </a:extLst>
          </p:cNvPr>
          <p:cNvSpPr/>
          <p:nvPr/>
        </p:nvSpPr>
        <p:spPr>
          <a:xfrm>
            <a:off x="3848747" y="1923381"/>
            <a:ext cx="6057912" cy="2048904"/>
          </a:xfrm>
          <a:prstGeom prst="rect">
            <a:avLst/>
          </a:prstGeom>
          <a:noFill/>
        </p:spPr>
        <p:txBody>
          <a:bodyPr wrap="square" lIns="121920" tIns="60960" rIns="121920" bIns="60960" numCol="1">
            <a:prstTxWarp prst="textDeflateBottom">
              <a:avLst/>
            </a:prstTxWarp>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ES" sz="6000" b="1" i="0" u="none" strike="noStrike" kern="0" cap="none" spc="0" normalizeH="0" baseline="0" noProof="0" dirty="0">
                <a:ln>
                  <a:solidFill>
                    <a:srgbClr val="996633"/>
                  </a:solidFill>
                </a:ln>
                <a:solidFill>
                  <a:srgbClr val="FFC000"/>
                </a:solidFill>
                <a:effectLst/>
                <a:uLnTx/>
                <a:uFillTx/>
                <a:latin typeface="Algerian" panose="04020705040A02060702" pitchFamily="82" charset="0"/>
                <a:ea typeface="+mn-ea"/>
                <a:cs typeface="Arial"/>
              </a:rPr>
              <a:t> Fernando </a:t>
            </a:r>
            <a:r>
              <a:rPr kumimoji="0" lang="es-ES" sz="6000" b="1" i="0" u="none" strike="noStrike" kern="0" cap="none" spc="0" normalizeH="0" baseline="0" noProof="0" dirty="0" err="1">
                <a:ln>
                  <a:solidFill>
                    <a:srgbClr val="996633"/>
                  </a:solidFill>
                </a:ln>
                <a:solidFill>
                  <a:srgbClr val="FFC000"/>
                </a:solidFill>
                <a:effectLst/>
                <a:uLnTx/>
                <a:uFillTx/>
                <a:latin typeface="Algerian" panose="04020705040A02060702" pitchFamily="82" charset="0"/>
                <a:ea typeface="+mn-ea"/>
                <a:cs typeface="Arial"/>
              </a:rPr>
              <a:t>alonso</a:t>
            </a:r>
            <a:endParaRPr kumimoji="0" lang="es-MX" sz="6000" b="1" i="0" u="none" strike="noStrike" kern="0" cap="none" spc="0" normalizeH="0" baseline="0" noProof="0" dirty="0">
              <a:ln>
                <a:solidFill>
                  <a:srgbClr val="996633"/>
                </a:solidFill>
              </a:ln>
              <a:solidFill>
                <a:srgbClr val="FFC000"/>
              </a:solidFill>
              <a:effectLst/>
              <a:uLnTx/>
              <a:uFillTx/>
              <a:latin typeface="Algerian" panose="04020705040A02060702" pitchFamily="82" charset="0"/>
              <a:ea typeface="+mn-ea"/>
              <a:cs typeface="Arial"/>
            </a:endParaRPr>
          </a:p>
        </p:txBody>
      </p:sp>
      <p:sp>
        <p:nvSpPr>
          <p:cNvPr id="10" name="CuadroTexto 9">
            <a:extLst>
              <a:ext uri="{FF2B5EF4-FFF2-40B4-BE49-F238E27FC236}">
                <a16:creationId xmlns:a16="http://schemas.microsoft.com/office/drawing/2014/main" id="{E7A1BD6E-22FF-4E8A-80C3-AF558E1D7751}"/>
              </a:ext>
            </a:extLst>
          </p:cNvPr>
          <p:cNvSpPr txBox="1"/>
          <p:nvPr/>
        </p:nvSpPr>
        <p:spPr>
          <a:xfrm>
            <a:off x="173517" y="6130839"/>
            <a:ext cx="374493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0" i="0" u="none" strike="noStrike" kern="1200" cap="none" spc="0" normalizeH="0" baseline="0" noProof="0" dirty="0">
                <a:ln>
                  <a:noFill/>
                </a:ln>
                <a:solidFill>
                  <a:srgbClr val="FFFF00"/>
                </a:solidFill>
                <a:effectLst/>
                <a:uLnTx/>
                <a:uFillTx/>
                <a:latin typeface="CommercialScript BT" panose="03030803040807090C04" pitchFamily="66" charset="2"/>
                <a:ea typeface="+mn-ea"/>
                <a:cs typeface="+mn-cs"/>
              </a:rPr>
              <a:t>Disfruta estos relatos…</a:t>
            </a:r>
            <a:endParaRPr kumimoji="0" lang="es-MX" sz="3200" b="0" i="0" u="none" strike="noStrike" kern="1200" cap="none" spc="0" normalizeH="0" baseline="0" noProof="0" dirty="0">
              <a:ln>
                <a:noFill/>
              </a:ln>
              <a:solidFill>
                <a:srgbClr val="FFFF00"/>
              </a:solidFill>
              <a:effectLst/>
              <a:uLnTx/>
              <a:uFillTx/>
              <a:latin typeface="CommercialScript BT" panose="03030803040807090C04" pitchFamily="66" charset="2"/>
              <a:ea typeface="+mn-ea"/>
              <a:cs typeface="+mn-cs"/>
            </a:endParaRPr>
          </a:p>
        </p:txBody>
      </p:sp>
      <p:sp>
        <p:nvSpPr>
          <p:cNvPr id="9" name="12 CuadroTexto">
            <a:extLst>
              <a:ext uri="{FF2B5EF4-FFF2-40B4-BE49-F238E27FC236}">
                <a16:creationId xmlns:a16="http://schemas.microsoft.com/office/drawing/2014/main" id="{D1BA5C5E-EAE1-45BC-8A6C-9E1A0BCE82FB}"/>
              </a:ext>
            </a:extLst>
          </p:cNvPr>
          <p:cNvSpPr txBox="1"/>
          <p:nvPr/>
        </p:nvSpPr>
        <p:spPr>
          <a:xfrm>
            <a:off x="4954824" y="-8173"/>
            <a:ext cx="2300257" cy="480801"/>
          </a:xfrm>
          <a:prstGeom prst="rect">
            <a:avLst/>
          </a:prstGeom>
          <a:noFill/>
        </p:spPr>
        <p:txBody>
          <a:bodyPr wrap="square">
            <a:prstTxWarp prst="textDeflateBottom">
              <a:avLst/>
            </a:prstTxWarp>
            <a:spAutoFit/>
            <a:scene3d>
              <a:camera prst="orthographicFront"/>
              <a:lightRig rig="soft" dir="t">
                <a:rot lat="0" lon="0" rev="15600000"/>
              </a:lightRig>
            </a:scene3d>
            <a:sp3d extrusionH="57150" prstMaterial="softEdge">
              <a:bevelT w="25400" h="38100"/>
            </a:sp3d>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solidFill>
                  <a:srgbClr val="FFC000"/>
                </a:solidFill>
                <a:effectLst/>
                <a:uLnTx/>
                <a:uFillTx/>
                <a:latin typeface="Arial Narrow" panose="020B0606020202030204" pitchFamily="34" charset="0"/>
                <a:ea typeface="+mn-ea"/>
                <a:cs typeface="Arial"/>
              </a:rPr>
              <a:t>eaglenest8@hotmail.com</a:t>
            </a:r>
          </a:p>
        </p:txBody>
      </p:sp>
      <p:pic>
        <p:nvPicPr>
          <p:cNvPr id="13" name="Imagen 12" descr="Imagen que contiene hierba&#10;&#10;Descripción generada con confianza alta">
            <a:extLst>
              <a:ext uri="{FF2B5EF4-FFF2-40B4-BE49-F238E27FC236}">
                <a16:creationId xmlns:a16="http://schemas.microsoft.com/office/drawing/2014/main" id="{CE0CDDEA-045F-4CD7-81C9-430E4051972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226029" y="3129184"/>
            <a:ext cx="2924379" cy="625818"/>
          </a:xfrm>
          <a:prstGeom prst="rect">
            <a:avLst/>
          </a:prstGeom>
        </p:spPr>
      </p:pic>
    </p:spTree>
    <p:extLst>
      <p:ext uri="{BB962C8B-B14F-4D97-AF65-F5344CB8AC3E}">
        <p14:creationId xmlns:p14="http://schemas.microsoft.com/office/powerpoint/2010/main" val="3819402719"/>
      </p:ext>
    </p:extLst>
  </p:cSld>
  <p:clrMapOvr>
    <a:masterClrMapping/>
  </p:clrMapOvr>
  <mc:AlternateContent xmlns:mc="http://schemas.openxmlformats.org/markup-compatibility/2006">
    <mc:Choice xmlns:p14="http://schemas.microsoft.com/office/powerpoint/2010/main" Requires="p14">
      <p:transition spd="slow" p14:dur="8000" advTm="0">
        <p:fade/>
        <p:sndAc>
          <p:stSnd>
            <p:snd r:embed="rId2" name="Alonso HimnoNacionalDeEspaña 1.55-Eaglenest-1.wav"/>
          </p:stSnd>
        </p:sndAc>
      </p:transition>
    </mc:Choice>
    <mc:Fallback>
      <p:transition spd="slow" advTm="0">
        <p:fade/>
        <p:sndAc>
          <p:stSnd>
            <p:snd r:embed="rId2" name="Alonso HimnoNacionalDeEspaña 1.55-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Effect transition="in" filter="fade">
                                      <p:cBhvr>
                                        <p:cTn id="7" dur="6000"/>
                                        <p:tgtEl>
                                          <p:spTgt spid="9"/>
                                        </p:tgtEl>
                                      </p:cBhvr>
                                    </p:animEffect>
                                  </p:childTnLst>
                                </p:cTn>
                              </p:par>
                              <p:par>
                                <p:cTn id="8" presetID="2" presetClass="entr" presetSubtype="8"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24250" fill="hold"/>
                                        <p:tgtEl>
                                          <p:spTgt spid="13"/>
                                        </p:tgtEl>
                                        <p:attrNameLst>
                                          <p:attrName>ppt_x</p:attrName>
                                        </p:attrNameLst>
                                      </p:cBhvr>
                                      <p:tavLst>
                                        <p:tav tm="0">
                                          <p:val>
                                            <p:strVal val="0-#ppt_w/2"/>
                                          </p:val>
                                        </p:tav>
                                        <p:tav tm="100000">
                                          <p:val>
                                            <p:strVal val="#ppt_x"/>
                                          </p:val>
                                        </p:tav>
                                      </p:tavLst>
                                    </p:anim>
                                    <p:anim calcmode="lin" valueType="num">
                                      <p:cBhvr additive="base">
                                        <p:cTn id="11" dur="24250" fill="hold"/>
                                        <p:tgtEl>
                                          <p:spTgt spid="13"/>
                                        </p:tgtEl>
                                        <p:attrNameLst>
                                          <p:attrName>ppt_y</p:attrName>
                                        </p:attrNameLst>
                                      </p:cBhvr>
                                      <p:tavLst>
                                        <p:tav tm="0">
                                          <p:val>
                                            <p:strVal val="#ppt_y"/>
                                          </p:val>
                                        </p:tav>
                                        <p:tav tm="100000">
                                          <p:val>
                                            <p:strVal val="#ppt_y"/>
                                          </p:val>
                                        </p:tav>
                                      </p:tavLst>
                                    </p:anim>
                                  </p:childTnLst>
                                </p:cTn>
                              </p:par>
                              <p:par>
                                <p:cTn id="12" presetID="10" presetClass="entr" presetSubtype="0" fill="hold" grpId="0" nodeType="withEffect">
                                  <p:stCondLst>
                                    <p:cond delay="0"/>
                                  </p:stCondLst>
                                  <p:iterate type="lt">
                                    <p:tmPct val="10000"/>
                                  </p:iterate>
                                  <p:childTnLst>
                                    <p:set>
                                      <p:cBhvr>
                                        <p:cTn id="13" dur="1" fill="hold">
                                          <p:stCondLst>
                                            <p:cond delay="0"/>
                                          </p:stCondLst>
                                        </p:cTn>
                                        <p:tgtEl>
                                          <p:spTgt spid="12"/>
                                        </p:tgtEl>
                                        <p:attrNameLst>
                                          <p:attrName>style.visibility</p:attrName>
                                        </p:attrNameLst>
                                      </p:cBhvr>
                                      <p:to>
                                        <p:strVal val="visible"/>
                                      </p:to>
                                    </p:set>
                                    <p:animEffect transition="in" filter="fade">
                                      <p:cBhvr>
                                        <p:cTn id="14" dur="1170"/>
                                        <p:tgtEl>
                                          <p:spTgt spid="12"/>
                                        </p:tgtEl>
                                      </p:cBhvr>
                                    </p:animEffect>
                                  </p:childTnLst>
                                </p:cTn>
                              </p:par>
                            </p:childTnLst>
                          </p:cTn>
                        </p:par>
                        <p:par>
                          <p:cTn id="15" fill="hold">
                            <p:stCondLst>
                              <p:cond delay="24336"/>
                            </p:stCondLst>
                            <p:childTnLst>
                              <p:par>
                                <p:cTn id="16" presetID="17" presetClass="entr" presetSubtype="4"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2000" fill="hold"/>
                                        <p:tgtEl>
                                          <p:spTgt spid="11"/>
                                        </p:tgtEl>
                                        <p:attrNameLst>
                                          <p:attrName>ppt_x</p:attrName>
                                        </p:attrNameLst>
                                      </p:cBhvr>
                                      <p:tavLst>
                                        <p:tav tm="0">
                                          <p:val>
                                            <p:strVal val="#ppt_x"/>
                                          </p:val>
                                        </p:tav>
                                        <p:tav tm="100000">
                                          <p:val>
                                            <p:strVal val="#ppt_x"/>
                                          </p:val>
                                        </p:tav>
                                      </p:tavLst>
                                    </p:anim>
                                    <p:anim calcmode="lin" valueType="num">
                                      <p:cBhvr>
                                        <p:cTn id="19" dur="2000" fill="hold"/>
                                        <p:tgtEl>
                                          <p:spTgt spid="11"/>
                                        </p:tgtEl>
                                        <p:attrNameLst>
                                          <p:attrName>ppt_y</p:attrName>
                                        </p:attrNameLst>
                                      </p:cBhvr>
                                      <p:tavLst>
                                        <p:tav tm="0">
                                          <p:val>
                                            <p:strVal val="#ppt_y+#ppt_h/2"/>
                                          </p:val>
                                        </p:tav>
                                        <p:tav tm="100000">
                                          <p:val>
                                            <p:strVal val="#ppt_y"/>
                                          </p:val>
                                        </p:tav>
                                      </p:tavLst>
                                    </p:anim>
                                    <p:anim calcmode="lin" valueType="num">
                                      <p:cBhvr>
                                        <p:cTn id="20" dur="2000" fill="hold"/>
                                        <p:tgtEl>
                                          <p:spTgt spid="11"/>
                                        </p:tgtEl>
                                        <p:attrNameLst>
                                          <p:attrName>ppt_w</p:attrName>
                                        </p:attrNameLst>
                                      </p:cBhvr>
                                      <p:tavLst>
                                        <p:tav tm="0">
                                          <p:val>
                                            <p:strVal val="#ppt_w"/>
                                          </p:val>
                                        </p:tav>
                                        <p:tav tm="100000">
                                          <p:val>
                                            <p:strVal val="#ppt_w"/>
                                          </p:val>
                                        </p:tav>
                                      </p:tavLst>
                                    </p:anim>
                                    <p:anim calcmode="lin" valueType="num">
                                      <p:cBhvr>
                                        <p:cTn id="21" dur="2000" fill="hold"/>
                                        <p:tgtEl>
                                          <p:spTgt spid="11"/>
                                        </p:tgtEl>
                                        <p:attrNameLst>
                                          <p:attrName>ppt_h</p:attrName>
                                        </p:attrNameLst>
                                      </p:cBhvr>
                                      <p:tavLst>
                                        <p:tav tm="0">
                                          <p:val>
                                            <p:fltVal val="0"/>
                                          </p:val>
                                        </p:tav>
                                        <p:tav tm="100000">
                                          <p:val>
                                            <p:strVal val="#ppt_h"/>
                                          </p:val>
                                        </p:tav>
                                      </p:tavLst>
                                    </p:anim>
                                  </p:childTnLst>
                                </p:cTn>
                              </p:par>
                              <p:par>
                                <p:cTn id="22" presetID="53" presetClass="entr" presetSubtype="16"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2000" fill="hold"/>
                                        <p:tgtEl>
                                          <p:spTgt spid="11"/>
                                        </p:tgtEl>
                                        <p:attrNameLst>
                                          <p:attrName>ppt_w</p:attrName>
                                        </p:attrNameLst>
                                      </p:cBhvr>
                                      <p:tavLst>
                                        <p:tav tm="0">
                                          <p:val>
                                            <p:fltVal val="0"/>
                                          </p:val>
                                        </p:tav>
                                        <p:tav tm="100000">
                                          <p:val>
                                            <p:strVal val="#ppt_w"/>
                                          </p:val>
                                        </p:tav>
                                      </p:tavLst>
                                    </p:anim>
                                    <p:anim calcmode="lin" valueType="num">
                                      <p:cBhvr>
                                        <p:cTn id="25" dur="2000" fill="hold"/>
                                        <p:tgtEl>
                                          <p:spTgt spid="11"/>
                                        </p:tgtEl>
                                        <p:attrNameLst>
                                          <p:attrName>ppt_h</p:attrName>
                                        </p:attrNameLst>
                                      </p:cBhvr>
                                      <p:tavLst>
                                        <p:tav tm="0">
                                          <p:val>
                                            <p:fltVal val="0"/>
                                          </p:val>
                                        </p:tav>
                                        <p:tav tm="100000">
                                          <p:val>
                                            <p:strVal val="#ppt_h"/>
                                          </p:val>
                                        </p:tav>
                                      </p:tavLst>
                                    </p:anim>
                                    <p:animEffect transition="in" filter="fade">
                                      <p:cBhvr>
                                        <p:cTn id="26" dur="2000"/>
                                        <p:tgtEl>
                                          <p:spTgt spid="11"/>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animEffect transition="in" filter="fade">
                                      <p:cBhvr>
                                        <p:cTn id="31" dur="2000"/>
                                        <p:tgtEl>
                                          <p:spTgt spid="7"/>
                                        </p:tgtEl>
                                      </p:cBhvr>
                                    </p:animEffect>
                                  </p:childTnLst>
                                </p:cTn>
                              </p:par>
                            </p:childTnLst>
                          </p:cTn>
                        </p:par>
                        <p:par>
                          <p:cTn id="32" fill="hold">
                            <p:stCondLst>
                              <p:cond delay="26336"/>
                            </p:stCondLst>
                            <p:childTnLst>
                              <p:par>
                                <p:cTn id="33" presetID="10" presetClass="entr" presetSubtype="0" fill="hold" grpId="0" nodeType="afterEffect">
                                  <p:stCondLst>
                                    <p:cond delay="500"/>
                                  </p:stCondLst>
                                  <p:iterate type="lt">
                                    <p:tmPct val="10000"/>
                                  </p:iterate>
                                  <p:childTnLst>
                                    <p:set>
                                      <p:cBhvr>
                                        <p:cTn id="34" dur="1" fill="hold">
                                          <p:stCondLst>
                                            <p:cond delay="0"/>
                                          </p:stCondLst>
                                        </p:cTn>
                                        <p:tgtEl>
                                          <p:spTgt spid="5"/>
                                        </p:tgtEl>
                                        <p:attrNameLst>
                                          <p:attrName>style.visibility</p:attrName>
                                        </p:attrNameLst>
                                      </p:cBhvr>
                                      <p:to>
                                        <p:strVal val="visible"/>
                                      </p:to>
                                    </p:set>
                                    <p:animEffect transition="in" filter="fade">
                                      <p:cBhvr>
                                        <p:cTn id="35" dur="1170"/>
                                        <p:tgtEl>
                                          <p:spTgt spid="5"/>
                                        </p:tgtEl>
                                      </p:cBhvr>
                                    </p:animEffect>
                                  </p:childTnLst>
                                </p:cTn>
                              </p:par>
                            </p:childTnLst>
                          </p:cTn>
                        </p:par>
                        <p:par>
                          <p:cTn id="36" fill="hold">
                            <p:stCondLst>
                              <p:cond delay="34558"/>
                            </p:stCondLst>
                            <p:childTnLst>
                              <p:par>
                                <p:cTn id="37" presetID="10" presetClass="entr" presetSubtype="0" fill="hold" grpId="0" nodeType="afterEffect">
                                  <p:stCondLst>
                                    <p:cond delay="50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170"/>
                                        <p:tgtEl>
                                          <p:spTgt spid="10"/>
                                        </p:tgtEl>
                                      </p:cBhvr>
                                    </p:animEffect>
                                  </p:childTnLst>
                                </p:cTn>
                              </p:par>
                            </p:childTnLst>
                          </p:cTn>
                        </p:par>
                        <p:par>
                          <p:cTn id="40" fill="hold">
                            <p:stCondLst>
                              <p:cond delay="38568"/>
                            </p:stCondLst>
                            <p:childTnLst>
                              <p:par>
                                <p:cTn id="41" presetID="1" presetClass="entr" presetSubtype="0" fill="hold" grpId="0" nodeType="afterEffect" nodePh="1">
                                  <p:stCondLst>
                                    <p:cond delay="0"/>
                                  </p:stCondLst>
                                  <p:endCondLst>
                                    <p:cond evt="begin" delay="0">
                                      <p:tn val="41"/>
                                    </p:cond>
                                  </p:endCondLst>
                                  <p:childTnLst>
                                    <p:set>
                                      <p:cBhvr>
                                        <p:cTn id="4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5" grpId="0"/>
      <p:bldP spid="6" grpId="0"/>
      <p:bldP spid="7" grpId="0"/>
      <p:bldP spid="10"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1 Rectángulo">
            <a:extLst>
              <a:ext uri="{FF2B5EF4-FFF2-40B4-BE49-F238E27FC236}">
                <a16:creationId xmlns:a16="http://schemas.microsoft.com/office/drawing/2014/main" id="{898409A7-54E1-4277-B237-2526942C70BA}"/>
              </a:ext>
            </a:extLst>
          </p:cNvPr>
          <p:cNvSpPr/>
          <p:nvPr/>
        </p:nvSpPr>
        <p:spPr>
          <a:xfrm>
            <a:off x="1154223" y="1294012"/>
            <a:ext cx="4829134" cy="816492"/>
          </a:xfrm>
          <a:prstGeom prst="rect">
            <a:avLst/>
          </a:prstGeom>
          <a:noFill/>
        </p:spPr>
        <p:txBody>
          <a:bodyPr wrap="square" lIns="121920" tIns="60960" rIns="121920" bIns="60960" numCol="1">
            <a:prstTxWarp prst="textCanUp">
              <a:avLst>
                <a:gd name="adj" fmla="val 72538"/>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r>
              <a:rPr lang="es-ES" sz="6000" b="1" kern="0" dirty="0">
                <a:ln>
                  <a:solidFill>
                    <a:srgbClr val="996633"/>
                  </a:solidFill>
                </a:ln>
                <a:solidFill>
                  <a:srgbClr val="FFC000"/>
                </a:solidFill>
                <a:latin typeface="Edwardian Script ITC" panose="030303020407070D0804" pitchFamily="66" charset="0"/>
                <a:cs typeface="Arial"/>
              </a:rPr>
              <a:t>   Fernando Alonso    </a:t>
            </a:r>
            <a:endParaRPr kumimoji="0" lang="es-ES" sz="6000" b="1" i="0" u="none" strike="noStrike" kern="0" cap="none" spc="0" normalizeH="0" baseline="0" noProof="0" dirty="0">
              <a:ln>
                <a:solidFill>
                  <a:srgbClr val="996633"/>
                </a:solidFill>
              </a:ln>
              <a:solidFill>
                <a:srgbClr val="FFC000"/>
              </a:solidFill>
              <a:effectLst/>
              <a:uLnTx/>
              <a:uFillTx/>
              <a:latin typeface="Edwardian Script ITC" panose="030303020407070D0804" pitchFamily="66" charset="0"/>
              <a:cs typeface="Arial"/>
            </a:endParaRPr>
          </a:p>
        </p:txBody>
      </p:sp>
      <p:sp>
        <p:nvSpPr>
          <p:cNvPr id="6" name="1 Rectángulo">
            <a:extLst>
              <a:ext uri="{FF2B5EF4-FFF2-40B4-BE49-F238E27FC236}">
                <a16:creationId xmlns:a16="http://schemas.microsoft.com/office/drawing/2014/main" id="{8DF01B93-D238-4E43-9353-80404819A4DB}"/>
              </a:ext>
            </a:extLst>
          </p:cNvPr>
          <p:cNvSpPr/>
          <p:nvPr/>
        </p:nvSpPr>
        <p:spPr>
          <a:xfrm>
            <a:off x="2528885" y="5138605"/>
            <a:ext cx="2321560" cy="669739"/>
          </a:xfrm>
          <a:prstGeom prst="rect">
            <a:avLst/>
          </a:prstGeom>
          <a:noFill/>
        </p:spPr>
        <p:txBody>
          <a:bodyPr wrap="square" lIns="121920" tIns="60960" rIns="121920" bIns="60960" numCol="1">
            <a:prstTxWarp prst="textWave2">
              <a:avLst>
                <a:gd name="adj1" fmla="val 12500"/>
                <a:gd name="adj2" fmla="val -789"/>
              </a:avLst>
            </a:prstTxWarp>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MX" sz="24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rPr>
              <a:t>Versión Completa</a:t>
            </a:r>
            <a:endParaRPr kumimoji="0" lang="es-ES" sz="24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endParaRPr>
          </a:p>
        </p:txBody>
      </p:sp>
      <p:sp>
        <p:nvSpPr>
          <p:cNvPr id="7" name="12 CuadroTexto">
            <a:extLst>
              <a:ext uri="{FF2B5EF4-FFF2-40B4-BE49-F238E27FC236}">
                <a16:creationId xmlns:a16="http://schemas.microsoft.com/office/drawing/2014/main" id="{24B14615-0948-42E3-BB64-6EA3599F801B}"/>
              </a:ext>
            </a:extLst>
          </p:cNvPr>
          <p:cNvSpPr txBox="1"/>
          <p:nvPr/>
        </p:nvSpPr>
        <p:spPr>
          <a:xfrm>
            <a:off x="10101345" y="73299"/>
            <a:ext cx="1975799" cy="307777"/>
          </a:xfrm>
          <a:prstGeom prst="rect">
            <a:avLst/>
          </a:prstGeom>
          <a:noFill/>
        </p:spPr>
        <p:txBody>
          <a:bodyPr wrap="square">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eaglenest8@hotmail.com</a:t>
            </a:r>
          </a:p>
        </p:txBody>
      </p:sp>
      <p:sp>
        <p:nvSpPr>
          <p:cNvPr id="8" name="1 Rectángulo">
            <a:extLst>
              <a:ext uri="{FF2B5EF4-FFF2-40B4-BE49-F238E27FC236}">
                <a16:creationId xmlns:a16="http://schemas.microsoft.com/office/drawing/2014/main" id="{7FEF836A-483E-4FB1-9C75-75E7E796DA53}"/>
              </a:ext>
            </a:extLst>
          </p:cNvPr>
          <p:cNvSpPr/>
          <p:nvPr/>
        </p:nvSpPr>
        <p:spPr>
          <a:xfrm>
            <a:off x="1611423" y="4047629"/>
            <a:ext cx="3893578" cy="1046440"/>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r>
              <a:rPr lang="es-MX" sz="6000" b="1" kern="0" dirty="0">
                <a:ln>
                  <a:solidFill>
                    <a:srgbClr val="996633"/>
                  </a:solidFill>
                </a:ln>
                <a:solidFill>
                  <a:srgbClr val="FFC000"/>
                </a:solidFill>
                <a:latin typeface="Edwardian Script ITC" panose="030303020407070D0804" pitchFamily="66" charset="0"/>
                <a:cs typeface="Arial"/>
              </a:rPr>
              <a:t>2005 - 2006 </a:t>
            </a:r>
            <a:endParaRPr lang="es-ES" sz="6000" b="1" kern="0" dirty="0">
              <a:ln>
                <a:solidFill>
                  <a:srgbClr val="996633"/>
                </a:solidFill>
              </a:ln>
              <a:solidFill>
                <a:srgbClr val="FFC000"/>
              </a:solidFill>
              <a:latin typeface="Edwardian Script ITC" panose="030303020407070D0804" pitchFamily="66" charset="0"/>
              <a:cs typeface="Arial"/>
            </a:endParaRPr>
          </a:p>
        </p:txBody>
      </p:sp>
      <p:sp>
        <p:nvSpPr>
          <p:cNvPr id="9" name="1 Rectángulo">
            <a:extLst>
              <a:ext uri="{FF2B5EF4-FFF2-40B4-BE49-F238E27FC236}">
                <a16:creationId xmlns:a16="http://schemas.microsoft.com/office/drawing/2014/main" id="{E2D3E77D-179A-4FC4-991E-C33DD0B65F8D}"/>
              </a:ext>
            </a:extLst>
          </p:cNvPr>
          <p:cNvSpPr/>
          <p:nvPr/>
        </p:nvSpPr>
        <p:spPr>
          <a:xfrm>
            <a:off x="958641" y="2287484"/>
            <a:ext cx="5436382" cy="1969770"/>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r>
              <a:rPr lang="es-ES" sz="6000" b="1" kern="0" dirty="0">
                <a:ln>
                  <a:solidFill>
                    <a:srgbClr val="996633"/>
                  </a:solidFill>
                </a:ln>
                <a:solidFill>
                  <a:srgbClr val="FFC000"/>
                </a:solidFill>
                <a:latin typeface="Edwardian Script ITC" panose="030303020407070D0804" pitchFamily="66" charset="0"/>
                <a:cs typeface="Arial"/>
              </a:rPr>
              <a:t>Bi-campeón Mundial   </a:t>
            </a:r>
          </a:p>
          <a:p>
            <a:pPr algn="ctr" defTabSz="1219170"/>
            <a:r>
              <a:rPr lang="es-ES" sz="6000" b="1" kern="0" dirty="0">
                <a:ln>
                  <a:solidFill>
                    <a:srgbClr val="996633"/>
                  </a:solidFill>
                </a:ln>
                <a:solidFill>
                  <a:srgbClr val="FFC000"/>
                </a:solidFill>
                <a:latin typeface="Edwardian Script ITC" panose="030303020407070D0804" pitchFamily="66" charset="0"/>
                <a:cs typeface="Arial"/>
              </a:rPr>
              <a:t>F</a:t>
            </a:r>
            <a:r>
              <a:rPr lang="es-MX" sz="6000" b="1" kern="0" dirty="0">
                <a:ln>
                  <a:solidFill>
                    <a:srgbClr val="996633"/>
                  </a:solidFill>
                </a:ln>
                <a:solidFill>
                  <a:srgbClr val="FFC000"/>
                </a:solidFill>
                <a:latin typeface="Edwardian Script ITC" panose="030303020407070D0804" pitchFamily="66" charset="0"/>
                <a:cs typeface="Arial"/>
              </a:rPr>
              <a:t>1</a:t>
            </a:r>
            <a:endParaRPr lang="es-ES" sz="6000" b="1" kern="0" dirty="0">
              <a:ln>
                <a:solidFill>
                  <a:srgbClr val="996633"/>
                </a:solidFill>
              </a:ln>
              <a:solidFill>
                <a:srgbClr val="FFC000"/>
              </a:solidFill>
              <a:latin typeface="Edwardian Script ITC" panose="030303020407070D0804" pitchFamily="66" charset="0"/>
              <a:cs typeface="Arial"/>
            </a:endParaRPr>
          </a:p>
        </p:txBody>
      </p:sp>
      <p:pic>
        <p:nvPicPr>
          <p:cNvPr id="11" name="Picture 2" descr="C:\Users\capiA\Desktop\Eaglenest 767.png">
            <a:extLst>
              <a:ext uri="{FF2B5EF4-FFF2-40B4-BE49-F238E27FC236}">
                <a16:creationId xmlns:a16="http://schemas.microsoft.com/office/drawing/2014/main" id="{994D1DE3-3FD4-4EB8-9EB0-F6AC05FA399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1498"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7B39FF33-7100-47C8-87FD-C04491B3B949}"/>
              </a:ext>
            </a:extLst>
          </p:cNvPr>
          <p:cNvSpPr txBox="1"/>
          <p:nvPr/>
        </p:nvSpPr>
        <p:spPr>
          <a:xfrm>
            <a:off x="12192000" y="0"/>
            <a:ext cx="208547" cy="35292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53208124"/>
      </p:ext>
    </p:extLst>
  </p:cSld>
  <p:clrMapOvr>
    <a:masterClrMapping/>
  </p:clrMapOvr>
  <mc:AlternateContent xmlns:mc="http://schemas.openxmlformats.org/markup-compatibility/2006">
    <mc:Choice xmlns:p14="http://schemas.microsoft.com/office/powerpoint/2010/main" Requires="p14">
      <p:transition spd="slow" p14:dur="7000" advTm="0">
        <p14:vortex/>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170"/>
                                        <p:tgtEl>
                                          <p:spTgt spid="7"/>
                                        </p:tgtEl>
                                      </p:cBhvr>
                                    </p:animEffect>
                                  </p:childTnLst>
                                </p:cTn>
                              </p:par>
                              <p:par>
                                <p:cTn id="8" presetID="2" presetClass="entr" presetSubtype="2"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12500" fill="hold"/>
                                        <p:tgtEl>
                                          <p:spTgt spid="11"/>
                                        </p:tgtEl>
                                        <p:attrNameLst>
                                          <p:attrName>ppt_x</p:attrName>
                                        </p:attrNameLst>
                                      </p:cBhvr>
                                      <p:tavLst>
                                        <p:tav tm="0">
                                          <p:val>
                                            <p:strVal val="1+#ppt_w/2"/>
                                          </p:val>
                                        </p:tav>
                                        <p:tav tm="100000">
                                          <p:val>
                                            <p:strVal val="#ppt_x"/>
                                          </p:val>
                                        </p:tav>
                                      </p:tavLst>
                                    </p:anim>
                                    <p:anim calcmode="lin" valueType="num">
                                      <p:cBhvr additive="base">
                                        <p:cTn id="11" dur="12500" fill="hold"/>
                                        <p:tgtEl>
                                          <p:spTgt spid="11"/>
                                        </p:tgtEl>
                                        <p:attrNameLst>
                                          <p:attrName>ppt_y</p:attrName>
                                        </p:attrNameLst>
                                      </p:cBhvr>
                                      <p:tavLst>
                                        <p:tav tm="0">
                                          <p:val>
                                            <p:strVal val="#ppt_y"/>
                                          </p:val>
                                        </p:tav>
                                        <p:tav tm="100000">
                                          <p:val>
                                            <p:strVal val="#ppt_y"/>
                                          </p:val>
                                        </p:tav>
                                      </p:tavLst>
                                    </p:anim>
                                  </p:childTnLst>
                                </p:cTn>
                              </p:par>
                              <p:par>
                                <p:cTn id="12" presetID="10" presetClass="entr" presetSubtype="0" fill="hold" grpId="0" nodeType="with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170"/>
                                        <p:tgtEl>
                                          <p:spTgt spid="5"/>
                                        </p:tgtEl>
                                      </p:cBhvr>
                                    </p:animEffect>
                                  </p:childTnLst>
                                </p:cTn>
                              </p:par>
                              <p:par>
                                <p:cTn id="15" presetID="10" presetClass="entr" presetSubtype="0" fill="hold" grpId="0" nodeType="withEffect">
                                  <p:stCondLst>
                                    <p:cond delay="3000"/>
                                  </p:stCondLst>
                                  <p:iterate type="lt">
                                    <p:tmPct val="10000"/>
                                  </p:iterate>
                                  <p:childTnLst>
                                    <p:set>
                                      <p:cBhvr>
                                        <p:cTn id="16" dur="1" fill="hold">
                                          <p:stCondLst>
                                            <p:cond delay="0"/>
                                          </p:stCondLst>
                                        </p:cTn>
                                        <p:tgtEl>
                                          <p:spTgt spid="9"/>
                                        </p:tgtEl>
                                        <p:attrNameLst>
                                          <p:attrName>style.visibility</p:attrName>
                                        </p:attrNameLst>
                                      </p:cBhvr>
                                      <p:to>
                                        <p:strVal val="visible"/>
                                      </p:to>
                                    </p:set>
                                    <p:animEffect transition="in" filter="fade">
                                      <p:cBhvr>
                                        <p:cTn id="17" dur="1170"/>
                                        <p:tgtEl>
                                          <p:spTgt spid="9"/>
                                        </p:tgtEl>
                                      </p:cBhvr>
                                    </p:animEffect>
                                  </p:childTnLst>
                                </p:cTn>
                              </p:par>
                              <p:par>
                                <p:cTn id="18" presetID="10" presetClass="entr" presetSubtype="0" fill="hold" grpId="0" nodeType="withEffect">
                                  <p:stCondLst>
                                    <p:cond delay="650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170"/>
                                        <p:tgtEl>
                                          <p:spTgt spid="8"/>
                                        </p:tgtEl>
                                      </p:cBhvr>
                                    </p:animEffect>
                                  </p:childTnLst>
                                </p:cTn>
                              </p:par>
                              <p:par>
                                <p:cTn id="21" presetID="10" presetClass="entr" presetSubtype="0" fill="hold" grpId="0" nodeType="withEffect">
                                  <p:stCondLst>
                                    <p:cond delay="975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12558"/>
                            </p:stCondLst>
                            <p:childTnLst>
                              <p:par>
                                <p:cTn id="25" presetID="1" presetClass="entr" presetSubtype="0" fill="hold" grpId="0" nodeType="afterEffect" nodePh="1">
                                  <p:stCondLst>
                                    <p:cond delay="0"/>
                                  </p:stCondLst>
                                  <p:endCondLst>
                                    <p:cond evt="begin" delay="0">
                                      <p:tn val="25"/>
                                    </p:cond>
                                  </p:end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15000"/>
            <a:lum/>
          </a:blip>
          <a:srcRect/>
          <a:stretch>
            <a:fillRect/>
          </a:stretch>
        </a:blipFill>
        <a:effectLst/>
      </p:bgPr>
    </p:bg>
    <p:spTree>
      <p:nvGrpSpPr>
        <p:cNvPr id="1" name=""/>
        <p:cNvGrpSpPr/>
        <p:nvPr/>
      </p:nvGrpSpPr>
      <p:grpSpPr>
        <a:xfrm>
          <a:off x="0" y="0"/>
          <a:ext cx="0" cy="0"/>
          <a:chOff x="0" y="0"/>
          <a:chExt cx="0" cy="0"/>
        </a:xfrm>
      </p:grpSpPr>
      <p:pic>
        <p:nvPicPr>
          <p:cNvPr id="12" name="Imagen 11" descr="Imagen que contiene carretera, exterior, deporte, carrera de coches&#10;&#10;Descripción generada con confianza muy alta">
            <a:extLst>
              <a:ext uri="{FF2B5EF4-FFF2-40B4-BE49-F238E27FC236}">
                <a16:creationId xmlns:a16="http://schemas.microsoft.com/office/drawing/2014/main" id="{98CDBAA5-7443-455D-B8D7-F5D18A7522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85456" cy="6858000"/>
          </a:xfrm>
          <a:prstGeom prst="rect">
            <a:avLst/>
          </a:prstGeom>
        </p:spPr>
      </p:pic>
      <p:sp>
        <p:nvSpPr>
          <p:cNvPr id="5" name="6 CuadroTexto"/>
          <p:cNvSpPr txBox="1"/>
          <p:nvPr/>
        </p:nvSpPr>
        <p:spPr>
          <a:xfrm>
            <a:off x="495662" y="5657671"/>
            <a:ext cx="10352866"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a:ln w="11430"/>
                <a:solidFill>
                  <a:prstClr val="black"/>
                </a:solidFill>
                <a:effectLst>
                  <a:outerShdw blurRad="50800" dist="39000" dir="5460000" algn="tl">
                    <a:srgbClr val="000000">
                      <a:alpha val="38000"/>
                    </a:srgbClr>
                  </a:outerShdw>
                </a:effectLst>
                <a:uLnTx/>
                <a:uFillTx/>
                <a:latin typeface="Arial" charset="0"/>
                <a:ea typeface="+mn-ea"/>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endParaRPr>
          </a:p>
        </p:txBody>
      </p:sp>
      <p:pic>
        <p:nvPicPr>
          <p:cNvPr id="4"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04917">
            <a:off x="16705050" y="4331566"/>
            <a:ext cx="1632181" cy="5763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13806"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10" name="12 CuadroTexto"/>
          <p:cNvSpPr txBox="1"/>
          <p:nvPr/>
        </p:nvSpPr>
        <p:spPr>
          <a:xfrm>
            <a:off x="767408" y="250719"/>
            <a:ext cx="2300257" cy="307777"/>
          </a:xfrm>
          <a:prstGeom prst="rect">
            <a:avLst/>
          </a:prstGeom>
          <a:noFill/>
        </p:spPr>
        <p:txBody>
          <a:bodyPr wrap="square">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rgbClr val="FFC000"/>
                </a:solidFill>
                <a:uLnTx/>
                <a:uFillTx/>
                <a:latin typeface="Arial Narrow" panose="020B0606020202030204" pitchFamily="34" charset="0"/>
                <a:ea typeface="+mn-ea"/>
                <a:cs typeface="Arial"/>
              </a:rPr>
              <a:t>eaglenest8@hotmail.com</a:t>
            </a:r>
          </a:p>
        </p:txBody>
      </p:sp>
      <p:pic>
        <p:nvPicPr>
          <p:cNvPr id="3" name="Eagle 1 - Mezcla 0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48328" y="7101408"/>
            <a:ext cx="360040" cy="360040"/>
          </a:xfrm>
          <a:prstGeom prst="rect">
            <a:avLst/>
          </a:prstGeom>
        </p:spPr>
      </p:pic>
      <p:sp>
        <p:nvSpPr>
          <p:cNvPr id="13" name="CuadroTexto 12"/>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6" name="Imagen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39037" y="88489"/>
            <a:ext cx="1330981" cy="468238"/>
          </a:xfrm>
          <a:prstGeom prst="rect">
            <a:avLst/>
          </a:prstGeom>
        </p:spPr>
      </p:pic>
      <p:sp>
        <p:nvSpPr>
          <p:cNvPr id="16" name="1 Rectángulo">
            <a:extLst>
              <a:ext uri="{FF2B5EF4-FFF2-40B4-BE49-F238E27FC236}">
                <a16:creationId xmlns:a16="http://schemas.microsoft.com/office/drawing/2014/main" id="{0AA4F836-C40A-47F7-9880-25857D9ABE48}"/>
              </a:ext>
            </a:extLst>
          </p:cNvPr>
          <p:cNvSpPr/>
          <p:nvPr/>
        </p:nvSpPr>
        <p:spPr>
          <a:xfrm rot="20586164">
            <a:off x="3691821" y="5297228"/>
            <a:ext cx="2321560" cy="669739"/>
          </a:xfrm>
          <a:prstGeom prst="rect">
            <a:avLst/>
          </a:prstGeom>
          <a:noFill/>
        </p:spPr>
        <p:txBody>
          <a:bodyPr wrap="square" lIns="121920" tIns="60960" rIns="121920" bIns="60960" numCol="1">
            <a:prstTxWarp prst="textFadeLeft">
              <a:avLst/>
            </a:prstTxWarp>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MX" sz="24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rPr>
              <a:t>Versión Completa</a:t>
            </a:r>
            <a:endParaRPr kumimoji="0" lang="es-ES" sz="24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endParaRPr>
          </a:p>
        </p:txBody>
      </p:sp>
      <p:sp>
        <p:nvSpPr>
          <p:cNvPr id="14" name="1 Rectángulo">
            <a:extLst>
              <a:ext uri="{FF2B5EF4-FFF2-40B4-BE49-F238E27FC236}">
                <a16:creationId xmlns:a16="http://schemas.microsoft.com/office/drawing/2014/main" id="{93B93894-5A14-4B13-BCE0-5356613498F1}"/>
              </a:ext>
            </a:extLst>
          </p:cNvPr>
          <p:cNvSpPr/>
          <p:nvPr/>
        </p:nvSpPr>
        <p:spPr>
          <a:xfrm rot="21089222">
            <a:off x="507951" y="27972"/>
            <a:ext cx="6745599" cy="2626674"/>
          </a:xfrm>
          <a:prstGeom prst="rect">
            <a:avLst/>
          </a:prstGeom>
          <a:noFill/>
        </p:spPr>
        <p:txBody>
          <a:bodyPr wrap="square" lIns="121920" tIns="60960" rIns="121920" bIns="60960" numCol="1">
            <a:prstTxWarp prst="textFadeRight">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r>
              <a:rPr lang="es-ES" sz="3200" b="1" kern="0" dirty="0">
                <a:ln>
                  <a:solidFill>
                    <a:srgbClr val="996633"/>
                  </a:solidFill>
                </a:ln>
                <a:solidFill>
                  <a:srgbClr val="FFC000"/>
                </a:solidFill>
                <a:latin typeface="Arial"/>
                <a:cs typeface="Arial"/>
              </a:rPr>
              <a:t> Fernando Alonso </a:t>
            </a:r>
            <a:endParaRPr lang="es-MX" sz="3200" b="1" kern="0" dirty="0">
              <a:ln>
                <a:solidFill>
                  <a:srgbClr val="996633"/>
                </a:solidFill>
              </a:ln>
              <a:solidFill>
                <a:srgbClr val="FFC000"/>
              </a:solidFill>
              <a:latin typeface="Arial"/>
              <a:cs typeface="Arial"/>
            </a:endParaRPr>
          </a:p>
          <a:p>
            <a:pPr marL="0" marR="0" lvl="0" indent="0" algn="ctr" defTabSz="1219170" rtl="0" eaLnBrk="1" fontAlgn="auto" latinLnBrk="0" hangingPunct="1">
              <a:spcBef>
                <a:spcPts val="0"/>
              </a:spcBef>
              <a:spcAft>
                <a:spcPts val="0"/>
              </a:spcAft>
              <a:buClrTx/>
              <a:buSzTx/>
              <a:buFontTx/>
              <a:buNone/>
              <a:tabLst/>
              <a:defRPr/>
            </a:pPr>
            <a:r>
              <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rPr>
              <a:t> Bi-campeón Mundial F</a:t>
            </a:r>
            <a:r>
              <a:rPr kumimoji="0" lang="es-MX" sz="3200" b="1" i="0" u="none" strike="noStrike" kern="0" cap="none" spc="0" normalizeH="0" baseline="0" noProof="0" dirty="0">
                <a:ln>
                  <a:solidFill>
                    <a:srgbClr val="996633"/>
                  </a:solidFill>
                </a:ln>
                <a:solidFill>
                  <a:srgbClr val="FFC000"/>
                </a:solidFill>
                <a:effectLst/>
                <a:uLnTx/>
                <a:uFillTx/>
                <a:latin typeface="Arial"/>
                <a:ea typeface="+mn-ea"/>
                <a:cs typeface="Arial"/>
              </a:rPr>
              <a:t>1 </a:t>
            </a:r>
          </a:p>
          <a:p>
            <a:pPr marL="0" marR="0" lvl="0" indent="0" algn="ctr" defTabSz="1219170" rtl="0" eaLnBrk="1" fontAlgn="auto" latinLnBrk="0" hangingPunct="1">
              <a:spcBef>
                <a:spcPts val="0"/>
              </a:spcBef>
              <a:spcAft>
                <a:spcPts val="0"/>
              </a:spcAft>
              <a:buClrTx/>
              <a:buSzTx/>
              <a:buFontTx/>
              <a:buNone/>
              <a:tabLst/>
              <a:defRPr/>
            </a:pPr>
            <a:r>
              <a:rPr kumimoji="0" lang="es-MX" sz="3200" b="1" i="0" u="none" strike="noStrike" kern="0" cap="none" spc="0" normalizeH="0" baseline="0" noProof="0" dirty="0">
                <a:ln>
                  <a:solidFill>
                    <a:srgbClr val="996633"/>
                  </a:solidFill>
                </a:ln>
                <a:solidFill>
                  <a:srgbClr val="FFC000"/>
                </a:solidFill>
                <a:effectLst/>
                <a:uLnTx/>
                <a:uFillTx/>
                <a:latin typeface="Arial"/>
                <a:ea typeface="+mn-ea"/>
                <a:cs typeface="Arial"/>
              </a:rPr>
              <a:t> 2005 - 2006 </a:t>
            </a:r>
            <a:endPar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spTree>
    <p:extLst>
      <p:ext uri="{BB962C8B-B14F-4D97-AF65-F5344CB8AC3E}">
        <p14:creationId xmlns:p14="http://schemas.microsoft.com/office/powerpoint/2010/main" val="35064534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advClick="0" advTm="0">
        <p15:prstTrans prst="curtains"/>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37000"/>
                                        <p:tgtEl>
                                          <p:spTgt spid="12"/>
                                        </p:tgtEl>
                                      </p:cBhvr>
                                    </p:animEffect>
                                  </p:childTnLst>
                                </p:cTn>
                              </p:par>
                              <p:par>
                                <p:cTn id="8" presetID="2" presetClass="exit" presetSubtype="2" fill="hold" nodeType="withEffect">
                                  <p:stCondLst>
                                    <p:cond delay="500"/>
                                  </p:stCondLst>
                                  <p:childTnLst>
                                    <p:anim calcmode="lin" valueType="num">
                                      <p:cBhvr additive="base">
                                        <p:cTn id="9" dur="16000"/>
                                        <p:tgtEl>
                                          <p:spTgt spid="6"/>
                                        </p:tgtEl>
                                        <p:attrNameLst>
                                          <p:attrName>ppt_x</p:attrName>
                                        </p:attrNameLst>
                                      </p:cBhvr>
                                      <p:tavLst>
                                        <p:tav tm="0">
                                          <p:val>
                                            <p:strVal val="ppt_x"/>
                                          </p:val>
                                        </p:tav>
                                        <p:tav tm="100000">
                                          <p:val>
                                            <p:strVal val="1+ppt_w/2"/>
                                          </p:val>
                                        </p:tav>
                                      </p:tavLst>
                                    </p:anim>
                                    <p:anim calcmode="lin" valueType="num">
                                      <p:cBhvr additive="base">
                                        <p:cTn id="10" dur="16000"/>
                                        <p:tgtEl>
                                          <p:spTgt spid="6"/>
                                        </p:tgtEl>
                                        <p:attrNameLst>
                                          <p:attrName>ppt_y</p:attrName>
                                        </p:attrNameLst>
                                      </p:cBhvr>
                                      <p:tavLst>
                                        <p:tav tm="0">
                                          <p:val>
                                            <p:strVal val="ppt_y"/>
                                          </p:val>
                                        </p:tav>
                                        <p:tav tm="100000">
                                          <p:val>
                                            <p:strVal val="ppt_y"/>
                                          </p:val>
                                        </p:tav>
                                      </p:tavLst>
                                    </p:anim>
                                    <p:set>
                                      <p:cBhvr>
                                        <p:cTn id="11" dur="1" fill="hold">
                                          <p:stCondLst>
                                            <p:cond delay="15999"/>
                                          </p:stCondLst>
                                        </p:cTn>
                                        <p:tgtEl>
                                          <p:spTgt spid="6"/>
                                        </p:tgtEl>
                                        <p:attrNameLst>
                                          <p:attrName>style.visibility</p:attrName>
                                        </p:attrNameLst>
                                      </p:cBhvr>
                                      <p:to>
                                        <p:strVal val="hidden"/>
                                      </p:to>
                                    </p:set>
                                  </p:childTnLst>
                                </p:cTn>
                              </p:par>
                              <p:par>
                                <p:cTn id="12" presetID="10" presetClass="entr" presetSubtype="0" fill="hold" grpId="0" nodeType="withEffect">
                                  <p:stCondLst>
                                    <p:cond delay="2250"/>
                                  </p:stCondLst>
                                  <p:iterate type="lt">
                                    <p:tmPct val="10000"/>
                                  </p:iterate>
                                  <p:childTnLst>
                                    <p:set>
                                      <p:cBhvr>
                                        <p:cTn id="13" dur="1" fill="hold">
                                          <p:stCondLst>
                                            <p:cond delay="0"/>
                                          </p:stCondLst>
                                        </p:cTn>
                                        <p:tgtEl>
                                          <p:spTgt spid="10"/>
                                        </p:tgtEl>
                                        <p:attrNameLst>
                                          <p:attrName>style.visibility</p:attrName>
                                        </p:attrNameLst>
                                      </p:cBhvr>
                                      <p:to>
                                        <p:strVal val="visible"/>
                                      </p:to>
                                    </p:set>
                                    <p:animEffect transition="in" filter="fade">
                                      <p:cBhvr>
                                        <p:cTn id="14" dur="1250"/>
                                        <p:tgtEl>
                                          <p:spTgt spid="10"/>
                                        </p:tgtEl>
                                      </p:cBhvr>
                                    </p:animEffect>
                                  </p:childTnLst>
                                </p:cTn>
                              </p:par>
                              <p:par>
                                <p:cTn id="15" presetID="8" presetClass="emph" presetSubtype="0" fill="hold" grpId="1" nodeType="withEffect">
                                  <p:stCondLst>
                                    <p:cond delay="2250"/>
                                  </p:stCondLst>
                                  <p:iterate type="lt">
                                    <p:tmPct val="7000"/>
                                  </p:iterate>
                                  <p:childTnLst>
                                    <p:animRot by="-43200000">
                                      <p:cBhvr>
                                        <p:cTn id="16" dur="2000" fill="hold"/>
                                        <p:tgtEl>
                                          <p:spTgt spid="10"/>
                                        </p:tgtEl>
                                        <p:attrNameLst>
                                          <p:attrName>r</p:attrName>
                                        </p:attrNameLst>
                                      </p:cBhvr>
                                    </p:animRot>
                                  </p:childTnLst>
                                </p:cTn>
                              </p:par>
                              <p:par>
                                <p:cTn id="17" presetID="17" presetClass="entr" presetSubtype="4" fill="hold" grpId="0" nodeType="withEffect">
                                  <p:stCondLst>
                                    <p:cond delay="8500"/>
                                  </p:stCondLst>
                                  <p:iterate type="lt">
                                    <p:tmPct val="10000"/>
                                  </p:iterate>
                                  <p:childTnLst>
                                    <p:set>
                                      <p:cBhvr>
                                        <p:cTn id="18" dur="1" fill="hold">
                                          <p:stCondLst>
                                            <p:cond delay="0"/>
                                          </p:stCondLst>
                                        </p:cTn>
                                        <p:tgtEl>
                                          <p:spTgt spid="14"/>
                                        </p:tgtEl>
                                        <p:attrNameLst>
                                          <p:attrName>style.visibility</p:attrName>
                                        </p:attrNameLst>
                                      </p:cBhvr>
                                      <p:to>
                                        <p:strVal val="visible"/>
                                      </p:to>
                                    </p:set>
                                    <p:anim calcmode="lin" valueType="num">
                                      <p:cBhvr>
                                        <p:cTn id="19" dur="3000" fill="hold"/>
                                        <p:tgtEl>
                                          <p:spTgt spid="14"/>
                                        </p:tgtEl>
                                        <p:attrNameLst>
                                          <p:attrName>ppt_x</p:attrName>
                                        </p:attrNameLst>
                                      </p:cBhvr>
                                      <p:tavLst>
                                        <p:tav tm="0">
                                          <p:val>
                                            <p:strVal val="#ppt_x"/>
                                          </p:val>
                                        </p:tav>
                                        <p:tav tm="100000">
                                          <p:val>
                                            <p:strVal val="#ppt_x"/>
                                          </p:val>
                                        </p:tav>
                                      </p:tavLst>
                                    </p:anim>
                                    <p:anim calcmode="lin" valueType="num">
                                      <p:cBhvr>
                                        <p:cTn id="20" dur="3000" fill="hold"/>
                                        <p:tgtEl>
                                          <p:spTgt spid="14"/>
                                        </p:tgtEl>
                                        <p:attrNameLst>
                                          <p:attrName>ppt_y</p:attrName>
                                        </p:attrNameLst>
                                      </p:cBhvr>
                                      <p:tavLst>
                                        <p:tav tm="0">
                                          <p:val>
                                            <p:strVal val="#ppt_y+#ppt_h/2"/>
                                          </p:val>
                                        </p:tav>
                                        <p:tav tm="100000">
                                          <p:val>
                                            <p:strVal val="#ppt_y"/>
                                          </p:val>
                                        </p:tav>
                                      </p:tavLst>
                                    </p:anim>
                                    <p:anim calcmode="lin" valueType="num">
                                      <p:cBhvr>
                                        <p:cTn id="21" dur="3000" fill="hold"/>
                                        <p:tgtEl>
                                          <p:spTgt spid="14"/>
                                        </p:tgtEl>
                                        <p:attrNameLst>
                                          <p:attrName>ppt_w</p:attrName>
                                        </p:attrNameLst>
                                      </p:cBhvr>
                                      <p:tavLst>
                                        <p:tav tm="0">
                                          <p:val>
                                            <p:strVal val="#ppt_w"/>
                                          </p:val>
                                        </p:tav>
                                        <p:tav tm="100000">
                                          <p:val>
                                            <p:strVal val="#ppt_w"/>
                                          </p:val>
                                        </p:tav>
                                      </p:tavLst>
                                    </p:anim>
                                    <p:anim calcmode="lin" valueType="num">
                                      <p:cBhvr>
                                        <p:cTn id="22" dur="3000" fill="hold"/>
                                        <p:tgtEl>
                                          <p:spTgt spid="14"/>
                                        </p:tgtEl>
                                        <p:attrNameLst>
                                          <p:attrName>ppt_h</p:attrName>
                                        </p:attrNameLst>
                                      </p:cBhvr>
                                      <p:tavLst>
                                        <p:tav tm="0">
                                          <p:val>
                                            <p:fltVal val="0"/>
                                          </p:val>
                                        </p:tav>
                                        <p:tav tm="100000">
                                          <p:val>
                                            <p:strVal val="#ppt_h"/>
                                          </p:val>
                                        </p:tav>
                                      </p:tavLst>
                                    </p:anim>
                                  </p:childTnLst>
                                </p:cTn>
                              </p:par>
                              <p:par>
                                <p:cTn id="23" presetID="10" presetClass="entr" presetSubtype="0" fill="hold" grpId="1" nodeType="withEffect">
                                  <p:stCondLst>
                                    <p:cond delay="8500"/>
                                  </p:stCondLst>
                                  <p:iterate type="lt">
                                    <p:tmPct val="10000"/>
                                  </p:iterate>
                                  <p:childTnLst>
                                    <p:set>
                                      <p:cBhvr>
                                        <p:cTn id="24" dur="1" fill="hold">
                                          <p:stCondLst>
                                            <p:cond delay="0"/>
                                          </p:stCondLst>
                                        </p:cTn>
                                        <p:tgtEl>
                                          <p:spTgt spid="14"/>
                                        </p:tgtEl>
                                        <p:attrNameLst>
                                          <p:attrName>style.visibility</p:attrName>
                                        </p:attrNameLst>
                                      </p:cBhvr>
                                      <p:to>
                                        <p:strVal val="visible"/>
                                      </p:to>
                                    </p:set>
                                    <p:animEffect transition="in" filter="fade">
                                      <p:cBhvr>
                                        <p:cTn id="25" dur="3000"/>
                                        <p:tgtEl>
                                          <p:spTgt spid="14"/>
                                        </p:tgtEl>
                                      </p:cBhvr>
                                    </p:animEffect>
                                  </p:childTnLst>
                                </p:cTn>
                              </p:par>
                              <p:par>
                                <p:cTn id="26" presetID="17" presetClass="entr" presetSubtype="4" fill="hold" grpId="0" nodeType="withEffect">
                                  <p:stCondLst>
                                    <p:cond delay="32000"/>
                                  </p:stCondLst>
                                  <p:iterate type="lt">
                                    <p:tmPct val="10000"/>
                                  </p:iterate>
                                  <p:childTnLst>
                                    <p:set>
                                      <p:cBhvr>
                                        <p:cTn id="27" dur="1" fill="hold">
                                          <p:stCondLst>
                                            <p:cond delay="0"/>
                                          </p:stCondLst>
                                        </p:cTn>
                                        <p:tgtEl>
                                          <p:spTgt spid="16"/>
                                        </p:tgtEl>
                                        <p:attrNameLst>
                                          <p:attrName>style.visibility</p:attrName>
                                        </p:attrNameLst>
                                      </p:cBhvr>
                                      <p:to>
                                        <p:strVal val="visible"/>
                                      </p:to>
                                    </p:set>
                                    <p:anim calcmode="lin" valueType="num">
                                      <p:cBhvr>
                                        <p:cTn id="28" dur="2500" fill="hold"/>
                                        <p:tgtEl>
                                          <p:spTgt spid="16"/>
                                        </p:tgtEl>
                                        <p:attrNameLst>
                                          <p:attrName>ppt_x</p:attrName>
                                        </p:attrNameLst>
                                      </p:cBhvr>
                                      <p:tavLst>
                                        <p:tav tm="0">
                                          <p:val>
                                            <p:strVal val="#ppt_x"/>
                                          </p:val>
                                        </p:tav>
                                        <p:tav tm="100000">
                                          <p:val>
                                            <p:strVal val="#ppt_x"/>
                                          </p:val>
                                        </p:tav>
                                      </p:tavLst>
                                    </p:anim>
                                    <p:anim calcmode="lin" valueType="num">
                                      <p:cBhvr>
                                        <p:cTn id="29" dur="2500" fill="hold"/>
                                        <p:tgtEl>
                                          <p:spTgt spid="16"/>
                                        </p:tgtEl>
                                        <p:attrNameLst>
                                          <p:attrName>ppt_y</p:attrName>
                                        </p:attrNameLst>
                                      </p:cBhvr>
                                      <p:tavLst>
                                        <p:tav tm="0">
                                          <p:val>
                                            <p:strVal val="#ppt_y+#ppt_h/2"/>
                                          </p:val>
                                        </p:tav>
                                        <p:tav tm="100000">
                                          <p:val>
                                            <p:strVal val="#ppt_y"/>
                                          </p:val>
                                        </p:tav>
                                      </p:tavLst>
                                    </p:anim>
                                    <p:anim calcmode="lin" valueType="num">
                                      <p:cBhvr>
                                        <p:cTn id="30" dur="2500" fill="hold"/>
                                        <p:tgtEl>
                                          <p:spTgt spid="16"/>
                                        </p:tgtEl>
                                        <p:attrNameLst>
                                          <p:attrName>ppt_w</p:attrName>
                                        </p:attrNameLst>
                                      </p:cBhvr>
                                      <p:tavLst>
                                        <p:tav tm="0">
                                          <p:val>
                                            <p:strVal val="#ppt_w"/>
                                          </p:val>
                                        </p:tav>
                                        <p:tav tm="100000">
                                          <p:val>
                                            <p:strVal val="#ppt_w"/>
                                          </p:val>
                                        </p:tav>
                                      </p:tavLst>
                                    </p:anim>
                                    <p:anim calcmode="lin" valueType="num">
                                      <p:cBhvr>
                                        <p:cTn id="31" dur="2500" fill="hold"/>
                                        <p:tgtEl>
                                          <p:spTgt spid="16"/>
                                        </p:tgtEl>
                                        <p:attrNameLst>
                                          <p:attrName>ppt_h</p:attrName>
                                        </p:attrNameLst>
                                      </p:cBhvr>
                                      <p:tavLst>
                                        <p:tav tm="0">
                                          <p:val>
                                            <p:fltVal val="0"/>
                                          </p:val>
                                        </p:tav>
                                        <p:tav tm="100000">
                                          <p:val>
                                            <p:strVal val="#ppt_h"/>
                                          </p:val>
                                        </p:tav>
                                      </p:tavLst>
                                    </p:anim>
                                  </p:childTnLst>
                                </p:cTn>
                              </p:par>
                              <p:par>
                                <p:cTn id="32" presetID="10" presetClass="entr" presetSubtype="0" fill="hold" grpId="1" nodeType="withEffect">
                                  <p:stCondLst>
                                    <p:cond delay="32000"/>
                                  </p:stCondLst>
                                  <p:iterate type="lt">
                                    <p:tmPct val="10000"/>
                                  </p:iterate>
                                  <p:childTnLst>
                                    <p:set>
                                      <p:cBhvr>
                                        <p:cTn id="33" dur="1" fill="hold">
                                          <p:stCondLst>
                                            <p:cond delay="0"/>
                                          </p:stCondLst>
                                        </p:cTn>
                                        <p:tgtEl>
                                          <p:spTgt spid="16"/>
                                        </p:tgtEl>
                                        <p:attrNameLst>
                                          <p:attrName>style.visibility</p:attrName>
                                        </p:attrNameLst>
                                      </p:cBhvr>
                                      <p:to>
                                        <p:strVal val="visible"/>
                                      </p:to>
                                    </p:set>
                                    <p:animEffect transition="in" filter="fade">
                                      <p:cBhvr>
                                        <p:cTn id="34" dur="2500"/>
                                        <p:tgtEl>
                                          <p:spTgt spid="16"/>
                                        </p:tgtEl>
                                      </p:cBhvr>
                                    </p:animEffect>
                                  </p:childTnLst>
                                </p:cTn>
                              </p:par>
                              <p:par>
                                <p:cTn id="35" presetID="1" presetClass="mediacall" presetSubtype="0" fill="hold" nodeType="withEffect">
                                  <p:stCondLst>
                                    <p:cond delay="0"/>
                                  </p:stCondLst>
                                  <p:childTnLst>
                                    <p:cmd type="call" cmd="playFrom(0.0)">
                                      <p:cBhvr>
                                        <p:cTn id="36" dur="38005" fill="hold"/>
                                        <p:tgtEl>
                                          <p:spTgt spid="3"/>
                                        </p:tgtEl>
                                      </p:cBhvr>
                                    </p:cmd>
                                  </p:childTnLst>
                                </p:cTn>
                              </p:par>
                              <p:par>
                                <p:cTn id="37" presetID="36" presetClass="path" presetSubtype="0" accel="50000" decel="50000" fill="hold" nodeType="withEffect">
                                  <p:stCondLst>
                                    <p:cond delay="18500"/>
                                  </p:stCondLst>
                                  <p:childTnLst>
                                    <p:animMotion origin="layout" path="M -0.0457 -1.11111E-6 L -0.53997 0.23658 C -0.62227 0.27639 -0.99648 0.26412 -0.99635 0.26458 " pathEditMode="relative" rAng="0" ptsTypes="AAA">
                                      <p:cBhvr>
                                        <p:cTn id="38" dur="20000" fill="hold"/>
                                        <p:tgtEl>
                                          <p:spTgt spid="4"/>
                                        </p:tgtEl>
                                        <p:attrNameLst>
                                          <p:attrName>ppt_x</p:attrName>
                                          <p:attrName>ppt_y</p:attrName>
                                        </p:attrNameLst>
                                      </p:cBhvr>
                                      <p:rCtr x="-47539" y="13287"/>
                                    </p:animMotion>
                                  </p:childTnLst>
                                </p:cTn>
                              </p:par>
                              <p:par>
                                <p:cTn id="39" presetID="10" presetClass="exit" presetSubtype="0" fill="hold" nodeType="withEffect">
                                  <p:stCondLst>
                                    <p:cond delay="31500"/>
                                  </p:stCondLst>
                                  <p:childTnLst>
                                    <p:animEffect transition="out" filter="fade">
                                      <p:cBhvr>
                                        <p:cTn id="40" dur="10"/>
                                        <p:tgtEl>
                                          <p:spTgt spid="4"/>
                                        </p:tgtEl>
                                      </p:cBhvr>
                                    </p:animEffect>
                                    <p:set>
                                      <p:cBhvr>
                                        <p:cTn id="41" dur="1" fill="hold">
                                          <p:stCondLst>
                                            <p:cond delay="9"/>
                                          </p:stCondLst>
                                        </p:cTn>
                                        <p:tgtEl>
                                          <p:spTgt spid="4"/>
                                        </p:tgtEl>
                                        <p:attrNameLst>
                                          <p:attrName>style.visibility</p:attrName>
                                        </p:attrNameLst>
                                      </p:cBhvr>
                                      <p:to>
                                        <p:strVal val="hidden"/>
                                      </p:to>
                                    </p:set>
                                  </p:childTnLst>
                                </p:cTn>
                              </p:par>
                              <p:par>
                                <p:cTn id="42" presetID="1" presetClass="entr" presetSubtype="0" fill="hold" nodeType="withEffect">
                                  <p:stCondLst>
                                    <p:cond delay="31500"/>
                                  </p:stCondLst>
                                  <p:childTnLst>
                                    <p:set>
                                      <p:cBhvr>
                                        <p:cTn id="43" dur="1" fill="hold">
                                          <p:stCondLst>
                                            <p:cond delay="0"/>
                                          </p:stCondLst>
                                        </p:cTn>
                                        <p:tgtEl>
                                          <p:spTgt spid="7"/>
                                        </p:tgtEl>
                                        <p:attrNameLst>
                                          <p:attrName>style.visibility</p:attrName>
                                        </p:attrNameLst>
                                      </p:cBhvr>
                                      <p:to>
                                        <p:strVal val="visible"/>
                                      </p:to>
                                    </p:set>
                                  </p:childTnLst>
                                </p:cTn>
                              </p:par>
                              <p:par>
                                <p:cTn id="44" presetID="35" presetClass="path" presetSubtype="0" accel="50000" decel="50000" fill="hold" nodeType="withEffect">
                                  <p:stCondLst>
                                    <p:cond delay="28500"/>
                                  </p:stCondLst>
                                  <p:childTnLst>
                                    <p:animMotion origin="layout" path="M 3.75E-6 0.00417 L -0.56016 0.0051 " pathEditMode="relative" rAng="0" ptsTypes="AA">
                                      <p:cBhvr>
                                        <p:cTn id="45" dur="12000" fill="hold"/>
                                        <p:tgtEl>
                                          <p:spTgt spid="7"/>
                                        </p:tgtEl>
                                        <p:attrNameLst>
                                          <p:attrName>ppt_x</p:attrName>
                                          <p:attrName>ppt_y</p:attrName>
                                        </p:attrNameLst>
                                      </p:cBhvr>
                                      <p:rCtr x="-28008" y="46"/>
                                    </p:animMotion>
                                  </p:childTnLst>
                                </p:cTn>
                              </p:par>
                            </p:childTnLst>
                          </p:cTn>
                        </p:par>
                        <p:par>
                          <p:cTn id="46" fill="hold">
                            <p:stCondLst>
                              <p:cond delay="40500"/>
                            </p:stCondLst>
                            <p:childTnLst>
                              <p:par>
                                <p:cTn id="47" presetID="1" presetClass="entr" presetSubtype="0" fill="hold" grpId="0" nodeType="afterEffect" nodePh="1">
                                  <p:stCondLst>
                                    <p:cond delay="0"/>
                                  </p:stCondLst>
                                  <p:endCondLst>
                                    <p:cond evt="begin" delay="0">
                                      <p:tn val="47"/>
                                    </p:cond>
                                  </p:endCondLst>
                                  <p:childTnLst>
                                    <p:set>
                                      <p:cBhvr>
                                        <p:cTn id="4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49" fill="hold" display="0">
                  <p:stCondLst>
                    <p:cond delay="indefinite"/>
                  </p:stCondLst>
                  <p:endCondLst>
                    <p:cond evt="onStopAudio" delay="0">
                      <p:tgtEl>
                        <p:sldTgt/>
                      </p:tgtEl>
                    </p:cond>
                  </p:endCondLst>
                </p:cTn>
                <p:tgtEl>
                  <p:spTgt spid="3"/>
                </p:tgtEl>
              </p:cMediaNode>
            </p:audio>
          </p:childTnLst>
        </p:cTn>
      </p:par>
    </p:tnLst>
    <p:bldLst>
      <p:bldP spid="10" grpId="0"/>
      <p:bldP spid="10" grpId="1"/>
      <p:bldP spid="13" grpId="0"/>
      <p:bldP spid="16" grpId="0"/>
      <p:bldP spid="16" grpId="1"/>
      <p:bldP spid="14" grpId="0"/>
      <p:bldP spid="14" grpId="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0000"/>
            <a:lum/>
          </a:blip>
          <a:srcRect/>
          <a:stretch>
            <a:fillRect/>
          </a:stretch>
        </a:blipFill>
        <a:effectLst/>
      </p:bgPr>
    </p:bg>
    <p:spTree>
      <p:nvGrpSpPr>
        <p:cNvPr id="1" name=""/>
        <p:cNvGrpSpPr/>
        <p:nvPr/>
      </p:nvGrpSpPr>
      <p:grpSpPr>
        <a:xfrm>
          <a:off x="0" y="0"/>
          <a:ext cx="0" cy="0"/>
          <a:chOff x="0" y="0"/>
          <a:chExt cx="0" cy="0"/>
        </a:xfrm>
      </p:grpSpPr>
      <p:pic>
        <p:nvPicPr>
          <p:cNvPr id="10" name="Imagen 9" descr="Imagen que contiene objeto, bandera&#10;&#10;Descripción generada con confianza alta">
            <a:extLst>
              <a:ext uri="{FF2B5EF4-FFF2-40B4-BE49-F238E27FC236}">
                <a16:creationId xmlns:a16="http://schemas.microsoft.com/office/drawing/2014/main" id="{D7722991-776D-42AF-AAC2-55A4121328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7" name="Imagen 6" descr="Imagen que contiene hombre, persona, edificio, ventana&#10;&#10;Descripción generada con confianza muy alta">
            <a:extLst>
              <a:ext uri="{FF2B5EF4-FFF2-40B4-BE49-F238E27FC236}">
                <a16:creationId xmlns:a16="http://schemas.microsoft.com/office/drawing/2014/main" id="{FB5EEF13-A38A-4E58-86F1-F55C7F9B38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7250" y="1785792"/>
            <a:ext cx="2857500" cy="3581400"/>
          </a:xfrm>
          <a:prstGeom prst="ellipse">
            <a:avLst/>
          </a:prstGeom>
          <a:ln w="190500" cap="rnd">
            <a:solidFill>
              <a:srgbClr val="FFC000"/>
            </a:solidFill>
            <a:prstDash val="solid"/>
          </a:ln>
          <a:effectLst>
            <a:glow rad="127000">
              <a:srgbClr val="FF0000">
                <a:alpha val="60000"/>
              </a:srgb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3" name="Rectángulo 2">
            <a:extLst>
              <a:ext uri="{FF2B5EF4-FFF2-40B4-BE49-F238E27FC236}">
                <a16:creationId xmlns:a16="http://schemas.microsoft.com/office/drawing/2014/main" id="{07DACA0B-CD17-4B15-B300-9404433F0058}"/>
              </a:ext>
            </a:extLst>
          </p:cNvPr>
          <p:cNvSpPr/>
          <p:nvPr/>
        </p:nvSpPr>
        <p:spPr>
          <a:xfrm>
            <a:off x="0" y="1091381"/>
            <a:ext cx="3716594" cy="4708981"/>
          </a:xfrm>
          <a:prstGeom prst="rect">
            <a:avLst/>
          </a:prstGeom>
        </p:spPr>
        <p:txBody>
          <a:bodyPr wrap="square">
            <a:spAutoFit/>
          </a:bodyPr>
          <a:lstStyle/>
          <a:p>
            <a:pPr algn="ctr">
              <a:lnSpc>
                <a:spcPts val="3000"/>
              </a:lnSpc>
              <a:spcAft>
                <a:spcPts val="0"/>
              </a:spcAft>
            </a:pPr>
            <a:r>
              <a:rPr lang="es-ES" sz="4000" b="1" kern="0" dirty="0">
                <a:ln>
                  <a:solidFill>
                    <a:srgbClr val="C00000"/>
                  </a:solidFill>
                </a:ln>
                <a:solidFill>
                  <a:srgbClr val="FFC000"/>
                </a:solidFill>
                <a:latin typeface="Edwardian Script ITC" panose="030303020407070D0804" pitchFamily="66" charset="0"/>
                <a:cs typeface="Arial"/>
              </a:rPr>
              <a:t>Nombre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FernandoAlonso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Díaz</a:t>
            </a:r>
          </a:p>
          <a:p>
            <a:pPr algn="ctr">
              <a:lnSpc>
                <a:spcPts val="3000"/>
              </a:lnSpc>
              <a:spcAft>
                <a:spcPts val="0"/>
              </a:spcAft>
            </a:pPr>
            <a:endParaRPr lang="es-MX" sz="4000" b="1" kern="0" dirty="0">
              <a:ln>
                <a:solidFill>
                  <a:srgbClr val="996633"/>
                </a:solidFill>
              </a:ln>
              <a:solidFill>
                <a:srgbClr val="FFC000"/>
              </a:solidFill>
              <a:latin typeface="Edwardian Script ITC" panose="030303020407070D0804" pitchFamily="66" charset="0"/>
              <a:cs typeface="Arial"/>
            </a:endParaRPr>
          </a:p>
          <a:p>
            <a:pPr algn="ctr">
              <a:lnSpc>
                <a:spcPts val="3000"/>
              </a:lnSpc>
              <a:spcAft>
                <a:spcPts val="0"/>
              </a:spcAft>
            </a:pPr>
            <a:r>
              <a:rPr lang="es-ES" sz="4000" b="1" kern="0" dirty="0">
                <a:ln>
                  <a:solidFill>
                    <a:srgbClr val="C00000"/>
                  </a:solidFill>
                </a:ln>
                <a:solidFill>
                  <a:srgbClr val="FFC000"/>
                </a:solidFill>
                <a:latin typeface="Edwardian Script ITC" panose="030303020407070D0804" pitchFamily="66" charset="0"/>
                <a:cs typeface="Arial"/>
              </a:rPr>
              <a:t>Apodo</a:t>
            </a:r>
            <a:endParaRPr lang="es-MX" sz="4000" b="1" kern="0" dirty="0">
              <a:ln>
                <a:solidFill>
                  <a:srgbClr val="C00000"/>
                </a:solidFill>
              </a:ln>
              <a:solidFill>
                <a:srgbClr val="FFC000"/>
              </a:solidFill>
              <a:latin typeface="Edwardian Script ITC" panose="030303020407070D0804" pitchFamily="66" charset="0"/>
              <a:cs typeface="Arial"/>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"Magic Alonso", "El Nano"</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4000" b="1" kern="0" dirty="0">
                <a:ln>
                  <a:solidFill>
                    <a:srgbClr val="C00000"/>
                  </a:solidFill>
                </a:ln>
                <a:solidFill>
                  <a:srgbClr val="FFC000"/>
                </a:solidFill>
                <a:latin typeface="Edwardian Script ITC" panose="030303020407070D0804" pitchFamily="66" charset="0"/>
                <a:cs typeface="Arial"/>
              </a:rPr>
              <a:t>Nacionalidad</a:t>
            </a:r>
            <a:endParaRPr lang="es-MX" sz="4000" b="1" kern="0" dirty="0">
              <a:ln>
                <a:solidFill>
                  <a:srgbClr val="C00000"/>
                </a:solidFill>
              </a:ln>
              <a:solidFill>
                <a:srgbClr val="FFC000"/>
              </a:solidFill>
              <a:latin typeface="Edwardian Script ITC" panose="030303020407070D0804" pitchFamily="66" charset="0"/>
              <a:cs typeface="Arial"/>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Español</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4000" b="1" kern="0" dirty="0">
                <a:ln>
                  <a:solidFill>
                    <a:srgbClr val="C00000"/>
                  </a:solidFill>
                </a:ln>
                <a:solidFill>
                  <a:srgbClr val="FFC000"/>
                </a:solidFill>
                <a:latin typeface="Edwardian Script ITC" panose="030303020407070D0804" pitchFamily="66" charset="0"/>
                <a:cs typeface="Arial"/>
              </a:rPr>
              <a:t>Nacimiento</a:t>
            </a:r>
            <a:endParaRPr lang="es-MX" sz="4000" b="1" kern="0" dirty="0">
              <a:ln>
                <a:solidFill>
                  <a:srgbClr val="C00000"/>
                </a:solidFill>
              </a:ln>
              <a:solidFill>
                <a:srgbClr val="FFC000"/>
              </a:solidFill>
              <a:latin typeface="Edwardian Script ITC" panose="030303020407070D0804" pitchFamily="66" charset="0"/>
              <a:cs typeface="Arial"/>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29 de julio de 1981</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Oviedo, Asturias, España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B05C7419-5A3D-4783-B79B-AE04EE8B859E}"/>
              </a:ext>
            </a:extLst>
          </p:cNvPr>
          <p:cNvSpPr/>
          <p:nvPr/>
        </p:nvSpPr>
        <p:spPr>
          <a:xfrm>
            <a:off x="3505198" y="1592825"/>
            <a:ext cx="5196347" cy="3421627"/>
          </a:xfrm>
          <a:prstGeom prst="rect">
            <a:avLst/>
          </a:prstGeom>
        </p:spPr>
        <p:txBody>
          <a:bodyPr>
            <a:prstTxWarp prst="textArchUp">
              <a:avLst/>
            </a:prstTxWarp>
            <a:spAutoFit/>
          </a:bodyPr>
          <a:lstStyle/>
          <a:p>
            <a:pPr lvl="0" algn="ctr">
              <a:lnSpc>
                <a:spcPts val="5000"/>
              </a:lnSpc>
            </a:pPr>
            <a:r>
              <a:rPr lang="es-ES" sz="7200" b="1" kern="0" dirty="0">
                <a:ln>
                  <a:solidFill>
                    <a:srgbClr val="FF0000"/>
                  </a:solidFill>
                </a:ln>
                <a:solidFill>
                  <a:srgbClr val="FFFF00"/>
                </a:solidFill>
                <a:latin typeface="Edwardian Script ITC" panose="030303020407070D0804" pitchFamily="66" charset="0"/>
                <a:cs typeface="Arial"/>
              </a:rPr>
              <a:t>Fernando</a:t>
            </a:r>
            <a:r>
              <a:rPr lang="es-ES" sz="7200" b="1" kern="1800" dirty="0">
                <a:ln>
                  <a:solidFill>
                    <a:srgbClr val="FF0000"/>
                  </a:solidFill>
                </a:ln>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7200" b="1" kern="0" dirty="0">
                <a:ln>
                  <a:solidFill>
                    <a:srgbClr val="FF0000"/>
                  </a:solidFill>
                </a:ln>
                <a:solidFill>
                  <a:srgbClr val="FFFF00"/>
                </a:solidFill>
                <a:latin typeface="Edwardian Script ITC" panose="030303020407070D0804" pitchFamily="66" charset="0"/>
                <a:cs typeface="Arial"/>
              </a:rPr>
              <a:t>Alonso</a:t>
            </a:r>
            <a:endParaRPr lang="es-MX" sz="7200" b="1" kern="0" dirty="0">
              <a:ln>
                <a:solidFill>
                  <a:srgbClr val="FF0000"/>
                </a:solidFill>
              </a:ln>
              <a:solidFill>
                <a:srgbClr val="FFFF00"/>
              </a:solidFill>
              <a:latin typeface="Edwardian Script ITC" panose="030303020407070D0804" pitchFamily="66" charset="0"/>
              <a:cs typeface="Arial"/>
            </a:endParaRPr>
          </a:p>
          <a:p>
            <a:pPr lvl="0" algn="ctr">
              <a:lnSpc>
                <a:spcPts val="5000"/>
              </a:lnSpc>
            </a:pPr>
            <a:endParaRPr lang="es-MX" sz="7200" dirty="0">
              <a:ln>
                <a:solidFill>
                  <a:srgbClr val="FF0000"/>
                </a:solidFill>
              </a:ln>
              <a:solidFill>
                <a:srgbClr val="FFFF00"/>
              </a:solidFill>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82369515-9186-4535-B8AB-5BFEB7FF5D43}"/>
              </a:ext>
            </a:extLst>
          </p:cNvPr>
          <p:cNvSpPr/>
          <p:nvPr/>
        </p:nvSpPr>
        <p:spPr>
          <a:xfrm>
            <a:off x="4221127" y="5662423"/>
            <a:ext cx="3749744" cy="553998"/>
          </a:xfrm>
          <a:prstGeom prst="rect">
            <a:avLst/>
          </a:prstGeom>
        </p:spPr>
        <p:txBody>
          <a:bodyPr wrap="none">
            <a:prstTxWarp prst="textArchDown">
              <a:avLst/>
            </a:prstTxWarp>
            <a:spAutoFit/>
          </a:bodyPr>
          <a:lstStyle/>
          <a:p>
            <a:pPr lvl="0" algn="ctr">
              <a:lnSpc>
                <a:spcPts val="2400"/>
              </a:lnSpc>
            </a:pPr>
            <a:r>
              <a:rPr lang="es-ES" sz="6000" b="1" kern="0" dirty="0">
                <a:ln>
                  <a:solidFill>
                    <a:srgbClr val="FF0000"/>
                  </a:solidFill>
                </a:ln>
                <a:solidFill>
                  <a:srgbClr val="FFFF00"/>
                </a:solidFill>
                <a:latin typeface="Edwardian Script ITC" panose="030303020407070D0804" pitchFamily="66" charset="0"/>
                <a:cs typeface="Arial"/>
              </a:rPr>
              <a:t>Datos</a:t>
            </a:r>
            <a:r>
              <a:rPr lang="es-ES" sz="6000" b="1" kern="1800" dirty="0">
                <a:ln>
                  <a:solidFill>
                    <a:srgbClr val="FF0000"/>
                  </a:solidFill>
                </a:ln>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6000" b="1" kern="0" dirty="0">
                <a:ln>
                  <a:solidFill>
                    <a:srgbClr val="FF0000"/>
                  </a:solidFill>
                </a:ln>
                <a:solidFill>
                  <a:srgbClr val="FFFF00"/>
                </a:solidFill>
                <a:latin typeface="Edwardian Script ITC" panose="030303020407070D0804" pitchFamily="66" charset="0"/>
                <a:cs typeface="Arial"/>
              </a:rPr>
              <a:t>personales</a:t>
            </a:r>
            <a:endParaRPr lang="es-MX" sz="6000" b="1" kern="0" dirty="0">
              <a:ln>
                <a:solidFill>
                  <a:srgbClr val="FF0000"/>
                </a:solidFill>
              </a:ln>
              <a:solidFill>
                <a:srgbClr val="FFFF00"/>
              </a:solidFill>
              <a:latin typeface="Edwardian Script ITC" panose="030303020407070D0804" pitchFamily="66" charset="0"/>
              <a:cs typeface="Arial"/>
            </a:endParaRPr>
          </a:p>
        </p:txBody>
      </p:sp>
      <p:sp>
        <p:nvSpPr>
          <p:cNvPr id="8" name="Rectángulo 7">
            <a:extLst>
              <a:ext uri="{FF2B5EF4-FFF2-40B4-BE49-F238E27FC236}">
                <a16:creationId xmlns:a16="http://schemas.microsoft.com/office/drawing/2014/main" id="{1BFDFBFE-97C2-40E3-B1F7-B066138E232A}"/>
              </a:ext>
            </a:extLst>
          </p:cNvPr>
          <p:cNvSpPr/>
          <p:nvPr/>
        </p:nvSpPr>
        <p:spPr>
          <a:xfrm>
            <a:off x="8647483" y="698099"/>
            <a:ext cx="3210219" cy="5478423"/>
          </a:xfrm>
          <a:prstGeom prst="rect">
            <a:avLst/>
          </a:prstGeom>
        </p:spPr>
        <p:txBody>
          <a:bodyPr wrap="square">
            <a:spAutoFit/>
          </a:bodyPr>
          <a:lstStyle/>
          <a:p>
            <a:pPr lvl="0" algn="ctr">
              <a:lnSpc>
                <a:spcPts val="3000"/>
              </a:lnSpc>
            </a:pPr>
            <a:r>
              <a:rPr lang="es-ES" sz="4000" b="1" kern="0" dirty="0">
                <a:ln>
                  <a:solidFill>
                    <a:srgbClr val="C00000"/>
                  </a:solidFill>
                </a:ln>
                <a:solidFill>
                  <a:srgbClr val="FFC000"/>
                </a:solidFill>
                <a:latin typeface="Edwardian Script ITC" panose="030303020407070D0804" pitchFamily="66" charset="0"/>
                <a:cs typeface="Arial"/>
              </a:rPr>
              <a:t>Carrera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rgbClr val="C00000"/>
                  </a:solidFill>
                </a:ln>
                <a:solidFill>
                  <a:srgbClr val="FFC000"/>
                </a:solidFill>
                <a:latin typeface="Edwardian Script ITC" panose="030303020407070D0804" pitchFamily="66" charset="0"/>
                <a:cs typeface="Arial"/>
              </a:rPr>
              <a:t>deportiva</a:t>
            </a:r>
            <a:endParaRPr lang="es-MX" sz="4000" b="1" kern="0" dirty="0">
              <a:ln>
                <a:solidFill>
                  <a:srgbClr val="C00000"/>
                </a:solidFill>
              </a:ln>
              <a:solidFill>
                <a:srgbClr val="FFC000"/>
              </a:solidFill>
              <a:latin typeface="Edwardian Script ITC" panose="030303020407070D0804" pitchFamily="66" charset="0"/>
              <a:cs typeface="Arial"/>
            </a:endParaRPr>
          </a:p>
          <a:p>
            <a:pPr lvl="0" algn="ctr">
              <a:lnSpc>
                <a:spcPts val="30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Palmarés general</a:t>
            </a:r>
          </a:p>
          <a:p>
            <a:pPr lvl="0" algn="ctr">
              <a:lnSpc>
                <a:spcPts val="3000"/>
              </a:lnSpc>
            </a:pPr>
            <a:endParaRPr lang="es-ES" sz="4000" b="1" kern="0" dirty="0">
              <a:ln>
                <a:solidFill>
                  <a:srgbClr val="996633"/>
                </a:solidFill>
              </a:ln>
              <a:solidFill>
                <a:srgbClr val="FFC000"/>
              </a:solidFill>
              <a:latin typeface="Edwardian Script ITC" panose="030303020407070D0804" pitchFamily="66" charset="0"/>
              <a:cs typeface="Arial"/>
            </a:endParaRPr>
          </a:p>
          <a:p>
            <a:pPr algn="ctr">
              <a:lnSpc>
                <a:spcPts val="3000"/>
              </a:lnSpc>
              <a:spcAft>
                <a:spcPts val="0"/>
              </a:spcAft>
            </a:pPr>
            <a:r>
              <a:rPr lang="es-ES" sz="4000" b="1" kern="0" dirty="0">
                <a:ln>
                  <a:solidFill>
                    <a:srgbClr val="C00000"/>
                  </a:solidFill>
                </a:ln>
                <a:solidFill>
                  <a:srgbClr val="FFC000"/>
                </a:solidFill>
                <a:latin typeface="Edwardian Script ITC" panose="030303020407070D0804" pitchFamily="66" charset="0"/>
                <a:cs typeface="Arial"/>
              </a:rPr>
              <a:t>Competiciones</a:t>
            </a:r>
            <a:endParaRPr lang="es-MX" sz="4000" b="1" kern="0" dirty="0">
              <a:ln>
                <a:solidFill>
                  <a:srgbClr val="C00000"/>
                </a:solidFill>
              </a:ln>
              <a:solidFill>
                <a:srgbClr val="FFC000"/>
              </a:solidFill>
              <a:latin typeface="Edwardian Script ITC" panose="030303020407070D0804" pitchFamily="66" charset="0"/>
              <a:cs typeface="Arial"/>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Fórmula 1</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500 Millas de Indianápolis</a:t>
            </a:r>
          </a:p>
          <a:p>
            <a:pPr algn="ctr">
              <a:lnSpc>
                <a:spcPts val="3000"/>
              </a:lnSpc>
              <a:spcAft>
                <a:spcPts val="0"/>
              </a:spcAft>
            </a:pPr>
            <a:endParaRPr lang="es-MX" sz="1100" dirty="0">
              <a:latin typeface="Calibri" panose="020F0502020204030204" pitchFamily="34" charset="0"/>
              <a:cs typeface="Times New Roman" panose="02020603050405020304" pitchFamily="18" charset="0"/>
            </a:endParaRPr>
          </a:p>
          <a:p>
            <a:pPr algn="ctr">
              <a:lnSpc>
                <a:spcPts val="3000"/>
              </a:lnSpc>
              <a:spcAft>
                <a:spcPts val="0"/>
              </a:spcAft>
            </a:pPr>
            <a:r>
              <a:rPr lang="es-ES" sz="4000" b="1" kern="0" dirty="0">
                <a:ln>
                  <a:solidFill>
                    <a:srgbClr val="C00000"/>
                  </a:solidFill>
                </a:ln>
                <a:solidFill>
                  <a:srgbClr val="FFC000"/>
                </a:solidFill>
                <a:latin typeface="Edwardian Script ITC" panose="030303020407070D0804" pitchFamily="66" charset="0"/>
                <a:cs typeface="Arial"/>
              </a:rPr>
              <a:t>Equipos</a:t>
            </a:r>
            <a:endParaRPr lang="es-MX" sz="4000" b="1" kern="0" dirty="0">
              <a:ln>
                <a:solidFill>
                  <a:srgbClr val="C00000"/>
                </a:solidFill>
              </a:ln>
              <a:solidFill>
                <a:srgbClr val="FFC000"/>
              </a:solidFill>
              <a:latin typeface="Edwardian Script ITC" panose="030303020407070D0804" pitchFamily="66" charset="0"/>
              <a:cs typeface="Arial"/>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Minardi,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Renault,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McLaren Mercedes,</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Ferrari,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McLaren Honda,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McLaren Honda Andretti</a:t>
            </a:r>
          </a:p>
        </p:txBody>
      </p:sp>
      <p:sp>
        <p:nvSpPr>
          <p:cNvPr id="6" name="CuadroTexto 5">
            <a:extLst>
              <a:ext uri="{FF2B5EF4-FFF2-40B4-BE49-F238E27FC236}">
                <a16:creationId xmlns:a16="http://schemas.microsoft.com/office/drawing/2014/main" id="{F6DAA748-AF87-4394-AC09-328CDD764211}"/>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953851510"/>
      </p:ext>
    </p:extLst>
  </p:cSld>
  <p:clrMapOvr>
    <a:masterClrMapping/>
  </p:clrMapOvr>
  <mc:AlternateContent xmlns:mc="http://schemas.openxmlformats.org/markup-compatibility/2006" xmlns:p14="http://schemas.microsoft.com/office/powerpoint/2010/main">
    <mc:Choice Requires="p14">
      <p:transition spd="slow" p14:dur="2000" advTm="0">
        <p14:ripple dir="ld"/>
        <p:sndAc>
          <p:stSnd>
            <p:snd r:embed="rId2" name="Alonso 1 Medley-Eaglenest-2.wav"/>
          </p:stSnd>
        </p:sndAc>
      </p:transition>
    </mc:Choice>
    <mc:Fallback xmlns="">
      <p:transition spd="slow" advTm="0">
        <p:fade/>
        <p:sndAc>
          <p:stSnd>
            <p:snd r:embed="rId5" name="Alonso 1 Medley-Eaglenest-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0"/>
                                        <p:tgtEl>
                                          <p:spTgt spid="7"/>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grpId="0" nodeType="withEffect">
                                  <p:stCondLst>
                                    <p:cond delay="675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childTnLst>
                          </p:cTn>
                        </p:par>
                        <p:par>
                          <p:cTn id="14" fill="hold">
                            <p:stCondLst>
                              <p:cond delay="11550"/>
                            </p:stCondLst>
                            <p:childTnLst>
                              <p:par>
                                <p:cTn id="15" presetID="10" presetClass="exit" presetSubtype="0" fill="hold" nodeType="afterEffect">
                                  <p:stCondLst>
                                    <p:cond delay="0"/>
                                  </p:stCondLst>
                                  <p:childTnLst>
                                    <p:animEffect transition="out" filter="fade">
                                      <p:cBhvr>
                                        <p:cTn id="16" dur="3000"/>
                                        <p:tgtEl>
                                          <p:spTgt spid="10"/>
                                        </p:tgtEl>
                                      </p:cBhvr>
                                    </p:animEffect>
                                    <p:set>
                                      <p:cBhvr>
                                        <p:cTn id="17" dur="1" fill="hold">
                                          <p:stCondLst>
                                            <p:cond delay="2999"/>
                                          </p:stCondLst>
                                        </p:cTn>
                                        <p:tgtEl>
                                          <p:spTgt spid="10"/>
                                        </p:tgtEl>
                                        <p:attrNameLst>
                                          <p:attrName>style.visibility</p:attrName>
                                        </p:attrNameLst>
                                      </p:cBhvr>
                                      <p:to>
                                        <p:strVal val="hidden"/>
                                      </p:to>
                                    </p:set>
                                  </p:childTnLst>
                                </p:cTn>
                              </p:par>
                            </p:childTnLst>
                          </p:cTn>
                        </p:par>
                        <p:par>
                          <p:cTn id="18" fill="hold">
                            <p:stCondLst>
                              <p:cond delay="14550"/>
                            </p:stCondLst>
                            <p:childTnLst>
                              <p:par>
                                <p:cTn id="19" presetID="10" presetClass="entr" presetSubtype="0" fill="hold" grpId="0" nodeType="after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180"/>
                                        <p:tgtEl>
                                          <p:spTgt spid="3">
                                            <p:txEl>
                                              <p:pRg st="0" end="0"/>
                                            </p:txEl>
                                          </p:spTgt>
                                        </p:tgtEl>
                                      </p:cBhvr>
                                    </p:animEffect>
                                  </p:childTnLst>
                                </p:cTn>
                              </p:par>
                            </p:childTnLst>
                          </p:cTn>
                        </p:par>
                        <p:par>
                          <p:cTn id="22" fill="hold">
                            <p:stCondLst>
                              <p:cond delay="16320"/>
                            </p:stCondLst>
                            <p:childTnLst>
                              <p:par>
                                <p:cTn id="23" presetID="10" presetClass="entr" presetSubtype="0" fill="hold" grpId="0" nodeType="afterEffect">
                                  <p:stCondLst>
                                    <p:cond delay="0"/>
                                  </p:stCondLst>
                                  <p:iterate type="lt">
                                    <p:tmPct val="10000"/>
                                  </p:iterate>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180"/>
                                        <p:tgtEl>
                                          <p:spTgt spid="3">
                                            <p:txEl>
                                              <p:pRg st="1" end="1"/>
                                            </p:txEl>
                                          </p:spTgt>
                                        </p:tgtEl>
                                      </p:cBhvr>
                                    </p:animEffect>
                                  </p:childTnLst>
                                </p:cTn>
                              </p:par>
                            </p:childTnLst>
                          </p:cTn>
                        </p:par>
                        <p:par>
                          <p:cTn id="26" fill="hold">
                            <p:stCondLst>
                              <p:cond delay="19506"/>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180"/>
                                        <p:tgtEl>
                                          <p:spTgt spid="3">
                                            <p:txEl>
                                              <p:pRg st="3" end="3"/>
                                            </p:txEl>
                                          </p:spTgt>
                                        </p:tgtEl>
                                      </p:cBhvr>
                                    </p:animEffect>
                                  </p:childTnLst>
                                </p:cTn>
                              </p:par>
                            </p:childTnLst>
                          </p:cTn>
                        </p:par>
                        <p:par>
                          <p:cTn id="30" fill="hold">
                            <p:stCondLst>
                              <p:cond delay="22158"/>
                            </p:stCondLst>
                            <p:childTnLst>
                              <p:par>
                                <p:cTn id="31" presetID="10" presetClass="entr" presetSubtype="0" fill="hold" grpId="0" nodeType="afterEffect">
                                  <p:stCondLst>
                                    <p:cond delay="0"/>
                                  </p:stCondLst>
                                  <p:iterate type="lt">
                                    <p:tmPct val="10000"/>
                                  </p:iterate>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1180"/>
                                        <p:tgtEl>
                                          <p:spTgt spid="3">
                                            <p:txEl>
                                              <p:pRg st="4" end="4"/>
                                            </p:txEl>
                                          </p:spTgt>
                                        </p:tgtEl>
                                      </p:cBhvr>
                                    </p:animEffect>
                                  </p:childTnLst>
                                </p:cTn>
                              </p:par>
                            </p:childTnLst>
                          </p:cTn>
                        </p:par>
                        <p:par>
                          <p:cTn id="34" fill="hold">
                            <p:stCondLst>
                              <p:cond delay="25816"/>
                            </p:stCondLst>
                            <p:childTnLst>
                              <p:par>
                                <p:cTn id="35" presetID="10" presetClass="entr" presetSubtype="0" fill="hold" grpId="0" nodeType="afterEffect">
                                  <p:stCondLst>
                                    <p:cond delay="1000"/>
                                  </p:stCondLst>
                                  <p:iterate type="lt">
                                    <p:tmPct val="10000"/>
                                  </p:iterate>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180"/>
                                        <p:tgtEl>
                                          <p:spTgt spid="3">
                                            <p:txEl>
                                              <p:pRg st="6" end="6"/>
                                            </p:txEl>
                                          </p:spTgt>
                                        </p:tgtEl>
                                      </p:cBhvr>
                                    </p:animEffect>
                                  </p:childTnLst>
                                </p:cTn>
                              </p:par>
                            </p:childTnLst>
                          </p:cTn>
                        </p:par>
                        <p:par>
                          <p:cTn id="38" fill="hold">
                            <p:stCondLst>
                              <p:cond delay="29294"/>
                            </p:stCondLst>
                            <p:childTnLst>
                              <p:par>
                                <p:cTn id="39" presetID="10" presetClass="entr" presetSubtype="0" fill="hold" grpId="0" nodeType="afterEffect">
                                  <p:stCondLst>
                                    <p:cond delay="0"/>
                                  </p:stCondLst>
                                  <p:iterate type="lt">
                                    <p:tmPct val="10000"/>
                                  </p:iterate>
                                  <p:childTnLst>
                                    <p:set>
                                      <p:cBhvr>
                                        <p:cTn id="40" dur="1" fill="hold">
                                          <p:stCondLst>
                                            <p:cond delay="0"/>
                                          </p:stCondLst>
                                        </p:cTn>
                                        <p:tgtEl>
                                          <p:spTgt spid="3">
                                            <p:txEl>
                                              <p:pRg st="7" end="7"/>
                                            </p:txEl>
                                          </p:spTgt>
                                        </p:tgtEl>
                                        <p:attrNameLst>
                                          <p:attrName>style.visibility</p:attrName>
                                        </p:attrNameLst>
                                      </p:cBhvr>
                                      <p:to>
                                        <p:strVal val="visible"/>
                                      </p:to>
                                    </p:set>
                                    <p:animEffect transition="in" filter="fade">
                                      <p:cBhvr>
                                        <p:cTn id="41" dur="1180"/>
                                        <p:tgtEl>
                                          <p:spTgt spid="3">
                                            <p:txEl>
                                              <p:pRg st="7" end="7"/>
                                            </p:txEl>
                                          </p:spTgt>
                                        </p:tgtEl>
                                      </p:cBhvr>
                                    </p:animEffect>
                                  </p:childTnLst>
                                </p:cTn>
                              </p:par>
                            </p:childTnLst>
                          </p:cTn>
                        </p:par>
                        <p:par>
                          <p:cTn id="42" fill="hold">
                            <p:stCondLst>
                              <p:cond delay="31182"/>
                            </p:stCondLst>
                            <p:childTnLst>
                              <p:par>
                                <p:cTn id="43" presetID="10" presetClass="entr" presetSubtype="0" fill="hold" grpId="0" nodeType="afterEffect">
                                  <p:stCondLst>
                                    <p:cond delay="1000"/>
                                  </p:stCondLst>
                                  <p:iterate type="lt">
                                    <p:tmPct val="10000"/>
                                  </p:iterate>
                                  <p:childTnLst>
                                    <p:set>
                                      <p:cBhvr>
                                        <p:cTn id="44" dur="1" fill="hold">
                                          <p:stCondLst>
                                            <p:cond delay="0"/>
                                          </p:stCondLst>
                                        </p:cTn>
                                        <p:tgtEl>
                                          <p:spTgt spid="3">
                                            <p:txEl>
                                              <p:pRg st="9" end="9"/>
                                            </p:txEl>
                                          </p:spTgt>
                                        </p:tgtEl>
                                        <p:attrNameLst>
                                          <p:attrName>style.visibility</p:attrName>
                                        </p:attrNameLst>
                                      </p:cBhvr>
                                      <p:to>
                                        <p:strVal val="visible"/>
                                      </p:to>
                                    </p:set>
                                    <p:animEffect transition="in" filter="fade">
                                      <p:cBhvr>
                                        <p:cTn id="45" dur="1180"/>
                                        <p:tgtEl>
                                          <p:spTgt spid="3">
                                            <p:txEl>
                                              <p:pRg st="9" end="9"/>
                                            </p:txEl>
                                          </p:spTgt>
                                        </p:tgtEl>
                                      </p:cBhvr>
                                    </p:animEffect>
                                  </p:childTnLst>
                                </p:cTn>
                              </p:par>
                            </p:childTnLst>
                          </p:cTn>
                        </p:par>
                        <p:par>
                          <p:cTn id="46" fill="hold">
                            <p:stCondLst>
                              <p:cond delay="34424"/>
                            </p:stCondLst>
                            <p:childTnLst>
                              <p:par>
                                <p:cTn id="47" presetID="10" presetClass="entr" presetSubtype="0" fill="hold" grpId="0" nodeType="afterEffect">
                                  <p:stCondLst>
                                    <p:cond delay="0"/>
                                  </p:stCondLst>
                                  <p:iterate type="lt">
                                    <p:tmPct val="10000"/>
                                  </p:iterate>
                                  <p:childTnLst>
                                    <p:set>
                                      <p:cBhvr>
                                        <p:cTn id="48" dur="1" fill="hold">
                                          <p:stCondLst>
                                            <p:cond delay="0"/>
                                          </p:stCondLst>
                                        </p:cTn>
                                        <p:tgtEl>
                                          <p:spTgt spid="3">
                                            <p:txEl>
                                              <p:pRg st="10" end="10"/>
                                            </p:txEl>
                                          </p:spTgt>
                                        </p:tgtEl>
                                        <p:attrNameLst>
                                          <p:attrName>style.visibility</p:attrName>
                                        </p:attrNameLst>
                                      </p:cBhvr>
                                      <p:to>
                                        <p:strVal val="visible"/>
                                      </p:to>
                                    </p:set>
                                    <p:animEffect transition="in" filter="fade">
                                      <p:cBhvr>
                                        <p:cTn id="49" dur="1180"/>
                                        <p:tgtEl>
                                          <p:spTgt spid="3">
                                            <p:txEl>
                                              <p:pRg st="10" end="10"/>
                                            </p:txEl>
                                          </p:spTgt>
                                        </p:tgtEl>
                                      </p:cBhvr>
                                    </p:animEffect>
                                  </p:childTnLst>
                                </p:cTn>
                              </p:par>
                            </p:childTnLst>
                          </p:cTn>
                        </p:par>
                        <p:par>
                          <p:cTn id="50" fill="hold">
                            <p:stCondLst>
                              <p:cond delay="37256"/>
                            </p:stCondLst>
                            <p:childTnLst>
                              <p:par>
                                <p:cTn id="51" presetID="10" presetClass="entr" presetSubtype="0" fill="hold" grpId="0" nodeType="afterEffect">
                                  <p:stCondLst>
                                    <p:cond delay="0"/>
                                  </p:stCondLst>
                                  <p:iterate type="lt">
                                    <p:tmPct val="10000"/>
                                  </p:iterate>
                                  <p:childTnLst>
                                    <p:set>
                                      <p:cBhvr>
                                        <p:cTn id="52" dur="1" fill="hold">
                                          <p:stCondLst>
                                            <p:cond delay="0"/>
                                          </p:stCondLst>
                                        </p:cTn>
                                        <p:tgtEl>
                                          <p:spTgt spid="3">
                                            <p:txEl>
                                              <p:pRg st="11" end="11"/>
                                            </p:txEl>
                                          </p:spTgt>
                                        </p:tgtEl>
                                        <p:attrNameLst>
                                          <p:attrName>style.visibility</p:attrName>
                                        </p:attrNameLst>
                                      </p:cBhvr>
                                      <p:to>
                                        <p:strVal val="visible"/>
                                      </p:to>
                                    </p:set>
                                    <p:animEffect transition="in" filter="fade">
                                      <p:cBhvr>
                                        <p:cTn id="53" dur="1180"/>
                                        <p:tgtEl>
                                          <p:spTgt spid="3">
                                            <p:txEl>
                                              <p:pRg st="11" end="11"/>
                                            </p:txEl>
                                          </p:spTgt>
                                        </p:tgtEl>
                                      </p:cBhvr>
                                    </p:animEffect>
                                  </p:childTnLst>
                                </p:cTn>
                              </p:par>
                            </p:childTnLst>
                          </p:cTn>
                        </p:par>
                        <p:par>
                          <p:cTn id="54" fill="hold">
                            <p:stCondLst>
                              <p:cond delay="40914"/>
                            </p:stCondLst>
                            <p:childTnLst>
                              <p:par>
                                <p:cTn id="55" presetID="10" presetClass="entr" presetSubtype="0" fill="hold" grpId="0" nodeType="afterEffect">
                                  <p:stCondLst>
                                    <p:cond delay="1500"/>
                                  </p:stCondLst>
                                  <p:iterate type="lt">
                                    <p:tmPct val="10000"/>
                                  </p:iterate>
                                  <p:childTnLst>
                                    <p:set>
                                      <p:cBhvr>
                                        <p:cTn id="56" dur="1" fill="hold">
                                          <p:stCondLst>
                                            <p:cond delay="0"/>
                                          </p:stCondLst>
                                        </p:cTn>
                                        <p:tgtEl>
                                          <p:spTgt spid="8">
                                            <p:txEl>
                                              <p:pRg st="0" end="0"/>
                                            </p:txEl>
                                          </p:spTgt>
                                        </p:tgtEl>
                                        <p:attrNameLst>
                                          <p:attrName>style.visibility</p:attrName>
                                        </p:attrNameLst>
                                      </p:cBhvr>
                                      <p:to>
                                        <p:strVal val="visible"/>
                                      </p:to>
                                    </p:set>
                                    <p:animEffect transition="in" filter="fade">
                                      <p:cBhvr>
                                        <p:cTn id="57" dur="1180"/>
                                        <p:tgtEl>
                                          <p:spTgt spid="8">
                                            <p:txEl>
                                              <p:pRg st="0" end="0"/>
                                            </p:txEl>
                                          </p:spTgt>
                                        </p:tgtEl>
                                      </p:cBhvr>
                                    </p:animEffect>
                                  </p:childTnLst>
                                </p:cTn>
                              </p:par>
                            </p:childTnLst>
                          </p:cTn>
                        </p:par>
                        <p:par>
                          <p:cTn id="58" fill="hold">
                            <p:stCondLst>
                              <p:cond delay="45364"/>
                            </p:stCondLst>
                            <p:childTnLst>
                              <p:par>
                                <p:cTn id="59" presetID="10" presetClass="entr" presetSubtype="0" fill="hold" grpId="0" nodeType="afterEffect">
                                  <p:stCondLst>
                                    <p:cond delay="0"/>
                                  </p:stCondLst>
                                  <p:iterate type="lt">
                                    <p:tmPct val="10000"/>
                                  </p:iterate>
                                  <p:childTnLst>
                                    <p:set>
                                      <p:cBhvr>
                                        <p:cTn id="60" dur="1" fill="hold">
                                          <p:stCondLst>
                                            <p:cond delay="0"/>
                                          </p:stCondLst>
                                        </p:cTn>
                                        <p:tgtEl>
                                          <p:spTgt spid="8">
                                            <p:txEl>
                                              <p:pRg st="1" end="1"/>
                                            </p:txEl>
                                          </p:spTgt>
                                        </p:tgtEl>
                                        <p:attrNameLst>
                                          <p:attrName>style.visibility</p:attrName>
                                        </p:attrNameLst>
                                      </p:cBhvr>
                                      <p:to>
                                        <p:strVal val="visible"/>
                                      </p:to>
                                    </p:set>
                                    <p:animEffect transition="in" filter="fade">
                                      <p:cBhvr>
                                        <p:cTn id="61" dur="1180"/>
                                        <p:tgtEl>
                                          <p:spTgt spid="8">
                                            <p:txEl>
                                              <p:pRg st="1" end="1"/>
                                            </p:txEl>
                                          </p:spTgt>
                                        </p:tgtEl>
                                      </p:cBhvr>
                                    </p:animEffect>
                                  </p:childTnLst>
                                </p:cTn>
                              </p:par>
                            </p:childTnLst>
                          </p:cTn>
                        </p:par>
                        <p:par>
                          <p:cTn id="62" fill="hold">
                            <p:stCondLst>
                              <p:cond delay="48196"/>
                            </p:stCondLst>
                            <p:childTnLst>
                              <p:par>
                                <p:cTn id="63" presetID="10" presetClass="entr" presetSubtype="0" fill="hold" grpId="0" nodeType="afterEffect">
                                  <p:stCondLst>
                                    <p:cond delay="1000"/>
                                  </p:stCondLst>
                                  <p:iterate type="lt">
                                    <p:tmPct val="10000"/>
                                  </p:iterate>
                                  <p:childTnLst>
                                    <p:set>
                                      <p:cBhvr>
                                        <p:cTn id="64" dur="1" fill="hold">
                                          <p:stCondLst>
                                            <p:cond delay="0"/>
                                          </p:stCondLst>
                                        </p:cTn>
                                        <p:tgtEl>
                                          <p:spTgt spid="8">
                                            <p:txEl>
                                              <p:pRg st="3" end="3"/>
                                            </p:txEl>
                                          </p:spTgt>
                                        </p:tgtEl>
                                        <p:attrNameLst>
                                          <p:attrName>style.visibility</p:attrName>
                                        </p:attrNameLst>
                                      </p:cBhvr>
                                      <p:to>
                                        <p:strVal val="visible"/>
                                      </p:to>
                                    </p:set>
                                    <p:animEffect transition="in" filter="fade">
                                      <p:cBhvr>
                                        <p:cTn id="65" dur="1180"/>
                                        <p:tgtEl>
                                          <p:spTgt spid="8">
                                            <p:txEl>
                                              <p:pRg st="3" end="3"/>
                                            </p:txEl>
                                          </p:spTgt>
                                        </p:tgtEl>
                                      </p:cBhvr>
                                    </p:animEffect>
                                  </p:childTnLst>
                                </p:cTn>
                              </p:par>
                            </p:childTnLst>
                          </p:cTn>
                        </p:par>
                        <p:par>
                          <p:cTn id="66" fill="hold">
                            <p:stCondLst>
                              <p:cond delay="51792"/>
                            </p:stCondLst>
                            <p:childTnLst>
                              <p:par>
                                <p:cTn id="67" presetID="10" presetClass="entr" presetSubtype="0" fill="hold" grpId="0" nodeType="afterEffect">
                                  <p:stCondLst>
                                    <p:cond delay="0"/>
                                  </p:stCondLst>
                                  <p:iterate type="lt">
                                    <p:tmPct val="10000"/>
                                  </p:iterate>
                                  <p:childTnLst>
                                    <p:set>
                                      <p:cBhvr>
                                        <p:cTn id="68" dur="1" fill="hold">
                                          <p:stCondLst>
                                            <p:cond delay="0"/>
                                          </p:stCondLst>
                                        </p:cTn>
                                        <p:tgtEl>
                                          <p:spTgt spid="8">
                                            <p:txEl>
                                              <p:pRg st="4" end="4"/>
                                            </p:txEl>
                                          </p:spTgt>
                                        </p:tgtEl>
                                        <p:attrNameLst>
                                          <p:attrName>style.visibility</p:attrName>
                                        </p:attrNameLst>
                                      </p:cBhvr>
                                      <p:to>
                                        <p:strVal val="visible"/>
                                      </p:to>
                                    </p:set>
                                    <p:animEffect transition="in" filter="fade">
                                      <p:cBhvr>
                                        <p:cTn id="69" dur="1180"/>
                                        <p:tgtEl>
                                          <p:spTgt spid="8">
                                            <p:txEl>
                                              <p:pRg st="4" end="4"/>
                                            </p:txEl>
                                          </p:spTgt>
                                        </p:tgtEl>
                                      </p:cBhvr>
                                    </p:animEffect>
                                  </p:childTnLst>
                                </p:cTn>
                              </p:par>
                            </p:childTnLst>
                          </p:cTn>
                        </p:par>
                        <p:par>
                          <p:cTn id="70" fill="hold">
                            <p:stCondLst>
                              <p:cond delay="53798"/>
                            </p:stCondLst>
                            <p:childTnLst>
                              <p:par>
                                <p:cTn id="71" presetID="10" presetClass="entr" presetSubtype="0" fill="hold" grpId="0" nodeType="afterEffect">
                                  <p:stCondLst>
                                    <p:cond delay="0"/>
                                  </p:stCondLst>
                                  <p:iterate type="lt">
                                    <p:tmPct val="10000"/>
                                  </p:iterate>
                                  <p:childTnLst>
                                    <p:set>
                                      <p:cBhvr>
                                        <p:cTn id="72" dur="1" fill="hold">
                                          <p:stCondLst>
                                            <p:cond delay="0"/>
                                          </p:stCondLst>
                                        </p:cTn>
                                        <p:tgtEl>
                                          <p:spTgt spid="8">
                                            <p:txEl>
                                              <p:pRg st="5" end="5"/>
                                            </p:txEl>
                                          </p:spTgt>
                                        </p:tgtEl>
                                        <p:attrNameLst>
                                          <p:attrName>style.visibility</p:attrName>
                                        </p:attrNameLst>
                                      </p:cBhvr>
                                      <p:to>
                                        <p:strVal val="visible"/>
                                      </p:to>
                                    </p:set>
                                    <p:animEffect transition="in" filter="fade">
                                      <p:cBhvr>
                                        <p:cTn id="73" dur="1180"/>
                                        <p:tgtEl>
                                          <p:spTgt spid="8">
                                            <p:txEl>
                                              <p:pRg st="5" end="5"/>
                                            </p:txEl>
                                          </p:spTgt>
                                        </p:tgtEl>
                                      </p:cBhvr>
                                    </p:animEffect>
                                  </p:childTnLst>
                                </p:cTn>
                              </p:par>
                            </p:childTnLst>
                          </p:cTn>
                        </p:par>
                        <p:par>
                          <p:cTn id="74" fill="hold">
                            <p:stCondLst>
                              <p:cond delay="57574"/>
                            </p:stCondLst>
                            <p:childTnLst>
                              <p:par>
                                <p:cTn id="75" presetID="10" presetClass="entr" presetSubtype="0" fill="hold" grpId="0" nodeType="afterEffect">
                                  <p:stCondLst>
                                    <p:cond delay="1000"/>
                                  </p:stCondLst>
                                  <p:iterate type="lt">
                                    <p:tmPct val="10000"/>
                                  </p:iterate>
                                  <p:childTnLst>
                                    <p:set>
                                      <p:cBhvr>
                                        <p:cTn id="76" dur="1" fill="hold">
                                          <p:stCondLst>
                                            <p:cond delay="0"/>
                                          </p:stCondLst>
                                        </p:cTn>
                                        <p:tgtEl>
                                          <p:spTgt spid="8">
                                            <p:txEl>
                                              <p:pRg st="7" end="7"/>
                                            </p:txEl>
                                          </p:spTgt>
                                        </p:tgtEl>
                                        <p:attrNameLst>
                                          <p:attrName>style.visibility</p:attrName>
                                        </p:attrNameLst>
                                      </p:cBhvr>
                                      <p:to>
                                        <p:strVal val="visible"/>
                                      </p:to>
                                    </p:set>
                                    <p:animEffect transition="in" filter="fade">
                                      <p:cBhvr>
                                        <p:cTn id="77" dur="1180"/>
                                        <p:tgtEl>
                                          <p:spTgt spid="8">
                                            <p:txEl>
                                              <p:pRg st="7" end="7"/>
                                            </p:txEl>
                                          </p:spTgt>
                                        </p:tgtEl>
                                      </p:cBhvr>
                                    </p:animEffect>
                                  </p:childTnLst>
                                </p:cTn>
                              </p:par>
                            </p:childTnLst>
                          </p:cTn>
                        </p:par>
                        <p:par>
                          <p:cTn id="78" fill="hold">
                            <p:stCondLst>
                              <p:cond delay="60462"/>
                            </p:stCondLst>
                            <p:childTnLst>
                              <p:par>
                                <p:cTn id="79" presetID="10" presetClass="entr" presetSubtype="0" fill="hold" grpId="0" nodeType="afterEffect">
                                  <p:stCondLst>
                                    <p:cond delay="0"/>
                                  </p:stCondLst>
                                  <p:iterate type="lt">
                                    <p:tmPct val="10000"/>
                                  </p:iterate>
                                  <p:childTnLst>
                                    <p:set>
                                      <p:cBhvr>
                                        <p:cTn id="80" dur="1" fill="hold">
                                          <p:stCondLst>
                                            <p:cond delay="0"/>
                                          </p:stCondLst>
                                        </p:cTn>
                                        <p:tgtEl>
                                          <p:spTgt spid="8">
                                            <p:txEl>
                                              <p:pRg st="8" end="8"/>
                                            </p:txEl>
                                          </p:spTgt>
                                        </p:tgtEl>
                                        <p:attrNameLst>
                                          <p:attrName>style.visibility</p:attrName>
                                        </p:attrNameLst>
                                      </p:cBhvr>
                                      <p:to>
                                        <p:strVal val="visible"/>
                                      </p:to>
                                    </p:set>
                                    <p:animEffect transition="in" filter="fade">
                                      <p:cBhvr>
                                        <p:cTn id="81" dur="1180"/>
                                        <p:tgtEl>
                                          <p:spTgt spid="8">
                                            <p:txEl>
                                              <p:pRg st="8" end="8"/>
                                            </p:txEl>
                                          </p:spTgt>
                                        </p:tgtEl>
                                      </p:cBhvr>
                                    </p:animEffect>
                                  </p:childTnLst>
                                </p:cTn>
                              </p:par>
                            </p:childTnLst>
                          </p:cTn>
                        </p:par>
                        <p:par>
                          <p:cTn id="82" fill="hold">
                            <p:stCondLst>
                              <p:cond delay="62468"/>
                            </p:stCondLst>
                            <p:childTnLst>
                              <p:par>
                                <p:cTn id="83" presetID="10" presetClass="entr" presetSubtype="0" fill="hold" grpId="0" nodeType="afterEffect">
                                  <p:stCondLst>
                                    <p:cond delay="0"/>
                                  </p:stCondLst>
                                  <p:iterate type="lt">
                                    <p:tmPct val="10000"/>
                                  </p:iterate>
                                  <p:childTnLst>
                                    <p:set>
                                      <p:cBhvr>
                                        <p:cTn id="84" dur="1" fill="hold">
                                          <p:stCondLst>
                                            <p:cond delay="0"/>
                                          </p:stCondLst>
                                        </p:cTn>
                                        <p:tgtEl>
                                          <p:spTgt spid="8">
                                            <p:txEl>
                                              <p:pRg st="9" end="9"/>
                                            </p:txEl>
                                          </p:spTgt>
                                        </p:tgtEl>
                                        <p:attrNameLst>
                                          <p:attrName>style.visibility</p:attrName>
                                        </p:attrNameLst>
                                      </p:cBhvr>
                                      <p:to>
                                        <p:strVal val="visible"/>
                                      </p:to>
                                    </p:set>
                                    <p:animEffect transition="in" filter="fade">
                                      <p:cBhvr>
                                        <p:cTn id="85" dur="1180"/>
                                        <p:tgtEl>
                                          <p:spTgt spid="8">
                                            <p:txEl>
                                              <p:pRg st="9" end="9"/>
                                            </p:txEl>
                                          </p:spTgt>
                                        </p:tgtEl>
                                      </p:cBhvr>
                                    </p:animEffect>
                                  </p:childTnLst>
                                </p:cTn>
                              </p:par>
                            </p:childTnLst>
                          </p:cTn>
                        </p:par>
                        <p:par>
                          <p:cTn id="86" fill="hold">
                            <p:stCondLst>
                              <p:cond delay="64474"/>
                            </p:stCondLst>
                            <p:childTnLst>
                              <p:par>
                                <p:cTn id="87" presetID="10" presetClass="entr" presetSubtype="0" fill="hold" grpId="0" nodeType="afterEffect">
                                  <p:stCondLst>
                                    <p:cond delay="0"/>
                                  </p:stCondLst>
                                  <p:iterate type="lt">
                                    <p:tmPct val="10000"/>
                                  </p:iterate>
                                  <p:childTnLst>
                                    <p:set>
                                      <p:cBhvr>
                                        <p:cTn id="88" dur="1" fill="hold">
                                          <p:stCondLst>
                                            <p:cond delay="0"/>
                                          </p:stCondLst>
                                        </p:cTn>
                                        <p:tgtEl>
                                          <p:spTgt spid="8">
                                            <p:txEl>
                                              <p:pRg st="10" end="10"/>
                                            </p:txEl>
                                          </p:spTgt>
                                        </p:tgtEl>
                                        <p:attrNameLst>
                                          <p:attrName>style.visibility</p:attrName>
                                        </p:attrNameLst>
                                      </p:cBhvr>
                                      <p:to>
                                        <p:strVal val="visible"/>
                                      </p:to>
                                    </p:set>
                                    <p:animEffect transition="in" filter="fade">
                                      <p:cBhvr>
                                        <p:cTn id="89" dur="1180"/>
                                        <p:tgtEl>
                                          <p:spTgt spid="8">
                                            <p:txEl>
                                              <p:pRg st="10" end="10"/>
                                            </p:txEl>
                                          </p:spTgt>
                                        </p:tgtEl>
                                      </p:cBhvr>
                                    </p:animEffect>
                                  </p:childTnLst>
                                </p:cTn>
                              </p:par>
                            </p:childTnLst>
                          </p:cTn>
                        </p:par>
                        <p:par>
                          <p:cTn id="90" fill="hold">
                            <p:stCondLst>
                              <p:cond delay="67424"/>
                            </p:stCondLst>
                            <p:childTnLst>
                              <p:par>
                                <p:cTn id="91" presetID="10" presetClass="entr" presetSubtype="0" fill="hold" grpId="0" nodeType="afterEffect">
                                  <p:stCondLst>
                                    <p:cond delay="0"/>
                                  </p:stCondLst>
                                  <p:iterate type="lt">
                                    <p:tmPct val="10000"/>
                                  </p:iterate>
                                  <p:childTnLst>
                                    <p:set>
                                      <p:cBhvr>
                                        <p:cTn id="92" dur="1" fill="hold">
                                          <p:stCondLst>
                                            <p:cond delay="0"/>
                                          </p:stCondLst>
                                        </p:cTn>
                                        <p:tgtEl>
                                          <p:spTgt spid="8">
                                            <p:txEl>
                                              <p:pRg st="11" end="11"/>
                                            </p:txEl>
                                          </p:spTgt>
                                        </p:tgtEl>
                                        <p:attrNameLst>
                                          <p:attrName>style.visibility</p:attrName>
                                        </p:attrNameLst>
                                      </p:cBhvr>
                                      <p:to>
                                        <p:strVal val="visible"/>
                                      </p:to>
                                    </p:set>
                                    <p:animEffect transition="in" filter="fade">
                                      <p:cBhvr>
                                        <p:cTn id="93" dur="1180"/>
                                        <p:tgtEl>
                                          <p:spTgt spid="8">
                                            <p:txEl>
                                              <p:pRg st="11" end="11"/>
                                            </p:txEl>
                                          </p:spTgt>
                                        </p:tgtEl>
                                      </p:cBhvr>
                                    </p:animEffect>
                                  </p:childTnLst>
                                </p:cTn>
                              </p:par>
                            </p:childTnLst>
                          </p:cTn>
                        </p:par>
                        <p:par>
                          <p:cTn id="94" fill="hold">
                            <p:stCondLst>
                              <p:cond delay="69430"/>
                            </p:stCondLst>
                            <p:childTnLst>
                              <p:par>
                                <p:cTn id="95" presetID="10" presetClass="entr" presetSubtype="0" fill="hold" grpId="0" nodeType="afterEffect">
                                  <p:stCondLst>
                                    <p:cond delay="0"/>
                                  </p:stCondLst>
                                  <p:iterate type="lt">
                                    <p:tmPct val="10000"/>
                                  </p:iterate>
                                  <p:childTnLst>
                                    <p:set>
                                      <p:cBhvr>
                                        <p:cTn id="96" dur="1" fill="hold">
                                          <p:stCondLst>
                                            <p:cond delay="0"/>
                                          </p:stCondLst>
                                        </p:cTn>
                                        <p:tgtEl>
                                          <p:spTgt spid="8">
                                            <p:txEl>
                                              <p:pRg st="12" end="12"/>
                                            </p:txEl>
                                          </p:spTgt>
                                        </p:tgtEl>
                                        <p:attrNameLst>
                                          <p:attrName>style.visibility</p:attrName>
                                        </p:attrNameLst>
                                      </p:cBhvr>
                                      <p:to>
                                        <p:strVal val="visible"/>
                                      </p:to>
                                    </p:set>
                                    <p:animEffect transition="in" filter="fade">
                                      <p:cBhvr>
                                        <p:cTn id="97" dur="1180"/>
                                        <p:tgtEl>
                                          <p:spTgt spid="8">
                                            <p:txEl>
                                              <p:pRg st="12" end="12"/>
                                            </p:txEl>
                                          </p:spTgt>
                                        </p:tgtEl>
                                      </p:cBhvr>
                                    </p:animEffect>
                                  </p:childTnLst>
                                </p:cTn>
                              </p:par>
                            </p:childTnLst>
                          </p:cTn>
                        </p:par>
                        <p:par>
                          <p:cTn id="98" fill="hold">
                            <p:stCondLst>
                              <p:cond delay="72026"/>
                            </p:stCondLst>
                            <p:childTnLst>
                              <p:par>
                                <p:cTn id="99" presetID="10" presetClass="entr" presetSubtype="0" fill="hold" grpId="0" nodeType="afterEffect">
                                  <p:stCondLst>
                                    <p:cond delay="0"/>
                                  </p:stCondLst>
                                  <p:iterate type="lt">
                                    <p:tmPct val="10000"/>
                                  </p:iterate>
                                  <p:childTnLst>
                                    <p:set>
                                      <p:cBhvr>
                                        <p:cTn id="100" dur="1" fill="hold">
                                          <p:stCondLst>
                                            <p:cond delay="0"/>
                                          </p:stCondLst>
                                        </p:cTn>
                                        <p:tgtEl>
                                          <p:spTgt spid="8">
                                            <p:txEl>
                                              <p:pRg st="13" end="13"/>
                                            </p:txEl>
                                          </p:spTgt>
                                        </p:tgtEl>
                                        <p:attrNameLst>
                                          <p:attrName>style.visibility</p:attrName>
                                        </p:attrNameLst>
                                      </p:cBhvr>
                                      <p:to>
                                        <p:strVal val="visible"/>
                                      </p:to>
                                    </p:set>
                                    <p:animEffect transition="in" filter="fade">
                                      <p:cBhvr>
                                        <p:cTn id="101" dur="1180"/>
                                        <p:tgtEl>
                                          <p:spTgt spid="8">
                                            <p:txEl>
                                              <p:pRg st="13" end="13"/>
                                            </p:txEl>
                                          </p:spTgt>
                                        </p:tgtEl>
                                      </p:cBhvr>
                                    </p:animEffect>
                                  </p:childTnLst>
                                </p:cTn>
                              </p:par>
                            </p:childTnLst>
                          </p:cTn>
                        </p:par>
                        <p:par>
                          <p:cTn id="102" fill="hold">
                            <p:stCondLst>
                              <p:cond delay="75448"/>
                            </p:stCondLst>
                            <p:childTnLst>
                              <p:par>
                                <p:cTn id="103" presetID="1" presetClass="entr" presetSubtype="0" fill="hold" grpId="0" nodeType="afterEffect">
                                  <p:stCondLst>
                                    <p:cond delay="2000"/>
                                  </p:stCondLst>
                                  <p:childTnLst>
                                    <p:set>
                                      <p:cBhvr>
                                        <p:cTn id="10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8" grpId="0" build="p"/>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07DACA0B-CD17-4B15-B300-9404433F0058}"/>
              </a:ext>
            </a:extLst>
          </p:cNvPr>
          <p:cNvSpPr/>
          <p:nvPr/>
        </p:nvSpPr>
        <p:spPr>
          <a:xfrm>
            <a:off x="191739" y="265465"/>
            <a:ext cx="3446826" cy="6259406"/>
          </a:xfrm>
          <a:prstGeom prst="rect">
            <a:avLst/>
          </a:prstGeom>
        </p:spPr>
        <p:txBody>
          <a:bodyPr wrap="square">
            <a:spAutoFit/>
          </a:bodyPr>
          <a:lstStyle/>
          <a:p>
            <a:pPr lvl="0" algn="ctr">
              <a:lnSpc>
                <a:spcPts val="3000"/>
              </a:lnSpc>
            </a:pPr>
            <a:r>
              <a:rPr lang="es-ES" sz="4000" b="1" kern="0" dirty="0">
                <a:ln>
                  <a:solidFill>
                    <a:srgbClr val="C00000"/>
                  </a:solidFill>
                </a:ln>
                <a:solidFill>
                  <a:srgbClr val="FFC000"/>
                </a:solidFill>
                <a:latin typeface="Edwardian Script ITC" panose="030303020407070D0804" pitchFamily="66" charset="0"/>
                <a:cs typeface="Arial"/>
              </a:rPr>
              <a:t>Carreras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rgbClr val="C00000"/>
                  </a:solidFill>
                </a:ln>
                <a:solidFill>
                  <a:srgbClr val="FFC000"/>
                </a:solidFill>
                <a:latin typeface="Edwardian Script ITC" panose="030303020407070D0804" pitchFamily="66" charset="0"/>
                <a:cs typeface="Arial"/>
              </a:rPr>
              <a:t>comenzadas</a:t>
            </a:r>
            <a:endParaRPr lang="es-MX" sz="4000" b="1" kern="0" dirty="0">
              <a:ln>
                <a:solidFill>
                  <a:srgbClr val="C00000"/>
                </a:solidFill>
              </a:ln>
              <a:solidFill>
                <a:srgbClr val="FFC000"/>
              </a:solidFill>
              <a:latin typeface="Edwardian Script ITC" panose="030303020407070D0804" pitchFamily="66" charset="0"/>
              <a:cs typeface="Arial"/>
            </a:endParaRPr>
          </a:p>
          <a:p>
            <a:pPr lvl="0" algn="ctr">
              <a:lnSpc>
                <a:spcPts val="30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282</a:t>
            </a:r>
            <a:endParaRPr lang="es-MX" sz="1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endParaRPr lang="es-ES" sz="4000" b="1" kern="0" dirty="0">
              <a:ln>
                <a:solidFill>
                  <a:srgbClr val="996633"/>
                </a:solidFill>
              </a:ln>
              <a:solidFill>
                <a:srgbClr val="FFC000"/>
              </a:solidFill>
              <a:latin typeface="Edwardian Script ITC" panose="030303020407070D0804" pitchFamily="66" charset="0"/>
              <a:cs typeface="Arial"/>
            </a:endParaRPr>
          </a:p>
          <a:p>
            <a:pPr algn="ctr">
              <a:lnSpc>
                <a:spcPts val="3000"/>
              </a:lnSpc>
              <a:spcAft>
                <a:spcPts val="0"/>
              </a:spcAft>
            </a:pPr>
            <a:r>
              <a:rPr lang="es-ES" sz="4000" b="1" kern="0" dirty="0">
                <a:ln>
                  <a:solidFill>
                    <a:srgbClr val="C00000"/>
                  </a:solidFill>
                </a:ln>
                <a:solidFill>
                  <a:srgbClr val="FFC000"/>
                </a:solidFill>
                <a:latin typeface="Edwardian Script ITC" panose="030303020407070D0804" pitchFamily="66" charset="0"/>
                <a:cs typeface="Arial"/>
              </a:rPr>
              <a:t>Campeonatos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rgbClr val="C00000"/>
                  </a:solidFill>
                </a:ln>
                <a:solidFill>
                  <a:srgbClr val="FFC000"/>
                </a:solidFill>
                <a:latin typeface="Edwardian Script ITC" panose="030303020407070D0804" pitchFamily="66" charset="0"/>
                <a:cs typeface="Arial"/>
              </a:rPr>
              <a:t>mundiales</a:t>
            </a:r>
            <a:endParaRPr lang="es-MX" sz="4000" b="1" kern="0" dirty="0">
              <a:ln>
                <a:solidFill>
                  <a:srgbClr val="C00000"/>
                </a:solidFill>
              </a:ln>
              <a:solidFill>
                <a:srgbClr val="FFC000"/>
              </a:solidFill>
              <a:latin typeface="Edwardian Script ITC" panose="030303020407070D0804" pitchFamily="66" charset="0"/>
              <a:cs typeface="Arial"/>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2005, 2006</a:t>
            </a:r>
          </a:p>
          <a:p>
            <a:pPr algn="ctr">
              <a:lnSpc>
                <a:spcPts val="3000"/>
              </a:lnSpc>
              <a:spcAft>
                <a:spcPts val="0"/>
              </a:spcAft>
            </a:pP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4000" b="1" kern="0" dirty="0">
                <a:ln>
                  <a:solidFill>
                    <a:srgbClr val="C00000"/>
                  </a:solidFill>
                </a:ln>
                <a:solidFill>
                  <a:srgbClr val="FFC000"/>
                </a:solidFill>
                <a:latin typeface="Edwardian Script ITC" panose="030303020407070D0804" pitchFamily="66" charset="0"/>
                <a:cs typeface="Arial"/>
              </a:rPr>
              <a:t>Victorias</a:t>
            </a:r>
            <a:endParaRPr lang="es-MX" sz="4000" b="1" kern="0" dirty="0">
              <a:ln>
                <a:solidFill>
                  <a:srgbClr val="C00000"/>
                </a:solidFill>
              </a:ln>
              <a:solidFill>
                <a:srgbClr val="FFC000"/>
              </a:solidFill>
              <a:latin typeface="Edwardian Script ITC" panose="030303020407070D0804" pitchFamily="66" charset="0"/>
              <a:cs typeface="Arial"/>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32</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4000" b="1" kern="0" dirty="0">
                <a:ln>
                  <a:solidFill>
                    <a:srgbClr val="C00000"/>
                  </a:solidFill>
                </a:ln>
                <a:solidFill>
                  <a:srgbClr val="FFC000"/>
                </a:solidFill>
                <a:latin typeface="Edwardian Script ITC" panose="030303020407070D0804" pitchFamily="66" charset="0"/>
                <a:cs typeface="Arial"/>
              </a:rPr>
              <a:t>Podios</a:t>
            </a:r>
            <a:endParaRPr lang="es-MX" sz="4000" b="1" kern="0" dirty="0">
              <a:ln>
                <a:solidFill>
                  <a:srgbClr val="C00000"/>
                </a:solidFill>
              </a:ln>
              <a:solidFill>
                <a:srgbClr val="FFC000"/>
              </a:solidFill>
              <a:latin typeface="Edwardian Script ITC" panose="030303020407070D0804" pitchFamily="66" charset="0"/>
              <a:cs typeface="Arial"/>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97</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4000" b="1" kern="0" dirty="0" err="1">
                <a:ln>
                  <a:solidFill>
                    <a:srgbClr val="C00000"/>
                  </a:solidFill>
                </a:ln>
                <a:solidFill>
                  <a:srgbClr val="FFC000"/>
                </a:solidFill>
                <a:latin typeface="Edwardian Script ITC" panose="030303020407070D0804" pitchFamily="66" charset="0"/>
                <a:cs typeface="Arial"/>
              </a:rPr>
              <a:t>Poles</a:t>
            </a:r>
            <a:endParaRPr lang="es-MX" sz="4000" b="1" kern="0" dirty="0">
              <a:ln>
                <a:solidFill>
                  <a:srgbClr val="C00000"/>
                </a:solidFill>
              </a:ln>
              <a:solidFill>
                <a:srgbClr val="FFC000"/>
              </a:solidFill>
              <a:latin typeface="Edwardian Script ITC" panose="030303020407070D0804" pitchFamily="66" charset="0"/>
              <a:cs typeface="Arial"/>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22</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B05C7419-5A3D-4783-B79B-AE04EE8B859E}"/>
              </a:ext>
            </a:extLst>
          </p:cNvPr>
          <p:cNvSpPr/>
          <p:nvPr/>
        </p:nvSpPr>
        <p:spPr>
          <a:xfrm>
            <a:off x="3505198" y="1312608"/>
            <a:ext cx="5196347" cy="3421627"/>
          </a:xfrm>
          <a:prstGeom prst="rect">
            <a:avLst/>
          </a:prstGeom>
        </p:spPr>
        <p:txBody>
          <a:bodyPr>
            <a:prstTxWarp prst="textArchUp">
              <a:avLst/>
            </a:prstTxWarp>
            <a:spAutoFit/>
          </a:bodyPr>
          <a:lstStyle/>
          <a:p>
            <a:pPr lvl="0" algn="ctr">
              <a:lnSpc>
                <a:spcPts val="5000"/>
              </a:lnSpc>
            </a:pPr>
            <a:r>
              <a:rPr lang="es-ES" sz="7200" b="1" kern="0" dirty="0">
                <a:ln>
                  <a:solidFill>
                    <a:srgbClr val="FF0000"/>
                  </a:solidFill>
                </a:ln>
                <a:solidFill>
                  <a:srgbClr val="FFFF00"/>
                </a:solidFill>
                <a:latin typeface="Edwardian Script ITC" panose="030303020407070D0804" pitchFamily="66" charset="0"/>
                <a:cs typeface="Arial"/>
              </a:rPr>
              <a:t>Fernando</a:t>
            </a:r>
            <a:r>
              <a:rPr lang="es-ES" sz="7200" b="1" kern="1800" dirty="0">
                <a:ln>
                  <a:solidFill>
                    <a:srgbClr val="FF0000"/>
                  </a:solidFill>
                </a:ln>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7200" b="1" kern="0" dirty="0">
                <a:ln>
                  <a:solidFill>
                    <a:srgbClr val="FF0000"/>
                  </a:solidFill>
                </a:ln>
                <a:solidFill>
                  <a:srgbClr val="FFFF00"/>
                </a:solidFill>
                <a:latin typeface="Edwardian Script ITC" panose="030303020407070D0804" pitchFamily="66" charset="0"/>
                <a:cs typeface="Arial"/>
              </a:rPr>
              <a:t>Alonso</a:t>
            </a:r>
            <a:endParaRPr lang="es-MX" sz="7200" dirty="0">
              <a:ln>
                <a:solidFill>
                  <a:srgbClr val="FF0000"/>
                </a:solidFill>
              </a:ln>
              <a:solidFill>
                <a:srgbClr val="FFFF00"/>
              </a:solidFill>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1BFDFBFE-97C2-40E3-B1F7-B066138E232A}"/>
              </a:ext>
            </a:extLst>
          </p:cNvPr>
          <p:cNvSpPr/>
          <p:nvPr/>
        </p:nvSpPr>
        <p:spPr>
          <a:xfrm>
            <a:off x="8647484" y="122907"/>
            <a:ext cx="3156146" cy="6644127"/>
          </a:xfrm>
          <a:prstGeom prst="rect">
            <a:avLst/>
          </a:prstGeom>
        </p:spPr>
        <p:txBody>
          <a:bodyPr wrap="square">
            <a:spAutoFit/>
          </a:bodyPr>
          <a:lstStyle/>
          <a:p>
            <a:pPr lvl="0" algn="ctr">
              <a:lnSpc>
                <a:spcPts val="3000"/>
              </a:lnSpc>
            </a:pPr>
            <a:r>
              <a:rPr lang="es-ES" sz="4000" b="1" kern="0" dirty="0">
                <a:ln>
                  <a:solidFill>
                    <a:srgbClr val="C00000"/>
                  </a:solidFill>
                </a:ln>
                <a:solidFill>
                  <a:srgbClr val="FFC000"/>
                </a:solidFill>
                <a:latin typeface="Edwardian Script ITC" panose="030303020407070D0804" pitchFamily="66" charset="0"/>
                <a:cs typeface="Arial"/>
              </a:rPr>
              <a:t>Vueltas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rgbClr val="C00000"/>
                  </a:solidFill>
                </a:ln>
                <a:solidFill>
                  <a:srgbClr val="FFC000"/>
                </a:solidFill>
                <a:latin typeface="Edwardian Script ITC" panose="030303020407070D0804" pitchFamily="66" charset="0"/>
                <a:cs typeface="Arial"/>
              </a:rPr>
              <a:t>rápidas</a:t>
            </a:r>
            <a:endParaRPr lang="es-MX" sz="4000" b="1" kern="0" dirty="0">
              <a:ln>
                <a:solidFill>
                  <a:srgbClr val="C00000"/>
                </a:solidFill>
              </a:ln>
              <a:solidFill>
                <a:srgbClr val="FFC000"/>
              </a:solidFill>
              <a:latin typeface="Edwardian Script ITC" panose="030303020407070D0804" pitchFamily="66" charset="0"/>
              <a:cs typeface="Arial"/>
            </a:endParaRPr>
          </a:p>
          <a:p>
            <a:pPr lvl="0" algn="ctr">
              <a:lnSpc>
                <a:spcPts val="30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22</a:t>
            </a:r>
            <a:endParaRPr lang="es-MX" sz="1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gn="ctr">
              <a:lnSpc>
                <a:spcPts val="30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sz="1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gn="ctr">
              <a:lnSpc>
                <a:spcPts val="3000"/>
              </a:lnSpc>
            </a:pPr>
            <a:r>
              <a:rPr lang="es-ES" sz="4000" b="1" kern="0" dirty="0">
                <a:ln>
                  <a:solidFill>
                    <a:srgbClr val="C00000"/>
                  </a:solidFill>
                </a:ln>
                <a:solidFill>
                  <a:srgbClr val="FFC000"/>
                </a:solidFill>
                <a:latin typeface="Edwardian Script ITC" panose="030303020407070D0804" pitchFamily="66" charset="0"/>
                <a:cs typeface="Arial"/>
              </a:rPr>
              <a:t>Temporada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rgbClr val="C00000"/>
                  </a:solidFill>
                </a:ln>
                <a:solidFill>
                  <a:srgbClr val="FFC000"/>
                </a:solidFill>
                <a:latin typeface="Edwardian Script ITC" panose="030303020407070D0804" pitchFamily="66" charset="0"/>
                <a:cs typeface="Arial"/>
              </a:rPr>
              <a:t>de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rgbClr val="C00000"/>
                  </a:solidFill>
                </a:ln>
                <a:solidFill>
                  <a:srgbClr val="FFC000"/>
                </a:solidFill>
                <a:latin typeface="Edwardian Script ITC" panose="030303020407070D0804" pitchFamily="66" charset="0"/>
                <a:cs typeface="Arial"/>
              </a:rPr>
              <a:t>debut</a:t>
            </a:r>
            <a:endParaRPr lang="es-MX" sz="4000" b="1" kern="0" dirty="0">
              <a:ln>
                <a:solidFill>
                  <a:srgbClr val="C00000"/>
                </a:solidFill>
              </a:ln>
              <a:solidFill>
                <a:srgbClr val="FFC000"/>
              </a:solidFill>
              <a:latin typeface="Edwardian Script ITC" panose="030303020407070D0804" pitchFamily="66" charset="0"/>
              <a:cs typeface="Arial"/>
            </a:endParaRPr>
          </a:p>
          <a:p>
            <a:pPr lvl="0" algn="ctr">
              <a:lnSpc>
                <a:spcPts val="30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2001</a:t>
            </a:r>
            <a:endParaRPr lang="es-MX" sz="1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endParaRPr lang="es-ES" sz="4000" b="1" kern="0" dirty="0">
              <a:ln>
                <a:solidFill>
                  <a:srgbClr val="996633"/>
                </a:solidFill>
              </a:ln>
              <a:solidFill>
                <a:srgbClr val="FFC000"/>
              </a:solidFill>
              <a:latin typeface="Edwardian Script ITC" panose="030303020407070D0804" pitchFamily="66" charset="0"/>
              <a:cs typeface="Arial"/>
            </a:endParaRPr>
          </a:p>
          <a:p>
            <a:pPr algn="ctr">
              <a:lnSpc>
                <a:spcPts val="3000"/>
              </a:lnSpc>
              <a:spcAft>
                <a:spcPts val="0"/>
              </a:spcAft>
            </a:pPr>
            <a:r>
              <a:rPr lang="es-ES" sz="4000" b="1" kern="0" dirty="0">
                <a:ln>
                  <a:solidFill>
                    <a:srgbClr val="C00000"/>
                  </a:solidFill>
                </a:ln>
                <a:solidFill>
                  <a:srgbClr val="FFC000"/>
                </a:solidFill>
                <a:latin typeface="Edwardian Script ITC" panose="030303020407070D0804" pitchFamily="66" charset="0"/>
                <a:cs typeface="Arial"/>
              </a:rPr>
              <a:t>Primera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rgbClr val="C00000"/>
                  </a:solidFill>
                </a:ln>
                <a:solidFill>
                  <a:srgbClr val="FFC000"/>
                </a:solidFill>
                <a:latin typeface="Edwardian Script ITC" panose="030303020407070D0804" pitchFamily="66" charset="0"/>
                <a:cs typeface="Arial"/>
              </a:rPr>
              <a:t>carrera</a:t>
            </a:r>
            <a:endParaRPr lang="es-MX" sz="4000" b="1" kern="0" dirty="0">
              <a:ln>
                <a:solidFill>
                  <a:srgbClr val="C00000"/>
                </a:solidFill>
              </a:ln>
              <a:solidFill>
                <a:srgbClr val="FFC000"/>
              </a:solidFill>
              <a:latin typeface="Edwardian Script ITC" panose="030303020407070D0804" pitchFamily="66" charset="0"/>
              <a:cs typeface="Arial"/>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Gran Premio de Australia</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2001</a:t>
            </a:r>
          </a:p>
          <a:p>
            <a:pPr algn="ctr">
              <a:lnSpc>
                <a:spcPts val="3000"/>
              </a:lnSpc>
              <a:spcAft>
                <a:spcPts val="0"/>
              </a:spcAft>
            </a:pP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4000" b="1" kern="0" dirty="0">
                <a:ln>
                  <a:solidFill>
                    <a:srgbClr val="C00000"/>
                  </a:solidFill>
                </a:ln>
                <a:solidFill>
                  <a:srgbClr val="FFC000"/>
                </a:solidFill>
                <a:latin typeface="Edwardian Script ITC" panose="030303020407070D0804" pitchFamily="66" charset="0"/>
                <a:cs typeface="Arial"/>
              </a:rPr>
              <a:t>Primera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rgbClr val="C00000"/>
                  </a:solidFill>
                </a:ln>
                <a:solidFill>
                  <a:srgbClr val="FFC000"/>
                </a:solidFill>
                <a:latin typeface="Edwardian Script ITC" panose="030303020407070D0804" pitchFamily="66" charset="0"/>
                <a:cs typeface="Arial"/>
              </a:rPr>
              <a:t>victoria</a:t>
            </a:r>
            <a:endParaRPr lang="es-MX" sz="4000" b="1" kern="0" dirty="0">
              <a:ln>
                <a:solidFill>
                  <a:srgbClr val="C00000"/>
                </a:solidFill>
              </a:ln>
              <a:solidFill>
                <a:srgbClr val="FFC000"/>
              </a:solidFill>
              <a:latin typeface="Edwardian Script ITC" panose="030303020407070D0804" pitchFamily="66" charset="0"/>
              <a:cs typeface="Arial"/>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Gran Premio de Hungría</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2003</a:t>
            </a:r>
          </a:p>
          <a:p>
            <a:pPr algn="ctr">
              <a:lnSpc>
                <a:spcPts val="3000"/>
              </a:lnSpc>
              <a:spcAft>
                <a:spcPts val="0"/>
              </a:spcAft>
            </a:pP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4000" b="1" kern="0" dirty="0">
                <a:ln>
                  <a:solidFill>
                    <a:srgbClr val="C00000"/>
                  </a:solidFill>
                </a:ln>
                <a:solidFill>
                  <a:srgbClr val="FFC000"/>
                </a:solidFill>
                <a:latin typeface="Edwardian Script ITC" panose="030303020407070D0804" pitchFamily="66" charset="0"/>
                <a:cs typeface="Arial"/>
              </a:rPr>
              <a:t>Última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rgbClr val="C00000"/>
                  </a:solidFill>
                </a:ln>
                <a:solidFill>
                  <a:srgbClr val="FFC000"/>
                </a:solidFill>
                <a:latin typeface="Edwardian Script ITC" panose="030303020407070D0804" pitchFamily="66" charset="0"/>
                <a:cs typeface="Arial"/>
              </a:rPr>
              <a:t>victoria</a:t>
            </a:r>
            <a:endParaRPr lang="es-MX" sz="4000" b="1" kern="0" dirty="0">
              <a:ln>
                <a:solidFill>
                  <a:srgbClr val="C00000"/>
                </a:solidFill>
              </a:ln>
              <a:solidFill>
                <a:srgbClr val="FFC000"/>
              </a:solidFill>
              <a:latin typeface="Edwardian Script ITC" panose="030303020407070D0804" pitchFamily="66" charset="0"/>
              <a:cs typeface="Arial"/>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Gran Premio de España</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2013</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Imagen 8" descr="Imagen que contiene hombre, persona, edificio, ventana&#10;&#10;Descripción generada con confianza muy alta">
            <a:extLst>
              <a:ext uri="{FF2B5EF4-FFF2-40B4-BE49-F238E27FC236}">
                <a16:creationId xmlns:a16="http://schemas.microsoft.com/office/drawing/2014/main" id="{21BF64A4-77D2-4F9E-9332-14E34113EE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67250" y="2139747"/>
            <a:ext cx="2857500" cy="3581400"/>
          </a:xfrm>
          <a:prstGeom prst="ellipse">
            <a:avLst/>
          </a:prstGeom>
          <a:ln w="190500" cap="rnd">
            <a:solidFill>
              <a:srgbClr val="FFC000"/>
            </a:solidFill>
            <a:prstDash val="solid"/>
          </a:ln>
          <a:effectLst>
            <a:glow rad="127000">
              <a:srgbClr val="FF0000">
                <a:alpha val="60000"/>
              </a:srgb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7" name="CuadroTexto 6">
            <a:extLst>
              <a:ext uri="{FF2B5EF4-FFF2-40B4-BE49-F238E27FC236}">
                <a16:creationId xmlns:a16="http://schemas.microsoft.com/office/drawing/2014/main" id="{C122383D-EAFB-41A8-93E9-F17EED067344}"/>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4155536585"/>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180"/>
                                        <p:tgtEl>
                                          <p:spTgt spid="3">
                                            <p:txEl>
                                              <p:pRg st="0" end="0"/>
                                            </p:txEl>
                                          </p:spTgt>
                                        </p:tgtEl>
                                      </p:cBhvr>
                                    </p:animEffect>
                                  </p:childTnLst>
                                </p:cTn>
                              </p:par>
                            </p:childTnLst>
                          </p:cTn>
                        </p:par>
                        <p:par>
                          <p:cTn id="8" fill="hold">
                            <p:stCondLst>
                              <p:cond delay="3686"/>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1180"/>
                                        <p:tgtEl>
                                          <p:spTgt spid="3">
                                            <p:txEl>
                                              <p:pRg st="1" end="1"/>
                                            </p:txEl>
                                          </p:spTgt>
                                        </p:tgtEl>
                                      </p:cBhvr>
                                    </p:animEffect>
                                  </p:childTnLst>
                                </p:cTn>
                              </p:par>
                            </p:childTnLst>
                          </p:cTn>
                        </p:par>
                        <p:par>
                          <p:cTn id="12" fill="hold">
                            <p:stCondLst>
                              <p:cond delay="5102"/>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1180"/>
                                        <p:tgtEl>
                                          <p:spTgt spid="3">
                                            <p:txEl>
                                              <p:pRg st="3" end="3"/>
                                            </p:txEl>
                                          </p:spTgt>
                                        </p:tgtEl>
                                      </p:cBhvr>
                                    </p:animEffect>
                                  </p:childTnLst>
                                </p:cTn>
                              </p:par>
                            </p:childTnLst>
                          </p:cTn>
                        </p:par>
                        <p:par>
                          <p:cTn id="16" fill="hold">
                            <p:stCondLst>
                              <p:cond delay="9524"/>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180"/>
                                        <p:tgtEl>
                                          <p:spTgt spid="3">
                                            <p:txEl>
                                              <p:pRg st="4" end="4"/>
                                            </p:txEl>
                                          </p:spTgt>
                                        </p:tgtEl>
                                      </p:cBhvr>
                                    </p:animEffect>
                                  </p:childTnLst>
                                </p:cTn>
                              </p:par>
                            </p:childTnLst>
                          </p:cTn>
                        </p:par>
                        <p:par>
                          <p:cTn id="20" fill="hold">
                            <p:stCondLst>
                              <p:cond delay="10704"/>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3">
                                            <p:txEl>
                                              <p:pRg st="5" end="5"/>
                                            </p:txEl>
                                          </p:spTgt>
                                        </p:tgtEl>
                                        <p:attrNameLst>
                                          <p:attrName>style.visibility</p:attrName>
                                        </p:attrNameLst>
                                      </p:cBhvr>
                                      <p:to>
                                        <p:strVal val="visible"/>
                                      </p:to>
                                    </p:set>
                                    <p:animEffect transition="in" filter="fade">
                                      <p:cBhvr>
                                        <p:cTn id="23" dur="1180"/>
                                        <p:tgtEl>
                                          <p:spTgt spid="3">
                                            <p:txEl>
                                              <p:pRg st="5" end="5"/>
                                            </p:txEl>
                                          </p:spTgt>
                                        </p:tgtEl>
                                      </p:cBhvr>
                                    </p:animEffect>
                                  </p:childTnLst>
                                </p:cTn>
                              </p:par>
                            </p:childTnLst>
                          </p:cTn>
                        </p:par>
                        <p:par>
                          <p:cTn id="24" fill="hold">
                            <p:stCondLst>
                              <p:cond delay="12828"/>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1180"/>
                                        <p:tgtEl>
                                          <p:spTgt spid="3">
                                            <p:txEl>
                                              <p:pRg st="7" end="7"/>
                                            </p:txEl>
                                          </p:spTgt>
                                        </p:tgtEl>
                                      </p:cBhvr>
                                    </p:animEffect>
                                  </p:childTnLst>
                                </p:cTn>
                              </p:par>
                            </p:childTnLst>
                          </p:cTn>
                        </p:par>
                        <p:par>
                          <p:cTn id="28" fill="hold">
                            <p:stCondLst>
                              <p:cond delay="15952"/>
                            </p:stCondLst>
                            <p:childTnLst>
                              <p:par>
                                <p:cTn id="29" presetID="10" presetClass="entr" presetSubtype="0" fill="hold" grpId="0" nodeType="afterEffect">
                                  <p:stCondLst>
                                    <p:cond delay="0"/>
                                  </p:stCondLst>
                                  <p:iterate type="lt">
                                    <p:tmPct val="10000"/>
                                  </p:iterate>
                                  <p:childTnLst>
                                    <p:set>
                                      <p:cBhvr>
                                        <p:cTn id="30" dur="1" fill="hold">
                                          <p:stCondLst>
                                            <p:cond delay="0"/>
                                          </p:stCondLst>
                                        </p:cTn>
                                        <p:tgtEl>
                                          <p:spTgt spid="3">
                                            <p:txEl>
                                              <p:pRg st="8" end="8"/>
                                            </p:txEl>
                                          </p:spTgt>
                                        </p:tgtEl>
                                        <p:attrNameLst>
                                          <p:attrName>style.visibility</p:attrName>
                                        </p:attrNameLst>
                                      </p:cBhvr>
                                      <p:to>
                                        <p:strVal val="visible"/>
                                      </p:to>
                                    </p:set>
                                    <p:animEffect transition="in" filter="fade">
                                      <p:cBhvr>
                                        <p:cTn id="31" dur="1180"/>
                                        <p:tgtEl>
                                          <p:spTgt spid="3">
                                            <p:txEl>
                                              <p:pRg st="8" end="8"/>
                                            </p:txEl>
                                          </p:spTgt>
                                        </p:tgtEl>
                                      </p:cBhvr>
                                    </p:animEffect>
                                  </p:childTnLst>
                                </p:cTn>
                              </p:par>
                            </p:childTnLst>
                          </p:cTn>
                        </p:par>
                        <p:par>
                          <p:cTn id="32" fill="hold">
                            <p:stCondLst>
                              <p:cond delay="17250"/>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3">
                                            <p:txEl>
                                              <p:pRg st="10" end="10"/>
                                            </p:txEl>
                                          </p:spTgt>
                                        </p:tgtEl>
                                        <p:attrNameLst>
                                          <p:attrName>style.visibility</p:attrName>
                                        </p:attrNameLst>
                                      </p:cBhvr>
                                      <p:to>
                                        <p:strVal val="visible"/>
                                      </p:to>
                                    </p:set>
                                    <p:animEffect transition="in" filter="fade">
                                      <p:cBhvr>
                                        <p:cTn id="35" dur="1180"/>
                                        <p:tgtEl>
                                          <p:spTgt spid="3">
                                            <p:txEl>
                                              <p:pRg st="10" end="10"/>
                                            </p:txEl>
                                          </p:spTgt>
                                        </p:tgtEl>
                                      </p:cBhvr>
                                    </p:animEffect>
                                  </p:childTnLst>
                                </p:cTn>
                              </p:par>
                            </p:childTnLst>
                          </p:cTn>
                        </p:par>
                        <p:par>
                          <p:cTn id="36" fill="hold">
                            <p:stCondLst>
                              <p:cond delay="20020"/>
                            </p:stCondLst>
                            <p:childTnLst>
                              <p:par>
                                <p:cTn id="37" presetID="10" presetClass="entr" presetSubtype="0" fill="hold" grpId="0" nodeType="afterEffect">
                                  <p:stCondLst>
                                    <p:cond delay="0"/>
                                  </p:stCondLst>
                                  <p:iterate type="lt">
                                    <p:tmPct val="10000"/>
                                  </p:iterate>
                                  <p:childTnLst>
                                    <p:set>
                                      <p:cBhvr>
                                        <p:cTn id="38" dur="1" fill="hold">
                                          <p:stCondLst>
                                            <p:cond delay="0"/>
                                          </p:stCondLst>
                                        </p:cTn>
                                        <p:tgtEl>
                                          <p:spTgt spid="3">
                                            <p:txEl>
                                              <p:pRg st="11" end="11"/>
                                            </p:txEl>
                                          </p:spTgt>
                                        </p:tgtEl>
                                        <p:attrNameLst>
                                          <p:attrName>style.visibility</p:attrName>
                                        </p:attrNameLst>
                                      </p:cBhvr>
                                      <p:to>
                                        <p:strVal val="visible"/>
                                      </p:to>
                                    </p:set>
                                    <p:animEffect transition="in" filter="fade">
                                      <p:cBhvr>
                                        <p:cTn id="39" dur="1180"/>
                                        <p:tgtEl>
                                          <p:spTgt spid="3">
                                            <p:txEl>
                                              <p:pRg st="11" end="11"/>
                                            </p:txEl>
                                          </p:spTgt>
                                        </p:tgtEl>
                                      </p:cBhvr>
                                    </p:animEffect>
                                  </p:childTnLst>
                                </p:cTn>
                              </p:par>
                            </p:childTnLst>
                          </p:cTn>
                        </p:par>
                        <p:par>
                          <p:cTn id="40" fill="hold">
                            <p:stCondLst>
                              <p:cond delay="21318"/>
                            </p:stCondLst>
                            <p:childTnLst>
                              <p:par>
                                <p:cTn id="41" presetID="10" presetClass="entr" presetSubtype="0" fill="hold" grpId="0" nodeType="afterEffect">
                                  <p:stCondLst>
                                    <p:cond delay="1000"/>
                                  </p:stCondLst>
                                  <p:iterate type="lt">
                                    <p:tmPct val="10000"/>
                                  </p:iterate>
                                  <p:childTnLst>
                                    <p:set>
                                      <p:cBhvr>
                                        <p:cTn id="42" dur="1" fill="hold">
                                          <p:stCondLst>
                                            <p:cond delay="0"/>
                                          </p:stCondLst>
                                        </p:cTn>
                                        <p:tgtEl>
                                          <p:spTgt spid="3">
                                            <p:txEl>
                                              <p:pRg st="13" end="13"/>
                                            </p:txEl>
                                          </p:spTgt>
                                        </p:tgtEl>
                                        <p:attrNameLst>
                                          <p:attrName>style.visibility</p:attrName>
                                        </p:attrNameLst>
                                      </p:cBhvr>
                                      <p:to>
                                        <p:strVal val="visible"/>
                                      </p:to>
                                    </p:set>
                                    <p:animEffect transition="in" filter="fade">
                                      <p:cBhvr>
                                        <p:cTn id="43" dur="1180"/>
                                        <p:tgtEl>
                                          <p:spTgt spid="3">
                                            <p:txEl>
                                              <p:pRg st="13" end="13"/>
                                            </p:txEl>
                                          </p:spTgt>
                                        </p:tgtEl>
                                      </p:cBhvr>
                                    </p:animEffect>
                                  </p:childTnLst>
                                </p:cTn>
                              </p:par>
                            </p:childTnLst>
                          </p:cTn>
                        </p:par>
                        <p:par>
                          <p:cTn id="44" fill="hold">
                            <p:stCondLst>
                              <p:cond delay="23970"/>
                            </p:stCondLst>
                            <p:childTnLst>
                              <p:par>
                                <p:cTn id="45" presetID="10" presetClass="entr" presetSubtype="0" fill="hold" grpId="0" nodeType="afterEffect">
                                  <p:stCondLst>
                                    <p:cond delay="0"/>
                                  </p:stCondLst>
                                  <p:iterate type="lt">
                                    <p:tmPct val="10000"/>
                                  </p:iterate>
                                  <p:childTnLst>
                                    <p:set>
                                      <p:cBhvr>
                                        <p:cTn id="46" dur="1" fill="hold">
                                          <p:stCondLst>
                                            <p:cond delay="0"/>
                                          </p:stCondLst>
                                        </p:cTn>
                                        <p:tgtEl>
                                          <p:spTgt spid="3">
                                            <p:txEl>
                                              <p:pRg st="14" end="14"/>
                                            </p:txEl>
                                          </p:spTgt>
                                        </p:tgtEl>
                                        <p:attrNameLst>
                                          <p:attrName>style.visibility</p:attrName>
                                        </p:attrNameLst>
                                      </p:cBhvr>
                                      <p:to>
                                        <p:strVal val="visible"/>
                                      </p:to>
                                    </p:set>
                                    <p:animEffect transition="in" filter="fade">
                                      <p:cBhvr>
                                        <p:cTn id="47" dur="1180"/>
                                        <p:tgtEl>
                                          <p:spTgt spid="3">
                                            <p:txEl>
                                              <p:pRg st="14" end="14"/>
                                            </p:txEl>
                                          </p:spTgt>
                                        </p:tgtEl>
                                      </p:cBhvr>
                                    </p:animEffect>
                                  </p:childTnLst>
                                </p:cTn>
                              </p:par>
                            </p:childTnLst>
                          </p:cTn>
                        </p:par>
                        <p:par>
                          <p:cTn id="48" fill="hold">
                            <p:stCondLst>
                              <p:cond delay="25268"/>
                            </p:stCondLst>
                            <p:childTnLst>
                              <p:par>
                                <p:cTn id="49" presetID="10" presetClass="entr" presetSubtype="0" fill="hold" grpId="0" nodeType="afterEffect">
                                  <p:stCondLst>
                                    <p:cond delay="1500"/>
                                  </p:stCondLst>
                                  <p:iterate type="lt">
                                    <p:tmPct val="10000"/>
                                  </p:iterate>
                                  <p:childTnLst>
                                    <p:set>
                                      <p:cBhvr>
                                        <p:cTn id="50" dur="1" fill="hold">
                                          <p:stCondLst>
                                            <p:cond delay="0"/>
                                          </p:stCondLst>
                                        </p:cTn>
                                        <p:tgtEl>
                                          <p:spTgt spid="8">
                                            <p:txEl>
                                              <p:pRg st="0" end="0"/>
                                            </p:txEl>
                                          </p:spTgt>
                                        </p:tgtEl>
                                        <p:attrNameLst>
                                          <p:attrName>style.visibility</p:attrName>
                                        </p:attrNameLst>
                                      </p:cBhvr>
                                      <p:to>
                                        <p:strVal val="visible"/>
                                      </p:to>
                                    </p:set>
                                    <p:animEffect transition="in" filter="fade">
                                      <p:cBhvr>
                                        <p:cTn id="51" dur="1180"/>
                                        <p:tgtEl>
                                          <p:spTgt spid="8">
                                            <p:txEl>
                                              <p:pRg st="0" end="0"/>
                                            </p:txEl>
                                          </p:spTgt>
                                        </p:tgtEl>
                                      </p:cBhvr>
                                    </p:animEffect>
                                  </p:childTnLst>
                                </p:cTn>
                              </p:par>
                            </p:childTnLst>
                          </p:cTn>
                        </p:par>
                        <p:par>
                          <p:cTn id="52" fill="hold">
                            <p:stCondLst>
                              <p:cond delay="29482"/>
                            </p:stCondLst>
                            <p:childTnLst>
                              <p:par>
                                <p:cTn id="53" presetID="10" presetClass="entr" presetSubtype="0" fill="hold" grpId="0" nodeType="afterEffect">
                                  <p:stCondLst>
                                    <p:cond delay="0"/>
                                  </p:stCondLst>
                                  <p:iterate type="lt">
                                    <p:tmPct val="10000"/>
                                  </p:iterate>
                                  <p:childTnLst>
                                    <p:set>
                                      <p:cBhvr>
                                        <p:cTn id="54" dur="1" fill="hold">
                                          <p:stCondLst>
                                            <p:cond delay="0"/>
                                          </p:stCondLst>
                                        </p:cTn>
                                        <p:tgtEl>
                                          <p:spTgt spid="8">
                                            <p:txEl>
                                              <p:pRg st="1" end="1"/>
                                            </p:txEl>
                                          </p:spTgt>
                                        </p:tgtEl>
                                        <p:attrNameLst>
                                          <p:attrName>style.visibility</p:attrName>
                                        </p:attrNameLst>
                                      </p:cBhvr>
                                      <p:to>
                                        <p:strVal val="visible"/>
                                      </p:to>
                                    </p:set>
                                    <p:animEffect transition="in" filter="fade">
                                      <p:cBhvr>
                                        <p:cTn id="55" dur="1180"/>
                                        <p:tgtEl>
                                          <p:spTgt spid="8">
                                            <p:txEl>
                                              <p:pRg st="1" end="1"/>
                                            </p:txEl>
                                          </p:spTgt>
                                        </p:tgtEl>
                                      </p:cBhvr>
                                    </p:animEffect>
                                  </p:childTnLst>
                                </p:cTn>
                              </p:par>
                            </p:childTnLst>
                          </p:cTn>
                        </p:par>
                        <p:par>
                          <p:cTn id="56" fill="hold">
                            <p:stCondLst>
                              <p:cond delay="30780"/>
                            </p:stCondLst>
                            <p:childTnLst>
                              <p:par>
                                <p:cTn id="57" presetID="10" presetClass="entr" presetSubtype="0" fill="hold" grpId="0" nodeType="afterEffect">
                                  <p:stCondLst>
                                    <p:cond delay="1000"/>
                                  </p:stCondLst>
                                  <p:iterate type="lt">
                                    <p:tmPct val="10000"/>
                                  </p:iterate>
                                  <p:childTnLst>
                                    <p:set>
                                      <p:cBhvr>
                                        <p:cTn id="58" dur="1" fill="hold">
                                          <p:stCondLst>
                                            <p:cond delay="0"/>
                                          </p:stCondLst>
                                        </p:cTn>
                                        <p:tgtEl>
                                          <p:spTgt spid="8">
                                            <p:txEl>
                                              <p:pRg st="3" end="3"/>
                                            </p:txEl>
                                          </p:spTgt>
                                        </p:tgtEl>
                                        <p:attrNameLst>
                                          <p:attrName>style.visibility</p:attrName>
                                        </p:attrNameLst>
                                      </p:cBhvr>
                                      <p:to>
                                        <p:strVal val="visible"/>
                                      </p:to>
                                    </p:set>
                                    <p:animEffect transition="in" filter="fade">
                                      <p:cBhvr>
                                        <p:cTn id="59" dur="1180"/>
                                        <p:tgtEl>
                                          <p:spTgt spid="8">
                                            <p:txEl>
                                              <p:pRg st="3" end="3"/>
                                            </p:txEl>
                                          </p:spTgt>
                                        </p:tgtEl>
                                      </p:cBhvr>
                                    </p:animEffect>
                                  </p:childTnLst>
                                </p:cTn>
                              </p:par>
                            </p:childTnLst>
                          </p:cTn>
                        </p:par>
                        <p:par>
                          <p:cTn id="60" fill="hold">
                            <p:stCondLst>
                              <p:cond delay="34730"/>
                            </p:stCondLst>
                            <p:childTnLst>
                              <p:par>
                                <p:cTn id="61" presetID="10" presetClass="entr" presetSubtype="0" fill="hold" grpId="0" nodeType="afterEffect">
                                  <p:stCondLst>
                                    <p:cond delay="0"/>
                                  </p:stCondLst>
                                  <p:iterate type="lt">
                                    <p:tmPct val="10000"/>
                                  </p:iterate>
                                  <p:childTnLst>
                                    <p:set>
                                      <p:cBhvr>
                                        <p:cTn id="62" dur="1" fill="hold">
                                          <p:stCondLst>
                                            <p:cond delay="0"/>
                                          </p:stCondLst>
                                        </p:cTn>
                                        <p:tgtEl>
                                          <p:spTgt spid="8">
                                            <p:txEl>
                                              <p:pRg st="4" end="4"/>
                                            </p:txEl>
                                          </p:spTgt>
                                        </p:tgtEl>
                                        <p:attrNameLst>
                                          <p:attrName>style.visibility</p:attrName>
                                        </p:attrNameLst>
                                      </p:cBhvr>
                                      <p:to>
                                        <p:strVal val="visible"/>
                                      </p:to>
                                    </p:set>
                                    <p:animEffect transition="in" filter="fade">
                                      <p:cBhvr>
                                        <p:cTn id="63" dur="1180"/>
                                        <p:tgtEl>
                                          <p:spTgt spid="8">
                                            <p:txEl>
                                              <p:pRg st="4" end="4"/>
                                            </p:txEl>
                                          </p:spTgt>
                                        </p:tgtEl>
                                      </p:cBhvr>
                                    </p:animEffect>
                                  </p:childTnLst>
                                </p:cTn>
                              </p:par>
                            </p:childTnLst>
                          </p:cTn>
                        </p:par>
                        <p:par>
                          <p:cTn id="64" fill="hold">
                            <p:stCondLst>
                              <p:cond delay="36264"/>
                            </p:stCondLst>
                            <p:childTnLst>
                              <p:par>
                                <p:cTn id="65" presetID="10" presetClass="entr" presetSubtype="0" fill="hold" grpId="0" nodeType="afterEffect">
                                  <p:stCondLst>
                                    <p:cond delay="1000"/>
                                  </p:stCondLst>
                                  <p:iterate type="lt">
                                    <p:tmPct val="10000"/>
                                  </p:iterate>
                                  <p:childTnLst>
                                    <p:set>
                                      <p:cBhvr>
                                        <p:cTn id="66" dur="1" fill="hold">
                                          <p:stCondLst>
                                            <p:cond delay="0"/>
                                          </p:stCondLst>
                                        </p:cTn>
                                        <p:tgtEl>
                                          <p:spTgt spid="8">
                                            <p:txEl>
                                              <p:pRg st="6" end="6"/>
                                            </p:txEl>
                                          </p:spTgt>
                                        </p:tgtEl>
                                        <p:attrNameLst>
                                          <p:attrName>style.visibility</p:attrName>
                                        </p:attrNameLst>
                                      </p:cBhvr>
                                      <p:to>
                                        <p:strVal val="visible"/>
                                      </p:to>
                                    </p:set>
                                    <p:animEffect transition="in" filter="fade">
                                      <p:cBhvr>
                                        <p:cTn id="67" dur="1180"/>
                                        <p:tgtEl>
                                          <p:spTgt spid="8">
                                            <p:txEl>
                                              <p:pRg st="6" end="6"/>
                                            </p:txEl>
                                          </p:spTgt>
                                        </p:tgtEl>
                                      </p:cBhvr>
                                    </p:animEffect>
                                  </p:childTnLst>
                                </p:cTn>
                              </p:par>
                            </p:childTnLst>
                          </p:cTn>
                        </p:par>
                        <p:par>
                          <p:cTn id="68" fill="hold">
                            <p:stCondLst>
                              <p:cond delay="39978"/>
                            </p:stCondLst>
                            <p:childTnLst>
                              <p:par>
                                <p:cTn id="69" presetID="10" presetClass="entr" presetSubtype="0" fill="hold" grpId="0" nodeType="afterEffect">
                                  <p:stCondLst>
                                    <p:cond delay="0"/>
                                  </p:stCondLst>
                                  <p:iterate type="lt">
                                    <p:tmPct val="10000"/>
                                  </p:iterate>
                                  <p:childTnLst>
                                    <p:set>
                                      <p:cBhvr>
                                        <p:cTn id="70" dur="1" fill="hold">
                                          <p:stCondLst>
                                            <p:cond delay="0"/>
                                          </p:stCondLst>
                                        </p:cTn>
                                        <p:tgtEl>
                                          <p:spTgt spid="8">
                                            <p:txEl>
                                              <p:pRg st="7" end="7"/>
                                            </p:txEl>
                                          </p:spTgt>
                                        </p:tgtEl>
                                        <p:attrNameLst>
                                          <p:attrName>style.visibility</p:attrName>
                                        </p:attrNameLst>
                                      </p:cBhvr>
                                      <p:to>
                                        <p:strVal val="visible"/>
                                      </p:to>
                                    </p:set>
                                    <p:animEffect transition="in" filter="fade">
                                      <p:cBhvr>
                                        <p:cTn id="71" dur="1180"/>
                                        <p:tgtEl>
                                          <p:spTgt spid="8">
                                            <p:txEl>
                                              <p:pRg st="7" end="7"/>
                                            </p:txEl>
                                          </p:spTgt>
                                        </p:tgtEl>
                                      </p:cBhvr>
                                    </p:animEffect>
                                  </p:childTnLst>
                                </p:cTn>
                              </p:par>
                            </p:childTnLst>
                          </p:cTn>
                        </p:par>
                        <p:par>
                          <p:cTn id="72" fill="hold">
                            <p:stCondLst>
                              <p:cond delay="43518"/>
                            </p:stCondLst>
                            <p:childTnLst>
                              <p:par>
                                <p:cTn id="73" presetID="10" presetClass="entr" presetSubtype="0" fill="hold" grpId="0" nodeType="afterEffect">
                                  <p:stCondLst>
                                    <p:cond delay="0"/>
                                  </p:stCondLst>
                                  <p:iterate type="lt">
                                    <p:tmPct val="10000"/>
                                  </p:iterate>
                                  <p:childTnLst>
                                    <p:set>
                                      <p:cBhvr>
                                        <p:cTn id="74" dur="1" fill="hold">
                                          <p:stCondLst>
                                            <p:cond delay="0"/>
                                          </p:stCondLst>
                                        </p:cTn>
                                        <p:tgtEl>
                                          <p:spTgt spid="8">
                                            <p:txEl>
                                              <p:pRg st="8" end="8"/>
                                            </p:txEl>
                                          </p:spTgt>
                                        </p:tgtEl>
                                        <p:attrNameLst>
                                          <p:attrName>style.visibility</p:attrName>
                                        </p:attrNameLst>
                                      </p:cBhvr>
                                      <p:to>
                                        <p:strVal val="visible"/>
                                      </p:to>
                                    </p:set>
                                    <p:animEffect transition="in" filter="fade">
                                      <p:cBhvr>
                                        <p:cTn id="75" dur="1180"/>
                                        <p:tgtEl>
                                          <p:spTgt spid="8">
                                            <p:txEl>
                                              <p:pRg st="8" end="8"/>
                                            </p:txEl>
                                          </p:spTgt>
                                        </p:tgtEl>
                                      </p:cBhvr>
                                    </p:animEffect>
                                  </p:childTnLst>
                                </p:cTn>
                              </p:par>
                            </p:childTnLst>
                          </p:cTn>
                        </p:par>
                        <p:par>
                          <p:cTn id="76" fill="hold">
                            <p:stCondLst>
                              <p:cond delay="45052"/>
                            </p:stCondLst>
                            <p:childTnLst>
                              <p:par>
                                <p:cTn id="77" presetID="10" presetClass="entr" presetSubtype="0" fill="hold" grpId="0" nodeType="afterEffect">
                                  <p:stCondLst>
                                    <p:cond delay="1000"/>
                                  </p:stCondLst>
                                  <p:iterate type="lt">
                                    <p:tmPct val="10000"/>
                                  </p:iterate>
                                  <p:childTnLst>
                                    <p:set>
                                      <p:cBhvr>
                                        <p:cTn id="78" dur="1" fill="hold">
                                          <p:stCondLst>
                                            <p:cond delay="0"/>
                                          </p:stCondLst>
                                        </p:cTn>
                                        <p:tgtEl>
                                          <p:spTgt spid="8">
                                            <p:txEl>
                                              <p:pRg st="10" end="10"/>
                                            </p:txEl>
                                          </p:spTgt>
                                        </p:tgtEl>
                                        <p:attrNameLst>
                                          <p:attrName>style.visibility</p:attrName>
                                        </p:attrNameLst>
                                      </p:cBhvr>
                                      <p:to>
                                        <p:strVal val="visible"/>
                                      </p:to>
                                    </p:set>
                                    <p:animEffect transition="in" filter="fade">
                                      <p:cBhvr>
                                        <p:cTn id="79" dur="1180"/>
                                        <p:tgtEl>
                                          <p:spTgt spid="8">
                                            <p:txEl>
                                              <p:pRg st="10" end="10"/>
                                            </p:txEl>
                                          </p:spTgt>
                                        </p:tgtEl>
                                      </p:cBhvr>
                                    </p:animEffect>
                                  </p:childTnLst>
                                </p:cTn>
                              </p:par>
                            </p:childTnLst>
                          </p:cTn>
                        </p:par>
                        <p:par>
                          <p:cTn id="80" fill="hold">
                            <p:stCondLst>
                              <p:cond delay="48884"/>
                            </p:stCondLst>
                            <p:childTnLst>
                              <p:par>
                                <p:cTn id="81" presetID="10" presetClass="entr" presetSubtype="0" fill="hold" grpId="0" nodeType="afterEffect">
                                  <p:stCondLst>
                                    <p:cond delay="0"/>
                                  </p:stCondLst>
                                  <p:iterate type="lt">
                                    <p:tmPct val="10000"/>
                                  </p:iterate>
                                  <p:childTnLst>
                                    <p:set>
                                      <p:cBhvr>
                                        <p:cTn id="82" dur="1" fill="hold">
                                          <p:stCondLst>
                                            <p:cond delay="0"/>
                                          </p:stCondLst>
                                        </p:cTn>
                                        <p:tgtEl>
                                          <p:spTgt spid="8">
                                            <p:txEl>
                                              <p:pRg st="11" end="11"/>
                                            </p:txEl>
                                          </p:spTgt>
                                        </p:tgtEl>
                                        <p:attrNameLst>
                                          <p:attrName>style.visibility</p:attrName>
                                        </p:attrNameLst>
                                      </p:cBhvr>
                                      <p:to>
                                        <p:strVal val="visible"/>
                                      </p:to>
                                    </p:set>
                                    <p:animEffect transition="in" filter="fade">
                                      <p:cBhvr>
                                        <p:cTn id="83" dur="1180"/>
                                        <p:tgtEl>
                                          <p:spTgt spid="8">
                                            <p:txEl>
                                              <p:pRg st="11" end="11"/>
                                            </p:txEl>
                                          </p:spTgt>
                                        </p:tgtEl>
                                      </p:cBhvr>
                                    </p:animEffect>
                                  </p:childTnLst>
                                </p:cTn>
                              </p:par>
                            </p:childTnLst>
                          </p:cTn>
                        </p:par>
                        <p:par>
                          <p:cTn id="84" fill="hold">
                            <p:stCondLst>
                              <p:cond delay="52188"/>
                            </p:stCondLst>
                            <p:childTnLst>
                              <p:par>
                                <p:cTn id="85" presetID="10" presetClass="entr" presetSubtype="0" fill="hold" grpId="0" nodeType="afterEffect">
                                  <p:stCondLst>
                                    <p:cond delay="0"/>
                                  </p:stCondLst>
                                  <p:iterate type="lt">
                                    <p:tmPct val="10000"/>
                                  </p:iterate>
                                  <p:childTnLst>
                                    <p:set>
                                      <p:cBhvr>
                                        <p:cTn id="86" dur="1" fill="hold">
                                          <p:stCondLst>
                                            <p:cond delay="0"/>
                                          </p:stCondLst>
                                        </p:cTn>
                                        <p:tgtEl>
                                          <p:spTgt spid="8">
                                            <p:txEl>
                                              <p:pRg st="12" end="12"/>
                                            </p:txEl>
                                          </p:spTgt>
                                        </p:tgtEl>
                                        <p:attrNameLst>
                                          <p:attrName>style.visibility</p:attrName>
                                        </p:attrNameLst>
                                      </p:cBhvr>
                                      <p:to>
                                        <p:strVal val="visible"/>
                                      </p:to>
                                    </p:set>
                                    <p:animEffect transition="in" filter="fade">
                                      <p:cBhvr>
                                        <p:cTn id="87" dur="1180"/>
                                        <p:tgtEl>
                                          <p:spTgt spid="8">
                                            <p:txEl>
                                              <p:pRg st="12" end="12"/>
                                            </p:txEl>
                                          </p:spTgt>
                                        </p:tgtEl>
                                      </p:cBhvr>
                                    </p:animEffect>
                                  </p:childTnLst>
                                </p:cTn>
                              </p:par>
                            </p:childTnLst>
                          </p:cTn>
                        </p:par>
                        <p:par>
                          <p:cTn id="88" fill="hold">
                            <p:stCondLst>
                              <p:cond delay="53722"/>
                            </p:stCondLst>
                            <p:childTnLst>
                              <p:par>
                                <p:cTn id="89" presetID="10" presetClass="entr" presetSubtype="0" fill="hold" grpId="0" nodeType="afterEffect">
                                  <p:stCondLst>
                                    <p:cond delay="1000"/>
                                  </p:stCondLst>
                                  <p:iterate type="lt">
                                    <p:tmPct val="10000"/>
                                  </p:iterate>
                                  <p:childTnLst>
                                    <p:set>
                                      <p:cBhvr>
                                        <p:cTn id="90" dur="1" fill="hold">
                                          <p:stCondLst>
                                            <p:cond delay="0"/>
                                          </p:stCondLst>
                                        </p:cTn>
                                        <p:tgtEl>
                                          <p:spTgt spid="8">
                                            <p:txEl>
                                              <p:pRg st="14" end="14"/>
                                            </p:txEl>
                                          </p:spTgt>
                                        </p:tgtEl>
                                        <p:attrNameLst>
                                          <p:attrName>style.visibility</p:attrName>
                                        </p:attrNameLst>
                                      </p:cBhvr>
                                      <p:to>
                                        <p:strVal val="visible"/>
                                      </p:to>
                                    </p:set>
                                    <p:animEffect transition="in" filter="fade">
                                      <p:cBhvr>
                                        <p:cTn id="91" dur="1180"/>
                                        <p:tgtEl>
                                          <p:spTgt spid="8">
                                            <p:txEl>
                                              <p:pRg st="14" end="14"/>
                                            </p:txEl>
                                          </p:spTgt>
                                        </p:tgtEl>
                                      </p:cBhvr>
                                    </p:animEffect>
                                  </p:childTnLst>
                                </p:cTn>
                              </p:par>
                            </p:childTnLst>
                          </p:cTn>
                        </p:par>
                        <p:par>
                          <p:cTn id="92" fill="hold">
                            <p:stCondLst>
                              <p:cond delay="57436"/>
                            </p:stCondLst>
                            <p:childTnLst>
                              <p:par>
                                <p:cTn id="93" presetID="10" presetClass="entr" presetSubtype="0" fill="hold" grpId="0" nodeType="afterEffect">
                                  <p:stCondLst>
                                    <p:cond delay="0"/>
                                  </p:stCondLst>
                                  <p:iterate type="lt">
                                    <p:tmPct val="10000"/>
                                  </p:iterate>
                                  <p:childTnLst>
                                    <p:set>
                                      <p:cBhvr>
                                        <p:cTn id="94" dur="1" fill="hold">
                                          <p:stCondLst>
                                            <p:cond delay="0"/>
                                          </p:stCondLst>
                                        </p:cTn>
                                        <p:tgtEl>
                                          <p:spTgt spid="8">
                                            <p:txEl>
                                              <p:pRg st="15" end="15"/>
                                            </p:txEl>
                                          </p:spTgt>
                                        </p:tgtEl>
                                        <p:attrNameLst>
                                          <p:attrName>style.visibility</p:attrName>
                                        </p:attrNameLst>
                                      </p:cBhvr>
                                      <p:to>
                                        <p:strVal val="visible"/>
                                      </p:to>
                                    </p:set>
                                    <p:animEffect transition="in" filter="fade">
                                      <p:cBhvr>
                                        <p:cTn id="95" dur="1180"/>
                                        <p:tgtEl>
                                          <p:spTgt spid="8">
                                            <p:txEl>
                                              <p:pRg st="15" end="15"/>
                                            </p:txEl>
                                          </p:spTgt>
                                        </p:tgtEl>
                                      </p:cBhvr>
                                    </p:animEffect>
                                  </p:childTnLst>
                                </p:cTn>
                              </p:par>
                            </p:childTnLst>
                          </p:cTn>
                        </p:par>
                        <p:par>
                          <p:cTn id="96" fill="hold">
                            <p:stCondLst>
                              <p:cond delay="60622"/>
                            </p:stCondLst>
                            <p:childTnLst>
                              <p:par>
                                <p:cTn id="97" presetID="10" presetClass="entr" presetSubtype="0" fill="hold" grpId="0" nodeType="afterEffect">
                                  <p:stCondLst>
                                    <p:cond delay="0"/>
                                  </p:stCondLst>
                                  <p:iterate type="lt">
                                    <p:tmPct val="10000"/>
                                  </p:iterate>
                                  <p:childTnLst>
                                    <p:set>
                                      <p:cBhvr>
                                        <p:cTn id="98" dur="1" fill="hold">
                                          <p:stCondLst>
                                            <p:cond delay="0"/>
                                          </p:stCondLst>
                                        </p:cTn>
                                        <p:tgtEl>
                                          <p:spTgt spid="8">
                                            <p:txEl>
                                              <p:pRg st="16" end="16"/>
                                            </p:txEl>
                                          </p:spTgt>
                                        </p:tgtEl>
                                        <p:attrNameLst>
                                          <p:attrName>style.visibility</p:attrName>
                                        </p:attrNameLst>
                                      </p:cBhvr>
                                      <p:to>
                                        <p:strVal val="visible"/>
                                      </p:to>
                                    </p:set>
                                    <p:animEffect transition="in" filter="fade">
                                      <p:cBhvr>
                                        <p:cTn id="99" dur="1180"/>
                                        <p:tgtEl>
                                          <p:spTgt spid="8">
                                            <p:txEl>
                                              <p:pRg st="16" end="16"/>
                                            </p:txEl>
                                          </p:spTgt>
                                        </p:tgtEl>
                                      </p:cBhvr>
                                    </p:animEffect>
                                  </p:childTnLst>
                                </p:cTn>
                              </p:par>
                            </p:childTnLst>
                          </p:cTn>
                        </p:par>
                        <p:par>
                          <p:cTn id="100" fill="hold">
                            <p:stCondLst>
                              <p:cond delay="62156"/>
                            </p:stCondLst>
                            <p:childTnLst>
                              <p:par>
                                <p:cTn id="101" presetID="1" presetClass="entr" presetSubtype="0" fill="hold" grpId="0" nodeType="afterEffect">
                                  <p:stCondLst>
                                    <p:cond delay="500"/>
                                  </p:stCondLst>
                                  <p:childTnLst>
                                    <p:set>
                                      <p:cBhvr>
                                        <p:cTn id="10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build="p"/>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07DACA0B-CD17-4B15-B300-9404433F0058}"/>
              </a:ext>
            </a:extLst>
          </p:cNvPr>
          <p:cNvSpPr/>
          <p:nvPr/>
        </p:nvSpPr>
        <p:spPr>
          <a:xfrm>
            <a:off x="0" y="1283117"/>
            <a:ext cx="3775587" cy="4324261"/>
          </a:xfrm>
          <a:prstGeom prst="rect">
            <a:avLst/>
          </a:prstGeom>
        </p:spPr>
        <p:txBody>
          <a:bodyPr wrap="square">
            <a:spAutoFit/>
          </a:bodyPr>
          <a:lstStyle/>
          <a:p>
            <a:pPr algn="ctr">
              <a:lnSpc>
                <a:spcPts val="3000"/>
              </a:lnSpc>
              <a:spcAft>
                <a:spcPts val="0"/>
              </a:spcAft>
            </a:pPr>
            <a:r>
              <a:rPr lang="es-ES" sz="4000" b="1" kern="0" dirty="0">
                <a:ln>
                  <a:solidFill>
                    <a:srgbClr val="C00000"/>
                  </a:solidFill>
                </a:ln>
                <a:solidFill>
                  <a:srgbClr val="FFC000"/>
                </a:solidFill>
                <a:latin typeface="Edwardian Script ITC" panose="030303020407070D0804" pitchFamily="66" charset="0"/>
                <a:cs typeface="Arial"/>
              </a:rPr>
              <a:t>Última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rgbClr val="C00000"/>
                  </a:solidFill>
                </a:ln>
                <a:solidFill>
                  <a:srgbClr val="FFC000"/>
                </a:solidFill>
                <a:latin typeface="Edwardian Script ITC" panose="030303020407070D0804" pitchFamily="66" charset="0"/>
                <a:cs typeface="Arial"/>
              </a:rPr>
              <a:t>competición</a:t>
            </a:r>
            <a:endParaRPr lang="es-MX" sz="4000" b="1" kern="0" dirty="0">
              <a:ln>
                <a:solidFill>
                  <a:srgbClr val="C00000"/>
                </a:solidFill>
              </a:ln>
              <a:solidFill>
                <a:srgbClr val="FFC000"/>
              </a:solidFill>
              <a:latin typeface="Edwardian Script ITC" panose="030303020407070D0804" pitchFamily="66" charset="0"/>
              <a:cs typeface="Arial"/>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Temporada 2017 </a:t>
            </a: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Fórmula 1</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Edición 101.ª </a:t>
            </a: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las 500 Millas de Indianápolis</a:t>
            </a:r>
          </a:p>
          <a:p>
            <a:pPr algn="ctr">
              <a:lnSpc>
                <a:spcPts val="3000"/>
              </a:lnSpc>
              <a:spcAft>
                <a:spcPts val="0"/>
              </a:spcAft>
            </a:pP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4000" b="1" kern="0" dirty="0">
                <a:ln>
                  <a:solidFill>
                    <a:srgbClr val="C00000"/>
                  </a:solidFill>
                </a:ln>
                <a:solidFill>
                  <a:srgbClr val="FFC000"/>
                </a:solidFill>
                <a:latin typeface="Edwardian Script ITC" panose="030303020407070D0804" pitchFamily="66" charset="0"/>
                <a:cs typeface="Arial"/>
              </a:rPr>
              <a:t>Última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rgbClr val="C00000"/>
                  </a:solidFill>
                </a:ln>
                <a:solidFill>
                  <a:srgbClr val="FFC000"/>
                </a:solidFill>
                <a:latin typeface="Edwardian Script ITC" panose="030303020407070D0804" pitchFamily="66" charset="0"/>
                <a:cs typeface="Arial"/>
              </a:rPr>
              <a:t>posición</a:t>
            </a:r>
            <a:endParaRPr lang="es-MX" sz="4000" b="1" kern="0" dirty="0">
              <a:ln>
                <a:solidFill>
                  <a:srgbClr val="C00000"/>
                </a:solidFill>
              </a:ln>
              <a:solidFill>
                <a:srgbClr val="FFC000"/>
              </a:solidFill>
              <a:latin typeface="Edwardian Script ITC" panose="030303020407070D0804" pitchFamily="66" charset="0"/>
              <a:cs typeface="Arial"/>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10º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(54 puntos)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temporada 2016</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B05C7419-5A3D-4783-B79B-AE04EE8B859E}"/>
              </a:ext>
            </a:extLst>
          </p:cNvPr>
          <p:cNvSpPr/>
          <p:nvPr/>
        </p:nvSpPr>
        <p:spPr>
          <a:xfrm>
            <a:off x="3505198" y="1740305"/>
            <a:ext cx="5196347" cy="3421627"/>
          </a:xfrm>
          <a:prstGeom prst="rect">
            <a:avLst/>
          </a:prstGeom>
        </p:spPr>
        <p:txBody>
          <a:bodyPr>
            <a:prstTxWarp prst="textArchUp">
              <a:avLst/>
            </a:prstTxWarp>
            <a:spAutoFit/>
          </a:bodyPr>
          <a:lstStyle/>
          <a:p>
            <a:pPr lvl="0" algn="ctr">
              <a:lnSpc>
                <a:spcPts val="5000"/>
              </a:lnSpc>
            </a:pPr>
            <a:r>
              <a:rPr lang="es-ES" sz="7200" b="1" kern="0" dirty="0">
                <a:ln>
                  <a:solidFill>
                    <a:srgbClr val="FF0000"/>
                  </a:solidFill>
                </a:ln>
                <a:solidFill>
                  <a:srgbClr val="FFFF00"/>
                </a:solidFill>
                <a:latin typeface="Edwardian Script ITC" panose="030303020407070D0804" pitchFamily="66" charset="0"/>
                <a:cs typeface="Arial"/>
              </a:rPr>
              <a:t>Fernando</a:t>
            </a:r>
            <a:r>
              <a:rPr lang="es-ES" sz="7200" b="1" kern="1800" dirty="0">
                <a:ln>
                  <a:solidFill>
                    <a:srgbClr val="FF0000"/>
                  </a:solidFill>
                </a:ln>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7200" b="1" kern="0" dirty="0">
                <a:ln>
                  <a:solidFill>
                    <a:srgbClr val="FF0000"/>
                  </a:solidFill>
                </a:ln>
                <a:solidFill>
                  <a:srgbClr val="FFFF00"/>
                </a:solidFill>
                <a:latin typeface="Edwardian Script ITC" panose="030303020407070D0804" pitchFamily="66" charset="0"/>
                <a:cs typeface="Arial"/>
              </a:rPr>
              <a:t>Alonso</a:t>
            </a:r>
            <a:endParaRPr lang="es-MX" sz="7200" b="1" kern="0" dirty="0">
              <a:ln>
                <a:solidFill>
                  <a:srgbClr val="FF0000"/>
                </a:solidFill>
              </a:ln>
              <a:solidFill>
                <a:srgbClr val="FFFF00"/>
              </a:solidFill>
              <a:latin typeface="Edwardian Script ITC" panose="030303020407070D0804" pitchFamily="66" charset="0"/>
              <a:cs typeface="Arial"/>
            </a:endParaRPr>
          </a:p>
          <a:p>
            <a:pPr lvl="0" algn="ctr">
              <a:lnSpc>
                <a:spcPts val="5000"/>
              </a:lnSpc>
            </a:pPr>
            <a:endParaRPr lang="es-MX" sz="7200" dirty="0">
              <a:ln>
                <a:solidFill>
                  <a:srgbClr val="FF0000"/>
                </a:solidFill>
              </a:ln>
              <a:solidFill>
                <a:srgbClr val="FFFF00"/>
              </a:solidFill>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C7ED75A4-DAD1-4C0A-8D11-E4BE4C695C27}"/>
              </a:ext>
            </a:extLst>
          </p:cNvPr>
          <p:cNvSpPr/>
          <p:nvPr/>
        </p:nvSpPr>
        <p:spPr>
          <a:xfrm>
            <a:off x="8691725" y="1096312"/>
            <a:ext cx="3372455" cy="4708981"/>
          </a:xfrm>
          <a:prstGeom prst="rect">
            <a:avLst/>
          </a:prstGeom>
        </p:spPr>
        <p:txBody>
          <a:bodyPr wrap="square">
            <a:spAutoFit/>
          </a:bodyPr>
          <a:lstStyle/>
          <a:p>
            <a:pPr algn="ctr">
              <a:lnSpc>
                <a:spcPts val="3000"/>
              </a:lnSpc>
              <a:spcAft>
                <a:spcPts val="0"/>
              </a:spcAft>
            </a:pPr>
            <a:r>
              <a:rPr lang="es-ES" sz="4000" b="1" kern="0" dirty="0">
                <a:ln>
                  <a:solidFill>
                    <a:srgbClr val="C00000"/>
                  </a:solidFill>
                </a:ln>
                <a:solidFill>
                  <a:srgbClr val="FFC000"/>
                </a:solidFill>
                <a:latin typeface="Edwardian Script ITC" panose="030303020407070D0804" pitchFamily="66" charset="0"/>
                <a:cs typeface="Arial"/>
              </a:rPr>
              <a:t>Temporada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rgbClr val="C00000"/>
                  </a:solidFill>
                </a:ln>
                <a:solidFill>
                  <a:srgbClr val="FFC000"/>
                </a:solidFill>
                <a:latin typeface="Edwardian Script ITC" panose="030303020407070D0804" pitchFamily="66" charset="0"/>
                <a:cs typeface="Arial"/>
              </a:rPr>
              <a:t>actual</a:t>
            </a:r>
            <a:endParaRPr lang="es-MX" sz="4000" b="1" kern="0" dirty="0">
              <a:ln>
                <a:solidFill>
                  <a:srgbClr val="C00000"/>
                </a:solidFill>
              </a:ln>
              <a:solidFill>
                <a:srgbClr val="FFC000"/>
              </a:solidFill>
              <a:latin typeface="Edwardian Script ITC" panose="030303020407070D0804" pitchFamily="66" charset="0"/>
              <a:cs typeface="Arial"/>
            </a:endParaRPr>
          </a:p>
          <a:p>
            <a:pPr algn="ctr">
              <a:lnSpc>
                <a:spcPts val="3000"/>
              </a:lnSpc>
              <a:spcAft>
                <a:spcPts val="0"/>
              </a:spcAft>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No.º</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vehículo</a:t>
            </a: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56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Fórmula 1 </a:t>
            </a: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500 millas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Indianapolis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partir de 2018)</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4000" b="1" kern="0" dirty="0">
                <a:ln>
                  <a:solidFill>
                    <a:srgbClr val="C00000"/>
                  </a:solidFill>
                </a:ln>
                <a:solidFill>
                  <a:srgbClr val="FFC000"/>
                </a:solidFill>
                <a:latin typeface="Edwardian Script ITC" panose="030303020407070D0804" pitchFamily="66" charset="0"/>
                <a:cs typeface="Arial"/>
              </a:rPr>
              <a:t>Equipo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rgbClr val="C00000"/>
                  </a:solidFill>
                </a:ln>
                <a:solidFill>
                  <a:srgbClr val="FFC000"/>
                </a:solidFill>
                <a:latin typeface="Edwardian Script ITC" panose="030303020407070D0804" pitchFamily="66" charset="0"/>
                <a:cs typeface="Arial"/>
              </a:rPr>
              <a:t>actual</a:t>
            </a:r>
            <a:endParaRPr lang="es-MX" sz="4000" b="1" kern="0" dirty="0">
              <a:ln>
                <a:solidFill>
                  <a:srgbClr val="C00000"/>
                </a:solidFill>
              </a:ln>
              <a:solidFill>
                <a:srgbClr val="FFC000"/>
              </a:solidFill>
              <a:latin typeface="Edwardian Script ITC" panose="030303020407070D0804" pitchFamily="66" charset="0"/>
              <a:cs typeface="Arial"/>
            </a:endParaRPr>
          </a:p>
          <a:p>
            <a:pPr algn="ctr">
              <a:lnSpc>
                <a:spcPts val="3000"/>
              </a:lnSpc>
              <a:spcAft>
                <a:spcPts val="0"/>
              </a:spcAft>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Honda</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30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McLaren Honda Andretti</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Imagen 9" descr="Imagen que contiene hombre, persona, edificio, ventana&#10;&#10;Descripción generada con confianza muy alta">
            <a:extLst>
              <a:ext uri="{FF2B5EF4-FFF2-40B4-BE49-F238E27FC236}">
                <a16:creationId xmlns:a16="http://schemas.microsoft.com/office/drawing/2014/main" id="{AD95D226-3432-4603-9BB1-8F93683C55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67250" y="2051256"/>
            <a:ext cx="2857500" cy="3581400"/>
          </a:xfrm>
          <a:prstGeom prst="ellipse">
            <a:avLst/>
          </a:prstGeom>
          <a:ln w="190500" cap="rnd">
            <a:solidFill>
              <a:srgbClr val="FFC000"/>
            </a:solidFill>
            <a:prstDash val="solid"/>
          </a:ln>
          <a:effectLst>
            <a:glow rad="127000">
              <a:srgbClr val="FF0000">
                <a:alpha val="60000"/>
              </a:srgb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7" name="CuadroTexto 6">
            <a:extLst>
              <a:ext uri="{FF2B5EF4-FFF2-40B4-BE49-F238E27FC236}">
                <a16:creationId xmlns:a16="http://schemas.microsoft.com/office/drawing/2014/main" id="{DE3F804A-0472-4E51-9B21-3D943A1F3FAC}"/>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001435540"/>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180"/>
                                        <p:tgtEl>
                                          <p:spTgt spid="3">
                                            <p:txEl>
                                              <p:pRg st="0" end="0"/>
                                            </p:txEl>
                                          </p:spTgt>
                                        </p:tgtEl>
                                      </p:cBhvr>
                                    </p:animEffect>
                                  </p:childTnLst>
                                </p:cTn>
                              </p:par>
                            </p:childTnLst>
                          </p:cTn>
                        </p:par>
                        <p:par>
                          <p:cTn id="8" fill="hold">
                            <p:stCondLst>
                              <p:cond delay="3568"/>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1180"/>
                                        <p:tgtEl>
                                          <p:spTgt spid="3">
                                            <p:txEl>
                                              <p:pRg st="1" end="1"/>
                                            </p:txEl>
                                          </p:spTgt>
                                        </p:tgtEl>
                                      </p:cBhvr>
                                    </p:animEffect>
                                  </p:childTnLst>
                                </p:cTn>
                              </p:par>
                            </p:childTnLst>
                          </p:cTn>
                        </p:par>
                        <p:par>
                          <p:cTn id="12" fill="hold">
                            <p:stCondLst>
                              <p:cond delay="6164"/>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1180"/>
                                        <p:tgtEl>
                                          <p:spTgt spid="3">
                                            <p:txEl>
                                              <p:pRg st="2" end="2"/>
                                            </p:txEl>
                                          </p:spTgt>
                                        </p:tgtEl>
                                      </p:cBhvr>
                                    </p:animEffect>
                                  </p:childTnLst>
                                </p:cTn>
                              </p:par>
                            </p:childTnLst>
                          </p:cTn>
                        </p:par>
                        <p:par>
                          <p:cTn id="16" fill="hold">
                            <p:stCondLst>
                              <p:cond delay="840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180"/>
                                        <p:tgtEl>
                                          <p:spTgt spid="3">
                                            <p:txEl>
                                              <p:pRg st="4" end="4"/>
                                            </p:txEl>
                                          </p:spTgt>
                                        </p:tgtEl>
                                      </p:cBhvr>
                                    </p:animEffect>
                                  </p:childTnLst>
                                </p:cTn>
                              </p:par>
                            </p:childTnLst>
                          </p:cTn>
                        </p:par>
                        <p:par>
                          <p:cTn id="20" fill="hold">
                            <p:stCondLst>
                              <p:cond delay="11884"/>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3">
                                            <p:txEl>
                                              <p:pRg st="5" end="5"/>
                                            </p:txEl>
                                          </p:spTgt>
                                        </p:tgtEl>
                                        <p:attrNameLst>
                                          <p:attrName>style.visibility</p:attrName>
                                        </p:attrNameLst>
                                      </p:cBhvr>
                                      <p:to>
                                        <p:strVal val="visible"/>
                                      </p:to>
                                    </p:set>
                                    <p:animEffect transition="in" filter="fade">
                                      <p:cBhvr>
                                        <p:cTn id="23" dur="1180"/>
                                        <p:tgtEl>
                                          <p:spTgt spid="3">
                                            <p:txEl>
                                              <p:pRg st="5" end="5"/>
                                            </p:txEl>
                                          </p:spTgt>
                                        </p:tgtEl>
                                      </p:cBhvr>
                                    </p:animEffect>
                                  </p:childTnLst>
                                </p:cTn>
                              </p:par>
                            </p:childTnLst>
                          </p:cTn>
                        </p:par>
                        <p:par>
                          <p:cTn id="24" fill="hold">
                            <p:stCondLst>
                              <p:cond delay="16250"/>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1180"/>
                                        <p:tgtEl>
                                          <p:spTgt spid="3">
                                            <p:txEl>
                                              <p:pRg st="7" end="7"/>
                                            </p:txEl>
                                          </p:spTgt>
                                        </p:tgtEl>
                                      </p:cBhvr>
                                    </p:animEffect>
                                  </p:childTnLst>
                                </p:cTn>
                              </p:par>
                            </p:childTnLst>
                          </p:cTn>
                        </p:par>
                        <p:par>
                          <p:cTn id="28" fill="hold">
                            <p:stCondLst>
                              <p:cond delay="19964"/>
                            </p:stCondLst>
                            <p:childTnLst>
                              <p:par>
                                <p:cTn id="29" presetID="10" presetClass="entr" presetSubtype="0" fill="hold" grpId="0" nodeType="afterEffect">
                                  <p:stCondLst>
                                    <p:cond delay="0"/>
                                  </p:stCondLst>
                                  <p:iterate type="lt">
                                    <p:tmPct val="10000"/>
                                  </p:iterate>
                                  <p:childTnLst>
                                    <p:set>
                                      <p:cBhvr>
                                        <p:cTn id="30" dur="1" fill="hold">
                                          <p:stCondLst>
                                            <p:cond delay="0"/>
                                          </p:stCondLst>
                                        </p:cTn>
                                        <p:tgtEl>
                                          <p:spTgt spid="3">
                                            <p:txEl>
                                              <p:pRg st="8" end="8"/>
                                            </p:txEl>
                                          </p:spTgt>
                                        </p:tgtEl>
                                        <p:attrNameLst>
                                          <p:attrName>style.visibility</p:attrName>
                                        </p:attrNameLst>
                                      </p:cBhvr>
                                      <p:to>
                                        <p:strVal val="visible"/>
                                      </p:to>
                                    </p:set>
                                    <p:animEffect transition="in" filter="fade">
                                      <p:cBhvr>
                                        <p:cTn id="31" dur="1180"/>
                                        <p:tgtEl>
                                          <p:spTgt spid="3">
                                            <p:txEl>
                                              <p:pRg st="8" end="8"/>
                                            </p:txEl>
                                          </p:spTgt>
                                        </p:tgtEl>
                                      </p:cBhvr>
                                    </p:animEffect>
                                  </p:childTnLst>
                                </p:cTn>
                              </p:par>
                            </p:childTnLst>
                          </p:cTn>
                        </p:par>
                        <p:par>
                          <p:cTn id="32" fill="hold">
                            <p:stCondLst>
                              <p:cond delay="2138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3">
                                            <p:txEl>
                                              <p:pRg st="9" end="9"/>
                                            </p:txEl>
                                          </p:spTgt>
                                        </p:tgtEl>
                                        <p:attrNameLst>
                                          <p:attrName>style.visibility</p:attrName>
                                        </p:attrNameLst>
                                      </p:cBhvr>
                                      <p:to>
                                        <p:strVal val="visible"/>
                                      </p:to>
                                    </p:set>
                                    <p:animEffect transition="in" filter="fade">
                                      <p:cBhvr>
                                        <p:cTn id="35" dur="1180"/>
                                        <p:tgtEl>
                                          <p:spTgt spid="3">
                                            <p:txEl>
                                              <p:pRg st="9" end="9"/>
                                            </p:txEl>
                                          </p:spTgt>
                                        </p:tgtEl>
                                      </p:cBhvr>
                                    </p:animEffect>
                                  </p:childTnLst>
                                </p:cTn>
                              </p:par>
                            </p:childTnLst>
                          </p:cTn>
                        </p:par>
                        <p:par>
                          <p:cTn id="36" fill="hold">
                            <p:stCondLst>
                              <p:cond delay="23622"/>
                            </p:stCondLst>
                            <p:childTnLst>
                              <p:par>
                                <p:cTn id="37" presetID="10" presetClass="entr" presetSubtype="0" fill="hold" grpId="0" nodeType="afterEffect">
                                  <p:stCondLst>
                                    <p:cond delay="0"/>
                                  </p:stCondLst>
                                  <p:iterate type="lt">
                                    <p:tmPct val="10000"/>
                                  </p:iterate>
                                  <p:childTnLst>
                                    <p:set>
                                      <p:cBhvr>
                                        <p:cTn id="38" dur="1" fill="hold">
                                          <p:stCondLst>
                                            <p:cond delay="0"/>
                                          </p:stCondLst>
                                        </p:cTn>
                                        <p:tgtEl>
                                          <p:spTgt spid="3">
                                            <p:txEl>
                                              <p:pRg st="10" end="10"/>
                                            </p:txEl>
                                          </p:spTgt>
                                        </p:tgtEl>
                                        <p:attrNameLst>
                                          <p:attrName>style.visibility</p:attrName>
                                        </p:attrNameLst>
                                      </p:cBhvr>
                                      <p:to>
                                        <p:strVal val="visible"/>
                                      </p:to>
                                    </p:set>
                                    <p:animEffect transition="in" filter="fade">
                                      <p:cBhvr>
                                        <p:cTn id="39" dur="1180"/>
                                        <p:tgtEl>
                                          <p:spTgt spid="3">
                                            <p:txEl>
                                              <p:pRg st="10" end="10"/>
                                            </p:txEl>
                                          </p:spTgt>
                                        </p:tgtEl>
                                      </p:cBhvr>
                                    </p:animEffect>
                                  </p:childTnLst>
                                </p:cTn>
                              </p:par>
                            </p:childTnLst>
                          </p:cTn>
                        </p:par>
                        <p:par>
                          <p:cTn id="40" fill="hold">
                            <p:stCondLst>
                              <p:cond delay="26454"/>
                            </p:stCondLst>
                            <p:childTnLst>
                              <p:par>
                                <p:cTn id="41" presetID="10" presetClass="entr" presetSubtype="0" fill="hold" grpId="0" nodeType="afterEffect">
                                  <p:stCondLst>
                                    <p:cond delay="0"/>
                                  </p:stCondLst>
                                  <p:iterate type="lt">
                                    <p:tmPct val="10000"/>
                                  </p:iterate>
                                  <p:childTnLst>
                                    <p:set>
                                      <p:cBhvr>
                                        <p:cTn id="42" dur="1" fill="hold">
                                          <p:stCondLst>
                                            <p:cond delay="0"/>
                                          </p:stCondLst>
                                        </p:cTn>
                                        <p:tgtEl>
                                          <p:spTgt spid="9">
                                            <p:txEl>
                                              <p:pRg st="0" end="0"/>
                                            </p:txEl>
                                          </p:spTgt>
                                        </p:tgtEl>
                                        <p:attrNameLst>
                                          <p:attrName>style.visibility</p:attrName>
                                        </p:attrNameLst>
                                      </p:cBhvr>
                                      <p:to>
                                        <p:strVal val="visible"/>
                                      </p:to>
                                    </p:set>
                                    <p:animEffect transition="in" filter="fade">
                                      <p:cBhvr>
                                        <p:cTn id="43" dur="1180"/>
                                        <p:tgtEl>
                                          <p:spTgt spid="9">
                                            <p:txEl>
                                              <p:pRg st="0" end="0"/>
                                            </p:txEl>
                                          </p:spTgt>
                                        </p:tgtEl>
                                      </p:cBhvr>
                                    </p:animEffect>
                                  </p:childTnLst>
                                </p:cTn>
                              </p:par>
                            </p:childTnLst>
                          </p:cTn>
                        </p:par>
                        <p:par>
                          <p:cTn id="44" fill="hold">
                            <p:stCondLst>
                              <p:cond delay="29286"/>
                            </p:stCondLst>
                            <p:childTnLst>
                              <p:par>
                                <p:cTn id="45" presetID="10" presetClass="entr" presetSubtype="0" fill="hold" grpId="0" nodeType="afterEffect">
                                  <p:stCondLst>
                                    <p:cond delay="1000"/>
                                  </p:stCondLst>
                                  <p:iterate type="lt">
                                    <p:tmPct val="10000"/>
                                  </p:iterate>
                                  <p:childTnLst>
                                    <p:set>
                                      <p:cBhvr>
                                        <p:cTn id="46" dur="1" fill="hold">
                                          <p:stCondLst>
                                            <p:cond delay="0"/>
                                          </p:stCondLst>
                                        </p:cTn>
                                        <p:tgtEl>
                                          <p:spTgt spid="9">
                                            <p:txEl>
                                              <p:pRg st="1" end="1"/>
                                            </p:txEl>
                                          </p:spTgt>
                                        </p:tgtEl>
                                        <p:attrNameLst>
                                          <p:attrName>style.visibility</p:attrName>
                                        </p:attrNameLst>
                                      </p:cBhvr>
                                      <p:to>
                                        <p:strVal val="visible"/>
                                      </p:to>
                                    </p:set>
                                    <p:animEffect transition="in" filter="fade">
                                      <p:cBhvr>
                                        <p:cTn id="47" dur="1180"/>
                                        <p:tgtEl>
                                          <p:spTgt spid="9">
                                            <p:txEl>
                                              <p:pRg st="1" end="1"/>
                                            </p:txEl>
                                          </p:spTgt>
                                        </p:tgtEl>
                                      </p:cBhvr>
                                    </p:animEffect>
                                  </p:childTnLst>
                                </p:cTn>
                              </p:par>
                            </p:childTnLst>
                          </p:cTn>
                        </p:par>
                        <p:par>
                          <p:cTn id="48" fill="hold">
                            <p:stCondLst>
                              <p:cond delay="33000"/>
                            </p:stCondLst>
                            <p:childTnLst>
                              <p:par>
                                <p:cTn id="49" presetID="10" presetClass="entr" presetSubtype="0" fill="hold" grpId="0" nodeType="afterEffect">
                                  <p:stCondLst>
                                    <p:cond delay="0"/>
                                  </p:stCondLst>
                                  <p:iterate type="lt">
                                    <p:tmPct val="10000"/>
                                  </p:iterate>
                                  <p:childTnLst>
                                    <p:set>
                                      <p:cBhvr>
                                        <p:cTn id="50" dur="1" fill="hold">
                                          <p:stCondLst>
                                            <p:cond delay="0"/>
                                          </p:stCondLst>
                                        </p:cTn>
                                        <p:tgtEl>
                                          <p:spTgt spid="9">
                                            <p:txEl>
                                              <p:pRg st="2" end="2"/>
                                            </p:txEl>
                                          </p:spTgt>
                                        </p:tgtEl>
                                        <p:attrNameLst>
                                          <p:attrName>style.visibility</p:attrName>
                                        </p:attrNameLst>
                                      </p:cBhvr>
                                      <p:to>
                                        <p:strVal val="visible"/>
                                      </p:to>
                                    </p:set>
                                    <p:animEffect transition="in" filter="fade">
                                      <p:cBhvr>
                                        <p:cTn id="51" dur="1180"/>
                                        <p:tgtEl>
                                          <p:spTgt spid="9">
                                            <p:txEl>
                                              <p:pRg st="2" end="2"/>
                                            </p:txEl>
                                          </p:spTgt>
                                        </p:tgtEl>
                                      </p:cBhvr>
                                    </p:animEffect>
                                  </p:childTnLst>
                                </p:cTn>
                              </p:par>
                            </p:childTnLst>
                          </p:cTn>
                        </p:par>
                        <p:par>
                          <p:cTn id="52" fill="hold">
                            <p:stCondLst>
                              <p:cond delay="34298"/>
                            </p:stCondLst>
                            <p:childTnLst>
                              <p:par>
                                <p:cTn id="53" presetID="10" presetClass="entr" presetSubtype="0" fill="hold" grpId="0" nodeType="afterEffect">
                                  <p:stCondLst>
                                    <p:cond delay="0"/>
                                  </p:stCondLst>
                                  <p:iterate type="lt">
                                    <p:tmPct val="10000"/>
                                  </p:iterate>
                                  <p:childTnLst>
                                    <p:set>
                                      <p:cBhvr>
                                        <p:cTn id="54" dur="1" fill="hold">
                                          <p:stCondLst>
                                            <p:cond delay="0"/>
                                          </p:stCondLst>
                                        </p:cTn>
                                        <p:tgtEl>
                                          <p:spTgt spid="9">
                                            <p:txEl>
                                              <p:pRg st="3" end="3"/>
                                            </p:txEl>
                                          </p:spTgt>
                                        </p:tgtEl>
                                        <p:attrNameLst>
                                          <p:attrName>style.visibility</p:attrName>
                                        </p:attrNameLst>
                                      </p:cBhvr>
                                      <p:to>
                                        <p:strVal val="visible"/>
                                      </p:to>
                                    </p:set>
                                    <p:animEffect transition="in" filter="fade">
                                      <p:cBhvr>
                                        <p:cTn id="55" dur="1180"/>
                                        <p:tgtEl>
                                          <p:spTgt spid="9">
                                            <p:txEl>
                                              <p:pRg st="3" end="3"/>
                                            </p:txEl>
                                          </p:spTgt>
                                        </p:tgtEl>
                                      </p:cBhvr>
                                    </p:animEffect>
                                  </p:childTnLst>
                                </p:cTn>
                              </p:par>
                            </p:childTnLst>
                          </p:cTn>
                        </p:par>
                        <p:par>
                          <p:cTn id="56" fill="hold">
                            <p:stCondLst>
                              <p:cond delay="36304"/>
                            </p:stCondLst>
                            <p:childTnLst>
                              <p:par>
                                <p:cTn id="57" presetID="10" presetClass="entr" presetSubtype="0" fill="hold" grpId="0" nodeType="afterEffect">
                                  <p:stCondLst>
                                    <p:cond delay="0"/>
                                  </p:stCondLst>
                                  <p:iterate type="lt">
                                    <p:tmPct val="10000"/>
                                  </p:iterate>
                                  <p:childTnLst>
                                    <p:set>
                                      <p:cBhvr>
                                        <p:cTn id="58" dur="1" fill="hold">
                                          <p:stCondLst>
                                            <p:cond delay="0"/>
                                          </p:stCondLst>
                                        </p:cTn>
                                        <p:tgtEl>
                                          <p:spTgt spid="9">
                                            <p:txEl>
                                              <p:pRg st="4" end="4"/>
                                            </p:txEl>
                                          </p:spTgt>
                                        </p:tgtEl>
                                        <p:attrNameLst>
                                          <p:attrName>style.visibility</p:attrName>
                                        </p:attrNameLst>
                                      </p:cBhvr>
                                      <p:to>
                                        <p:strVal val="visible"/>
                                      </p:to>
                                    </p:set>
                                    <p:animEffect transition="in" filter="fade">
                                      <p:cBhvr>
                                        <p:cTn id="59" dur="1180"/>
                                        <p:tgtEl>
                                          <p:spTgt spid="9">
                                            <p:txEl>
                                              <p:pRg st="4" end="4"/>
                                            </p:txEl>
                                          </p:spTgt>
                                        </p:tgtEl>
                                      </p:cBhvr>
                                    </p:animEffect>
                                  </p:childTnLst>
                                </p:cTn>
                              </p:par>
                            </p:childTnLst>
                          </p:cTn>
                        </p:par>
                        <p:par>
                          <p:cTn id="60" fill="hold">
                            <p:stCondLst>
                              <p:cond delay="40080"/>
                            </p:stCondLst>
                            <p:childTnLst>
                              <p:par>
                                <p:cTn id="61" presetID="10" presetClass="entr" presetSubtype="0" fill="hold" grpId="0" nodeType="afterEffect">
                                  <p:stCondLst>
                                    <p:cond delay="0"/>
                                  </p:stCondLst>
                                  <p:iterate type="lt">
                                    <p:tmPct val="10000"/>
                                  </p:iterate>
                                  <p:childTnLst>
                                    <p:set>
                                      <p:cBhvr>
                                        <p:cTn id="62" dur="1" fill="hold">
                                          <p:stCondLst>
                                            <p:cond delay="0"/>
                                          </p:stCondLst>
                                        </p:cTn>
                                        <p:tgtEl>
                                          <p:spTgt spid="9">
                                            <p:txEl>
                                              <p:pRg st="6" end="6"/>
                                            </p:txEl>
                                          </p:spTgt>
                                        </p:tgtEl>
                                        <p:attrNameLst>
                                          <p:attrName>style.visibility</p:attrName>
                                        </p:attrNameLst>
                                      </p:cBhvr>
                                      <p:to>
                                        <p:strVal val="visible"/>
                                      </p:to>
                                    </p:set>
                                    <p:animEffect transition="in" filter="fade">
                                      <p:cBhvr>
                                        <p:cTn id="63" dur="1180"/>
                                        <p:tgtEl>
                                          <p:spTgt spid="9">
                                            <p:txEl>
                                              <p:pRg st="6" end="6"/>
                                            </p:txEl>
                                          </p:spTgt>
                                        </p:tgtEl>
                                      </p:cBhvr>
                                    </p:animEffect>
                                  </p:childTnLst>
                                </p:cTn>
                              </p:par>
                            </p:childTnLst>
                          </p:cTn>
                        </p:par>
                        <p:par>
                          <p:cTn id="64" fill="hold">
                            <p:stCondLst>
                              <p:cond delay="42912"/>
                            </p:stCondLst>
                            <p:childTnLst>
                              <p:par>
                                <p:cTn id="65" presetID="10" presetClass="entr" presetSubtype="0" fill="hold" grpId="0" nodeType="afterEffect">
                                  <p:stCondLst>
                                    <p:cond delay="1000"/>
                                  </p:stCondLst>
                                  <p:iterate type="lt">
                                    <p:tmPct val="10000"/>
                                  </p:iterate>
                                  <p:childTnLst>
                                    <p:set>
                                      <p:cBhvr>
                                        <p:cTn id="66" dur="1" fill="hold">
                                          <p:stCondLst>
                                            <p:cond delay="0"/>
                                          </p:stCondLst>
                                        </p:cTn>
                                        <p:tgtEl>
                                          <p:spTgt spid="9">
                                            <p:txEl>
                                              <p:pRg st="8" end="8"/>
                                            </p:txEl>
                                          </p:spTgt>
                                        </p:tgtEl>
                                        <p:attrNameLst>
                                          <p:attrName>style.visibility</p:attrName>
                                        </p:attrNameLst>
                                      </p:cBhvr>
                                      <p:to>
                                        <p:strVal val="visible"/>
                                      </p:to>
                                    </p:set>
                                    <p:animEffect transition="in" filter="fade">
                                      <p:cBhvr>
                                        <p:cTn id="67" dur="1180"/>
                                        <p:tgtEl>
                                          <p:spTgt spid="9">
                                            <p:txEl>
                                              <p:pRg st="8" end="8"/>
                                            </p:txEl>
                                          </p:spTgt>
                                        </p:tgtEl>
                                      </p:cBhvr>
                                    </p:animEffect>
                                  </p:childTnLst>
                                </p:cTn>
                              </p:par>
                            </p:childTnLst>
                          </p:cTn>
                        </p:par>
                        <p:par>
                          <p:cTn id="68" fill="hold">
                            <p:stCondLst>
                              <p:cond delay="46390"/>
                            </p:stCondLst>
                            <p:childTnLst>
                              <p:par>
                                <p:cTn id="69" presetID="10" presetClass="entr" presetSubtype="0" fill="hold" grpId="0" nodeType="afterEffect">
                                  <p:stCondLst>
                                    <p:cond delay="0"/>
                                  </p:stCondLst>
                                  <p:iterate type="lt">
                                    <p:tmPct val="10000"/>
                                  </p:iterate>
                                  <p:childTnLst>
                                    <p:set>
                                      <p:cBhvr>
                                        <p:cTn id="70" dur="1" fill="hold">
                                          <p:stCondLst>
                                            <p:cond delay="0"/>
                                          </p:stCondLst>
                                        </p:cTn>
                                        <p:tgtEl>
                                          <p:spTgt spid="9">
                                            <p:txEl>
                                              <p:pRg st="9" end="9"/>
                                            </p:txEl>
                                          </p:spTgt>
                                        </p:tgtEl>
                                        <p:attrNameLst>
                                          <p:attrName>style.visibility</p:attrName>
                                        </p:attrNameLst>
                                      </p:cBhvr>
                                      <p:to>
                                        <p:strVal val="visible"/>
                                      </p:to>
                                    </p:set>
                                    <p:animEffect transition="in" filter="fade">
                                      <p:cBhvr>
                                        <p:cTn id="71" dur="1180"/>
                                        <p:tgtEl>
                                          <p:spTgt spid="9">
                                            <p:txEl>
                                              <p:pRg st="9" end="9"/>
                                            </p:txEl>
                                          </p:spTgt>
                                        </p:tgtEl>
                                      </p:cBhvr>
                                    </p:animEffect>
                                  </p:childTnLst>
                                </p:cTn>
                              </p:par>
                            </p:childTnLst>
                          </p:cTn>
                        </p:par>
                        <p:par>
                          <p:cTn id="72" fill="hold">
                            <p:stCondLst>
                              <p:cond delay="48868"/>
                            </p:stCondLst>
                            <p:childTnLst>
                              <p:par>
                                <p:cTn id="73" presetID="10" presetClass="entr" presetSubtype="0" fill="hold" grpId="0" nodeType="afterEffect">
                                  <p:stCondLst>
                                    <p:cond delay="0"/>
                                  </p:stCondLst>
                                  <p:iterate type="lt">
                                    <p:tmPct val="10000"/>
                                  </p:iterate>
                                  <p:childTnLst>
                                    <p:set>
                                      <p:cBhvr>
                                        <p:cTn id="74" dur="1" fill="hold">
                                          <p:stCondLst>
                                            <p:cond delay="0"/>
                                          </p:stCondLst>
                                        </p:cTn>
                                        <p:tgtEl>
                                          <p:spTgt spid="9">
                                            <p:txEl>
                                              <p:pRg st="11" end="11"/>
                                            </p:txEl>
                                          </p:spTgt>
                                        </p:tgtEl>
                                        <p:attrNameLst>
                                          <p:attrName>style.visibility</p:attrName>
                                        </p:attrNameLst>
                                      </p:cBhvr>
                                      <p:to>
                                        <p:strVal val="visible"/>
                                      </p:to>
                                    </p:set>
                                    <p:animEffect transition="in" filter="fade">
                                      <p:cBhvr>
                                        <p:cTn id="75" dur="1180"/>
                                        <p:tgtEl>
                                          <p:spTgt spid="9">
                                            <p:txEl>
                                              <p:pRg st="11" end="11"/>
                                            </p:txEl>
                                          </p:spTgt>
                                        </p:tgtEl>
                                      </p:cBhvr>
                                    </p:animEffect>
                                  </p:childTnLst>
                                </p:cTn>
                              </p:par>
                            </p:childTnLst>
                          </p:cTn>
                        </p:par>
                        <p:par>
                          <p:cTn id="76" fill="hold">
                            <p:stCondLst>
                              <p:cond delay="52290"/>
                            </p:stCondLst>
                            <p:childTnLst>
                              <p:par>
                                <p:cTn id="77" presetID="1" presetClass="entr" presetSubtype="0" fill="hold" grpId="0" nodeType="afterEffect">
                                  <p:stCondLst>
                                    <p:cond delay="2000"/>
                                  </p:stCondLst>
                                  <p:childTnLst>
                                    <p:set>
                                      <p:cBhvr>
                                        <p:cTn id="7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build="p"/>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07DACA0B-CD17-4B15-B300-9404433F0058}"/>
              </a:ext>
            </a:extLst>
          </p:cNvPr>
          <p:cNvSpPr/>
          <p:nvPr/>
        </p:nvSpPr>
        <p:spPr>
          <a:xfrm>
            <a:off x="1" y="132735"/>
            <a:ext cx="12192000" cy="400110"/>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Fernando Alonso Díaz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 un piloto español del automovilismo de velocidad.</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F144E76D-FB97-456B-AA99-0A4FBD71C171}"/>
              </a:ext>
            </a:extLst>
          </p:cNvPr>
          <p:cNvSpPr/>
          <p:nvPr/>
        </p:nvSpPr>
        <p:spPr>
          <a:xfrm>
            <a:off x="1" y="707923"/>
            <a:ext cx="4675238" cy="1938992"/>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Ha sido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Campeon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Mundial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Pilotos de Fórmula 1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2005 y 2006</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subcampeón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2010, 2012  2013</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obtuvo un tercer puesto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2007</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01E47EB-CF52-4066-A9BA-697ECF402DE9}"/>
              </a:ext>
            </a:extLst>
          </p:cNvPr>
          <p:cNvSpPr/>
          <p:nvPr/>
        </p:nvSpPr>
        <p:spPr>
          <a:xfrm>
            <a:off x="1" y="2802191"/>
            <a:ext cx="4660489" cy="196977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Ha competido para los equipos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Minardi, Renault F1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Team</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en donde fue bicampeón del mundo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McLaren 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Scuderia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Ferrari,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siendo esta su escudería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desde 2010 hasta 2014.</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74F76A65-6F79-41DB-950C-EAFCEC8FED1C}"/>
              </a:ext>
            </a:extLst>
          </p:cNvPr>
          <p:cNvSpPr/>
          <p:nvPr/>
        </p:nvSpPr>
        <p:spPr>
          <a:xfrm>
            <a:off x="1" y="4837472"/>
            <a:ext cx="4660489"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20 de noviembre de 2014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Scuderia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Ferrari anuncia su marcha después de cinco temporadas.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D65AB746-4549-41A2-81EE-3A47FAC47C59}"/>
              </a:ext>
            </a:extLst>
          </p:cNvPr>
          <p:cNvSpPr/>
          <p:nvPr/>
        </p:nvSpPr>
        <p:spPr>
          <a:xfrm>
            <a:off x="1" y="5973102"/>
            <a:ext cx="4940709"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11 de diciembre de 2014  se anuncia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regreso a McLaren de la mano de Honda.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Imagen 8" descr="Imagen que contiene persona, rojo, interior, sujetando&#10;&#10;Descripción generada con confianza alta">
            <a:extLst>
              <a:ext uri="{FF2B5EF4-FFF2-40B4-BE49-F238E27FC236}">
                <a16:creationId xmlns:a16="http://schemas.microsoft.com/office/drawing/2014/main" id="{37121C62-1719-4BC6-97E6-C7743EE015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239" y="899019"/>
            <a:ext cx="7236540" cy="5427405"/>
          </a:xfrm>
          <a:prstGeom prst="snip2DiagRect">
            <a:avLst/>
          </a:prstGeom>
          <a:solidFill>
            <a:srgbClr val="FFFFFF">
              <a:shade val="85000"/>
            </a:srgbClr>
          </a:solidFill>
          <a:ln w="88900" cap="sq">
            <a:solidFill>
              <a:srgbClr val="C00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0" name="CuadroTexto 9">
            <a:extLst>
              <a:ext uri="{FF2B5EF4-FFF2-40B4-BE49-F238E27FC236}">
                <a16:creationId xmlns:a16="http://schemas.microsoft.com/office/drawing/2014/main" id="{B0EEA442-DB42-42DE-915C-C4E5974E3A1A}"/>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83584422"/>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22000"/>
                                        <p:tgtEl>
                                          <p:spTgt spid="9"/>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80"/>
                                        <p:tgtEl>
                                          <p:spTgt spid="3"/>
                                        </p:tgtEl>
                                      </p:cBhvr>
                                    </p:animEffect>
                                  </p:childTnLst>
                                </p:cTn>
                              </p:par>
                              <p:par>
                                <p:cTn id="11" presetID="10" presetClass="entr" presetSubtype="0" fill="hold" grpId="0" nodeType="withEffect">
                                  <p:stCondLst>
                                    <p:cond delay="100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180"/>
                                        <p:tgtEl>
                                          <p:spTgt spid="4"/>
                                        </p:tgtEl>
                                      </p:cBhvr>
                                    </p:animEffect>
                                  </p:childTnLst>
                                </p:cTn>
                              </p:par>
                            </p:childTnLst>
                          </p:cTn>
                        </p:par>
                        <p:par>
                          <p:cTn id="14" fill="hold">
                            <p:stCondLst>
                              <p:cond delay="23452"/>
                            </p:stCondLst>
                            <p:childTnLst>
                              <p:par>
                                <p:cTn id="15" presetID="10" presetClass="entr" presetSubtype="0" fill="hold" grpId="0" nodeType="afterEffect">
                                  <p:stCondLst>
                                    <p:cond delay="100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180"/>
                                        <p:tgtEl>
                                          <p:spTgt spid="5"/>
                                        </p:tgtEl>
                                      </p:cBhvr>
                                    </p:animEffect>
                                  </p:childTnLst>
                                </p:cTn>
                              </p:par>
                            </p:childTnLst>
                          </p:cTn>
                        </p:par>
                        <p:par>
                          <p:cTn id="18" fill="hold">
                            <p:stCondLst>
                              <p:cond delay="42034"/>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180"/>
                                        <p:tgtEl>
                                          <p:spTgt spid="6"/>
                                        </p:tgtEl>
                                      </p:cBhvr>
                                    </p:animEffect>
                                  </p:childTnLst>
                                </p:cTn>
                              </p:par>
                            </p:childTnLst>
                          </p:cTn>
                        </p:par>
                        <p:par>
                          <p:cTn id="22" fill="hold">
                            <p:stCondLst>
                              <p:cond delay="53300"/>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180"/>
                                        <p:tgtEl>
                                          <p:spTgt spid="7"/>
                                        </p:tgtEl>
                                      </p:cBhvr>
                                    </p:animEffect>
                                  </p:childTnLst>
                                </p:cTn>
                              </p:par>
                            </p:childTnLst>
                          </p:cTn>
                        </p:par>
                        <p:par>
                          <p:cTn id="26" fill="hold">
                            <p:stCondLst>
                              <p:cond delay="62796"/>
                            </p:stCondLst>
                            <p:childTnLst>
                              <p:par>
                                <p:cTn id="27" presetID="1" presetClass="entr" presetSubtype="0" fill="hold" grpId="0" nodeType="afterEffect">
                                  <p:stCondLst>
                                    <p:cond delay="2250"/>
                                  </p:stCondLst>
                                  <p:childTnLst>
                                    <p:set>
                                      <p:cBhvr>
                                        <p:cTn id="2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07DACA0B-CD17-4B15-B300-9404433F0058}"/>
              </a:ext>
            </a:extLst>
          </p:cNvPr>
          <p:cNvSpPr/>
          <p:nvPr/>
        </p:nvSpPr>
        <p:spPr>
          <a:xfrm>
            <a:off x="1" y="132735"/>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es el sexto piloto con mayor cantidad de victorias en la historia de la Fórmula 1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32  grandes premios ganados y el tercer piloto con más podios: 97.</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86A69770-F9C6-4828-B259-FA5B694D0E20}"/>
              </a:ext>
            </a:extLst>
          </p:cNvPr>
          <p:cNvSpPr/>
          <p:nvPr/>
        </p:nvSpPr>
        <p:spPr>
          <a:xfrm>
            <a:off x="7536425" y="929149"/>
            <a:ext cx="4655575" cy="317009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Entre sus triunfos se cuentan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tres en el Gran Premio de Malasia,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tres en el Gran Premio de Alemania,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tres en el Gran Premio de Europa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uno de ellos en España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dos en el Gran Premio de Mónaco,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dos en el Gran Premio de Gran Bretaña,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dos en el Gran Premio de Italia,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dos en el Gran Premio de Japón,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otros dos en el Gran Premio de España.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942B8AD0-3831-4425-A7DC-168DD95A2DDC}"/>
              </a:ext>
            </a:extLst>
          </p:cNvPr>
          <p:cNvSpPr/>
          <p:nvPr/>
        </p:nvSpPr>
        <p:spPr>
          <a:xfrm>
            <a:off x="7536425" y="4232781"/>
            <a:ext cx="4655575" cy="166199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Junto a Alfonso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Portago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Pedro de la Rosa,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es uno de los tres españoles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han alcanzado el podio en esta competición,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siendo el único que ha logrado victorias.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6DB52687-042E-471B-BB25-DE9A2C8AA60F}"/>
              </a:ext>
            </a:extLst>
          </p:cNvPr>
          <p:cNvSpPr/>
          <p:nvPr/>
        </p:nvSpPr>
        <p:spPr>
          <a:xfrm>
            <a:off x="0" y="6032094"/>
            <a:ext cx="1219200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 además uno de los cuatro pilotos que han debutado en Ferrari con victoria en la primera carrera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junto con Mario Andretti, Nigel Mansell y Kimi </a:t>
            </a:r>
            <a:r>
              <a:rPr lang="es-ES" sz="2800" b="1" kern="1800" dirty="0" err="1">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Imagen 9" descr="Imagen que contiene persona, rojo, exterior, hombre&#10;&#10;Descripción generada con confianza muy alta">
            <a:extLst>
              <a:ext uri="{FF2B5EF4-FFF2-40B4-BE49-F238E27FC236}">
                <a16:creationId xmlns:a16="http://schemas.microsoft.com/office/drawing/2014/main" id="{A46FF1CC-77D5-46B4-9E41-D13A50521A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973" y="792115"/>
            <a:ext cx="7108721" cy="47273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8" name="CuadroTexto 7">
            <a:extLst>
              <a:ext uri="{FF2B5EF4-FFF2-40B4-BE49-F238E27FC236}">
                <a16:creationId xmlns:a16="http://schemas.microsoft.com/office/drawing/2014/main" id="{FD77B6FD-577D-479A-9C38-AFD6CF65B7B5}"/>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653156648"/>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diamond(out)">
                                      <p:cBhvr>
                                        <p:cTn id="7" dur="15500"/>
                                        <p:tgtEl>
                                          <p:spTgt spid="10"/>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80"/>
                                        <p:tgtEl>
                                          <p:spTgt spid="3"/>
                                        </p:tgtEl>
                                      </p:cBhvr>
                                    </p:animEffect>
                                  </p:childTnLst>
                                </p:cTn>
                              </p:par>
                            </p:childTnLst>
                          </p:cTn>
                        </p:par>
                        <p:par>
                          <p:cTn id="11" fill="hold">
                            <p:stCondLst>
                              <p:cond delay="16784"/>
                            </p:stCondLst>
                            <p:childTnLst>
                              <p:par>
                                <p:cTn id="12" presetID="10" presetClass="entr" presetSubtype="0" fill="hold" grpId="0" nodeType="afterEffect">
                                  <p:stCondLst>
                                    <p:cond delay="100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180"/>
                                        <p:tgtEl>
                                          <p:spTgt spid="4"/>
                                        </p:tgtEl>
                                      </p:cBhvr>
                                    </p:animEffect>
                                  </p:childTnLst>
                                </p:cTn>
                              </p:par>
                            </p:childTnLst>
                          </p:cTn>
                        </p:par>
                        <p:par>
                          <p:cTn id="15" fill="hold">
                            <p:stCondLst>
                              <p:cond delay="50588"/>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180"/>
                                        <p:tgtEl>
                                          <p:spTgt spid="5"/>
                                        </p:tgtEl>
                                      </p:cBhvr>
                                    </p:animEffect>
                                  </p:childTnLst>
                                </p:cTn>
                              </p:par>
                            </p:childTnLst>
                          </p:cTn>
                        </p:par>
                        <p:par>
                          <p:cTn id="19" fill="hold">
                            <p:stCondLst>
                              <p:cond delay="69288"/>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180"/>
                                        <p:tgtEl>
                                          <p:spTgt spid="6"/>
                                        </p:tgtEl>
                                      </p:cBhvr>
                                    </p:animEffect>
                                  </p:childTnLst>
                                </p:cTn>
                              </p:par>
                            </p:childTnLst>
                          </p:cTn>
                        </p:par>
                        <p:par>
                          <p:cTn id="23" fill="hold">
                            <p:stCondLst>
                              <p:cond delay="86926"/>
                            </p:stCondLst>
                            <p:childTnLst>
                              <p:par>
                                <p:cTn id="24" presetID="1" presetClass="entr" presetSubtype="0" fill="hold" grpId="0" nodeType="afterEffect">
                                  <p:stCondLst>
                                    <p:cond delay="2250"/>
                                  </p:stCondLst>
                                  <p:childTnLst>
                                    <p:set>
                                      <p:cBhvr>
                                        <p:cTn id="25"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07DACA0B-CD17-4B15-B300-9404433F0058}"/>
              </a:ext>
            </a:extLst>
          </p:cNvPr>
          <p:cNvSpPr/>
          <p:nvPr/>
        </p:nvSpPr>
        <p:spPr>
          <a:xfrm>
            <a:off x="1" y="132735"/>
            <a:ext cx="12192000" cy="477054"/>
          </a:xfrm>
          <a:prstGeom prst="rect">
            <a:avLst/>
          </a:prstGeom>
        </p:spPr>
        <p:txBody>
          <a:bodyPr wrap="square">
            <a:spAutoFit/>
          </a:bodyPr>
          <a:lstStyle/>
          <a:p>
            <a:pPr algn="ctr">
              <a:lnSpc>
                <a:spcPts val="2400"/>
              </a:lnSpc>
              <a:spcAft>
                <a:spcPts val="0"/>
              </a:spcAft>
            </a:pPr>
            <a:r>
              <a:rPr lang="es-ES" sz="4000" b="1" kern="0" dirty="0">
                <a:ln>
                  <a:solidFill>
                    <a:srgbClr val="C00000"/>
                  </a:solidFill>
                </a:ln>
                <a:solidFill>
                  <a:srgbClr val="FFC000"/>
                </a:solidFill>
                <a:latin typeface="Edwardian Script ITC" panose="030303020407070D0804" pitchFamily="66" charset="0"/>
                <a:cs typeface="Arial"/>
              </a:rPr>
              <a:t>Inicios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F2A6F591-EFF7-482C-871E-149677807119}"/>
              </a:ext>
            </a:extLst>
          </p:cNvPr>
          <p:cNvSpPr/>
          <p:nvPr/>
        </p:nvSpPr>
        <p:spPr>
          <a:xfrm>
            <a:off x="1" y="516193"/>
            <a:ext cx="12191999"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Fernando Alonso Díaz inició su carrera en el mundo del deporte motor en 1984 a los tres años,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viendo a su ídolo de la infancia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Ayrton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Senna, cuando su padre le regaló un kart que él mismo había construido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su hija en un principio, aunque a ella no le interesó el vehículo y por eso acabó en manos de Fernando.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Imagen 5" descr="Imagen que contiene suelo, persona, edificio, interior&#10;&#10;Descripción generada con confianza muy alta">
            <a:extLst>
              <a:ext uri="{FF2B5EF4-FFF2-40B4-BE49-F238E27FC236}">
                <a16:creationId xmlns:a16="http://schemas.microsoft.com/office/drawing/2014/main" id="{BD9A1A6E-E621-4B7A-B2ED-A66E7FBD19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60489" y="1644650"/>
            <a:ext cx="7297995" cy="4862289"/>
          </a:xfrm>
          <a:prstGeom prst="roundRect">
            <a:avLst>
              <a:gd name="adj" fmla="val 4167"/>
            </a:avLst>
          </a:prstGeom>
          <a:solidFill>
            <a:srgbClr val="FFFFFF"/>
          </a:solidFill>
          <a:ln w="101600" cap="sq">
            <a:solidFill>
              <a:srgbClr val="C000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7" name="Rectángulo 6">
            <a:extLst>
              <a:ext uri="{FF2B5EF4-FFF2-40B4-BE49-F238E27FC236}">
                <a16:creationId xmlns:a16="http://schemas.microsoft.com/office/drawing/2014/main" id="{62D8A899-93FB-46F9-821C-821D226E297B}"/>
              </a:ext>
            </a:extLst>
          </p:cNvPr>
          <p:cNvSpPr/>
          <p:nvPr/>
        </p:nvSpPr>
        <p:spPr>
          <a:xfrm>
            <a:off x="1" y="1578078"/>
            <a:ext cx="4660489"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ese año ganó su primera carrera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comenzó a entrenarse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de las clases del colegio junto a su padre, el cual ejerció de mánager y mecánico.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05F5EBB0-F02E-4B6E-A69D-B9DC9CEF5531}"/>
              </a:ext>
            </a:extLst>
          </p:cNvPr>
          <p:cNvSpPr/>
          <p:nvPr/>
        </p:nvSpPr>
        <p:spPr>
          <a:xfrm>
            <a:off x="1" y="3008668"/>
            <a:ext cx="4660489"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año más tarde obtuvo la licencia oficial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la Real Federación Española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Automovilismo.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1BD2BBB8-9559-455F-946F-1728AE660B27}"/>
              </a:ext>
            </a:extLst>
          </p:cNvPr>
          <p:cNvSpPr/>
          <p:nvPr/>
        </p:nvSpPr>
        <p:spPr>
          <a:xfrm>
            <a:off x="1" y="4114797"/>
            <a:ext cx="4660489" cy="166199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1988, con siete años,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obtuvo su primer título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una competición oficial,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campeonato infantil de Asturias, ganando las ocho carreras de las que constaba la prueba.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61DDD721-D0D7-41C3-8095-92FBFCE29D27}"/>
              </a:ext>
            </a:extLst>
          </p:cNvPr>
          <p:cNvSpPr/>
          <p:nvPr/>
        </p:nvSpPr>
        <p:spPr>
          <a:xfrm>
            <a:off x="1" y="5825613"/>
            <a:ext cx="4660489"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año más tarde, en 1989,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volvió a proclamarse campeón de karts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Asturias y Galicia.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AE204292-4738-4209-8495-FDC721320DC5}"/>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413290626"/>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33500"/>
                                        <p:tgtEl>
                                          <p:spTgt spid="6"/>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80"/>
                                        <p:tgtEl>
                                          <p:spTgt spid="3"/>
                                        </p:tgtEl>
                                      </p:cBhvr>
                                    </p:animEffect>
                                  </p:childTnLst>
                                </p:cTn>
                              </p:par>
                              <p:par>
                                <p:cTn id="11" presetID="10" presetClass="entr" presetSubtype="0" fill="hold" grpId="0" nodeType="withEffect">
                                  <p:stCondLst>
                                    <p:cond delay="40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180"/>
                                        <p:tgtEl>
                                          <p:spTgt spid="4"/>
                                        </p:tgtEl>
                                      </p:cBhvr>
                                    </p:animEffect>
                                  </p:childTnLst>
                                </p:cTn>
                              </p:par>
                            </p:childTnLst>
                          </p:cTn>
                        </p:par>
                        <p:par>
                          <p:cTn id="14" fill="hold">
                            <p:stCondLst>
                              <p:cond delay="34916"/>
                            </p:stCondLst>
                            <p:childTnLst>
                              <p:par>
                                <p:cTn id="15" presetID="10" presetClass="entr" presetSubtype="0" fill="hold" grpId="0" nodeType="afterEffect">
                                  <p:stCondLst>
                                    <p:cond delay="100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180"/>
                                        <p:tgtEl>
                                          <p:spTgt spid="7"/>
                                        </p:tgtEl>
                                      </p:cBhvr>
                                    </p:animEffect>
                                  </p:childTnLst>
                                </p:cTn>
                              </p:par>
                            </p:childTnLst>
                          </p:cTn>
                        </p:par>
                        <p:par>
                          <p:cTn id="18" fill="hold">
                            <p:stCondLst>
                              <p:cond delay="51256"/>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180"/>
                                        <p:tgtEl>
                                          <p:spTgt spid="8"/>
                                        </p:tgtEl>
                                      </p:cBhvr>
                                    </p:animEffect>
                                  </p:childTnLst>
                                </p:cTn>
                              </p:par>
                            </p:childTnLst>
                          </p:cTn>
                        </p:par>
                        <p:par>
                          <p:cTn id="22" fill="hold">
                            <p:stCondLst>
                              <p:cond delay="62522"/>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9"/>
                                        </p:tgtEl>
                                        <p:attrNameLst>
                                          <p:attrName>style.visibility</p:attrName>
                                        </p:attrNameLst>
                                      </p:cBhvr>
                                      <p:to>
                                        <p:strVal val="visible"/>
                                      </p:to>
                                    </p:set>
                                    <p:animEffect transition="in" filter="fade">
                                      <p:cBhvr>
                                        <p:cTn id="25" dur="1180"/>
                                        <p:tgtEl>
                                          <p:spTgt spid="9"/>
                                        </p:tgtEl>
                                      </p:cBhvr>
                                    </p:animEffect>
                                  </p:childTnLst>
                                </p:cTn>
                              </p:par>
                            </p:childTnLst>
                          </p:cTn>
                        </p:par>
                        <p:par>
                          <p:cTn id="26" fill="hold">
                            <p:stCondLst>
                              <p:cond delay="81340"/>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10"/>
                                        </p:tgtEl>
                                        <p:attrNameLst>
                                          <p:attrName>style.visibility</p:attrName>
                                        </p:attrNameLst>
                                      </p:cBhvr>
                                      <p:to>
                                        <p:strVal val="visible"/>
                                      </p:to>
                                    </p:set>
                                    <p:animEffect transition="in" filter="fade">
                                      <p:cBhvr>
                                        <p:cTn id="29" dur="1180"/>
                                        <p:tgtEl>
                                          <p:spTgt spid="10"/>
                                        </p:tgtEl>
                                      </p:cBhvr>
                                    </p:animEffect>
                                  </p:childTnLst>
                                </p:cTn>
                              </p:par>
                            </p:childTnLst>
                          </p:cTn>
                        </p:par>
                        <p:par>
                          <p:cTn id="30" fill="hold">
                            <p:stCondLst>
                              <p:cond delay="91898"/>
                            </p:stCondLst>
                            <p:childTnLst>
                              <p:par>
                                <p:cTn id="31" presetID="1" presetClass="entr" presetSubtype="0" fill="hold" grpId="0" nodeType="afterEffect">
                                  <p:stCondLst>
                                    <p:cond delay="2250"/>
                                  </p:stCondLst>
                                  <p:childTnLst>
                                    <p:set>
                                      <p:cBhvr>
                                        <p:cTn id="3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P spid="8" grpId="0"/>
      <p:bldP spid="9" grpId="0"/>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14" name="Imagen 13" descr="Imagen que contiene persona, interior, joven, niño&#10;&#10;Descripción generada con confianza muy alta">
            <a:extLst>
              <a:ext uri="{FF2B5EF4-FFF2-40B4-BE49-F238E27FC236}">
                <a16:creationId xmlns:a16="http://schemas.microsoft.com/office/drawing/2014/main" id="{5E3E32FC-221B-4673-9359-E320555351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656" y="3903742"/>
            <a:ext cx="3756977" cy="28177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3" name="Grupo 2">
            <a:extLst>
              <a:ext uri="{FF2B5EF4-FFF2-40B4-BE49-F238E27FC236}">
                <a16:creationId xmlns:a16="http://schemas.microsoft.com/office/drawing/2014/main" id="{15F9B9FB-7355-4E49-96FC-A1EFC9124753}"/>
              </a:ext>
            </a:extLst>
          </p:cNvPr>
          <p:cNvGrpSpPr/>
          <p:nvPr/>
        </p:nvGrpSpPr>
        <p:grpSpPr>
          <a:xfrm>
            <a:off x="7998522" y="376091"/>
            <a:ext cx="3858591" cy="2853805"/>
            <a:chOff x="7998522" y="376091"/>
            <a:chExt cx="3858591" cy="2853805"/>
          </a:xfrm>
        </p:grpSpPr>
        <p:pic>
          <p:nvPicPr>
            <p:cNvPr id="7" name="Imagen 6" descr="Imagen que contiene interior, edificio&#10;&#10;Descripción generada con confianza alta">
              <a:extLst>
                <a:ext uri="{FF2B5EF4-FFF2-40B4-BE49-F238E27FC236}">
                  <a16:creationId xmlns:a16="http://schemas.microsoft.com/office/drawing/2014/main" id="{89818DDC-0E6C-4950-8568-D82F19060E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08373" y="376091"/>
              <a:ext cx="3805073" cy="2853805"/>
            </a:xfrm>
            <a:prstGeom prst="rect">
              <a:avLst/>
            </a:prstGeom>
            <a:ln w="228600" cap="sq" cmpd="thickThin">
              <a:solidFill>
                <a:srgbClr val="0070C0"/>
              </a:solidFill>
              <a:prstDash val="solid"/>
              <a:miter lim="800000"/>
            </a:ln>
            <a:effectLst>
              <a:innerShdw blurRad="76200">
                <a:srgbClr val="000000"/>
              </a:innerShdw>
            </a:effectLst>
          </p:spPr>
        </p:pic>
        <p:sp>
          <p:nvSpPr>
            <p:cNvPr id="4" name="Rectángulo 3">
              <a:extLst>
                <a:ext uri="{FF2B5EF4-FFF2-40B4-BE49-F238E27FC236}">
                  <a16:creationId xmlns:a16="http://schemas.microsoft.com/office/drawing/2014/main" id="{CC4716CD-8C59-4DF5-8224-8C2524AD143C}"/>
                </a:ext>
              </a:extLst>
            </p:cNvPr>
            <p:cNvSpPr/>
            <p:nvPr/>
          </p:nvSpPr>
          <p:spPr>
            <a:xfrm rot="350754">
              <a:off x="7998522" y="2487142"/>
              <a:ext cx="3858591" cy="400110"/>
            </a:xfrm>
            <a:prstGeom prst="rect">
              <a:avLst/>
            </a:prstGeom>
          </p:spPr>
          <p:txBody>
            <a:bodyPr wrap="square">
              <a:spAutoFit/>
            </a:bodyPr>
            <a:lstStyle/>
            <a:p>
              <a:pPr algn="ctr">
                <a:lnSpc>
                  <a:spcPts val="2400"/>
                </a:lnSpc>
              </a:pPr>
              <a:r>
                <a:rPr lang="es-ES" sz="2800" b="1" kern="1800" dirty="0">
                  <a:solidFill>
                    <a:srgbClr val="9CEAFA"/>
                  </a:solidFill>
                  <a:latin typeface="Edwardian Script ITC" panose="030303020407070D0804" pitchFamily="66" charset="0"/>
                  <a:cs typeface="Times New Roman" panose="02020603050405020304" pitchFamily="18" charset="0"/>
                </a:rPr>
                <a:t>Primer kart de Fernando Alonso.</a:t>
              </a:r>
              <a:endParaRPr lang="es-MX" sz="2800" b="1" kern="1800" dirty="0">
                <a:solidFill>
                  <a:srgbClr val="9CEAFA"/>
                </a:solidFill>
                <a:latin typeface="Edwardian Script ITC" panose="030303020407070D0804" pitchFamily="66" charset="0"/>
                <a:cs typeface="Times New Roman" panose="02020603050405020304" pitchFamily="18" charset="0"/>
              </a:endParaRPr>
            </a:p>
          </p:txBody>
        </p:sp>
      </p:grpSp>
      <p:sp>
        <p:nvSpPr>
          <p:cNvPr id="5" name="CuadroTexto 4">
            <a:extLst>
              <a:ext uri="{FF2B5EF4-FFF2-40B4-BE49-F238E27FC236}">
                <a16:creationId xmlns:a16="http://schemas.microsoft.com/office/drawing/2014/main" id="{70D28455-4781-4900-8545-E0FDFBC5BD02}"/>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
        <p:nvSpPr>
          <p:cNvPr id="8" name="Rectángulo 7">
            <a:extLst>
              <a:ext uri="{FF2B5EF4-FFF2-40B4-BE49-F238E27FC236}">
                <a16:creationId xmlns:a16="http://schemas.microsoft.com/office/drawing/2014/main" id="{666EEF99-1412-406B-B52B-ED092D232108}"/>
              </a:ext>
            </a:extLst>
          </p:cNvPr>
          <p:cNvSpPr/>
          <p:nvPr/>
        </p:nvSpPr>
        <p:spPr>
          <a:xfrm>
            <a:off x="1" y="88486"/>
            <a:ext cx="7772399"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Debido a los cambios de categoría,</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la familia no se podía hacer cargo de los gastos que acarreaban las carreras.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13EEAB80-93C8-44B0-81A0-4D00C43B93CA}"/>
              </a:ext>
            </a:extLst>
          </p:cNvPr>
          <p:cNvSpPr/>
          <p:nvPr/>
        </p:nvSpPr>
        <p:spPr>
          <a:xfrm>
            <a:off x="1" y="855403"/>
            <a:ext cx="7772399"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Cerca del abandono, el importador de karts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Genís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Marcó se encargó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la financiación: proporcionaba los karts, buscaba patrocinadores o ejercía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él mismo como tal, salvando la carrera deportiva de Fernando Alonso.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ECAC0A64-D807-4DF1-B0E6-A144FB57771D}"/>
              </a:ext>
            </a:extLst>
          </p:cNvPr>
          <p:cNvSpPr/>
          <p:nvPr/>
        </p:nvSpPr>
        <p:spPr>
          <a:xfrm>
            <a:off x="1" y="1887786"/>
            <a:ext cx="7772399"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1991  se proclama campeón de Asturias y del País Vasco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categoría cadetes, alcanzando el subcampeonato de España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aun sin participar en todas las carreras.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527616B8-AD40-457E-B8B6-FED55B387668}"/>
              </a:ext>
            </a:extLst>
          </p:cNvPr>
          <p:cNvSpPr/>
          <p:nvPr/>
        </p:nvSpPr>
        <p:spPr>
          <a:xfrm>
            <a:off x="1" y="2964417"/>
            <a:ext cx="777240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Fue campeón de España en 1993  y 1994 como junior, lo que le permitió competir en el Campeonato del Mundo al año siguiente,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becado por la Real Federación Española de Automovilismo.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00CC5CD6-EB72-4DDB-BA76-6E463DB13EA1}"/>
              </a:ext>
            </a:extLst>
          </p:cNvPr>
          <p:cNvSpPr/>
          <p:nvPr/>
        </p:nvSpPr>
        <p:spPr>
          <a:xfrm>
            <a:off x="6843252" y="3760838"/>
            <a:ext cx="5348749"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dicho campeonato quedó tercero.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Rectángulo 14">
            <a:extLst>
              <a:ext uri="{FF2B5EF4-FFF2-40B4-BE49-F238E27FC236}">
                <a16:creationId xmlns:a16="http://schemas.microsoft.com/office/drawing/2014/main" id="{BCA450A1-DD35-4E1C-B449-3BE2BD648E89}"/>
              </a:ext>
            </a:extLst>
          </p:cNvPr>
          <p:cNvSpPr/>
          <p:nvPr/>
        </p:nvSpPr>
        <p:spPr>
          <a:xfrm>
            <a:off x="3894633" y="4280474"/>
            <a:ext cx="8297367"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1996 se proclamó campeón de España, del Trofeo Estival de Italia,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Marlboro Grand Prix y del Campeonato del Mundo Júnior.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ángulo 15">
            <a:extLst>
              <a:ext uri="{FF2B5EF4-FFF2-40B4-BE49-F238E27FC236}">
                <a16:creationId xmlns:a16="http://schemas.microsoft.com/office/drawing/2014/main" id="{3C136F16-E931-4921-84D6-7551BABBFC4A}"/>
              </a:ext>
            </a:extLst>
          </p:cNvPr>
          <p:cNvSpPr/>
          <p:nvPr/>
        </p:nvSpPr>
        <p:spPr>
          <a:xfrm>
            <a:off x="3894633" y="5061650"/>
            <a:ext cx="8297367"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año siguiente, vence en los campeonatos de España, Italia y Europa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categoría Internacional 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ángulo 16">
            <a:extLst>
              <a:ext uri="{FF2B5EF4-FFF2-40B4-BE49-F238E27FC236}">
                <a16:creationId xmlns:a16="http://schemas.microsoft.com/office/drawing/2014/main" id="{CD071176-0970-4141-A1F9-C9F71A403C24}"/>
              </a:ext>
            </a:extLst>
          </p:cNvPr>
          <p:cNvSpPr/>
          <p:nvPr/>
        </p:nvSpPr>
        <p:spPr>
          <a:xfrm>
            <a:off x="3894633" y="5937707"/>
            <a:ext cx="8297367"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1998  vuelve a ganar el campeonato de España, el Trofeo París-</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Bercy</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campeonato Industria de Italia y el Open Ford.</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27084255"/>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p:cTn id="7" dur="34500" fill="hold"/>
                                        <p:tgtEl>
                                          <p:spTgt spid="3"/>
                                        </p:tgtEl>
                                        <p:attrNameLst>
                                          <p:attrName>ppt_x</p:attrName>
                                        </p:attrNameLst>
                                      </p:cBhvr>
                                      <p:tavLst>
                                        <p:tav tm="0">
                                          <p:val>
                                            <p:strVal val="#ppt_x"/>
                                          </p:val>
                                        </p:tav>
                                        <p:tav tm="100000">
                                          <p:val>
                                            <p:strVal val="#ppt_x"/>
                                          </p:val>
                                        </p:tav>
                                      </p:tavLst>
                                    </p:anim>
                                    <p:anim calcmode="lin" valueType="num">
                                      <p:cBhvr>
                                        <p:cTn id="8" dur="34500" fill="hold"/>
                                        <p:tgtEl>
                                          <p:spTgt spid="3"/>
                                        </p:tgtEl>
                                        <p:attrNameLst>
                                          <p:attrName>ppt_y</p:attrName>
                                        </p:attrNameLst>
                                      </p:cBhvr>
                                      <p:tavLst>
                                        <p:tav tm="0">
                                          <p:val>
                                            <p:strVal val="#ppt_y+#ppt_h/2"/>
                                          </p:val>
                                        </p:tav>
                                        <p:tav tm="100000">
                                          <p:val>
                                            <p:strVal val="#ppt_y"/>
                                          </p:val>
                                        </p:tav>
                                      </p:tavLst>
                                    </p:anim>
                                    <p:anim calcmode="lin" valueType="num">
                                      <p:cBhvr>
                                        <p:cTn id="9" dur="34500" fill="hold"/>
                                        <p:tgtEl>
                                          <p:spTgt spid="3"/>
                                        </p:tgtEl>
                                        <p:attrNameLst>
                                          <p:attrName>ppt_w</p:attrName>
                                        </p:attrNameLst>
                                      </p:cBhvr>
                                      <p:tavLst>
                                        <p:tav tm="0">
                                          <p:val>
                                            <p:strVal val="#ppt_w"/>
                                          </p:val>
                                        </p:tav>
                                        <p:tav tm="100000">
                                          <p:val>
                                            <p:strVal val="#ppt_w"/>
                                          </p:val>
                                        </p:tav>
                                      </p:tavLst>
                                    </p:anim>
                                    <p:anim calcmode="lin" valueType="num">
                                      <p:cBhvr>
                                        <p:cTn id="10" dur="34500" fill="hold"/>
                                        <p:tgtEl>
                                          <p:spTgt spid="3"/>
                                        </p:tgtEl>
                                        <p:attrNameLst>
                                          <p:attrName>ppt_h</p:attrName>
                                        </p:attrNameLst>
                                      </p:cBhvr>
                                      <p:tavLst>
                                        <p:tav tm="0">
                                          <p:val>
                                            <p:fltVal val="0"/>
                                          </p:val>
                                        </p:tav>
                                        <p:tav tm="100000">
                                          <p:val>
                                            <p:strVal val="#ppt_h"/>
                                          </p:val>
                                        </p:tav>
                                      </p:tavLst>
                                    </p:anim>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8"/>
                                        </p:tgtEl>
                                        <p:attrNameLst>
                                          <p:attrName>style.visibility</p:attrName>
                                        </p:attrNameLst>
                                      </p:cBhvr>
                                      <p:to>
                                        <p:strVal val="visible"/>
                                      </p:to>
                                    </p:set>
                                    <p:animEffect transition="in" filter="fade">
                                      <p:cBhvr>
                                        <p:cTn id="13" dur="1180"/>
                                        <p:tgtEl>
                                          <p:spTgt spid="8"/>
                                        </p:tgtEl>
                                      </p:cBhvr>
                                    </p:animEffect>
                                  </p:childTnLst>
                                </p:cTn>
                              </p:par>
                              <p:par>
                                <p:cTn id="14" presetID="10" presetClass="entr" presetSubtype="0" fill="hold" grpId="0" nodeType="withEffect">
                                  <p:stCondLst>
                                    <p:cond delay="13500"/>
                                  </p:stCondLst>
                                  <p:iterate type="lt">
                                    <p:tmPct val="10000"/>
                                  </p:iterate>
                                  <p:childTnLst>
                                    <p:set>
                                      <p:cBhvr>
                                        <p:cTn id="15" dur="1" fill="hold">
                                          <p:stCondLst>
                                            <p:cond delay="0"/>
                                          </p:stCondLst>
                                        </p:cTn>
                                        <p:tgtEl>
                                          <p:spTgt spid="9"/>
                                        </p:tgtEl>
                                        <p:attrNameLst>
                                          <p:attrName>style.visibility</p:attrName>
                                        </p:attrNameLst>
                                      </p:cBhvr>
                                      <p:to>
                                        <p:strVal val="visible"/>
                                      </p:to>
                                    </p:set>
                                    <p:animEffect transition="in" filter="fade">
                                      <p:cBhvr>
                                        <p:cTn id="16" dur="1180"/>
                                        <p:tgtEl>
                                          <p:spTgt spid="9"/>
                                        </p:tgtEl>
                                      </p:cBhvr>
                                    </p:animEffect>
                                  </p:childTnLst>
                                </p:cTn>
                              </p:par>
                            </p:childTnLst>
                          </p:cTn>
                        </p:par>
                        <p:par>
                          <p:cTn id="17" fill="hold">
                            <p:stCondLst>
                              <p:cond delay="35920"/>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10"/>
                                        </p:tgtEl>
                                        <p:attrNameLst>
                                          <p:attrName>style.visibility</p:attrName>
                                        </p:attrNameLst>
                                      </p:cBhvr>
                                      <p:to>
                                        <p:strVal val="visible"/>
                                      </p:to>
                                    </p:set>
                                    <p:animEffect transition="in" filter="fade">
                                      <p:cBhvr>
                                        <p:cTn id="20" dur="1180"/>
                                        <p:tgtEl>
                                          <p:spTgt spid="10"/>
                                        </p:tgtEl>
                                      </p:cBhvr>
                                    </p:animEffect>
                                  </p:childTnLst>
                                </p:cTn>
                              </p:par>
                            </p:childTnLst>
                          </p:cTn>
                        </p:par>
                        <p:par>
                          <p:cTn id="21" fill="hold">
                            <p:stCondLst>
                              <p:cond delay="53676"/>
                            </p:stCondLst>
                            <p:childTnLst>
                              <p:par>
                                <p:cTn id="22" presetID="10" presetClass="entr" presetSubtype="0" fill="hold" grpId="0" nodeType="afterEffect">
                                  <p:stCondLst>
                                    <p:cond delay="1000"/>
                                  </p:stCondLst>
                                  <p:iterate type="lt">
                                    <p:tmPct val="10000"/>
                                  </p:iterate>
                                  <p:childTnLst>
                                    <p:set>
                                      <p:cBhvr>
                                        <p:cTn id="23" dur="1" fill="hold">
                                          <p:stCondLst>
                                            <p:cond delay="0"/>
                                          </p:stCondLst>
                                        </p:cTn>
                                        <p:tgtEl>
                                          <p:spTgt spid="11"/>
                                        </p:tgtEl>
                                        <p:attrNameLst>
                                          <p:attrName>style.visibility</p:attrName>
                                        </p:attrNameLst>
                                      </p:cBhvr>
                                      <p:to>
                                        <p:strVal val="visible"/>
                                      </p:to>
                                    </p:set>
                                    <p:animEffect transition="in" filter="fade">
                                      <p:cBhvr>
                                        <p:cTn id="24" dur="1180"/>
                                        <p:tgtEl>
                                          <p:spTgt spid="11"/>
                                        </p:tgtEl>
                                      </p:cBhvr>
                                    </p:animEffect>
                                  </p:childTnLst>
                                </p:cTn>
                              </p:par>
                            </p:childTnLst>
                          </p:cTn>
                        </p:par>
                        <p:par>
                          <p:cTn id="25" fill="hold">
                            <p:stCondLst>
                              <p:cond delay="73320"/>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13"/>
                                        </p:tgtEl>
                                        <p:attrNameLst>
                                          <p:attrName>style.visibility</p:attrName>
                                        </p:attrNameLst>
                                      </p:cBhvr>
                                      <p:to>
                                        <p:strVal val="visible"/>
                                      </p:to>
                                    </p:set>
                                    <p:animEffect transition="in" filter="fade">
                                      <p:cBhvr>
                                        <p:cTn id="28" dur="1180"/>
                                        <p:tgtEl>
                                          <p:spTgt spid="13"/>
                                        </p:tgtEl>
                                      </p:cBhvr>
                                    </p:animEffect>
                                  </p:childTnLst>
                                </p:cTn>
                              </p:par>
                            </p:childTnLst>
                          </p:cTn>
                        </p:par>
                        <p:par>
                          <p:cTn id="29" fill="hold">
                            <p:stCondLst>
                              <p:cond delay="78922"/>
                            </p:stCondLst>
                            <p:childTnLst>
                              <p:par>
                                <p:cTn id="30" presetID="42" presetClass="entr" presetSubtype="0"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2750"/>
                                        <p:tgtEl>
                                          <p:spTgt spid="14"/>
                                        </p:tgtEl>
                                      </p:cBhvr>
                                    </p:animEffect>
                                    <p:anim calcmode="lin" valueType="num">
                                      <p:cBhvr>
                                        <p:cTn id="33" dur="12750" fill="hold"/>
                                        <p:tgtEl>
                                          <p:spTgt spid="14"/>
                                        </p:tgtEl>
                                        <p:attrNameLst>
                                          <p:attrName>ppt_x</p:attrName>
                                        </p:attrNameLst>
                                      </p:cBhvr>
                                      <p:tavLst>
                                        <p:tav tm="0">
                                          <p:val>
                                            <p:strVal val="#ppt_x"/>
                                          </p:val>
                                        </p:tav>
                                        <p:tav tm="100000">
                                          <p:val>
                                            <p:strVal val="#ppt_x"/>
                                          </p:val>
                                        </p:tav>
                                      </p:tavLst>
                                    </p:anim>
                                    <p:anim calcmode="lin" valueType="num">
                                      <p:cBhvr>
                                        <p:cTn id="34" dur="12750" fill="hold"/>
                                        <p:tgtEl>
                                          <p:spTgt spid="14"/>
                                        </p:tgtEl>
                                        <p:attrNameLst>
                                          <p:attrName>ppt_y</p:attrName>
                                        </p:attrNameLst>
                                      </p:cBhvr>
                                      <p:tavLst>
                                        <p:tav tm="0">
                                          <p:val>
                                            <p:strVal val="#ppt_y+.1"/>
                                          </p:val>
                                        </p:tav>
                                        <p:tav tm="100000">
                                          <p:val>
                                            <p:strVal val="#ppt_y"/>
                                          </p:val>
                                        </p:tav>
                                      </p:tavLst>
                                    </p:anim>
                                  </p:childTnLst>
                                </p:cTn>
                              </p:par>
                              <p:par>
                                <p:cTn id="35" presetID="10" presetClass="entr" presetSubtype="0" fill="hold" grpId="0" nodeType="withEffect">
                                  <p:stCondLst>
                                    <p:cond delay="0"/>
                                  </p:stCondLst>
                                  <p:iterate type="lt">
                                    <p:tmPct val="10000"/>
                                  </p:iterate>
                                  <p:childTnLst>
                                    <p:set>
                                      <p:cBhvr>
                                        <p:cTn id="36" dur="1" fill="hold">
                                          <p:stCondLst>
                                            <p:cond delay="0"/>
                                          </p:stCondLst>
                                        </p:cTn>
                                        <p:tgtEl>
                                          <p:spTgt spid="15"/>
                                        </p:tgtEl>
                                        <p:attrNameLst>
                                          <p:attrName>style.visibility</p:attrName>
                                        </p:attrNameLst>
                                      </p:cBhvr>
                                      <p:to>
                                        <p:strVal val="visible"/>
                                      </p:to>
                                    </p:set>
                                    <p:animEffect transition="in" filter="fade">
                                      <p:cBhvr>
                                        <p:cTn id="37" dur="1180"/>
                                        <p:tgtEl>
                                          <p:spTgt spid="15"/>
                                        </p:tgtEl>
                                      </p:cBhvr>
                                    </p:animEffect>
                                  </p:childTnLst>
                                </p:cTn>
                              </p:par>
                            </p:childTnLst>
                          </p:cTn>
                        </p:par>
                        <p:par>
                          <p:cTn id="38" fill="hold">
                            <p:stCondLst>
                              <p:cond delay="92492"/>
                            </p:stCondLst>
                            <p:childTnLst>
                              <p:par>
                                <p:cTn id="39" presetID="10" presetClass="entr" presetSubtype="0" fill="hold" grpId="0" nodeType="afterEffect">
                                  <p:stCondLst>
                                    <p:cond delay="1000"/>
                                  </p:stCondLst>
                                  <p:iterate type="lt">
                                    <p:tmPct val="10000"/>
                                  </p:iterate>
                                  <p:childTnLst>
                                    <p:set>
                                      <p:cBhvr>
                                        <p:cTn id="40" dur="1" fill="hold">
                                          <p:stCondLst>
                                            <p:cond delay="0"/>
                                          </p:stCondLst>
                                        </p:cTn>
                                        <p:tgtEl>
                                          <p:spTgt spid="16"/>
                                        </p:tgtEl>
                                        <p:attrNameLst>
                                          <p:attrName>style.visibility</p:attrName>
                                        </p:attrNameLst>
                                      </p:cBhvr>
                                      <p:to>
                                        <p:strVal val="visible"/>
                                      </p:to>
                                    </p:set>
                                    <p:animEffect transition="in" filter="fade">
                                      <p:cBhvr>
                                        <p:cTn id="41" dur="1180"/>
                                        <p:tgtEl>
                                          <p:spTgt spid="16"/>
                                        </p:tgtEl>
                                      </p:cBhvr>
                                    </p:animEffect>
                                  </p:childTnLst>
                                </p:cTn>
                              </p:par>
                            </p:childTnLst>
                          </p:cTn>
                        </p:par>
                        <p:par>
                          <p:cTn id="42" fill="hold">
                            <p:stCondLst>
                              <p:cond delay="104702"/>
                            </p:stCondLst>
                            <p:childTnLst>
                              <p:par>
                                <p:cTn id="43" presetID="10" presetClass="entr" presetSubtype="0" fill="hold" grpId="0" nodeType="afterEffect">
                                  <p:stCondLst>
                                    <p:cond delay="1000"/>
                                  </p:stCondLst>
                                  <p:iterate type="lt">
                                    <p:tmPct val="10000"/>
                                  </p:iterate>
                                  <p:childTnLst>
                                    <p:set>
                                      <p:cBhvr>
                                        <p:cTn id="44" dur="1" fill="hold">
                                          <p:stCondLst>
                                            <p:cond delay="0"/>
                                          </p:stCondLst>
                                        </p:cTn>
                                        <p:tgtEl>
                                          <p:spTgt spid="17"/>
                                        </p:tgtEl>
                                        <p:attrNameLst>
                                          <p:attrName>style.visibility</p:attrName>
                                        </p:attrNameLst>
                                      </p:cBhvr>
                                      <p:to>
                                        <p:strVal val="visible"/>
                                      </p:to>
                                    </p:set>
                                    <p:animEffect transition="in" filter="fade">
                                      <p:cBhvr>
                                        <p:cTn id="45" dur="1180"/>
                                        <p:tgtEl>
                                          <p:spTgt spid="17"/>
                                        </p:tgtEl>
                                      </p:cBhvr>
                                    </p:animEffect>
                                  </p:childTnLst>
                                </p:cTn>
                              </p:par>
                            </p:childTnLst>
                          </p:cTn>
                        </p:par>
                        <p:par>
                          <p:cTn id="46" fill="hold">
                            <p:stCondLst>
                              <p:cond delay="118564"/>
                            </p:stCondLst>
                            <p:childTnLst>
                              <p:par>
                                <p:cTn id="47" presetID="1" presetClass="entr" presetSubtype="0" fill="hold" grpId="0" nodeType="afterEffect">
                                  <p:stCondLst>
                                    <p:cond delay="2250"/>
                                  </p:stCondLst>
                                  <p:childTnLst>
                                    <p:set>
                                      <p:cBhvr>
                                        <p:cTn id="4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P spid="10" grpId="0"/>
      <p:bldP spid="11" grpId="0"/>
      <p:bldP spid="13" grpId="0"/>
      <p:bldP spid="15" grpId="0"/>
      <p:bldP spid="16" grpId="0"/>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12" name="Imagen 11" descr="Imagen que contiene hierba, exterior, carretera&#10;&#10;Descripción generada con confianza muy alta">
            <a:extLst>
              <a:ext uri="{FF2B5EF4-FFF2-40B4-BE49-F238E27FC236}">
                <a16:creationId xmlns:a16="http://schemas.microsoft.com/office/drawing/2014/main" id="{25C6C1EC-D3C3-49DC-ADEF-DE8B183E7A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02"/>
            <a:ext cx="8244349" cy="3031011"/>
          </a:xfrm>
          <a:prstGeom prst="rect">
            <a:avLst/>
          </a:prstGeom>
          <a:effectLst>
            <a:softEdge rad="317500"/>
          </a:effectLst>
        </p:spPr>
      </p:pic>
      <p:pic>
        <p:nvPicPr>
          <p:cNvPr id="9" name="Imagen 8" descr="Imagen que contiene persona, exterior, edificio, carretera&#10;&#10;Descripción generada con confianza muy alta">
            <a:extLst>
              <a:ext uri="{FF2B5EF4-FFF2-40B4-BE49-F238E27FC236}">
                <a16:creationId xmlns:a16="http://schemas.microsoft.com/office/drawing/2014/main" id="{7DBF628C-4836-4839-9FD7-3BDB1E772D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00310" y="634179"/>
            <a:ext cx="2851638" cy="5250428"/>
          </a:xfrm>
          <a:prstGeom prst="snip2DiagRect">
            <a:avLst>
              <a:gd name="adj1" fmla="val 14999"/>
              <a:gd name="adj2" fmla="val 16667"/>
            </a:avLst>
          </a:prstGeom>
          <a:solidFill>
            <a:srgbClr val="FFFFFF">
              <a:shade val="85000"/>
            </a:srgbClr>
          </a:solidFill>
          <a:ln w="88900" cap="sq">
            <a:solidFill>
              <a:srgbClr val="92D05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0" name="Rectángulo 9">
            <a:extLst>
              <a:ext uri="{FF2B5EF4-FFF2-40B4-BE49-F238E27FC236}">
                <a16:creationId xmlns:a16="http://schemas.microsoft.com/office/drawing/2014/main" id="{62481BBD-1E09-494D-8419-ABC9A9CF7FAE}"/>
              </a:ext>
            </a:extLst>
          </p:cNvPr>
          <p:cNvSpPr/>
          <p:nvPr/>
        </p:nvSpPr>
        <p:spPr>
          <a:xfrm>
            <a:off x="8126361" y="162235"/>
            <a:ext cx="4065638" cy="400110"/>
          </a:xfrm>
          <a:prstGeom prst="rect">
            <a:avLst/>
          </a:prstGeom>
        </p:spPr>
        <p:txBody>
          <a:bodyPr wrap="square">
            <a:spAutoFit/>
          </a:bodyPr>
          <a:lstStyle/>
          <a:p>
            <a:pPr algn="ctr">
              <a:lnSpc>
                <a:spcPts val="2400"/>
              </a:lnSpc>
            </a:pPr>
            <a:r>
              <a:rPr lang="es-ES" sz="4000" b="1" kern="0" dirty="0">
                <a:ln>
                  <a:solidFill>
                    <a:srgbClr val="C00000"/>
                  </a:solidFill>
                </a:ln>
                <a:solidFill>
                  <a:srgbClr val="FFC000"/>
                </a:solidFill>
                <a:latin typeface="Edwardian Script ITC" panose="030303020407070D0804" pitchFamily="66" charset="0"/>
                <a:cs typeface="Arial"/>
              </a:rPr>
              <a:t>Pasos hacia la Fórmula 1</a:t>
            </a:r>
            <a:endParaRPr lang="es-MX" sz="4000" b="1" kern="0" dirty="0">
              <a:ln>
                <a:solidFill>
                  <a:srgbClr val="C00000"/>
                </a:solidFill>
              </a:ln>
              <a:solidFill>
                <a:srgbClr val="FFC000"/>
              </a:solidFill>
              <a:latin typeface="Edwardian Script ITC" panose="030303020407070D0804" pitchFamily="66" charset="0"/>
              <a:cs typeface="Arial"/>
            </a:endParaRPr>
          </a:p>
        </p:txBody>
      </p:sp>
      <p:sp>
        <p:nvSpPr>
          <p:cNvPr id="11" name="CuadroTexto 10">
            <a:extLst>
              <a:ext uri="{FF2B5EF4-FFF2-40B4-BE49-F238E27FC236}">
                <a16:creationId xmlns:a16="http://schemas.microsoft.com/office/drawing/2014/main" id="{42DF0AEE-B0E9-4B2A-9143-11E469EF6EB6}"/>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
        <p:nvSpPr>
          <p:cNvPr id="13" name="Rectángulo 12">
            <a:extLst>
              <a:ext uri="{FF2B5EF4-FFF2-40B4-BE49-F238E27FC236}">
                <a16:creationId xmlns:a16="http://schemas.microsoft.com/office/drawing/2014/main" id="{60B67AE7-0193-4BD4-BDD5-382F079DDFE7}"/>
              </a:ext>
            </a:extLst>
          </p:cNvPr>
          <p:cNvSpPr/>
          <p:nvPr/>
        </p:nvSpPr>
        <p:spPr>
          <a:xfrm>
            <a:off x="1" y="3008672"/>
            <a:ext cx="8893276" cy="707886"/>
          </a:xfrm>
          <a:prstGeom prst="rect">
            <a:avLst/>
          </a:prstGeom>
        </p:spPr>
        <p:txBody>
          <a:bodyPr wrap="square">
            <a:spAutoFit/>
          </a:bodyPr>
          <a:lstStyle/>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En 1999 entró en escena el ex-piloto de Minardi, Adrián Campos, </a:t>
            </a:r>
          </a:p>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que se convertiría en su mánager.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24882AA7-94B7-40C0-9E1C-8A9C12A97B19}"/>
              </a:ext>
            </a:extLst>
          </p:cNvPr>
          <p:cNvSpPr/>
          <p:nvPr/>
        </p:nvSpPr>
        <p:spPr>
          <a:xfrm>
            <a:off x="0" y="3829169"/>
            <a:ext cx="9000310" cy="1046440"/>
          </a:xfrm>
          <a:prstGeom prst="rect">
            <a:avLst/>
          </a:prstGeom>
        </p:spPr>
        <p:txBody>
          <a:bodyPr wrap="square">
            <a:spAutoFit/>
          </a:bodyPr>
          <a:lstStyle/>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 ficha como sustituto de Marc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Gené</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el Euro Open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by</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Nissan, en la que Alonso logra 6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poles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5 vueltas rápidas y 6 victorias que a la postre le otorgaron el campeonato Euro Open Movistar  de ese año.</a:t>
            </a:r>
            <a:endParaRPr lang="es-MX" sz="1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ángulo 16">
            <a:extLst>
              <a:ext uri="{FF2B5EF4-FFF2-40B4-BE49-F238E27FC236}">
                <a16:creationId xmlns:a16="http://schemas.microsoft.com/office/drawing/2014/main" id="{BF78504B-7EDB-45C2-81C3-983B233F4736}"/>
              </a:ext>
            </a:extLst>
          </p:cNvPr>
          <p:cNvSpPr/>
          <p:nvPr/>
        </p:nvSpPr>
        <p:spPr>
          <a:xfrm>
            <a:off x="1" y="4962849"/>
            <a:ext cx="9000310" cy="430887"/>
          </a:xfrm>
          <a:prstGeom prst="rect">
            <a:avLst/>
          </a:prstGeom>
        </p:spPr>
        <p:txBody>
          <a:bodyPr wrap="square">
            <a:spAutoFit/>
          </a:bodyPr>
          <a:lstStyle/>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la Fórmula Nissan pasó a la Fórmula 3000  en el equipo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Team</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Astromega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8" name="Rectángulo 17">
            <a:extLst>
              <a:ext uri="{FF2B5EF4-FFF2-40B4-BE49-F238E27FC236}">
                <a16:creationId xmlns:a16="http://schemas.microsoft.com/office/drawing/2014/main" id="{50D74C6E-8805-4A6B-BB4B-FCE1609B944F}"/>
              </a:ext>
            </a:extLst>
          </p:cNvPr>
          <p:cNvSpPr/>
          <p:nvPr/>
        </p:nvSpPr>
        <p:spPr>
          <a:xfrm>
            <a:off x="0" y="5500835"/>
            <a:ext cx="9158748" cy="40011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cs typeface="Times New Roman" panose="02020603050405020304" pitchFamily="18" charset="0"/>
              </a:rPr>
              <a:t>Alonso obtuvo la pole  y ganó en la carrera de Bélgica  y quedó segundo en la de Hungría.</a:t>
            </a:r>
            <a:endParaRPr lang="es-MX" sz="2800" b="1" kern="1800" dirty="0">
              <a:solidFill>
                <a:srgbClr val="000000"/>
              </a:solidFill>
              <a:latin typeface="Edwardian Script ITC" panose="030303020407070D0804" pitchFamily="66" charset="0"/>
              <a:cs typeface="Times New Roman" panose="02020603050405020304" pitchFamily="18" charset="0"/>
            </a:endParaRPr>
          </a:p>
        </p:txBody>
      </p:sp>
      <p:sp>
        <p:nvSpPr>
          <p:cNvPr id="19" name="Rectángulo 18">
            <a:extLst>
              <a:ext uri="{FF2B5EF4-FFF2-40B4-BE49-F238E27FC236}">
                <a16:creationId xmlns:a16="http://schemas.microsoft.com/office/drawing/2014/main" id="{066989B0-3B11-445B-AD07-442E41E989E8}"/>
              </a:ext>
            </a:extLst>
          </p:cNvPr>
          <p:cNvSpPr/>
          <p:nvPr/>
        </p:nvSpPr>
        <p:spPr>
          <a:xfrm>
            <a:off x="0" y="6121563"/>
            <a:ext cx="12191999" cy="738664"/>
          </a:xfrm>
          <a:prstGeom prst="rect">
            <a:avLst/>
          </a:prstGeom>
        </p:spPr>
        <p:txBody>
          <a:bodyPr wrap="square">
            <a:spAutoFit/>
          </a:bodyPr>
          <a:lstStyle/>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tanto, se ubicó cuarto en la clasificación general en el año de su debut, quedando por detrás de Bruno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Junqueira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Nicolas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Minassian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Mark Webber.</a:t>
            </a:r>
            <a:endParaRPr lang="es-MX" sz="1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46010083"/>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10"/>
                                        </p:tgtEl>
                                        <p:attrNameLst>
                                          <p:attrName>style.visibility</p:attrName>
                                        </p:attrNameLst>
                                      </p:cBhvr>
                                      <p:to>
                                        <p:strVal val="visible"/>
                                      </p:to>
                                    </p:set>
                                    <p:animEffect transition="in" filter="fade">
                                      <p:cBhvr>
                                        <p:cTn id="7" dur="1180"/>
                                        <p:tgtEl>
                                          <p:spTgt spid="10"/>
                                        </p:tgtEl>
                                      </p:cBhvr>
                                    </p:animEffect>
                                  </p:childTnLst>
                                </p:cTn>
                              </p:par>
                            </p:childTnLst>
                          </p:cTn>
                        </p:par>
                        <p:par>
                          <p:cTn id="8" fill="hold">
                            <p:stCondLst>
                              <p:cond delay="3922"/>
                            </p:stCondLst>
                            <p:childTnLst>
                              <p:par>
                                <p:cTn id="9" presetID="2" presetClass="entr" presetSubtype="8"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4000" fill="hold"/>
                                        <p:tgtEl>
                                          <p:spTgt spid="12"/>
                                        </p:tgtEl>
                                        <p:attrNameLst>
                                          <p:attrName>ppt_x</p:attrName>
                                        </p:attrNameLst>
                                      </p:cBhvr>
                                      <p:tavLst>
                                        <p:tav tm="0">
                                          <p:val>
                                            <p:strVal val="0-#ppt_w/2"/>
                                          </p:val>
                                        </p:tav>
                                        <p:tav tm="100000">
                                          <p:val>
                                            <p:strVal val="#ppt_x"/>
                                          </p:val>
                                        </p:tav>
                                      </p:tavLst>
                                    </p:anim>
                                    <p:anim calcmode="lin" valueType="num">
                                      <p:cBhvr additive="base">
                                        <p:cTn id="12" dur="4000" fill="hold"/>
                                        <p:tgtEl>
                                          <p:spTgt spid="12"/>
                                        </p:tgtEl>
                                        <p:attrNameLst>
                                          <p:attrName>ppt_y</p:attrName>
                                        </p:attrNameLst>
                                      </p:cBhvr>
                                      <p:tavLst>
                                        <p:tav tm="0">
                                          <p:val>
                                            <p:strVal val="#ppt_y"/>
                                          </p:val>
                                        </p:tav>
                                        <p:tav tm="100000">
                                          <p:val>
                                            <p:strVal val="#ppt_y"/>
                                          </p:val>
                                        </p:tav>
                                      </p:tavLst>
                                    </p:anim>
                                  </p:childTnLst>
                                </p:cTn>
                              </p:par>
                            </p:childTnLst>
                          </p:cTn>
                        </p:par>
                        <p:par>
                          <p:cTn id="13" fill="hold">
                            <p:stCondLst>
                              <p:cond delay="7922"/>
                            </p:stCondLst>
                            <p:childTnLst>
                              <p:par>
                                <p:cTn id="14" presetID="10" presetClass="entr" presetSubtype="0" fill="hold" grpId="0" nodeType="afterEffect">
                                  <p:stCondLst>
                                    <p:cond delay="1000"/>
                                  </p:stCondLst>
                                  <p:iterate type="lt">
                                    <p:tmPct val="10000"/>
                                  </p:iterate>
                                  <p:childTnLst>
                                    <p:set>
                                      <p:cBhvr>
                                        <p:cTn id="15" dur="1" fill="hold">
                                          <p:stCondLst>
                                            <p:cond delay="0"/>
                                          </p:stCondLst>
                                        </p:cTn>
                                        <p:tgtEl>
                                          <p:spTgt spid="13"/>
                                        </p:tgtEl>
                                        <p:attrNameLst>
                                          <p:attrName>style.visibility</p:attrName>
                                        </p:attrNameLst>
                                      </p:cBhvr>
                                      <p:to>
                                        <p:strVal val="visible"/>
                                      </p:to>
                                    </p:set>
                                    <p:animEffect transition="in" filter="fade">
                                      <p:cBhvr>
                                        <p:cTn id="16" dur="1180"/>
                                        <p:tgtEl>
                                          <p:spTgt spid="13"/>
                                        </p:tgtEl>
                                      </p:cBhvr>
                                    </p:animEffect>
                                  </p:childTnLst>
                                </p:cTn>
                              </p:par>
                            </p:childTnLst>
                          </p:cTn>
                        </p:par>
                        <p:par>
                          <p:cTn id="17" fill="hold">
                            <p:stCondLst>
                              <p:cond delay="19542"/>
                            </p:stCondLst>
                            <p:childTnLst>
                              <p:par>
                                <p:cTn id="18" presetID="31" presetClass="entr" presetSubtype="0"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20500" fill="hold"/>
                                        <p:tgtEl>
                                          <p:spTgt spid="9"/>
                                        </p:tgtEl>
                                        <p:attrNameLst>
                                          <p:attrName>ppt_w</p:attrName>
                                        </p:attrNameLst>
                                      </p:cBhvr>
                                      <p:tavLst>
                                        <p:tav tm="0">
                                          <p:val>
                                            <p:fltVal val="0"/>
                                          </p:val>
                                        </p:tav>
                                        <p:tav tm="100000">
                                          <p:val>
                                            <p:strVal val="#ppt_w"/>
                                          </p:val>
                                        </p:tav>
                                      </p:tavLst>
                                    </p:anim>
                                    <p:anim calcmode="lin" valueType="num">
                                      <p:cBhvr>
                                        <p:cTn id="21" dur="20500" fill="hold"/>
                                        <p:tgtEl>
                                          <p:spTgt spid="9"/>
                                        </p:tgtEl>
                                        <p:attrNameLst>
                                          <p:attrName>ppt_h</p:attrName>
                                        </p:attrNameLst>
                                      </p:cBhvr>
                                      <p:tavLst>
                                        <p:tav tm="0">
                                          <p:val>
                                            <p:fltVal val="0"/>
                                          </p:val>
                                        </p:tav>
                                        <p:tav tm="100000">
                                          <p:val>
                                            <p:strVal val="#ppt_h"/>
                                          </p:val>
                                        </p:tav>
                                      </p:tavLst>
                                    </p:anim>
                                    <p:anim calcmode="lin" valueType="num">
                                      <p:cBhvr>
                                        <p:cTn id="22" dur="20500" fill="hold"/>
                                        <p:tgtEl>
                                          <p:spTgt spid="9"/>
                                        </p:tgtEl>
                                        <p:attrNameLst>
                                          <p:attrName>style.rotation</p:attrName>
                                        </p:attrNameLst>
                                      </p:cBhvr>
                                      <p:tavLst>
                                        <p:tav tm="0">
                                          <p:val>
                                            <p:fltVal val="90"/>
                                          </p:val>
                                        </p:tav>
                                        <p:tav tm="100000">
                                          <p:val>
                                            <p:fltVal val="0"/>
                                          </p:val>
                                        </p:tav>
                                      </p:tavLst>
                                    </p:anim>
                                    <p:animEffect transition="in" filter="fade">
                                      <p:cBhvr>
                                        <p:cTn id="23" dur="20500"/>
                                        <p:tgtEl>
                                          <p:spTgt spid="9"/>
                                        </p:tgtEl>
                                      </p:cBhvr>
                                    </p:animEffect>
                                  </p:childTnLst>
                                </p:cTn>
                              </p:par>
                              <p:par>
                                <p:cTn id="24" presetID="10" presetClass="entr" presetSubtype="0" fill="hold" grpId="0" nodeType="withEffect">
                                  <p:stCondLst>
                                    <p:cond delay="1000"/>
                                  </p:stCondLst>
                                  <p:iterate type="lt">
                                    <p:tmPct val="10000"/>
                                  </p:iterate>
                                  <p:childTnLst>
                                    <p:set>
                                      <p:cBhvr>
                                        <p:cTn id="25" dur="1" fill="hold">
                                          <p:stCondLst>
                                            <p:cond delay="0"/>
                                          </p:stCondLst>
                                        </p:cTn>
                                        <p:tgtEl>
                                          <p:spTgt spid="14"/>
                                        </p:tgtEl>
                                        <p:attrNameLst>
                                          <p:attrName>style.visibility</p:attrName>
                                        </p:attrNameLst>
                                      </p:cBhvr>
                                      <p:to>
                                        <p:strVal val="visible"/>
                                      </p:to>
                                    </p:set>
                                    <p:animEffect transition="in" filter="fade">
                                      <p:cBhvr>
                                        <p:cTn id="26" dur="1180"/>
                                        <p:tgtEl>
                                          <p:spTgt spid="14"/>
                                        </p:tgtEl>
                                      </p:cBhvr>
                                    </p:animEffect>
                                  </p:childTnLst>
                                </p:cTn>
                              </p:par>
                            </p:childTnLst>
                          </p:cTn>
                        </p:par>
                        <p:par>
                          <p:cTn id="27" fill="hold">
                            <p:stCondLst>
                              <p:cond delay="40720"/>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17"/>
                                        </p:tgtEl>
                                        <p:attrNameLst>
                                          <p:attrName>style.visibility</p:attrName>
                                        </p:attrNameLst>
                                      </p:cBhvr>
                                      <p:to>
                                        <p:strVal val="visible"/>
                                      </p:to>
                                    </p:set>
                                    <p:animEffect transition="in" filter="fade">
                                      <p:cBhvr>
                                        <p:cTn id="30" dur="1180"/>
                                        <p:tgtEl>
                                          <p:spTgt spid="17"/>
                                        </p:tgtEl>
                                      </p:cBhvr>
                                    </p:animEffect>
                                  </p:childTnLst>
                                </p:cTn>
                              </p:par>
                            </p:childTnLst>
                          </p:cTn>
                        </p:par>
                        <p:par>
                          <p:cTn id="31" fill="hold">
                            <p:stCondLst>
                              <p:cond delay="49744"/>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18"/>
                                        </p:tgtEl>
                                        <p:attrNameLst>
                                          <p:attrName>style.visibility</p:attrName>
                                        </p:attrNameLst>
                                      </p:cBhvr>
                                      <p:to>
                                        <p:strVal val="visible"/>
                                      </p:to>
                                    </p:set>
                                    <p:animEffect transition="in" filter="fade">
                                      <p:cBhvr>
                                        <p:cTn id="34" dur="1180"/>
                                        <p:tgtEl>
                                          <p:spTgt spid="18"/>
                                        </p:tgtEl>
                                      </p:cBhvr>
                                    </p:animEffect>
                                  </p:childTnLst>
                                </p:cTn>
                              </p:par>
                            </p:childTnLst>
                          </p:cTn>
                        </p:par>
                        <p:par>
                          <p:cTn id="35" fill="hold">
                            <p:stCondLst>
                              <p:cond delay="60066"/>
                            </p:stCondLst>
                            <p:childTnLst>
                              <p:par>
                                <p:cTn id="36" presetID="10" presetClass="entr" presetSubtype="0" fill="hold" grpId="0" nodeType="afterEffect">
                                  <p:stCondLst>
                                    <p:cond delay="1000"/>
                                  </p:stCondLst>
                                  <p:iterate type="lt">
                                    <p:tmPct val="10000"/>
                                  </p:iterate>
                                  <p:childTnLst>
                                    <p:set>
                                      <p:cBhvr>
                                        <p:cTn id="37" dur="1" fill="hold">
                                          <p:stCondLst>
                                            <p:cond delay="0"/>
                                          </p:stCondLst>
                                        </p:cTn>
                                        <p:tgtEl>
                                          <p:spTgt spid="19"/>
                                        </p:tgtEl>
                                        <p:attrNameLst>
                                          <p:attrName>style.visibility</p:attrName>
                                        </p:attrNameLst>
                                      </p:cBhvr>
                                      <p:to>
                                        <p:strVal val="visible"/>
                                      </p:to>
                                    </p:set>
                                    <p:animEffect transition="in" filter="fade">
                                      <p:cBhvr>
                                        <p:cTn id="38" dur="1180"/>
                                        <p:tgtEl>
                                          <p:spTgt spid="19"/>
                                        </p:tgtEl>
                                      </p:cBhvr>
                                    </p:animEffect>
                                  </p:childTnLst>
                                </p:cTn>
                              </p:par>
                            </p:childTnLst>
                          </p:cTn>
                        </p:par>
                        <p:par>
                          <p:cTn id="39" fill="hold">
                            <p:stCondLst>
                              <p:cond delay="76878"/>
                            </p:stCondLst>
                            <p:childTnLst>
                              <p:par>
                                <p:cTn id="40" presetID="1" presetClass="entr" presetSubtype="0" fill="hold" grpId="0" nodeType="afterEffect">
                                  <p:stCondLst>
                                    <p:cond delay="2250"/>
                                  </p:stCondLst>
                                  <p:childTnLst>
                                    <p:set>
                                      <p:cBhvr>
                                        <p:cTn id="41"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3" grpId="0"/>
      <p:bldP spid="14" grpId="0"/>
      <p:bldP spid="17" grpId="0"/>
      <p:bldP spid="18" grpId="0"/>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93D87DA3-C553-4A90-8475-5BBCA0B72EA9}"/>
              </a:ext>
            </a:extLst>
          </p:cNvPr>
          <p:cNvGrpSpPr/>
          <p:nvPr/>
        </p:nvGrpSpPr>
        <p:grpSpPr>
          <a:xfrm>
            <a:off x="427705" y="676308"/>
            <a:ext cx="8680241" cy="5175589"/>
            <a:chOff x="427705" y="676308"/>
            <a:chExt cx="8680241" cy="5175589"/>
          </a:xfrm>
        </p:grpSpPr>
        <p:pic>
          <p:nvPicPr>
            <p:cNvPr id="8" name="Imagen 7" descr="Imagen que contiene hierba, exterior, carretera, suelo&#10;&#10;Descripción generada con confianza muy alta">
              <a:extLst>
                <a:ext uri="{FF2B5EF4-FFF2-40B4-BE49-F238E27FC236}">
                  <a16:creationId xmlns:a16="http://schemas.microsoft.com/office/drawing/2014/main" id="{91228DA9-9463-4E04-BC3A-94219D9E14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7705" y="969262"/>
              <a:ext cx="8680241" cy="488263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Rectángulo 2">
              <a:extLst>
                <a:ext uri="{FF2B5EF4-FFF2-40B4-BE49-F238E27FC236}">
                  <a16:creationId xmlns:a16="http://schemas.microsoft.com/office/drawing/2014/main" id="{07DACA0B-CD17-4B15-B300-9404433F0058}"/>
                </a:ext>
              </a:extLst>
            </p:cNvPr>
            <p:cNvSpPr/>
            <p:nvPr/>
          </p:nvSpPr>
          <p:spPr>
            <a:xfrm rot="391180">
              <a:off x="4327190" y="676308"/>
              <a:ext cx="3717305" cy="400110"/>
            </a:xfrm>
            <a:prstGeom prst="rect">
              <a:avLst/>
            </a:prstGeom>
          </p:spPr>
          <p:txBody>
            <a:bodyPr wrap="square">
              <a:spAutoFit/>
            </a:bodyPr>
            <a:lstStyle/>
            <a:p>
              <a:pPr algn="ctr">
                <a:lnSpc>
                  <a:spcPts val="2400"/>
                </a:lnSpc>
              </a:pPr>
              <a:r>
                <a:rPr lang="es-ES" sz="7200" b="1" kern="0" dirty="0">
                  <a:ln>
                    <a:solidFill>
                      <a:srgbClr val="C00000"/>
                    </a:solidFill>
                  </a:ln>
                  <a:solidFill>
                    <a:srgbClr val="FFC000"/>
                  </a:solidFill>
                  <a:latin typeface="Edwardian Script ITC" panose="030303020407070D0804" pitchFamily="66" charset="0"/>
                  <a:cs typeface="Arial"/>
                </a:rPr>
                <a:t>Fórmula 1</a:t>
              </a:r>
              <a:endParaRPr lang="es-MX" sz="7200" b="1" kern="0" dirty="0">
                <a:ln>
                  <a:solidFill>
                    <a:srgbClr val="C00000"/>
                  </a:solidFill>
                </a:ln>
                <a:solidFill>
                  <a:srgbClr val="FFC000"/>
                </a:solidFill>
                <a:latin typeface="Edwardian Script ITC" panose="030303020407070D0804" pitchFamily="66" charset="0"/>
                <a:cs typeface="Arial"/>
              </a:endParaRPr>
            </a:p>
          </p:txBody>
        </p:sp>
      </p:grpSp>
      <p:sp>
        <p:nvSpPr>
          <p:cNvPr id="5" name="Rectángulo 4">
            <a:extLst>
              <a:ext uri="{FF2B5EF4-FFF2-40B4-BE49-F238E27FC236}">
                <a16:creationId xmlns:a16="http://schemas.microsoft.com/office/drawing/2014/main" id="{0810DA49-FF38-49AB-8961-BCD6CE3887D6}"/>
              </a:ext>
            </a:extLst>
          </p:cNvPr>
          <p:cNvSpPr/>
          <p:nvPr/>
        </p:nvSpPr>
        <p:spPr>
          <a:xfrm rot="21421179">
            <a:off x="423074" y="5478776"/>
            <a:ext cx="7600313" cy="400110"/>
          </a:xfrm>
          <a:prstGeom prst="rect">
            <a:avLst/>
          </a:prstGeom>
        </p:spPr>
        <p:txBody>
          <a:bodyPr wrap="square">
            <a:spAutoFit/>
          </a:bodyPr>
          <a:lstStyle/>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Fernando Alonso conduciendo el Minardi de 2001</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0671B33E-E477-4F98-8ECA-DE10FDDBFEE9}"/>
              </a:ext>
            </a:extLst>
          </p:cNvPr>
          <p:cNvSpPr/>
          <p:nvPr/>
        </p:nvSpPr>
        <p:spPr>
          <a:xfrm>
            <a:off x="8055191" y="3131563"/>
            <a:ext cx="4136809" cy="400110"/>
          </a:xfrm>
          <a:prstGeom prst="rect">
            <a:avLst/>
          </a:prstGeom>
        </p:spPr>
        <p:txBody>
          <a:bodyPr wrap="square">
            <a:spAutoFit/>
          </a:bodyPr>
          <a:lstStyle/>
          <a:p>
            <a:pPr algn="ctr">
              <a:lnSpc>
                <a:spcPts val="2400"/>
              </a:lnSpc>
            </a:pPr>
            <a:r>
              <a:rPr lang="es-ES" sz="4000" b="1" kern="0" dirty="0">
                <a:ln>
                  <a:solidFill>
                    <a:srgbClr val="C00000"/>
                  </a:solidFill>
                </a:ln>
                <a:solidFill>
                  <a:srgbClr val="FFC000"/>
                </a:solidFill>
                <a:latin typeface="Edwardian Script ITC" panose="030303020407070D0804" pitchFamily="66" charset="0"/>
                <a:cs typeface="Arial"/>
              </a:rPr>
              <a:t>Minardi  2001</a:t>
            </a:r>
            <a:endParaRPr lang="es-MX" sz="4000" b="1" kern="0" dirty="0">
              <a:ln>
                <a:solidFill>
                  <a:srgbClr val="C00000"/>
                </a:solidFill>
              </a:ln>
              <a:solidFill>
                <a:srgbClr val="FFC000"/>
              </a:solidFill>
              <a:latin typeface="Edwardian Script ITC" panose="030303020407070D0804" pitchFamily="66" charset="0"/>
              <a:cs typeface="Arial"/>
            </a:endParaRPr>
          </a:p>
        </p:txBody>
      </p:sp>
      <p:sp>
        <p:nvSpPr>
          <p:cNvPr id="11" name="Rectángulo 10">
            <a:extLst>
              <a:ext uri="{FF2B5EF4-FFF2-40B4-BE49-F238E27FC236}">
                <a16:creationId xmlns:a16="http://schemas.microsoft.com/office/drawing/2014/main" id="{36B2627C-E53F-40B5-B2CE-FF1B59FE6989}"/>
              </a:ext>
            </a:extLst>
          </p:cNvPr>
          <p:cNvSpPr/>
          <p:nvPr/>
        </p:nvSpPr>
        <p:spPr>
          <a:xfrm>
            <a:off x="8055191" y="398208"/>
            <a:ext cx="4136809" cy="1445267"/>
          </a:xfrm>
          <a:prstGeom prst="rect">
            <a:avLst/>
          </a:prstGeom>
        </p:spPr>
        <p:txBody>
          <a:bodyPr wrap="square">
            <a:spAutoFit/>
          </a:bodyPr>
          <a:lstStyle/>
          <a:p>
            <a:pPr algn="ctr">
              <a:lnSpc>
                <a:spcPts val="5000"/>
              </a:lnSpc>
              <a:spcAft>
                <a:spcPts val="0"/>
              </a:spcAft>
            </a:pPr>
            <a:r>
              <a:rPr lang="es-ES" sz="6000" b="1" kern="0" dirty="0">
                <a:ln>
                  <a:solidFill>
                    <a:srgbClr val="C00000"/>
                  </a:solidFill>
                </a:ln>
                <a:solidFill>
                  <a:srgbClr val="FFC000"/>
                </a:solidFill>
                <a:latin typeface="Edwardian Script ITC" panose="030303020407070D0804" pitchFamily="66" charset="0"/>
                <a:cs typeface="Arial"/>
              </a:rPr>
              <a:t>2001</a:t>
            </a:r>
          </a:p>
          <a:p>
            <a:pPr algn="ctr">
              <a:lnSpc>
                <a:spcPts val="5000"/>
              </a:lnSpc>
              <a:spcAft>
                <a:spcPts val="0"/>
              </a:spcAft>
            </a:pPr>
            <a:r>
              <a:rPr lang="es-ES" sz="60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6000" b="1" kern="0" dirty="0">
                <a:ln>
                  <a:solidFill>
                    <a:srgbClr val="C00000"/>
                  </a:solidFill>
                </a:ln>
                <a:solidFill>
                  <a:srgbClr val="FFC000"/>
                </a:solidFill>
                <a:latin typeface="Edwardian Script ITC" panose="030303020407070D0804" pitchFamily="66" charset="0"/>
                <a:cs typeface="Arial"/>
              </a:rPr>
              <a:t>el</a:t>
            </a:r>
            <a:r>
              <a:rPr lang="es-ES" sz="60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6000" b="1" kern="0" dirty="0">
                <a:ln>
                  <a:solidFill>
                    <a:srgbClr val="C00000"/>
                  </a:solidFill>
                </a:ln>
                <a:solidFill>
                  <a:srgbClr val="FFC000"/>
                </a:solidFill>
                <a:latin typeface="Edwardian Script ITC" panose="030303020407070D0804" pitchFamily="66" charset="0"/>
                <a:cs typeface="Arial"/>
              </a:rPr>
              <a:t>debut</a:t>
            </a:r>
            <a:endParaRPr lang="es-MX" sz="6000" b="1" kern="0" dirty="0">
              <a:ln>
                <a:solidFill>
                  <a:srgbClr val="C00000"/>
                </a:solidFill>
              </a:ln>
              <a:solidFill>
                <a:srgbClr val="FFC000"/>
              </a:solidFill>
              <a:latin typeface="Edwardian Script ITC" panose="030303020407070D0804" pitchFamily="66" charset="0"/>
              <a:cs typeface="Arial"/>
            </a:endParaRPr>
          </a:p>
        </p:txBody>
      </p:sp>
      <p:sp>
        <p:nvSpPr>
          <p:cNvPr id="9" name="CuadroTexto 8">
            <a:extLst>
              <a:ext uri="{FF2B5EF4-FFF2-40B4-BE49-F238E27FC236}">
                <a16:creationId xmlns:a16="http://schemas.microsoft.com/office/drawing/2014/main" id="{0B9F8DE4-A986-44B3-9497-15940746141A}"/>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
        <p:nvSpPr>
          <p:cNvPr id="10" name="Rectángulo 9">
            <a:extLst>
              <a:ext uri="{FF2B5EF4-FFF2-40B4-BE49-F238E27FC236}">
                <a16:creationId xmlns:a16="http://schemas.microsoft.com/office/drawing/2014/main" id="{7232EA64-2A63-45F5-BDEA-996B22397C5F}"/>
              </a:ext>
            </a:extLst>
          </p:cNvPr>
          <p:cNvSpPr/>
          <p:nvPr/>
        </p:nvSpPr>
        <p:spPr>
          <a:xfrm>
            <a:off x="8055191" y="1917277"/>
            <a:ext cx="4136810" cy="964367"/>
          </a:xfrm>
          <a:prstGeom prst="rect">
            <a:avLst/>
          </a:prstGeom>
        </p:spPr>
        <p:txBody>
          <a:bodyPr wrap="square">
            <a:spAutoFit/>
          </a:bodyPr>
          <a:lstStyle/>
          <a:p>
            <a:pPr algn="ctr">
              <a:lnSpc>
                <a:spcPts val="3400"/>
              </a:lnSpc>
              <a:spcAft>
                <a:spcPts val="0"/>
              </a:spcAft>
            </a:pPr>
            <a:r>
              <a:rPr lang="es-ES" sz="4000" b="1" kern="0" dirty="0">
                <a:ln>
                  <a:solidFill>
                    <a:srgbClr val="C00000"/>
                  </a:solidFill>
                </a:ln>
                <a:solidFill>
                  <a:srgbClr val="FFC000"/>
                </a:solidFill>
                <a:latin typeface="Edwardian Script ITC" panose="030303020407070D0804" pitchFamily="66" charset="0"/>
                <a:cs typeface="Arial"/>
              </a:rPr>
              <a:t>Temporada</a:t>
            </a:r>
            <a:r>
              <a:rPr lang="es-ES" sz="40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rgbClr val="C00000"/>
                  </a:solidFill>
                </a:ln>
                <a:solidFill>
                  <a:srgbClr val="FFC000"/>
                </a:solidFill>
                <a:latin typeface="Edwardian Script ITC" panose="030303020407070D0804" pitchFamily="66" charset="0"/>
                <a:cs typeface="Arial"/>
              </a:rPr>
              <a:t>2001</a:t>
            </a:r>
            <a:r>
              <a:rPr lang="es-ES" sz="40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3400"/>
              </a:lnSpc>
              <a:spcAft>
                <a:spcPts val="0"/>
              </a:spcAft>
            </a:pPr>
            <a:r>
              <a:rPr lang="es-ES" sz="4000" b="1" kern="0" dirty="0">
                <a:ln>
                  <a:solidFill>
                    <a:srgbClr val="C00000"/>
                  </a:solidFill>
                </a:ln>
                <a:solidFill>
                  <a:srgbClr val="FFC000"/>
                </a:solidFill>
                <a:latin typeface="Edwardian Script ITC" panose="030303020407070D0804" pitchFamily="66" charset="0"/>
                <a:cs typeface="Arial"/>
              </a:rPr>
              <a:t>de</a:t>
            </a:r>
            <a:r>
              <a:rPr lang="es-ES" sz="40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rgbClr val="C00000"/>
                  </a:solidFill>
                </a:ln>
                <a:solidFill>
                  <a:srgbClr val="FFC000"/>
                </a:solidFill>
                <a:latin typeface="Edwardian Script ITC" panose="030303020407070D0804" pitchFamily="66" charset="0"/>
                <a:cs typeface="Arial"/>
              </a:rPr>
              <a:t>Fórmula 1</a:t>
            </a:r>
            <a:endParaRPr lang="es-MX"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D10CCA3C-E019-41A6-8AF6-558777D6ED7E}"/>
              </a:ext>
            </a:extLst>
          </p:cNvPr>
          <p:cNvSpPr/>
          <p:nvPr/>
        </p:nvSpPr>
        <p:spPr>
          <a:xfrm>
            <a:off x="8055191" y="3672334"/>
            <a:ext cx="4136809" cy="132343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Ferrari se interesó por él, llegando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un acuerdo verbal con Jean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Todt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para ejercer de piloto probador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foguearse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Prost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D8DC8130-F89C-42F8-8353-99E4D3190A49}"/>
              </a:ext>
            </a:extLst>
          </p:cNvPr>
          <p:cNvSpPr/>
          <p:nvPr/>
        </p:nvSpPr>
        <p:spPr>
          <a:xfrm>
            <a:off x="8028649" y="5088193"/>
            <a:ext cx="4163350"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de este acuerdo verbal,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Flavio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Briatore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le ofreció fichar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Renault.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4B20072B-641A-4892-9F57-B917DFFB477E}"/>
              </a:ext>
            </a:extLst>
          </p:cNvPr>
          <p:cNvSpPr/>
          <p:nvPr/>
        </p:nvSpPr>
        <p:spPr>
          <a:xfrm>
            <a:off x="0" y="6179574"/>
            <a:ext cx="12191999"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esta forma, Alonso pasó a la Fórmula 1  fichado por Renault pero cedido a Minardi como piloto oficial.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67565173"/>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1+#ppt_w/2"/>
                                          </p:val>
                                        </p:tav>
                                        <p:tav tm="100000">
                                          <p:val>
                                            <p:strVal val="#ppt_x"/>
                                          </p:val>
                                        </p:tav>
                                      </p:tavLst>
                                    </p:anim>
                                    <p:anim calcmode="lin" valueType="num">
                                      <p:cBhvr additive="base">
                                        <p:cTn id="8" dur="4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4500"/>
                            </p:stCondLst>
                            <p:childTnLst>
                              <p:par>
                                <p:cTn id="10" presetID="10" presetClass="entr" presetSubtype="0" fill="hold" grpId="0" nodeType="afterEffect">
                                  <p:stCondLst>
                                    <p:cond delay="1500"/>
                                  </p:stCondLst>
                                  <p:iterate type="lt">
                                    <p:tmPct val="10000"/>
                                  </p:iterate>
                                  <p:childTnLst>
                                    <p:set>
                                      <p:cBhvr>
                                        <p:cTn id="11" dur="1" fill="hold">
                                          <p:stCondLst>
                                            <p:cond delay="0"/>
                                          </p:stCondLst>
                                        </p:cTn>
                                        <p:tgtEl>
                                          <p:spTgt spid="11"/>
                                        </p:tgtEl>
                                        <p:attrNameLst>
                                          <p:attrName>style.visibility</p:attrName>
                                        </p:attrNameLst>
                                      </p:cBhvr>
                                      <p:to>
                                        <p:strVal val="visible"/>
                                      </p:to>
                                    </p:set>
                                    <p:animEffect transition="in" filter="fade">
                                      <p:cBhvr>
                                        <p:cTn id="12" dur="1180"/>
                                        <p:tgtEl>
                                          <p:spTgt spid="11"/>
                                        </p:tgtEl>
                                      </p:cBhvr>
                                    </p:animEffect>
                                  </p:childTnLst>
                                </p:cTn>
                              </p:par>
                            </p:childTnLst>
                          </p:cTn>
                        </p:par>
                        <p:par>
                          <p:cTn id="13" fill="hold">
                            <p:stCondLst>
                              <p:cond delay="8360"/>
                            </p:stCondLst>
                            <p:childTnLst>
                              <p:par>
                                <p:cTn id="14" presetID="10" presetClass="entr" presetSubtype="0" fill="hold" grpId="0" nodeType="afterEffect">
                                  <p:stCondLst>
                                    <p:cond delay="1500"/>
                                  </p:stCondLst>
                                  <p:iterate type="lt">
                                    <p:tmPct val="10000"/>
                                  </p:iterate>
                                  <p:childTnLst>
                                    <p:set>
                                      <p:cBhvr>
                                        <p:cTn id="15" dur="1" fill="hold">
                                          <p:stCondLst>
                                            <p:cond delay="0"/>
                                          </p:stCondLst>
                                        </p:cTn>
                                        <p:tgtEl>
                                          <p:spTgt spid="10"/>
                                        </p:tgtEl>
                                        <p:attrNameLst>
                                          <p:attrName>style.visibility</p:attrName>
                                        </p:attrNameLst>
                                      </p:cBhvr>
                                      <p:to>
                                        <p:strVal val="visible"/>
                                      </p:to>
                                    </p:set>
                                    <p:animEffect transition="in" filter="fade">
                                      <p:cBhvr>
                                        <p:cTn id="16" dur="1180"/>
                                        <p:tgtEl>
                                          <p:spTgt spid="10"/>
                                        </p:tgtEl>
                                      </p:cBhvr>
                                    </p:animEffect>
                                  </p:childTnLst>
                                </p:cTn>
                              </p:par>
                            </p:childTnLst>
                          </p:cTn>
                        </p:par>
                        <p:par>
                          <p:cTn id="17" fill="hold">
                            <p:stCondLst>
                              <p:cond delay="13636"/>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180"/>
                                        <p:tgtEl>
                                          <p:spTgt spid="6"/>
                                        </p:tgtEl>
                                      </p:cBhvr>
                                    </p:animEffect>
                                  </p:childTnLst>
                                </p:cTn>
                              </p:par>
                            </p:childTnLst>
                          </p:cTn>
                        </p:par>
                        <p:par>
                          <p:cTn id="21" fill="hold">
                            <p:stCondLst>
                              <p:cond delay="16996"/>
                            </p:stCondLst>
                            <p:childTnLst>
                              <p:par>
                                <p:cTn id="22" presetID="10" presetClass="entr" presetSubtype="0" fill="hold" grpId="0" nodeType="afterEffect">
                                  <p:stCondLst>
                                    <p:cond delay="100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180"/>
                                        <p:tgtEl>
                                          <p:spTgt spid="5"/>
                                        </p:tgtEl>
                                      </p:cBhvr>
                                    </p:animEffect>
                                  </p:childTnLst>
                                </p:cTn>
                              </p:par>
                            </p:childTnLst>
                          </p:cTn>
                        </p:par>
                        <p:par>
                          <p:cTn id="25" fill="hold">
                            <p:stCondLst>
                              <p:cond delay="23778"/>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12"/>
                                        </p:tgtEl>
                                        <p:attrNameLst>
                                          <p:attrName>style.visibility</p:attrName>
                                        </p:attrNameLst>
                                      </p:cBhvr>
                                      <p:to>
                                        <p:strVal val="visible"/>
                                      </p:to>
                                    </p:set>
                                    <p:animEffect transition="in" filter="fade">
                                      <p:cBhvr>
                                        <p:cTn id="28" dur="1180"/>
                                        <p:tgtEl>
                                          <p:spTgt spid="12"/>
                                        </p:tgtEl>
                                      </p:cBhvr>
                                    </p:animEffect>
                                  </p:childTnLst>
                                </p:cTn>
                              </p:par>
                            </p:childTnLst>
                          </p:cTn>
                        </p:par>
                        <p:par>
                          <p:cTn id="29" fill="hold">
                            <p:stCondLst>
                              <p:cond delay="37994"/>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13"/>
                                        </p:tgtEl>
                                        <p:attrNameLst>
                                          <p:attrName>style.visibility</p:attrName>
                                        </p:attrNameLst>
                                      </p:cBhvr>
                                      <p:to>
                                        <p:strVal val="visible"/>
                                      </p:to>
                                    </p:set>
                                    <p:animEffect transition="in" filter="fade">
                                      <p:cBhvr>
                                        <p:cTn id="32" dur="1180"/>
                                        <p:tgtEl>
                                          <p:spTgt spid="13"/>
                                        </p:tgtEl>
                                      </p:cBhvr>
                                    </p:animEffect>
                                  </p:childTnLst>
                                </p:cTn>
                              </p:par>
                            </p:childTnLst>
                          </p:cTn>
                        </p:par>
                        <p:par>
                          <p:cTn id="33" fill="hold">
                            <p:stCondLst>
                              <p:cond delay="47962"/>
                            </p:stCondLst>
                            <p:childTnLst>
                              <p:par>
                                <p:cTn id="34" presetID="10" presetClass="entr" presetSubtype="0" fill="hold" grpId="0" nodeType="afterEffect">
                                  <p:stCondLst>
                                    <p:cond delay="1000"/>
                                  </p:stCondLst>
                                  <p:iterate type="lt">
                                    <p:tmPct val="10000"/>
                                  </p:iterate>
                                  <p:childTnLst>
                                    <p:set>
                                      <p:cBhvr>
                                        <p:cTn id="35" dur="1" fill="hold">
                                          <p:stCondLst>
                                            <p:cond delay="0"/>
                                          </p:stCondLst>
                                        </p:cTn>
                                        <p:tgtEl>
                                          <p:spTgt spid="14"/>
                                        </p:tgtEl>
                                        <p:attrNameLst>
                                          <p:attrName>style.visibility</p:attrName>
                                        </p:attrNameLst>
                                      </p:cBhvr>
                                      <p:to>
                                        <p:strVal val="visible"/>
                                      </p:to>
                                    </p:set>
                                    <p:animEffect transition="in" filter="fade">
                                      <p:cBhvr>
                                        <p:cTn id="36" dur="1180"/>
                                        <p:tgtEl>
                                          <p:spTgt spid="14"/>
                                        </p:tgtEl>
                                      </p:cBhvr>
                                    </p:animEffect>
                                  </p:childTnLst>
                                </p:cTn>
                              </p:par>
                            </p:childTnLst>
                          </p:cTn>
                        </p:par>
                        <p:par>
                          <p:cTn id="37" fill="hold">
                            <p:stCondLst>
                              <p:cond delay="60172"/>
                            </p:stCondLst>
                            <p:childTnLst>
                              <p:par>
                                <p:cTn id="38" presetID="1" presetClass="entr" presetSubtype="0" fill="hold" grpId="0" nodeType="afterEffect">
                                  <p:stCondLst>
                                    <p:cond delay="2250"/>
                                  </p:stCondLst>
                                  <p:childTnLst>
                                    <p:set>
                                      <p:cBhvr>
                                        <p:cTn id="3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1" grpId="0"/>
      <p:bldP spid="9" grpId="0"/>
      <p:bldP spid="10" grpId="0"/>
      <p:bldP spid="12" grpId="0"/>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10" name="Imagen 9" descr="Imagen que contiene carretera, exterior, hierba, deporte&#10;&#10;Descripción generada con confianza muy alta">
            <a:extLst>
              <a:ext uri="{FF2B5EF4-FFF2-40B4-BE49-F238E27FC236}">
                <a16:creationId xmlns:a16="http://schemas.microsoft.com/office/drawing/2014/main" id="{D6B0F2C9-BCD1-4E04-A23F-6B64F1E7C9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4746"/>
            <a:ext cx="12191999" cy="6843254"/>
          </a:xfrm>
          <a:prstGeom prst="rect">
            <a:avLst/>
          </a:prstGeom>
        </p:spPr>
      </p:pic>
      <p:sp>
        <p:nvSpPr>
          <p:cNvPr id="7" name="Rectángulo 6">
            <a:extLst>
              <a:ext uri="{FF2B5EF4-FFF2-40B4-BE49-F238E27FC236}">
                <a16:creationId xmlns:a16="http://schemas.microsoft.com/office/drawing/2014/main" id="{D5639A32-2D96-40A9-9EA6-AA99811AB2E3}"/>
              </a:ext>
            </a:extLst>
          </p:cNvPr>
          <p:cNvSpPr/>
          <p:nvPr/>
        </p:nvSpPr>
        <p:spPr>
          <a:xfrm rot="904173">
            <a:off x="4822725" y="1430591"/>
            <a:ext cx="7000565" cy="1015663"/>
          </a:xfrm>
          <a:prstGeom prst="rect">
            <a:avLst/>
          </a:prstGeom>
        </p:spPr>
        <p:txBody>
          <a:bodyPr wrap="square">
            <a:spAutoFit/>
          </a:bodyPr>
          <a:lstStyle/>
          <a:p>
            <a:pPr algn="ctr">
              <a:lnSpc>
                <a:spcPts val="2400"/>
              </a:lnSpc>
            </a:pPr>
            <a:r>
              <a:rPr lang="es-ES" sz="2800" b="1" kern="1800" dirty="0">
                <a:solidFill>
                  <a:srgbClr val="9CEAFA"/>
                </a:solidFill>
                <a:latin typeface="Edwardian Script ITC" panose="030303020407070D0804" pitchFamily="66" charset="0"/>
                <a:cs typeface="Times New Roman" panose="02020603050405020304" pitchFamily="18" charset="0"/>
              </a:rPr>
              <a:t>Con Minardi debutó en el Gran Premio de Australia de 2001, </a:t>
            </a:r>
          </a:p>
          <a:p>
            <a:pPr algn="ctr">
              <a:lnSpc>
                <a:spcPts val="2400"/>
              </a:lnSpc>
            </a:pPr>
            <a:r>
              <a:rPr lang="es-ES" sz="2800" b="1" kern="1800" dirty="0">
                <a:solidFill>
                  <a:srgbClr val="9CEAFA"/>
                </a:solidFill>
                <a:latin typeface="Edwardian Script ITC" panose="030303020407070D0804" pitchFamily="66" charset="0"/>
                <a:cs typeface="Times New Roman" panose="02020603050405020304" pitchFamily="18" charset="0"/>
              </a:rPr>
              <a:t>siendo el tercer piloto más joven en hacerlo, </a:t>
            </a:r>
          </a:p>
          <a:p>
            <a:pPr algn="ctr">
              <a:lnSpc>
                <a:spcPts val="2400"/>
              </a:lnSpc>
            </a:pPr>
            <a:r>
              <a:rPr lang="es-ES" sz="2800" b="1" kern="1800" dirty="0">
                <a:solidFill>
                  <a:srgbClr val="9CEAFA"/>
                </a:solidFill>
                <a:latin typeface="Edwardian Script ITC" panose="030303020407070D0804" pitchFamily="66" charset="0"/>
                <a:cs typeface="Times New Roman" panose="02020603050405020304" pitchFamily="18" charset="0"/>
              </a:rPr>
              <a:t>y además superando a un Benetton en pista.</a:t>
            </a:r>
            <a:endParaRPr lang="es-MX" sz="2800" b="1" kern="1800" dirty="0">
              <a:solidFill>
                <a:srgbClr val="9CEAFA"/>
              </a:solidFill>
              <a:latin typeface="Edwardian Script ITC" panose="030303020407070D0804" pitchFamily="66" charset="0"/>
              <a:cs typeface="Times New Roman" panose="02020603050405020304" pitchFamily="18" charset="0"/>
            </a:endParaRPr>
          </a:p>
        </p:txBody>
      </p:sp>
      <p:sp>
        <p:nvSpPr>
          <p:cNvPr id="8" name="Rectángulo 7">
            <a:extLst>
              <a:ext uri="{FF2B5EF4-FFF2-40B4-BE49-F238E27FC236}">
                <a16:creationId xmlns:a16="http://schemas.microsoft.com/office/drawing/2014/main" id="{256690E0-5965-479D-AE62-D3F74B57530D}"/>
              </a:ext>
            </a:extLst>
          </p:cNvPr>
          <p:cNvSpPr/>
          <p:nvPr/>
        </p:nvSpPr>
        <p:spPr>
          <a:xfrm rot="703376">
            <a:off x="973393" y="4055801"/>
            <a:ext cx="7167716"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cs typeface="Times New Roman" panose="02020603050405020304" pitchFamily="18" charset="0"/>
              </a:rPr>
              <a:t>Su mejor clasificación con Minardi fue un 10º puesto </a:t>
            </a:r>
          </a:p>
          <a:p>
            <a:pPr algn="ctr">
              <a:lnSpc>
                <a:spcPts val="2400"/>
              </a:lnSpc>
            </a:pPr>
            <a:r>
              <a:rPr lang="es-ES" sz="2800" b="1" kern="1800" dirty="0">
                <a:solidFill>
                  <a:srgbClr val="000000"/>
                </a:solidFill>
                <a:latin typeface="Edwardian Script ITC" panose="030303020407070D0804" pitchFamily="66" charset="0"/>
                <a:cs typeface="Times New Roman" panose="02020603050405020304" pitchFamily="18" charset="0"/>
              </a:rPr>
              <a:t>en el Gran Premio de Alemania.</a:t>
            </a:r>
            <a:endParaRPr lang="es-MX" sz="2800" b="1" kern="1800" dirty="0">
              <a:solidFill>
                <a:srgbClr val="000000"/>
              </a:solidFill>
              <a:latin typeface="Edwardian Script ITC" panose="030303020407070D0804" pitchFamily="66" charset="0"/>
              <a:cs typeface="Times New Roman" panose="02020603050405020304" pitchFamily="18" charset="0"/>
            </a:endParaRPr>
          </a:p>
        </p:txBody>
      </p:sp>
      <p:sp>
        <p:nvSpPr>
          <p:cNvPr id="11" name="Rectángulo 10">
            <a:extLst>
              <a:ext uri="{FF2B5EF4-FFF2-40B4-BE49-F238E27FC236}">
                <a16:creationId xmlns:a16="http://schemas.microsoft.com/office/drawing/2014/main" id="{3018C783-3727-4390-B540-4208865CE5E7}"/>
              </a:ext>
            </a:extLst>
          </p:cNvPr>
          <p:cNvSpPr/>
          <p:nvPr/>
        </p:nvSpPr>
        <p:spPr>
          <a:xfrm>
            <a:off x="1" y="5206173"/>
            <a:ext cx="11561466"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España sorprendió al quedar por delante de los Benetton.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10636AEF-B176-49A9-AF1A-A96B585DFBC3}"/>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
        <p:nvSpPr>
          <p:cNvPr id="12" name="Rectángulo 11">
            <a:extLst>
              <a:ext uri="{FF2B5EF4-FFF2-40B4-BE49-F238E27FC236}">
                <a16:creationId xmlns:a16="http://schemas.microsoft.com/office/drawing/2014/main" id="{3A997146-1A8A-4DCF-BFC7-322C1616492D}"/>
              </a:ext>
            </a:extLst>
          </p:cNvPr>
          <p:cNvSpPr/>
          <p:nvPr/>
        </p:nvSpPr>
        <p:spPr>
          <a:xfrm>
            <a:off x="0" y="5869855"/>
            <a:ext cx="12191997"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cs typeface="Times New Roman" panose="02020603050405020304" pitchFamily="18" charset="0"/>
              </a:rPr>
              <a:t>En el Gran Premio de Japón llegó a adelantar al  </a:t>
            </a:r>
            <a:r>
              <a:rPr lang="es-ES" sz="1600" kern="1800" dirty="0">
                <a:solidFill>
                  <a:srgbClr val="000000"/>
                </a:solidFill>
                <a:latin typeface="Algerian" panose="04020705040A02060702" pitchFamily="82" charset="0"/>
                <a:cs typeface="Times New Roman" panose="02020603050405020304" pitchFamily="18" charset="0"/>
              </a:rPr>
              <a:t>BAR</a:t>
            </a:r>
            <a:r>
              <a:rPr lang="es-ES" sz="2800" b="1" kern="1800" dirty="0">
                <a:solidFill>
                  <a:srgbClr val="000000"/>
                </a:solidFill>
                <a:latin typeface="Edwardian Script ITC" panose="030303020407070D0804" pitchFamily="66" charset="0"/>
                <a:cs typeface="Times New Roman" panose="02020603050405020304" pitchFamily="18" charset="0"/>
              </a:rPr>
              <a:t> de Olivier </a:t>
            </a:r>
            <a:r>
              <a:rPr lang="es-ES" sz="2800" b="1" kern="1800" dirty="0" err="1">
                <a:solidFill>
                  <a:srgbClr val="000000"/>
                </a:solidFill>
                <a:latin typeface="Edwardian Script ITC" panose="030303020407070D0804" pitchFamily="66" charset="0"/>
                <a:cs typeface="Times New Roman" panose="02020603050405020304" pitchFamily="18" charset="0"/>
              </a:rPr>
              <a:t>Panis</a:t>
            </a:r>
            <a:r>
              <a:rPr lang="es-ES" sz="2800" b="1" kern="1800" dirty="0">
                <a:solidFill>
                  <a:srgbClr val="000000"/>
                </a:solidFill>
                <a:latin typeface="Edwardian Script ITC" panose="030303020407070D0804" pitchFamily="66" charset="0"/>
                <a:cs typeface="Times New Roman" panose="02020603050405020304" pitchFamily="18" charset="0"/>
              </a:rPr>
              <a:t> y quedar por delante del </a:t>
            </a:r>
            <a:r>
              <a:rPr lang="es-ES" sz="2800" b="1" kern="1800" dirty="0" err="1">
                <a:solidFill>
                  <a:srgbClr val="000000"/>
                </a:solidFill>
                <a:latin typeface="Edwardian Script ITC" panose="030303020407070D0804" pitchFamily="66" charset="0"/>
                <a:cs typeface="Times New Roman" panose="02020603050405020304" pitchFamily="18" charset="0"/>
              </a:rPr>
              <a:t>Prost</a:t>
            </a:r>
            <a:r>
              <a:rPr lang="es-ES" sz="2800" b="1" kern="1800" dirty="0">
                <a:solidFill>
                  <a:srgbClr val="000000"/>
                </a:solidFill>
                <a:latin typeface="Edwardian Script ITC" panose="030303020407070D0804" pitchFamily="66"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cs typeface="Times New Roman" panose="02020603050405020304" pitchFamily="18" charset="0"/>
              </a:rPr>
              <a:t>de Heinz-Harald </a:t>
            </a:r>
            <a:r>
              <a:rPr lang="es-ES" sz="2800" b="1" kern="1800" dirty="0" err="1">
                <a:solidFill>
                  <a:srgbClr val="000000"/>
                </a:solidFill>
                <a:latin typeface="Edwardian Script ITC" panose="030303020407070D0804" pitchFamily="66" charset="0"/>
                <a:cs typeface="Times New Roman" panose="02020603050405020304" pitchFamily="18" charset="0"/>
              </a:rPr>
              <a:t>Frentzen</a:t>
            </a:r>
            <a:r>
              <a:rPr lang="es-ES" sz="2800" b="1" kern="1800" dirty="0">
                <a:solidFill>
                  <a:srgbClr val="000000"/>
                </a:solidFill>
                <a:latin typeface="Edwardian Script ITC" panose="030303020407070D0804" pitchFamily="66" charset="0"/>
                <a:cs typeface="Times New Roman" panose="02020603050405020304" pitchFamily="18" charset="0"/>
              </a:rPr>
              <a:t> realizando de esa manera la mejor carrera de la temporada.</a:t>
            </a:r>
            <a:endParaRPr lang="es-MX" sz="2800" b="1" kern="1800" dirty="0">
              <a:solidFill>
                <a:srgbClr val="000000"/>
              </a:solidFill>
              <a:latin typeface="Edwardian Script ITC" panose="030303020407070D0804" pitchFamily="66" charset="0"/>
              <a:cs typeface="Times New Roman" panose="02020603050405020304" pitchFamily="18" charset="0"/>
            </a:endParaRPr>
          </a:p>
        </p:txBody>
      </p:sp>
    </p:spTree>
    <p:extLst>
      <p:ext uri="{BB962C8B-B14F-4D97-AF65-F5344CB8AC3E}">
        <p14:creationId xmlns:p14="http://schemas.microsoft.com/office/powerpoint/2010/main" val="636502530"/>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4000" fill="hold"/>
                                        <p:tgtEl>
                                          <p:spTgt spid="10"/>
                                        </p:tgtEl>
                                        <p:attrNameLst>
                                          <p:attrName>ppt_x</p:attrName>
                                        </p:attrNameLst>
                                      </p:cBhvr>
                                      <p:tavLst>
                                        <p:tav tm="0">
                                          <p:val>
                                            <p:strVal val="0-#ppt_w/2"/>
                                          </p:val>
                                        </p:tav>
                                        <p:tav tm="100000">
                                          <p:val>
                                            <p:strVal val="#ppt_x"/>
                                          </p:val>
                                        </p:tav>
                                      </p:tavLst>
                                    </p:anim>
                                    <p:anim calcmode="lin" valueType="num">
                                      <p:cBhvr additive="base">
                                        <p:cTn id="8" dur="4000" fill="hold"/>
                                        <p:tgtEl>
                                          <p:spTgt spid="10"/>
                                        </p:tgtEl>
                                        <p:attrNameLst>
                                          <p:attrName>ppt_y</p:attrName>
                                        </p:attrNameLst>
                                      </p:cBhvr>
                                      <p:tavLst>
                                        <p:tav tm="0">
                                          <p:val>
                                            <p:strVal val="0-#ppt_h/2"/>
                                          </p:val>
                                        </p:tav>
                                        <p:tav tm="100000">
                                          <p:val>
                                            <p:strVal val="#ppt_y"/>
                                          </p:val>
                                        </p:tav>
                                      </p:tavLst>
                                    </p:anim>
                                  </p:childTnLst>
                                </p:cTn>
                              </p:par>
                              <p:par>
                                <p:cTn id="9" presetID="10" presetClass="entr" presetSubtype="0" fill="hold" nodeType="withEffect">
                                  <p:stCondLst>
                                    <p:cond delay="50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4000"/>
                                        <p:tgtEl>
                                          <p:spTgt spid="10"/>
                                        </p:tgtEl>
                                      </p:cBhvr>
                                    </p:animEffect>
                                  </p:childTnLst>
                                </p:cTn>
                              </p:par>
                            </p:childTnLst>
                          </p:cTn>
                        </p:par>
                        <p:par>
                          <p:cTn id="12" fill="hold">
                            <p:stCondLst>
                              <p:cond delay="450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80"/>
                                        <p:tgtEl>
                                          <p:spTgt spid="7"/>
                                        </p:tgtEl>
                                      </p:cBhvr>
                                    </p:animEffect>
                                  </p:childTnLst>
                                </p:cTn>
                              </p:par>
                            </p:childTnLst>
                          </p:cTn>
                        </p:par>
                        <p:par>
                          <p:cTn id="16" fill="hold">
                            <p:stCondLst>
                              <p:cond delay="2084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80"/>
                                        <p:tgtEl>
                                          <p:spTgt spid="8"/>
                                        </p:tgtEl>
                                      </p:cBhvr>
                                    </p:animEffect>
                                  </p:childTnLst>
                                </p:cTn>
                              </p:par>
                            </p:childTnLst>
                          </p:cTn>
                        </p:par>
                        <p:par>
                          <p:cTn id="20" fill="hold">
                            <p:stCondLst>
                              <p:cond delay="31044"/>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11"/>
                                        </p:tgtEl>
                                        <p:attrNameLst>
                                          <p:attrName>style.visibility</p:attrName>
                                        </p:attrNameLst>
                                      </p:cBhvr>
                                      <p:to>
                                        <p:strVal val="visible"/>
                                      </p:to>
                                    </p:set>
                                    <p:animEffect transition="in" filter="fade">
                                      <p:cBhvr>
                                        <p:cTn id="23" dur="1180"/>
                                        <p:tgtEl>
                                          <p:spTgt spid="11"/>
                                        </p:tgtEl>
                                      </p:cBhvr>
                                    </p:animEffect>
                                  </p:childTnLst>
                                </p:cTn>
                              </p:par>
                            </p:childTnLst>
                          </p:cTn>
                        </p:par>
                        <p:par>
                          <p:cTn id="24" fill="hold">
                            <p:stCondLst>
                              <p:cond delay="40658"/>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12"/>
                                        </p:tgtEl>
                                        <p:attrNameLst>
                                          <p:attrName>style.visibility</p:attrName>
                                        </p:attrNameLst>
                                      </p:cBhvr>
                                      <p:to>
                                        <p:strVal val="visible"/>
                                      </p:to>
                                    </p:set>
                                    <p:animEffect transition="in" filter="fade">
                                      <p:cBhvr>
                                        <p:cTn id="27" dur="1180"/>
                                        <p:tgtEl>
                                          <p:spTgt spid="12"/>
                                        </p:tgtEl>
                                      </p:cBhvr>
                                    </p:animEffect>
                                  </p:childTnLst>
                                </p:cTn>
                              </p:par>
                            </p:childTnLst>
                          </p:cTn>
                        </p:par>
                        <p:par>
                          <p:cTn id="28" fill="hold">
                            <p:stCondLst>
                              <p:cond delay="60538"/>
                            </p:stCondLst>
                            <p:childTnLst>
                              <p:par>
                                <p:cTn id="29" presetID="1" presetClass="entr" presetSubtype="0" fill="hold" grpId="0" nodeType="afterEffect">
                                  <p:stCondLst>
                                    <p:cond delay="225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p:bldP spid="13"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849F89E2-0C40-4E11-857C-7662CBC40F2E}"/>
              </a:ext>
            </a:extLst>
          </p:cNvPr>
          <p:cNvSpPr/>
          <p:nvPr/>
        </p:nvSpPr>
        <p:spPr>
          <a:xfrm>
            <a:off x="7551174" y="855403"/>
            <a:ext cx="4640826" cy="400110"/>
          </a:xfrm>
          <a:prstGeom prst="rect">
            <a:avLst/>
          </a:prstGeom>
        </p:spPr>
        <p:txBody>
          <a:bodyPr wrap="square">
            <a:spAutoFit/>
          </a:bodyPr>
          <a:lstStyle/>
          <a:p>
            <a:pPr algn="ctr">
              <a:lnSpc>
                <a:spcPts val="2400"/>
              </a:lnSpc>
            </a:pPr>
            <a:r>
              <a:rPr lang="es-ES" sz="4000" b="1" kern="0" dirty="0">
                <a:ln>
                  <a:solidFill>
                    <a:srgbClr val="C00000"/>
                  </a:solidFill>
                </a:ln>
                <a:solidFill>
                  <a:srgbClr val="FFC000"/>
                </a:solidFill>
                <a:latin typeface="Edwardian Script ITC" panose="030303020407070D0804" pitchFamily="66" charset="0"/>
                <a:cs typeface="Arial"/>
              </a:rPr>
              <a:t>2002: probador</a:t>
            </a:r>
            <a:endParaRPr lang="es-MX" sz="4000" b="1" kern="0" dirty="0">
              <a:ln>
                <a:solidFill>
                  <a:srgbClr val="C00000"/>
                </a:solidFill>
              </a:ln>
              <a:solidFill>
                <a:srgbClr val="FFC000"/>
              </a:solidFill>
              <a:latin typeface="Edwardian Script ITC" panose="030303020407070D0804" pitchFamily="66" charset="0"/>
              <a:cs typeface="Arial"/>
            </a:endParaRPr>
          </a:p>
        </p:txBody>
      </p:sp>
      <p:sp>
        <p:nvSpPr>
          <p:cNvPr id="3" name="Rectángulo 2">
            <a:extLst>
              <a:ext uri="{FF2B5EF4-FFF2-40B4-BE49-F238E27FC236}">
                <a16:creationId xmlns:a16="http://schemas.microsoft.com/office/drawing/2014/main" id="{07DACA0B-CD17-4B15-B300-9404433F0058}"/>
              </a:ext>
            </a:extLst>
          </p:cNvPr>
          <p:cNvSpPr/>
          <p:nvPr/>
        </p:nvSpPr>
        <p:spPr>
          <a:xfrm>
            <a:off x="1268362" y="442449"/>
            <a:ext cx="6059487" cy="400110"/>
          </a:xfrm>
          <a:prstGeom prst="rect">
            <a:avLst/>
          </a:prstGeom>
        </p:spPr>
        <p:txBody>
          <a:bodyPr wrap="square">
            <a:spAutoFit/>
          </a:bodyPr>
          <a:lstStyle/>
          <a:p>
            <a:pPr algn="ctr">
              <a:lnSpc>
                <a:spcPts val="2400"/>
              </a:lnSpc>
            </a:pPr>
            <a:r>
              <a:rPr lang="es-ES" sz="5400" b="1" kern="0" dirty="0">
                <a:ln>
                  <a:solidFill>
                    <a:srgbClr val="C00000"/>
                  </a:solidFill>
                </a:ln>
                <a:solidFill>
                  <a:srgbClr val="FFC000"/>
                </a:solidFill>
                <a:latin typeface="Edwardian Script ITC" panose="030303020407070D0804" pitchFamily="66" charset="0"/>
                <a:cs typeface="Arial"/>
              </a:rPr>
              <a:t>Renault (2002-2006)</a:t>
            </a:r>
            <a:endParaRPr lang="es-MX" sz="5400" b="1" kern="0" dirty="0">
              <a:ln>
                <a:solidFill>
                  <a:srgbClr val="C00000"/>
                </a:solidFill>
              </a:ln>
              <a:solidFill>
                <a:srgbClr val="FFC000"/>
              </a:solidFill>
              <a:latin typeface="Edwardian Script ITC" panose="030303020407070D0804" pitchFamily="66" charset="0"/>
              <a:cs typeface="Arial"/>
            </a:endParaRPr>
          </a:p>
        </p:txBody>
      </p:sp>
      <p:sp>
        <p:nvSpPr>
          <p:cNvPr id="5" name="Rectángulo 4">
            <a:extLst>
              <a:ext uri="{FF2B5EF4-FFF2-40B4-BE49-F238E27FC236}">
                <a16:creationId xmlns:a16="http://schemas.microsoft.com/office/drawing/2014/main" id="{2930695B-25A1-4599-9F74-4282118DD5EB}"/>
              </a:ext>
            </a:extLst>
          </p:cNvPr>
          <p:cNvSpPr/>
          <p:nvPr/>
        </p:nvSpPr>
        <p:spPr>
          <a:xfrm>
            <a:off x="7551174" y="309714"/>
            <a:ext cx="4640825" cy="400110"/>
          </a:xfrm>
          <a:prstGeom prst="rect">
            <a:avLst/>
          </a:prstGeom>
        </p:spPr>
        <p:txBody>
          <a:bodyPr wrap="square">
            <a:spAutoFit/>
          </a:bodyPr>
          <a:lstStyle/>
          <a:p>
            <a:pPr algn="ctr">
              <a:lnSpc>
                <a:spcPts val="2400"/>
              </a:lnSpc>
            </a:pPr>
            <a:r>
              <a:rPr lang="es-ES" sz="3200" b="1" kern="0" dirty="0">
                <a:ln>
                  <a:solidFill>
                    <a:srgbClr val="C00000"/>
                  </a:solidFill>
                </a:ln>
                <a:solidFill>
                  <a:srgbClr val="FFC000"/>
                </a:solidFill>
                <a:latin typeface="Edwardian Script ITC" panose="030303020407070D0804" pitchFamily="66" charset="0"/>
                <a:cs typeface="Arial"/>
              </a:rPr>
              <a:t>Temporada 2002  de Fórmula 1</a:t>
            </a:r>
            <a:endParaRPr lang="es-MX" sz="3200" b="1" kern="0" dirty="0">
              <a:ln>
                <a:solidFill>
                  <a:srgbClr val="C00000"/>
                </a:solidFill>
              </a:ln>
              <a:solidFill>
                <a:srgbClr val="FFC000"/>
              </a:solidFill>
              <a:latin typeface="Edwardian Script ITC" panose="030303020407070D0804" pitchFamily="66" charset="0"/>
              <a:cs typeface="Arial"/>
            </a:endParaRPr>
          </a:p>
        </p:txBody>
      </p:sp>
      <p:sp>
        <p:nvSpPr>
          <p:cNvPr id="6" name="Rectángulo 5">
            <a:extLst>
              <a:ext uri="{FF2B5EF4-FFF2-40B4-BE49-F238E27FC236}">
                <a16:creationId xmlns:a16="http://schemas.microsoft.com/office/drawing/2014/main" id="{320494C4-D7DC-4574-87D5-F6AE6E73ECA1}"/>
              </a:ext>
            </a:extLst>
          </p:cNvPr>
          <p:cNvSpPr/>
          <p:nvPr/>
        </p:nvSpPr>
        <p:spPr>
          <a:xfrm>
            <a:off x="7241459" y="1460089"/>
            <a:ext cx="4876801"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año 2002  finalizó su cesión a Minardi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fue recuperado por Flavio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Briatore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como piloto probador de Renault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la temporada 2002.</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Imagen 7" descr="Imagen que contiene interior, pared, suelo, edificio&#10;&#10;Descripción generada con confianza muy alta">
            <a:extLst>
              <a:ext uri="{FF2B5EF4-FFF2-40B4-BE49-F238E27FC236}">
                <a16:creationId xmlns:a16="http://schemas.microsoft.com/office/drawing/2014/main" id="{B390EAA1-C501-4F13-9EAC-BD69DD1293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838" y="1113497"/>
            <a:ext cx="7906775" cy="4931852"/>
          </a:xfrm>
          <a:prstGeom prst="ellipse">
            <a:avLst/>
          </a:prstGeom>
          <a:ln w="190500" cap="rnd">
            <a:solidFill>
              <a:schemeClr val="accent1">
                <a:lumMod val="60000"/>
                <a:lumOff val="40000"/>
              </a:schemeClr>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9" name="Rectángulo 8">
            <a:extLst>
              <a:ext uri="{FF2B5EF4-FFF2-40B4-BE49-F238E27FC236}">
                <a16:creationId xmlns:a16="http://schemas.microsoft.com/office/drawing/2014/main" id="{536A3EBD-ECFB-4D95-B285-877282F12172}"/>
              </a:ext>
            </a:extLst>
          </p:cNvPr>
          <p:cNvSpPr/>
          <p:nvPr/>
        </p:nvSpPr>
        <p:spPr>
          <a:xfrm>
            <a:off x="8244348" y="2934932"/>
            <a:ext cx="3932904"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año siguiente se convirtió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piloto oficial del equipo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detrimento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fichó por la escudería </a:t>
            </a:r>
            <a:r>
              <a:rPr lang="es-ES" sz="16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BAR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23811922-C6A4-4FDC-B616-181335CF9DD0}"/>
              </a:ext>
            </a:extLst>
          </p:cNvPr>
          <p:cNvSpPr/>
          <p:nvPr/>
        </p:nvSpPr>
        <p:spPr>
          <a:xfrm>
            <a:off x="7315199" y="4468758"/>
            <a:ext cx="4876802" cy="132343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siempre ha dicho que lamenta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esa temporada como probador,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ya que fue un año perdido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donde hubiera podido competir.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768D181E-6540-454D-9287-19374AD6F903}"/>
              </a:ext>
            </a:extLst>
          </p:cNvPr>
          <p:cNvSpPr/>
          <p:nvPr/>
        </p:nvSpPr>
        <p:spPr>
          <a:xfrm>
            <a:off x="0" y="6223814"/>
            <a:ext cx="12192001"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Durante ese año tuvo la oportunidad de hacer un test con Jaguar, aunque esto no trascendió en su trayectoria.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16AD80C2-62D5-487C-915E-76DA1BA35CDF}"/>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284532470"/>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3686"/>
                            </p:stCondLst>
                            <p:childTnLst>
                              <p:par>
                                <p:cTn id="9" presetID="53" presetClass="entr" presetSubtype="16" fill="hold" nodeType="after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p:cTn id="11" dur="7500" fill="hold"/>
                                        <p:tgtEl>
                                          <p:spTgt spid="8"/>
                                        </p:tgtEl>
                                        <p:attrNameLst>
                                          <p:attrName>ppt_w</p:attrName>
                                        </p:attrNameLst>
                                      </p:cBhvr>
                                      <p:tavLst>
                                        <p:tav tm="0">
                                          <p:val>
                                            <p:fltVal val="0"/>
                                          </p:val>
                                        </p:tav>
                                        <p:tav tm="100000">
                                          <p:val>
                                            <p:strVal val="#ppt_w"/>
                                          </p:val>
                                        </p:tav>
                                      </p:tavLst>
                                    </p:anim>
                                    <p:anim calcmode="lin" valueType="num">
                                      <p:cBhvr>
                                        <p:cTn id="12" dur="7500" fill="hold"/>
                                        <p:tgtEl>
                                          <p:spTgt spid="8"/>
                                        </p:tgtEl>
                                        <p:attrNameLst>
                                          <p:attrName>ppt_h</p:attrName>
                                        </p:attrNameLst>
                                      </p:cBhvr>
                                      <p:tavLst>
                                        <p:tav tm="0">
                                          <p:val>
                                            <p:fltVal val="0"/>
                                          </p:val>
                                        </p:tav>
                                        <p:tav tm="100000">
                                          <p:val>
                                            <p:strVal val="#ppt_h"/>
                                          </p:val>
                                        </p:tav>
                                      </p:tavLst>
                                    </p:anim>
                                    <p:animEffect transition="in" filter="fade">
                                      <p:cBhvr>
                                        <p:cTn id="13" dur="7500"/>
                                        <p:tgtEl>
                                          <p:spTgt spid="8"/>
                                        </p:tgtEl>
                                      </p:cBhvr>
                                    </p:animEffect>
                                  </p:childTnLst>
                                </p:cTn>
                              </p:par>
                              <p:par>
                                <p:cTn id="14" presetID="10" presetClass="entr" presetSubtype="0" fill="hold" grpId="0" nodeType="withEffect">
                                  <p:stCondLst>
                                    <p:cond delay="150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180"/>
                                        <p:tgtEl>
                                          <p:spTgt spid="5"/>
                                        </p:tgtEl>
                                      </p:cBhvr>
                                    </p:animEffect>
                                  </p:childTnLst>
                                </p:cTn>
                              </p:par>
                              <p:par>
                                <p:cTn id="17" presetID="10" presetClass="entr" presetSubtype="0" fill="hold" grpId="0" nodeType="withEffect">
                                  <p:stCondLst>
                                    <p:cond delay="675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180"/>
                                        <p:tgtEl>
                                          <p:spTgt spid="4"/>
                                        </p:tgtEl>
                                      </p:cBhvr>
                                    </p:animEffect>
                                  </p:childTnLst>
                                </p:cTn>
                              </p:par>
                            </p:childTnLst>
                          </p:cTn>
                        </p:par>
                        <p:par>
                          <p:cTn id="20" fill="hold">
                            <p:stCondLst>
                              <p:cond delay="13032"/>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80"/>
                                        <p:tgtEl>
                                          <p:spTgt spid="6"/>
                                        </p:tgtEl>
                                      </p:cBhvr>
                                    </p:animEffect>
                                  </p:childTnLst>
                                </p:cTn>
                              </p:par>
                            </p:childTnLst>
                          </p:cTn>
                        </p:par>
                        <p:par>
                          <p:cTn id="24" fill="hold">
                            <p:stCondLst>
                              <p:cond delay="28428"/>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80"/>
                                        <p:tgtEl>
                                          <p:spTgt spid="9"/>
                                        </p:tgtEl>
                                      </p:cBhvr>
                                    </p:animEffect>
                                  </p:childTnLst>
                                </p:cTn>
                              </p:par>
                            </p:childTnLst>
                          </p:cTn>
                        </p:par>
                        <p:par>
                          <p:cTn id="28" fill="hold">
                            <p:stCondLst>
                              <p:cond delay="42526"/>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180"/>
                                        <p:tgtEl>
                                          <p:spTgt spid="10"/>
                                        </p:tgtEl>
                                      </p:cBhvr>
                                    </p:animEffect>
                                  </p:childTnLst>
                                </p:cTn>
                              </p:par>
                            </p:childTnLst>
                          </p:cTn>
                        </p:par>
                        <p:par>
                          <p:cTn id="32" fill="hold">
                            <p:stCondLst>
                              <p:cond delay="56624"/>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1180"/>
                                        <p:tgtEl>
                                          <p:spTgt spid="11"/>
                                        </p:tgtEl>
                                      </p:cBhvr>
                                    </p:animEffect>
                                  </p:childTnLst>
                                </p:cTn>
                              </p:par>
                            </p:childTnLst>
                          </p:cTn>
                        </p:par>
                        <p:par>
                          <p:cTn id="36" fill="hold">
                            <p:stCondLst>
                              <p:cond delay="69424"/>
                            </p:stCondLst>
                            <p:childTnLst>
                              <p:par>
                                <p:cTn id="37" presetID="1" presetClass="entr" presetSubtype="0" fill="hold" grpId="0" nodeType="afterEffect">
                                  <p:stCondLst>
                                    <p:cond delay="225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P spid="6" grpId="0"/>
      <p:bldP spid="9" grpId="0"/>
      <p:bldP spid="10" grpId="0"/>
      <p:bldP spid="11"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F497D892-A34B-4479-98DF-CD60D79AC066}"/>
              </a:ext>
            </a:extLst>
          </p:cNvPr>
          <p:cNvPicPr>
            <a:picLocks noChangeAspect="1"/>
          </p:cNvPicPr>
          <p:nvPr/>
        </p:nvPicPr>
        <p:blipFill>
          <a:blip r:embed="rId3">
            <a:extLst>
              <a:ext uri="{BEBA8EAE-BF5A-486C-A8C5-ECC9F3942E4B}">
                <a14:imgProps xmlns:a14="http://schemas.microsoft.com/office/drawing/2010/main">
                  <a14:imgLayer r:embed="rId4">
                    <a14:imgEffect>
                      <a14:saturation sat="256000"/>
                    </a14:imgEffect>
                  </a14:imgLayer>
                </a14:imgProps>
              </a:ext>
              <a:ext uri="{28A0092B-C50C-407E-A947-70E740481C1C}">
                <a14:useLocalDpi xmlns:a14="http://schemas.microsoft.com/office/drawing/2010/main" val="0"/>
              </a:ext>
            </a:extLst>
          </a:blip>
          <a:stretch>
            <a:fillRect/>
          </a:stretch>
        </p:blipFill>
        <p:spPr>
          <a:xfrm>
            <a:off x="8353381" y="1356805"/>
            <a:ext cx="3592813" cy="5520956"/>
          </a:xfrm>
          <a:prstGeom prst="rect">
            <a:avLst/>
          </a:prstGeom>
        </p:spPr>
      </p:pic>
      <p:sp>
        <p:nvSpPr>
          <p:cNvPr id="3" name="Rectángulo 2">
            <a:extLst>
              <a:ext uri="{FF2B5EF4-FFF2-40B4-BE49-F238E27FC236}">
                <a16:creationId xmlns:a16="http://schemas.microsoft.com/office/drawing/2014/main" id="{07DACA0B-CD17-4B15-B300-9404433F0058}"/>
              </a:ext>
            </a:extLst>
          </p:cNvPr>
          <p:cNvSpPr/>
          <p:nvPr/>
        </p:nvSpPr>
        <p:spPr>
          <a:xfrm>
            <a:off x="1" y="162231"/>
            <a:ext cx="12192000" cy="400110"/>
          </a:xfrm>
          <a:prstGeom prst="rect">
            <a:avLst/>
          </a:prstGeom>
        </p:spPr>
        <p:txBody>
          <a:bodyPr wrap="square">
            <a:spAutoFit/>
          </a:bodyPr>
          <a:lstStyle/>
          <a:p>
            <a:pPr algn="ctr">
              <a:lnSpc>
                <a:spcPts val="2400"/>
              </a:lnSpc>
            </a:pPr>
            <a:r>
              <a:rPr lang="es-ES" sz="4000" b="1" kern="0" dirty="0">
                <a:ln>
                  <a:solidFill>
                    <a:srgbClr val="C00000"/>
                  </a:solidFill>
                </a:ln>
                <a:solidFill>
                  <a:srgbClr val="FFC000"/>
                </a:solidFill>
                <a:latin typeface="Edwardian Script ITC" panose="030303020407070D0804" pitchFamily="66" charset="0"/>
                <a:cs typeface="Arial"/>
              </a:rPr>
              <a:t>2003  la primera victoria</a:t>
            </a:r>
            <a:endParaRPr lang="es-MX" sz="4000" b="1" kern="0" dirty="0">
              <a:ln>
                <a:solidFill>
                  <a:srgbClr val="C00000"/>
                </a:solidFill>
              </a:ln>
              <a:solidFill>
                <a:srgbClr val="FFC0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559C3561-BA2D-4948-9730-FC5A7861F331}"/>
              </a:ext>
            </a:extLst>
          </p:cNvPr>
          <p:cNvSpPr/>
          <p:nvPr/>
        </p:nvSpPr>
        <p:spPr>
          <a:xfrm>
            <a:off x="1" y="575179"/>
            <a:ext cx="1135380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primera carrera con Renault se saldó con un séptimo puesto en el GP de Australia 2003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consiguiendo de esa forma sus primeros puntos en la máxima categoría.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D429A490-0532-44E3-8B69-2877F1770CE1}"/>
              </a:ext>
            </a:extLst>
          </p:cNvPr>
          <p:cNvSpPr/>
          <p:nvPr/>
        </p:nvSpPr>
        <p:spPr>
          <a:xfrm>
            <a:off x="2" y="1386339"/>
            <a:ext cx="8790038"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22 de marzo de 2003 se convirtió en el piloto más joven en lograr una pole position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un podio en Fórmula 1, con 21 años, en el Gran Premio de Malasia,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pese a que aquel fin de semana estuvo con 39º de fiebre.</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73B0C7A8-68A2-477A-95FC-CFB089A32B37}"/>
              </a:ext>
            </a:extLst>
          </p:cNvPr>
          <p:cNvSpPr/>
          <p:nvPr/>
        </p:nvSpPr>
        <p:spPr>
          <a:xfrm>
            <a:off x="0" y="2580958"/>
            <a:ext cx="8790040"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Brasil 2003  sufrió el accidente más grave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su estancia en la Fórmula 1  al colisionar contra el muro en la vuelta 55  tras golpear una rueda del coche de Mark Webber, que había sufrido un siniestro anteriormente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había esparcido los restos de su monoplaza por la pista.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4C4E7532-BCF6-44C7-B171-02E541EAD5F2}"/>
              </a:ext>
            </a:extLst>
          </p:cNvPr>
          <p:cNvSpPr/>
          <p:nvPr/>
        </p:nvSpPr>
        <p:spPr>
          <a:xfrm>
            <a:off x="2" y="3996804"/>
            <a:ext cx="835338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este percance no le impidió conseguir un nuevo podio,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pues la carrera se dio por finalizada con su percance,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las posiciones finales fueron establecidas en una vuelta anterior al accidente.</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D5B5D9D3-9ED5-4504-915E-12BD60360E6C}"/>
              </a:ext>
            </a:extLst>
          </p:cNvPr>
          <p:cNvSpPr/>
          <p:nvPr/>
        </p:nvSpPr>
        <p:spPr>
          <a:xfrm>
            <a:off x="1" y="5073439"/>
            <a:ext cx="8878528"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siguiente carrera, el Gran Premio de San Marino, queda en sexta posición.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E75A241B-07C9-4E81-BED0-BBB489C4D558}"/>
              </a:ext>
            </a:extLst>
          </p:cNvPr>
          <p:cNvSpPr/>
          <p:nvPr/>
        </p:nvSpPr>
        <p:spPr>
          <a:xfrm>
            <a:off x="1" y="5604382"/>
            <a:ext cx="8878528"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España ocupa el segundo escalón del podio.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624C69D2-C49C-44AC-B81F-9539D8F3A4C9}"/>
              </a:ext>
            </a:extLst>
          </p:cNvPr>
          <p:cNvSpPr/>
          <p:nvPr/>
        </p:nvSpPr>
        <p:spPr>
          <a:xfrm>
            <a:off x="1" y="6061578"/>
            <a:ext cx="895227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esto llega su primera retirada en Renault, durante el Gran Premio de Austria rompía el motor cuando marchaba en los puntos tras salir desde boxes.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869A1674-9916-4A6E-A31F-38CB76488C5E}"/>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077033903"/>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4040"/>
                            </p:stCondLst>
                            <p:childTnLst>
                              <p:par>
                                <p:cTn id="9" presetID="2" presetClass="entr" presetSubtype="4" fill="hold" nodeType="afterEffect">
                                  <p:stCondLst>
                                    <p:cond delay="5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5500" fill="hold"/>
                                        <p:tgtEl>
                                          <p:spTgt spid="5"/>
                                        </p:tgtEl>
                                        <p:attrNameLst>
                                          <p:attrName>ppt_x</p:attrName>
                                        </p:attrNameLst>
                                      </p:cBhvr>
                                      <p:tavLst>
                                        <p:tav tm="0">
                                          <p:val>
                                            <p:strVal val="#ppt_x"/>
                                          </p:val>
                                        </p:tav>
                                        <p:tav tm="100000">
                                          <p:val>
                                            <p:strVal val="#ppt_x"/>
                                          </p:val>
                                        </p:tav>
                                      </p:tavLst>
                                    </p:anim>
                                    <p:anim calcmode="lin" valueType="num">
                                      <p:cBhvr additive="base">
                                        <p:cTn id="12" dur="15500" fill="hold"/>
                                        <p:tgtEl>
                                          <p:spTgt spid="5"/>
                                        </p:tgtEl>
                                        <p:attrNameLst>
                                          <p:attrName>ppt_y</p:attrName>
                                        </p:attrNameLst>
                                      </p:cBhvr>
                                      <p:tavLst>
                                        <p:tav tm="0">
                                          <p:val>
                                            <p:strVal val="1+#ppt_h/2"/>
                                          </p:val>
                                        </p:tav>
                                        <p:tav tm="100000">
                                          <p:val>
                                            <p:strVal val="#ppt_y"/>
                                          </p:val>
                                        </p:tav>
                                      </p:tavLst>
                                    </p:anim>
                                  </p:childTnLst>
                                </p:cTn>
                              </p:par>
                              <p:par>
                                <p:cTn id="13" presetID="10" presetClass="entr" presetSubtype="0" fill="hold" grpId="0" nodeType="withEffect">
                                  <p:stCondLst>
                                    <p:cond delay="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80"/>
                                        <p:tgtEl>
                                          <p:spTgt spid="4"/>
                                        </p:tgtEl>
                                      </p:cBhvr>
                                    </p:animEffect>
                                  </p:childTnLst>
                                </p:cTn>
                              </p:par>
                            </p:childTnLst>
                          </p:cTn>
                        </p:par>
                        <p:par>
                          <p:cTn id="16" fill="hold">
                            <p:stCondLst>
                              <p:cond delay="2106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80"/>
                                        <p:tgtEl>
                                          <p:spTgt spid="6"/>
                                        </p:tgtEl>
                                      </p:cBhvr>
                                    </p:animEffect>
                                  </p:childTnLst>
                                </p:cTn>
                              </p:par>
                            </p:childTnLst>
                          </p:cTn>
                        </p:par>
                        <p:par>
                          <p:cTn id="20" fill="hold">
                            <p:stCondLst>
                              <p:cond delay="42828"/>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80"/>
                                        <p:tgtEl>
                                          <p:spTgt spid="7"/>
                                        </p:tgtEl>
                                      </p:cBhvr>
                                    </p:animEffect>
                                  </p:childTnLst>
                                </p:cTn>
                              </p:par>
                            </p:childTnLst>
                          </p:cTn>
                        </p:par>
                        <p:par>
                          <p:cTn id="24" fill="hold">
                            <p:stCondLst>
                              <p:cond delay="72974"/>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80"/>
                                        <p:tgtEl>
                                          <p:spTgt spid="8"/>
                                        </p:tgtEl>
                                      </p:cBhvr>
                                    </p:animEffect>
                                  </p:childTnLst>
                                </p:cTn>
                              </p:par>
                            </p:childTnLst>
                          </p:cTn>
                        </p:par>
                        <p:par>
                          <p:cTn id="28" fill="hold">
                            <p:stCondLst>
                              <p:cond delay="95214"/>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180"/>
                                        <p:tgtEl>
                                          <p:spTgt spid="9"/>
                                        </p:tgtEl>
                                      </p:cBhvr>
                                    </p:animEffect>
                                  </p:childTnLst>
                                </p:cTn>
                              </p:par>
                            </p:childTnLst>
                          </p:cTn>
                        </p:par>
                        <p:par>
                          <p:cTn id="32" fill="hold">
                            <p:stCondLst>
                              <p:cond delay="105064"/>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0"/>
                                        </p:tgtEl>
                                        <p:attrNameLst>
                                          <p:attrName>style.visibility</p:attrName>
                                        </p:attrNameLst>
                                      </p:cBhvr>
                                      <p:to>
                                        <p:strVal val="visible"/>
                                      </p:to>
                                    </p:set>
                                    <p:animEffect transition="in" filter="fade">
                                      <p:cBhvr>
                                        <p:cTn id="35" dur="1180"/>
                                        <p:tgtEl>
                                          <p:spTgt spid="10"/>
                                        </p:tgtEl>
                                      </p:cBhvr>
                                    </p:animEffect>
                                  </p:childTnLst>
                                </p:cTn>
                              </p:par>
                            </p:childTnLst>
                          </p:cTn>
                        </p:par>
                        <p:par>
                          <p:cTn id="36" fill="hold">
                            <p:stCondLst>
                              <p:cond delay="113262"/>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180"/>
                                        <p:tgtEl>
                                          <p:spTgt spid="11"/>
                                        </p:tgtEl>
                                      </p:cBhvr>
                                    </p:animEffect>
                                  </p:childTnLst>
                                </p:cTn>
                              </p:par>
                            </p:childTnLst>
                          </p:cTn>
                        </p:par>
                        <p:par>
                          <p:cTn id="40" fill="hold">
                            <p:stCondLst>
                              <p:cond delay="130192"/>
                            </p:stCondLst>
                            <p:childTnLst>
                              <p:par>
                                <p:cTn id="41" presetID="1" presetClass="entr" presetSubtype="0" fill="hold" grpId="0" nodeType="afterEffect">
                                  <p:stCondLst>
                                    <p:cond delay="2250"/>
                                  </p:stCondLst>
                                  <p:childTnLst>
                                    <p:set>
                                      <p:cBhvr>
                                        <p:cTn id="4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7" grpId="0"/>
      <p:bldP spid="8" grpId="0"/>
      <p:bldP spid="9" grpId="0"/>
      <p:bldP spid="10" grpId="0"/>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14" name="Imagen 13" descr="Imagen que contiene carretera, exterior&#10;&#10;Descripción generada con confianza muy alta">
            <a:extLst>
              <a:ext uri="{FF2B5EF4-FFF2-40B4-BE49-F238E27FC236}">
                <a16:creationId xmlns:a16="http://schemas.microsoft.com/office/drawing/2014/main" id="{92DEA5FA-ED2D-473D-819C-F096DDE010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748"/>
            <a:ext cx="6813756" cy="4548182"/>
          </a:xfrm>
          <a:prstGeom prst="rect">
            <a:avLst/>
          </a:prstGeom>
          <a:effectLst>
            <a:softEdge rad="317500"/>
          </a:effectLst>
        </p:spPr>
      </p:pic>
      <p:sp>
        <p:nvSpPr>
          <p:cNvPr id="3" name="Rectángulo 2">
            <a:extLst>
              <a:ext uri="{FF2B5EF4-FFF2-40B4-BE49-F238E27FC236}">
                <a16:creationId xmlns:a16="http://schemas.microsoft.com/office/drawing/2014/main" id="{07DACA0B-CD17-4B15-B300-9404433F0058}"/>
              </a:ext>
            </a:extLst>
          </p:cNvPr>
          <p:cNvSpPr/>
          <p:nvPr/>
        </p:nvSpPr>
        <p:spPr>
          <a:xfrm>
            <a:off x="1" y="4395018"/>
            <a:ext cx="6813754"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de este fiasco logra una quinta posición en Mónaco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dos cuartos puestos consecutivos en las carreras de Canadá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donde consigue también su primera vuelta rápida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Europa.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FF72EBFF-5D42-4850-9F2C-ADCA9DDD7C9A}"/>
              </a:ext>
            </a:extLst>
          </p:cNvPr>
          <p:cNvSpPr/>
          <p:nvPr/>
        </p:nvSpPr>
        <p:spPr>
          <a:xfrm>
            <a:off x="0" y="5545389"/>
            <a:ext cx="6813756"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de esta buena racha se producen dos abandonos consecutivos en los Grandes Premios de Francia y el Reino Unido.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CFE44761-346B-4CCD-B93E-49BED0F25E59}"/>
              </a:ext>
            </a:extLst>
          </p:cNvPr>
          <p:cNvSpPr/>
          <p:nvPr/>
        </p:nvSpPr>
        <p:spPr>
          <a:xfrm>
            <a:off x="0" y="6430290"/>
            <a:ext cx="6813755"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Alemania queda de nuevo cuarto.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23BD950E-085B-410B-B287-4F55EE5E2A7A}"/>
              </a:ext>
            </a:extLst>
          </p:cNvPr>
          <p:cNvSpPr/>
          <p:nvPr/>
        </p:nvSpPr>
        <p:spPr>
          <a:xfrm>
            <a:off x="6695769" y="339207"/>
            <a:ext cx="5496232" cy="1938992"/>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24 de agosto del mismo año,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Hungría, logró ser el piloto más joven en ganar un Gran Premio, con 22 años, aunque posteriormente le superaría en precocidad  Sebastián Vettel al vencer en el Gran Premio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Italia 2008.</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43B09F23-9590-4756-A5E4-D3FF094F2968}"/>
              </a:ext>
            </a:extLst>
          </p:cNvPr>
          <p:cNvSpPr/>
          <p:nvPr/>
        </p:nvSpPr>
        <p:spPr>
          <a:xfrm>
            <a:off x="6695769" y="2359730"/>
            <a:ext cx="5496231"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Italia consigue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último punto de la temporada 2003, acabando octavo tras salir último y sufrir un accidente en la salida.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A148788B-5588-4E03-9D84-8B11543E59B8}"/>
              </a:ext>
            </a:extLst>
          </p:cNvPr>
          <p:cNvSpPr/>
          <p:nvPr/>
        </p:nvSpPr>
        <p:spPr>
          <a:xfrm>
            <a:off x="6695769" y="3554350"/>
            <a:ext cx="5496231"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los Estados Unidos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sufre una avería en el motor.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87BFF40C-647F-49BF-BAC2-6449BC6192FC}"/>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
        <p:nvSpPr>
          <p:cNvPr id="12" name="Rectángulo 11">
            <a:extLst>
              <a:ext uri="{FF2B5EF4-FFF2-40B4-BE49-F238E27FC236}">
                <a16:creationId xmlns:a16="http://schemas.microsoft.com/office/drawing/2014/main" id="{82C8C56B-5E2C-4107-AA9B-0CC209E36525}"/>
              </a:ext>
            </a:extLst>
          </p:cNvPr>
          <p:cNvSpPr/>
          <p:nvPr/>
        </p:nvSpPr>
        <p:spPr>
          <a:xfrm>
            <a:off x="6695770" y="4454008"/>
            <a:ext cx="549623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última carrera de la temporada,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Gran Premio de Japón, también rompió el motor cuando iba en la segunda plaza.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FD1F8C48-0193-4573-843A-F530B49A9C3E}"/>
              </a:ext>
            </a:extLst>
          </p:cNvPr>
          <p:cNvSpPr/>
          <p:nvPr/>
        </p:nvSpPr>
        <p:spPr>
          <a:xfrm>
            <a:off x="6695769" y="5633876"/>
            <a:ext cx="5496231"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Finalizó la temporada 2003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sexta posición del Mundial de Pilotos.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33796676"/>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1938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80"/>
                                        <p:tgtEl>
                                          <p:spTgt spid="6"/>
                                        </p:tgtEl>
                                      </p:cBhvr>
                                    </p:animEffect>
                                  </p:childTnLst>
                                </p:cTn>
                              </p:par>
                            </p:childTnLst>
                          </p:cTn>
                        </p:par>
                        <p:par>
                          <p:cTn id="12" fill="hold">
                            <p:stCondLst>
                              <p:cond delay="3312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80"/>
                                        <p:tgtEl>
                                          <p:spTgt spid="7"/>
                                        </p:tgtEl>
                                      </p:cBhvr>
                                    </p:animEffect>
                                  </p:childTnLst>
                                </p:cTn>
                              </p:par>
                            </p:childTnLst>
                          </p:cTn>
                        </p:par>
                        <p:par>
                          <p:cTn id="16" fill="hold">
                            <p:stCondLst>
                              <p:cond delay="4026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80"/>
                                        <p:tgtEl>
                                          <p:spTgt spid="8"/>
                                        </p:tgtEl>
                                      </p:cBhvr>
                                    </p:animEffect>
                                  </p:childTnLst>
                                </p:cTn>
                              </p:par>
                            </p:childTnLst>
                          </p:cTn>
                        </p:par>
                        <p:par>
                          <p:cTn id="20" fill="hold">
                            <p:stCondLst>
                              <p:cond delay="65332"/>
                            </p:stCondLst>
                            <p:childTnLst>
                              <p:par>
                                <p:cTn id="21" presetID="22" presetClass="entr" presetSubtype="4"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down)">
                                      <p:cBhvr>
                                        <p:cTn id="23" dur="15250"/>
                                        <p:tgtEl>
                                          <p:spTgt spid="14"/>
                                        </p:tgtEl>
                                      </p:cBhvr>
                                    </p:animEffect>
                                  </p:childTnLst>
                                </p:cTn>
                              </p:par>
                              <p:par>
                                <p:cTn id="24" presetID="10" presetClass="entr" presetSubtype="0" fill="hold" grpId="0" nodeType="withEffect">
                                  <p:stCondLst>
                                    <p:cond delay="100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180"/>
                                        <p:tgtEl>
                                          <p:spTgt spid="9"/>
                                        </p:tgtEl>
                                      </p:cBhvr>
                                    </p:animEffect>
                                  </p:childTnLst>
                                </p:cTn>
                              </p:par>
                            </p:childTnLst>
                          </p:cTn>
                        </p:par>
                        <p:par>
                          <p:cTn id="27" fill="hold">
                            <p:stCondLst>
                              <p:cond delay="81436"/>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180"/>
                                        <p:tgtEl>
                                          <p:spTgt spid="10"/>
                                        </p:tgtEl>
                                      </p:cBhvr>
                                    </p:animEffect>
                                  </p:childTnLst>
                                </p:cTn>
                              </p:par>
                            </p:childTnLst>
                          </p:cTn>
                        </p:par>
                        <p:par>
                          <p:cTn id="31" fill="hold">
                            <p:stCondLst>
                              <p:cond delay="90106"/>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12"/>
                                        </p:tgtEl>
                                        <p:attrNameLst>
                                          <p:attrName>style.visibility</p:attrName>
                                        </p:attrNameLst>
                                      </p:cBhvr>
                                      <p:to>
                                        <p:strVal val="visible"/>
                                      </p:to>
                                    </p:set>
                                    <p:animEffect transition="in" filter="fade">
                                      <p:cBhvr>
                                        <p:cTn id="34" dur="1180"/>
                                        <p:tgtEl>
                                          <p:spTgt spid="12"/>
                                        </p:tgtEl>
                                      </p:cBhvr>
                                    </p:animEffect>
                                  </p:childTnLst>
                                </p:cTn>
                              </p:par>
                            </p:childTnLst>
                          </p:cTn>
                        </p:par>
                        <p:par>
                          <p:cTn id="35" fill="hold">
                            <p:stCondLst>
                              <p:cond delay="103614"/>
                            </p:stCondLst>
                            <p:childTnLst>
                              <p:par>
                                <p:cTn id="36" presetID="10" presetClass="entr" presetSubtype="0" fill="hold" grpId="0" nodeType="afterEffect">
                                  <p:stCondLst>
                                    <p:cond delay="1000"/>
                                  </p:stCondLst>
                                  <p:iterate type="lt">
                                    <p:tmPct val="10000"/>
                                  </p:iterate>
                                  <p:childTnLst>
                                    <p:set>
                                      <p:cBhvr>
                                        <p:cTn id="37" dur="1" fill="hold">
                                          <p:stCondLst>
                                            <p:cond delay="0"/>
                                          </p:stCondLst>
                                        </p:cTn>
                                        <p:tgtEl>
                                          <p:spTgt spid="13"/>
                                        </p:tgtEl>
                                        <p:attrNameLst>
                                          <p:attrName>style.visibility</p:attrName>
                                        </p:attrNameLst>
                                      </p:cBhvr>
                                      <p:to>
                                        <p:strVal val="visible"/>
                                      </p:to>
                                    </p:set>
                                    <p:animEffect transition="in" filter="fade">
                                      <p:cBhvr>
                                        <p:cTn id="38" dur="1180"/>
                                        <p:tgtEl>
                                          <p:spTgt spid="13"/>
                                        </p:tgtEl>
                                      </p:cBhvr>
                                    </p:animEffect>
                                  </p:childTnLst>
                                </p:cTn>
                              </p:par>
                            </p:childTnLst>
                          </p:cTn>
                        </p:par>
                        <p:par>
                          <p:cTn id="39" fill="hold">
                            <p:stCondLst>
                              <p:cond delay="112756"/>
                            </p:stCondLst>
                            <p:childTnLst>
                              <p:par>
                                <p:cTn id="40" presetID="1" presetClass="entr" presetSubtype="0" fill="hold" grpId="0" nodeType="afterEffect">
                                  <p:stCondLst>
                                    <p:cond delay="2250"/>
                                  </p:stCondLst>
                                  <p:childTnLst>
                                    <p:set>
                                      <p:cBhvr>
                                        <p:cTn id="41"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P spid="9" grpId="0"/>
      <p:bldP spid="10" grpId="0"/>
      <p:bldP spid="11" grpId="0"/>
      <p:bldP spid="12"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0000"/>
            <a:lum/>
          </a:blip>
          <a:srcRect/>
          <a:stretch>
            <a:fillRect/>
          </a:stretch>
        </a:blipFill>
        <a:effectLst/>
      </p:bgPr>
    </p:bg>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DC2F3F73-A403-462F-9C55-EF1F43002BFB}"/>
              </a:ext>
            </a:extLst>
          </p:cNvPr>
          <p:cNvSpPr/>
          <p:nvPr/>
        </p:nvSpPr>
        <p:spPr>
          <a:xfrm>
            <a:off x="1" y="2566211"/>
            <a:ext cx="7057242" cy="400110"/>
          </a:xfrm>
          <a:prstGeom prst="rect">
            <a:avLst/>
          </a:prstGeom>
        </p:spPr>
        <p:txBody>
          <a:bodyPr wrap="square">
            <a:spAutoFit/>
          </a:bodyPr>
          <a:lstStyle/>
          <a:p>
            <a:pPr algn="ctr">
              <a:lnSpc>
                <a:spcPts val="2400"/>
              </a:lnSpc>
            </a:pPr>
            <a:r>
              <a:rPr lang="es-ES" sz="4000" b="1" kern="0" dirty="0">
                <a:ln>
                  <a:solidFill>
                    <a:srgbClr val="C00000"/>
                  </a:solidFill>
                </a:ln>
                <a:solidFill>
                  <a:srgbClr val="FFC000"/>
                </a:solidFill>
                <a:latin typeface="Edwardian Script ITC" panose="030303020407070D0804" pitchFamily="66" charset="0"/>
                <a:cs typeface="Arial"/>
              </a:rPr>
              <a:t>Año de confirmación</a:t>
            </a:r>
            <a:endParaRPr lang="es-MX" sz="4000" b="1" kern="0" dirty="0">
              <a:ln>
                <a:solidFill>
                  <a:srgbClr val="C00000"/>
                </a:solidFill>
              </a:ln>
              <a:solidFill>
                <a:srgbClr val="FFC000"/>
              </a:solidFill>
              <a:latin typeface="Edwardian Script ITC" panose="030303020407070D0804" pitchFamily="66" charset="0"/>
              <a:cs typeface="Arial"/>
            </a:endParaRPr>
          </a:p>
        </p:txBody>
      </p:sp>
      <p:pic>
        <p:nvPicPr>
          <p:cNvPr id="14" name="Imagen 13" descr="Imagen que contiene carretera, hierba, exterior, deporte&#10;&#10;Descripción generada con confianza muy alta">
            <a:extLst>
              <a:ext uri="{FF2B5EF4-FFF2-40B4-BE49-F238E27FC236}">
                <a16:creationId xmlns:a16="http://schemas.microsoft.com/office/drawing/2014/main" id="{77A9BC00-1958-47A9-BC01-3DA6DDA7C9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2228" y="2847084"/>
            <a:ext cx="6350597" cy="3596025"/>
          </a:xfrm>
          <a:prstGeom prst="rect">
            <a:avLst/>
          </a:prstGeom>
          <a:effectLst>
            <a:softEdge rad="317500"/>
          </a:effectLst>
        </p:spPr>
      </p:pic>
      <p:pic>
        <p:nvPicPr>
          <p:cNvPr id="19" name="Imagen 18" descr="Imagen que contiene exterior, transporte&#10;&#10;Descripción generada con confianza alta">
            <a:extLst>
              <a:ext uri="{FF2B5EF4-FFF2-40B4-BE49-F238E27FC236}">
                <a16:creationId xmlns:a16="http://schemas.microsoft.com/office/drawing/2014/main" id="{B9394EC6-E8F6-4553-96BE-4BAC55B800D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84258" y="308053"/>
            <a:ext cx="5407742" cy="3600263"/>
          </a:xfrm>
          <a:prstGeom prst="rect">
            <a:avLst/>
          </a:prstGeom>
          <a:effectLst>
            <a:softEdge rad="317500"/>
          </a:effectLst>
        </p:spPr>
      </p:pic>
      <p:sp>
        <p:nvSpPr>
          <p:cNvPr id="5" name="Rectángulo 4">
            <a:extLst>
              <a:ext uri="{FF2B5EF4-FFF2-40B4-BE49-F238E27FC236}">
                <a16:creationId xmlns:a16="http://schemas.microsoft.com/office/drawing/2014/main" id="{7EC4B996-7D29-48F2-A56C-2E4930C29A7E}"/>
              </a:ext>
            </a:extLst>
          </p:cNvPr>
          <p:cNvSpPr/>
          <p:nvPr/>
        </p:nvSpPr>
        <p:spPr>
          <a:xfrm>
            <a:off x="0" y="339199"/>
            <a:ext cx="7057243"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Ya entonces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Briatore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una entrevista, dejó entrever los planes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Renault de ir a más y luchar por el título en 2004.</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9EF3AD9C-1A0E-4CCA-A4A6-D4AB88112A6A}"/>
              </a:ext>
            </a:extLst>
          </p:cNvPr>
          <p:cNvSpPr/>
          <p:nvPr/>
        </p:nvSpPr>
        <p:spPr>
          <a:xfrm>
            <a:off x="0" y="1224098"/>
            <a:ext cx="7057243"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Más tarde veríamos que solo hubo que esperar a 2005.</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CC4E48BA-F488-44B7-966B-DBCB2BAA23A7}"/>
              </a:ext>
            </a:extLst>
          </p:cNvPr>
          <p:cNvSpPr/>
          <p:nvPr/>
        </p:nvSpPr>
        <p:spPr>
          <a:xfrm>
            <a:off x="0" y="1887780"/>
            <a:ext cx="7057243" cy="400110"/>
          </a:xfrm>
          <a:prstGeom prst="rect">
            <a:avLst/>
          </a:prstGeom>
        </p:spPr>
        <p:txBody>
          <a:bodyPr wrap="square">
            <a:spAutoFit/>
          </a:bodyPr>
          <a:lstStyle/>
          <a:p>
            <a:pPr algn="ctr">
              <a:lnSpc>
                <a:spcPts val="2400"/>
              </a:lnSpc>
            </a:pPr>
            <a:r>
              <a:rPr lang="es-ES" sz="4400" b="1" kern="0" dirty="0">
                <a:ln>
                  <a:solidFill>
                    <a:srgbClr val="C00000"/>
                  </a:solidFill>
                </a:ln>
                <a:solidFill>
                  <a:srgbClr val="FFC000"/>
                </a:solidFill>
                <a:latin typeface="Edwardian Script ITC" panose="030303020407070D0804" pitchFamily="66" charset="0"/>
                <a:cs typeface="Arial"/>
              </a:rPr>
              <a:t>Temporada 2004 de Fórmula 1</a:t>
            </a:r>
            <a:endParaRPr lang="es-MX" sz="4400" b="1" kern="0" dirty="0">
              <a:ln>
                <a:solidFill>
                  <a:srgbClr val="C00000"/>
                </a:solidFill>
              </a:ln>
              <a:solidFill>
                <a:srgbClr val="FFC000"/>
              </a:solidFill>
              <a:latin typeface="Edwardian Script ITC" panose="030303020407070D0804" pitchFamily="66" charset="0"/>
              <a:cs typeface="Arial"/>
            </a:endParaRPr>
          </a:p>
        </p:txBody>
      </p:sp>
      <p:sp>
        <p:nvSpPr>
          <p:cNvPr id="11" name="Rectángulo 10">
            <a:extLst>
              <a:ext uri="{FF2B5EF4-FFF2-40B4-BE49-F238E27FC236}">
                <a16:creationId xmlns:a16="http://schemas.microsoft.com/office/drawing/2014/main" id="{F2A98AD2-D113-4545-80BB-83BC9113AA56}"/>
              </a:ext>
            </a:extLst>
          </p:cNvPr>
          <p:cNvSpPr/>
          <p:nvPr/>
        </p:nvSpPr>
        <p:spPr>
          <a:xfrm>
            <a:off x="1" y="6445028"/>
            <a:ext cx="6356554" cy="430887"/>
          </a:xfrm>
          <a:prstGeom prst="rect">
            <a:avLst/>
          </a:prstGeom>
        </p:spPr>
        <p:txBody>
          <a:bodyPr wrap="square">
            <a:spAutoFit/>
          </a:bodyPr>
          <a:lstStyle/>
          <a:p>
            <a:pPr algn="ctr">
              <a:lnSpc>
                <a:spcPts val="2400"/>
              </a:lnSpc>
              <a:spcAft>
                <a:spcPts val="0"/>
              </a:spcAft>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Alonso en el Gran Premio de los Estados Unidos 2004.</a:t>
            </a:r>
            <a:endParaRPr lang="es-MX" sz="1100"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Rectángulo 14">
            <a:extLst>
              <a:ext uri="{FF2B5EF4-FFF2-40B4-BE49-F238E27FC236}">
                <a16:creationId xmlns:a16="http://schemas.microsoft.com/office/drawing/2014/main" id="{C5172ED5-727B-4D57-A1A2-645EB5502520}"/>
              </a:ext>
            </a:extLst>
          </p:cNvPr>
          <p:cNvSpPr/>
          <p:nvPr/>
        </p:nvSpPr>
        <p:spPr>
          <a:xfrm>
            <a:off x="6059487" y="3908315"/>
            <a:ext cx="6132513"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temporada 2004  de Fórmula 1 comenzó bien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el piloto asturiano, ya que finalizó tercero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primera carrera en Melbourne.</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ángulo 15">
            <a:extLst>
              <a:ext uri="{FF2B5EF4-FFF2-40B4-BE49-F238E27FC236}">
                <a16:creationId xmlns:a16="http://schemas.microsoft.com/office/drawing/2014/main" id="{FDEE6EEE-7E41-44ED-ABAE-355087DCF041}"/>
              </a:ext>
            </a:extLst>
          </p:cNvPr>
          <p:cNvSpPr/>
          <p:nvPr/>
        </p:nvSpPr>
        <p:spPr>
          <a:xfrm>
            <a:off x="6059487" y="5102933"/>
            <a:ext cx="6132513"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Mediada la temporada, Alonso logró una pole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un segundo puesto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Magny</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Cours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ángulo 16">
            <a:extLst>
              <a:ext uri="{FF2B5EF4-FFF2-40B4-BE49-F238E27FC236}">
                <a16:creationId xmlns:a16="http://schemas.microsoft.com/office/drawing/2014/main" id="{1AF67CC6-70CC-42C1-A91D-9D15476B129E}"/>
              </a:ext>
            </a:extLst>
          </p:cNvPr>
          <p:cNvSpPr/>
          <p:nvPr/>
        </p:nvSpPr>
        <p:spPr>
          <a:xfrm>
            <a:off x="6059487" y="5973087"/>
            <a:ext cx="6132513"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Poco más tarde consiguió otros dos podios consecutivos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Hockenheim 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Hungaroring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CuadroTexto 17">
            <a:extLst>
              <a:ext uri="{FF2B5EF4-FFF2-40B4-BE49-F238E27FC236}">
                <a16:creationId xmlns:a16="http://schemas.microsoft.com/office/drawing/2014/main" id="{C620648F-8FBC-49BB-AB5E-DC3A8AD77BFD}"/>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885711528"/>
      </p:ext>
    </p:extLst>
  </p:cSld>
  <p:clrMapOvr>
    <a:masterClrMapping/>
  </p:clrMapOvr>
  <mc:AlternateContent xmlns:mc="http://schemas.openxmlformats.org/markup-compatibility/2006" xmlns:p14="http://schemas.microsoft.com/office/powerpoint/2010/main">
    <mc:Choice Requires="p14">
      <p:transition spd="slow" p14:dur="2000" advTm="0">
        <p14:ripple dir="rd"/>
        <p:sndAc>
          <p:stSnd>
            <p:snd r:embed="rId2" name="Alonso 2 Medley)-Eaglenest-1.wav"/>
          </p:stSnd>
        </p:sndAc>
      </p:transition>
    </mc:Choice>
    <mc:Fallback xmlns="">
      <p:transition spd="slow" advTm="0">
        <p:fade/>
        <p:sndAc>
          <p:stSnd>
            <p:snd r:embed="rId6" name="Alonso 2 Medley)-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50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2000" fill="hold"/>
                                        <p:tgtEl>
                                          <p:spTgt spid="19"/>
                                        </p:tgtEl>
                                        <p:attrNameLst>
                                          <p:attrName>ppt_x</p:attrName>
                                        </p:attrNameLst>
                                      </p:cBhvr>
                                      <p:tavLst>
                                        <p:tav tm="0">
                                          <p:val>
                                            <p:strVal val="#ppt_x"/>
                                          </p:val>
                                        </p:tav>
                                        <p:tav tm="100000">
                                          <p:val>
                                            <p:strVal val="#ppt_x"/>
                                          </p:val>
                                        </p:tav>
                                      </p:tavLst>
                                    </p:anim>
                                    <p:anim calcmode="lin" valueType="num">
                                      <p:cBhvr additive="base">
                                        <p:cTn id="8" dur="12000" fill="hold"/>
                                        <p:tgtEl>
                                          <p:spTgt spid="19"/>
                                        </p:tgtEl>
                                        <p:attrNameLst>
                                          <p:attrName>ppt_y</p:attrName>
                                        </p:attrNameLst>
                                      </p:cBhvr>
                                      <p:tavLst>
                                        <p:tav tm="0">
                                          <p:val>
                                            <p:strVal val="0-#ppt_h/2"/>
                                          </p:val>
                                        </p:tav>
                                        <p:tav tm="100000">
                                          <p:val>
                                            <p:strVal val="#ppt_y"/>
                                          </p:val>
                                        </p:tav>
                                      </p:tavLst>
                                    </p:anim>
                                  </p:childTnLst>
                                </p:cTn>
                              </p:par>
                              <p:par>
                                <p:cTn id="9" presetID="53" presetClass="entr" presetSubtype="16" fill="hold" nodeType="withEffect">
                                  <p:stCondLst>
                                    <p:cond delay="500"/>
                                  </p:stCondLst>
                                  <p:childTnLst>
                                    <p:set>
                                      <p:cBhvr>
                                        <p:cTn id="10" dur="1" fill="hold">
                                          <p:stCondLst>
                                            <p:cond delay="0"/>
                                          </p:stCondLst>
                                        </p:cTn>
                                        <p:tgtEl>
                                          <p:spTgt spid="19"/>
                                        </p:tgtEl>
                                        <p:attrNameLst>
                                          <p:attrName>style.visibility</p:attrName>
                                        </p:attrNameLst>
                                      </p:cBhvr>
                                      <p:to>
                                        <p:strVal val="visible"/>
                                      </p:to>
                                    </p:set>
                                    <p:anim calcmode="lin" valueType="num">
                                      <p:cBhvr>
                                        <p:cTn id="11" dur="12000" fill="hold"/>
                                        <p:tgtEl>
                                          <p:spTgt spid="19"/>
                                        </p:tgtEl>
                                        <p:attrNameLst>
                                          <p:attrName>ppt_w</p:attrName>
                                        </p:attrNameLst>
                                      </p:cBhvr>
                                      <p:tavLst>
                                        <p:tav tm="0">
                                          <p:val>
                                            <p:fltVal val="0"/>
                                          </p:val>
                                        </p:tav>
                                        <p:tav tm="100000">
                                          <p:val>
                                            <p:strVal val="#ppt_w"/>
                                          </p:val>
                                        </p:tav>
                                      </p:tavLst>
                                    </p:anim>
                                    <p:anim calcmode="lin" valueType="num">
                                      <p:cBhvr>
                                        <p:cTn id="12" dur="12000" fill="hold"/>
                                        <p:tgtEl>
                                          <p:spTgt spid="19"/>
                                        </p:tgtEl>
                                        <p:attrNameLst>
                                          <p:attrName>ppt_h</p:attrName>
                                        </p:attrNameLst>
                                      </p:cBhvr>
                                      <p:tavLst>
                                        <p:tav tm="0">
                                          <p:val>
                                            <p:fltVal val="0"/>
                                          </p:val>
                                        </p:tav>
                                        <p:tav tm="100000">
                                          <p:val>
                                            <p:strVal val="#ppt_h"/>
                                          </p:val>
                                        </p:tav>
                                      </p:tavLst>
                                    </p:anim>
                                    <p:animEffect transition="in" filter="fade">
                                      <p:cBhvr>
                                        <p:cTn id="13" dur="12000"/>
                                        <p:tgtEl>
                                          <p:spTgt spid="19"/>
                                        </p:tgtEl>
                                      </p:cBhvr>
                                    </p:animEffect>
                                  </p:childTnLst>
                                </p:cTn>
                              </p:par>
                              <p:par>
                                <p:cTn id="14" presetID="10" presetClass="entr" presetSubtype="0" fill="hold" grpId="0" nodeType="withEffect">
                                  <p:stCondLst>
                                    <p:cond delay="50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180"/>
                                        <p:tgtEl>
                                          <p:spTgt spid="5"/>
                                        </p:tgtEl>
                                      </p:cBhvr>
                                    </p:animEffect>
                                  </p:childTnLst>
                                </p:cTn>
                              </p:par>
                            </p:childTnLst>
                          </p:cTn>
                        </p:par>
                        <p:par>
                          <p:cTn id="17" fill="hold">
                            <p:stCondLst>
                              <p:cond delay="13126"/>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180"/>
                                        <p:tgtEl>
                                          <p:spTgt spid="6"/>
                                        </p:tgtEl>
                                      </p:cBhvr>
                                    </p:animEffect>
                                  </p:childTnLst>
                                </p:cTn>
                              </p:par>
                            </p:childTnLst>
                          </p:cTn>
                        </p:par>
                        <p:par>
                          <p:cTn id="21" fill="hold">
                            <p:stCondLst>
                              <p:cond delay="20262"/>
                            </p:stCondLst>
                            <p:childTnLst>
                              <p:par>
                                <p:cTn id="22" presetID="10" presetClass="entr" presetSubtype="0" fill="hold" grpId="0" nodeType="afterEffect">
                                  <p:stCondLst>
                                    <p:cond delay="1500"/>
                                  </p:stCondLst>
                                  <p:iterate type="lt">
                                    <p:tmPct val="10000"/>
                                  </p:iterate>
                                  <p:childTnLst>
                                    <p:set>
                                      <p:cBhvr>
                                        <p:cTn id="23" dur="1" fill="hold">
                                          <p:stCondLst>
                                            <p:cond delay="0"/>
                                          </p:stCondLst>
                                        </p:cTn>
                                        <p:tgtEl>
                                          <p:spTgt spid="10"/>
                                        </p:tgtEl>
                                        <p:attrNameLst>
                                          <p:attrName>style.visibility</p:attrName>
                                        </p:attrNameLst>
                                      </p:cBhvr>
                                      <p:to>
                                        <p:strVal val="visible"/>
                                      </p:to>
                                    </p:set>
                                    <p:animEffect transition="in" filter="fade">
                                      <p:cBhvr>
                                        <p:cTn id="24" dur="1180"/>
                                        <p:tgtEl>
                                          <p:spTgt spid="10"/>
                                        </p:tgtEl>
                                      </p:cBhvr>
                                    </p:animEffect>
                                  </p:childTnLst>
                                </p:cTn>
                              </p:par>
                            </p:childTnLst>
                          </p:cTn>
                        </p:par>
                        <p:par>
                          <p:cTn id="25" fill="hold">
                            <p:stCondLst>
                              <p:cond delay="25538"/>
                            </p:stCondLst>
                            <p:childTnLst>
                              <p:par>
                                <p:cTn id="26" presetID="10" presetClass="entr" presetSubtype="0" fill="hold" grpId="0" nodeType="afterEffect">
                                  <p:stCondLst>
                                    <p:cond delay="150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180"/>
                                        <p:tgtEl>
                                          <p:spTgt spid="7"/>
                                        </p:tgtEl>
                                      </p:cBhvr>
                                    </p:animEffect>
                                  </p:childTnLst>
                                </p:cTn>
                              </p:par>
                            </p:childTnLst>
                          </p:cTn>
                        </p:par>
                        <p:par>
                          <p:cTn id="29" fill="hold">
                            <p:stCondLst>
                              <p:cond delay="30106"/>
                            </p:stCondLst>
                            <p:childTnLst>
                              <p:par>
                                <p:cTn id="30" presetID="2" presetClass="entr" presetSubtype="8"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14750" fill="hold"/>
                                        <p:tgtEl>
                                          <p:spTgt spid="14"/>
                                        </p:tgtEl>
                                        <p:attrNameLst>
                                          <p:attrName>ppt_x</p:attrName>
                                        </p:attrNameLst>
                                      </p:cBhvr>
                                      <p:tavLst>
                                        <p:tav tm="0">
                                          <p:val>
                                            <p:strVal val="0-#ppt_w/2"/>
                                          </p:val>
                                        </p:tav>
                                        <p:tav tm="100000">
                                          <p:val>
                                            <p:strVal val="#ppt_x"/>
                                          </p:val>
                                        </p:tav>
                                      </p:tavLst>
                                    </p:anim>
                                    <p:anim calcmode="lin" valueType="num">
                                      <p:cBhvr additive="base">
                                        <p:cTn id="33" dur="14750" fill="hold"/>
                                        <p:tgtEl>
                                          <p:spTgt spid="14"/>
                                        </p:tgtEl>
                                        <p:attrNameLst>
                                          <p:attrName>ppt_y</p:attrName>
                                        </p:attrNameLst>
                                      </p:cBhvr>
                                      <p:tavLst>
                                        <p:tav tm="0">
                                          <p:val>
                                            <p:strVal val="#ppt_y"/>
                                          </p:val>
                                        </p:tav>
                                        <p:tav tm="100000">
                                          <p:val>
                                            <p:strVal val="#ppt_y"/>
                                          </p:val>
                                        </p:tav>
                                      </p:tavLst>
                                    </p:anim>
                                  </p:childTnLst>
                                </p:cTn>
                              </p:par>
                              <p:par>
                                <p:cTn id="34" presetID="10" presetClass="entr" presetSubtype="0" fill="hold" grpId="0" nodeType="withEffect">
                                  <p:stCondLst>
                                    <p:cond delay="1500"/>
                                  </p:stCondLst>
                                  <p:iterate type="lt">
                                    <p:tmPct val="10000"/>
                                  </p:iterate>
                                  <p:childTnLst>
                                    <p:set>
                                      <p:cBhvr>
                                        <p:cTn id="35" dur="1" fill="hold">
                                          <p:stCondLst>
                                            <p:cond delay="0"/>
                                          </p:stCondLst>
                                        </p:cTn>
                                        <p:tgtEl>
                                          <p:spTgt spid="15"/>
                                        </p:tgtEl>
                                        <p:attrNameLst>
                                          <p:attrName>style.visibility</p:attrName>
                                        </p:attrNameLst>
                                      </p:cBhvr>
                                      <p:to>
                                        <p:strVal val="visible"/>
                                      </p:to>
                                    </p:set>
                                    <p:animEffect transition="in" filter="fade">
                                      <p:cBhvr>
                                        <p:cTn id="36" dur="1180"/>
                                        <p:tgtEl>
                                          <p:spTgt spid="15"/>
                                        </p:tgtEl>
                                      </p:cBhvr>
                                    </p:animEffect>
                                  </p:childTnLst>
                                </p:cTn>
                              </p:par>
                            </p:childTnLst>
                          </p:cTn>
                        </p:par>
                        <p:par>
                          <p:cTn id="37" fill="hold">
                            <p:stCondLst>
                              <p:cond delay="45412"/>
                            </p:stCondLst>
                            <p:childTnLst>
                              <p:par>
                                <p:cTn id="38" presetID="10" presetClass="entr" presetSubtype="0" fill="hold" grpId="0" nodeType="afterEffect">
                                  <p:stCondLst>
                                    <p:cond delay="500"/>
                                  </p:stCondLst>
                                  <p:iterate type="lt">
                                    <p:tmPct val="10000"/>
                                  </p:iterate>
                                  <p:childTnLst>
                                    <p:set>
                                      <p:cBhvr>
                                        <p:cTn id="39" dur="1" fill="hold">
                                          <p:stCondLst>
                                            <p:cond delay="0"/>
                                          </p:stCondLst>
                                        </p:cTn>
                                        <p:tgtEl>
                                          <p:spTgt spid="11"/>
                                        </p:tgtEl>
                                        <p:attrNameLst>
                                          <p:attrName>style.visibility</p:attrName>
                                        </p:attrNameLst>
                                      </p:cBhvr>
                                      <p:to>
                                        <p:strVal val="visible"/>
                                      </p:to>
                                    </p:set>
                                    <p:animEffect transition="in" filter="fade">
                                      <p:cBhvr>
                                        <p:cTn id="40" dur="1180"/>
                                        <p:tgtEl>
                                          <p:spTgt spid="11"/>
                                        </p:tgtEl>
                                      </p:cBhvr>
                                    </p:animEffect>
                                  </p:childTnLst>
                                </p:cTn>
                              </p:par>
                            </p:childTnLst>
                          </p:cTn>
                        </p:par>
                        <p:par>
                          <p:cTn id="41" fill="hold">
                            <p:stCondLst>
                              <p:cond delay="52048"/>
                            </p:stCondLst>
                            <p:childTnLst>
                              <p:par>
                                <p:cTn id="42" presetID="10" presetClass="entr" presetSubtype="0" fill="hold" grpId="0" nodeType="afterEffect">
                                  <p:stCondLst>
                                    <p:cond delay="1000"/>
                                  </p:stCondLst>
                                  <p:iterate type="lt">
                                    <p:tmPct val="10000"/>
                                  </p:iterate>
                                  <p:childTnLst>
                                    <p:set>
                                      <p:cBhvr>
                                        <p:cTn id="43" dur="1" fill="hold">
                                          <p:stCondLst>
                                            <p:cond delay="0"/>
                                          </p:stCondLst>
                                        </p:cTn>
                                        <p:tgtEl>
                                          <p:spTgt spid="16"/>
                                        </p:tgtEl>
                                        <p:attrNameLst>
                                          <p:attrName>style.visibility</p:attrName>
                                        </p:attrNameLst>
                                      </p:cBhvr>
                                      <p:to>
                                        <p:strVal val="visible"/>
                                      </p:to>
                                    </p:set>
                                    <p:animEffect transition="in" filter="fade">
                                      <p:cBhvr>
                                        <p:cTn id="44" dur="1180"/>
                                        <p:tgtEl>
                                          <p:spTgt spid="16"/>
                                        </p:tgtEl>
                                      </p:cBhvr>
                                    </p:animEffect>
                                  </p:childTnLst>
                                </p:cTn>
                              </p:par>
                            </p:childTnLst>
                          </p:cTn>
                        </p:par>
                        <p:par>
                          <p:cTn id="45" fill="hold">
                            <p:stCondLst>
                              <p:cond delay="61898"/>
                            </p:stCondLst>
                            <p:childTnLst>
                              <p:par>
                                <p:cTn id="46" presetID="10" presetClass="entr" presetSubtype="0" fill="hold" grpId="0" nodeType="afterEffect">
                                  <p:stCondLst>
                                    <p:cond delay="1000"/>
                                  </p:stCondLst>
                                  <p:iterate type="lt">
                                    <p:tmPct val="10000"/>
                                  </p:iterate>
                                  <p:childTnLst>
                                    <p:set>
                                      <p:cBhvr>
                                        <p:cTn id="47" dur="1" fill="hold">
                                          <p:stCondLst>
                                            <p:cond delay="0"/>
                                          </p:stCondLst>
                                        </p:cTn>
                                        <p:tgtEl>
                                          <p:spTgt spid="17"/>
                                        </p:tgtEl>
                                        <p:attrNameLst>
                                          <p:attrName>style.visibility</p:attrName>
                                        </p:attrNameLst>
                                      </p:cBhvr>
                                      <p:to>
                                        <p:strVal val="visible"/>
                                      </p:to>
                                    </p:set>
                                    <p:animEffect transition="in" filter="fade">
                                      <p:cBhvr>
                                        <p:cTn id="48" dur="1180"/>
                                        <p:tgtEl>
                                          <p:spTgt spid="17"/>
                                        </p:tgtEl>
                                      </p:cBhvr>
                                    </p:animEffect>
                                  </p:childTnLst>
                                </p:cTn>
                              </p:par>
                            </p:childTnLst>
                          </p:cTn>
                        </p:par>
                        <p:par>
                          <p:cTn id="49" fill="hold">
                            <p:stCondLst>
                              <p:cond delay="72456"/>
                            </p:stCondLst>
                            <p:childTnLst>
                              <p:par>
                                <p:cTn id="50" presetID="1" presetClass="entr" presetSubtype="0" fill="hold" grpId="0" nodeType="afterEffect">
                                  <p:stCondLst>
                                    <p:cond delay="2000"/>
                                  </p:stCondLst>
                                  <p:childTnLst>
                                    <p:set>
                                      <p:cBhvr>
                                        <p:cTn id="51"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P spid="6" grpId="0"/>
      <p:bldP spid="10" grpId="0"/>
      <p:bldP spid="11" grpId="0"/>
      <p:bldP spid="15" grpId="0"/>
      <p:bldP spid="16" grpId="0"/>
      <p:bldP spid="17"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8" name="Imagen 7" descr="Imagen que contiene camino, escena, carretera, exterior&#10;&#10;Descripción generada con confianza muy alta">
            <a:extLst>
              <a:ext uri="{FF2B5EF4-FFF2-40B4-BE49-F238E27FC236}">
                <a16:creationId xmlns:a16="http://schemas.microsoft.com/office/drawing/2014/main" id="{8CB268CB-89CA-447A-95F6-35F639D038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5806614" cy="2890684"/>
          </a:xfrm>
          <a:prstGeom prst="rect">
            <a:avLst/>
          </a:prstGeom>
          <a:effectLst>
            <a:softEdge rad="317500"/>
          </a:effectLst>
        </p:spPr>
      </p:pic>
      <p:sp>
        <p:nvSpPr>
          <p:cNvPr id="3" name="Rectángulo 2">
            <a:extLst>
              <a:ext uri="{FF2B5EF4-FFF2-40B4-BE49-F238E27FC236}">
                <a16:creationId xmlns:a16="http://schemas.microsoft.com/office/drawing/2014/main" id="{07DACA0B-CD17-4B15-B300-9404433F0058}"/>
              </a:ext>
            </a:extLst>
          </p:cNvPr>
          <p:cNvSpPr/>
          <p:nvPr/>
        </p:nvSpPr>
        <p:spPr>
          <a:xfrm>
            <a:off x="5510329" y="221213"/>
            <a:ext cx="6681671" cy="227754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No sumó ninguna victoria aquella temporada, además de tener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una serie de abandonos mientras rodaba en posiciones de podio,</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como ocurrió en Mónaco, en el que rodaba tras su compañero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equipo,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Jarno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Trulli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líder del gran premio,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hasta que se encontró con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Ralf</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Schumacher en medio del túnel, quien, al dejarle paso de una manera confusa, provocó el impacto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asturiano contra las barreras, haciéndole perder el podio.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D9206F34-E128-4399-BF45-56429427899A}"/>
              </a:ext>
            </a:extLst>
          </p:cNvPr>
          <p:cNvSpPr/>
          <p:nvPr/>
        </p:nvSpPr>
        <p:spPr>
          <a:xfrm>
            <a:off x="1" y="2743186"/>
            <a:ext cx="6338642" cy="412420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Similares abandonos se consumaron en Canadá, cuando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 salió de la pista no pudiendo volver; en Estados Unidos, donde el piloto asturiano logró una de las mejores salidas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la historia, remontando desde el noveno puesto en la salida hasta alcanzar el tercer puesto en la primera curva,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retirándose por un pinchazo y el consecuente impacto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contra las barreras solo un par de vueltas después;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Spa, mientras ambos Renault rodaban en cabeza,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una fuga de aceite en su coche le hizo trompear y acabar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gravilla en otra carrera en la que las opciones de podio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eran claras; y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Monza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 retira tras realizar un trompo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variante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Ascari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mientras rodaba segundo perseguido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Schumacher, y quedase encajado en la gravilla.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8625098E-7F0B-4F10-8BDF-B276FEC5987A}"/>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pic>
        <p:nvPicPr>
          <p:cNvPr id="9" name="Imagen 8" descr="Imagen que contiene exterior, suelo&#10;&#10;Descripción generada con confianza muy alta">
            <a:extLst>
              <a:ext uri="{FF2B5EF4-FFF2-40B4-BE49-F238E27FC236}">
                <a16:creationId xmlns:a16="http://schemas.microsoft.com/office/drawing/2014/main" id="{AD1F63C8-F6D0-467A-B55C-B715BD059E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91250" y="2498760"/>
            <a:ext cx="6000750" cy="4354324"/>
          </a:xfrm>
          <a:prstGeom prst="rect">
            <a:avLst/>
          </a:prstGeom>
          <a:effectLst>
            <a:softEdge rad="317500"/>
          </a:effectLst>
        </p:spPr>
      </p:pic>
    </p:spTree>
    <p:extLst>
      <p:ext uri="{BB962C8B-B14F-4D97-AF65-F5344CB8AC3E}">
        <p14:creationId xmlns:p14="http://schemas.microsoft.com/office/powerpoint/2010/main" val="4129124073"/>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par>
                                <p:cTn id="8" presetID="2" presetClass="entr" presetSubtype="8" fill="hold" nodeType="withEffect">
                                  <p:stCondLst>
                                    <p:cond delay="2400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18500" fill="hold"/>
                                        <p:tgtEl>
                                          <p:spTgt spid="8"/>
                                        </p:tgtEl>
                                        <p:attrNameLst>
                                          <p:attrName>ppt_x</p:attrName>
                                        </p:attrNameLst>
                                      </p:cBhvr>
                                      <p:tavLst>
                                        <p:tav tm="0">
                                          <p:val>
                                            <p:strVal val="0-#ppt_w/2"/>
                                          </p:val>
                                        </p:tav>
                                        <p:tav tm="100000">
                                          <p:val>
                                            <p:strVal val="#ppt_x"/>
                                          </p:val>
                                        </p:tav>
                                      </p:tavLst>
                                    </p:anim>
                                    <p:anim calcmode="lin" valueType="num">
                                      <p:cBhvr additive="base">
                                        <p:cTn id="11" dur="18500" fill="hold"/>
                                        <p:tgtEl>
                                          <p:spTgt spid="8"/>
                                        </p:tgtEl>
                                        <p:attrNameLst>
                                          <p:attrName>ppt_y</p:attrName>
                                        </p:attrNameLst>
                                      </p:cBhvr>
                                      <p:tavLst>
                                        <p:tav tm="0">
                                          <p:val>
                                            <p:strVal val="#ppt_y"/>
                                          </p:val>
                                        </p:tav>
                                        <p:tav tm="100000">
                                          <p:val>
                                            <p:strVal val="#ppt_y"/>
                                          </p:val>
                                        </p:tav>
                                      </p:tavLst>
                                    </p:anim>
                                  </p:childTnLst>
                                </p:cTn>
                              </p:par>
                            </p:childTnLst>
                          </p:cTn>
                        </p:par>
                        <p:par>
                          <p:cTn id="12" fill="hold">
                            <p:stCondLst>
                              <p:cond delay="4298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80"/>
                                        <p:tgtEl>
                                          <p:spTgt spid="4"/>
                                        </p:tgtEl>
                                      </p:cBhvr>
                                    </p:animEffect>
                                  </p:childTnLst>
                                </p:cTn>
                              </p:par>
                              <p:par>
                                <p:cTn id="16" presetID="6" presetClass="entr" presetSubtype="32" fill="hold" nodeType="withEffect">
                                  <p:stCondLst>
                                    <p:cond delay="30000"/>
                                  </p:stCondLst>
                                  <p:childTnLst>
                                    <p:set>
                                      <p:cBhvr>
                                        <p:cTn id="17" dur="1" fill="hold">
                                          <p:stCondLst>
                                            <p:cond delay="0"/>
                                          </p:stCondLst>
                                        </p:cTn>
                                        <p:tgtEl>
                                          <p:spTgt spid="9"/>
                                        </p:tgtEl>
                                        <p:attrNameLst>
                                          <p:attrName>style.visibility</p:attrName>
                                        </p:attrNameLst>
                                      </p:cBhvr>
                                      <p:to>
                                        <p:strVal val="visible"/>
                                      </p:to>
                                    </p:set>
                                    <p:animEffect transition="in" filter="circle(out)">
                                      <p:cBhvr>
                                        <p:cTn id="18" dur="43500"/>
                                        <p:tgtEl>
                                          <p:spTgt spid="9"/>
                                        </p:tgtEl>
                                      </p:cBhvr>
                                    </p:animEffect>
                                  </p:childTnLst>
                                </p:cTn>
                              </p:par>
                            </p:childTnLst>
                          </p:cTn>
                        </p:par>
                        <p:par>
                          <p:cTn id="19" fill="hold">
                            <p:stCondLst>
                              <p:cond delay="117140"/>
                            </p:stCondLst>
                            <p:childTnLst>
                              <p:par>
                                <p:cTn id="20" presetID="1" presetClass="entr" presetSubtype="0" fill="hold" grpId="0" nodeType="afterEffect">
                                  <p:stCondLst>
                                    <p:cond delay="2000"/>
                                  </p:stCondLst>
                                  <p:childTnLst>
                                    <p:set>
                                      <p:cBhvr>
                                        <p:cTn id="2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07DACA0B-CD17-4B15-B300-9404433F0058}"/>
              </a:ext>
            </a:extLst>
          </p:cNvPr>
          <p:cNvSpPr/>
          <p:nvPr/>
        </p:nvSpPr>
        <p:spPr>
          <a:xfrm>
            <a:off x="-14747" y="1386329"/>
            <a:ext cx="3038166" cy="4093428"/>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Sin embargo, acabó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la temporada con más puntos que en 2003,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logrando el cuarto puesto</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el campeonato de pilotos,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con una serie de buenos resultados a final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temporada, incluyendo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un gran cuarto puesto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la última carrera del año, celebrada en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Interlagos</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tras luchar toda la carrera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por el podio.</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CC6200ED-EFE2-4FAD-A7BA-B1E089095844}"/>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pic>
        <p:nvPicPr>
          <p:cNvPr id="7" name="Imagen 6" descr="Imagen que contiene carretera, exterior, edificio, cielo&#10;&#10;Descripción generada con confianza muy alta">
            <a:extLst>
              <a:ext uri="{FF2B5EF4-FFF2-40B4-BE49-F238E27FC236}">
                <a16:creationId xmlns:a16="http://schemas.microsoft.com/office/drawing/2014/main" id="{4330951B-9449-45FA-BD32-04426A8DDB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23419" y="-18436"/>
            <a:ext cx="9168581" cy="6876436"/>
          </a:xfrm>
          <a:prstGeom prst="rect">
            <a:avLst/>
          </a:prstGeom>
        </p:spPr>
      </p:pic>
    </p:spTree>
    <p:extLst>
      <p:ext uri="{BB962C8B-B14F-4D97-AF65-F5344CB8AC3E}">
        <p14:creationId xmlns:p14="http://schemas.microsoft.com/office/powerpoint/2010/main" val="1126138018"/>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0"/>
                                        <p:tgtEl>
                                          <p:spTgt spid="7"/>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80"/>
                                        <p:tgtEl>
                                          <p:spTgt spid="3"/>
                                        </p:tgtEl>
                                      </p:cBhvr>
                                    </p:animEffect>
                                  </p:childTnLst>
                                </p:cTn>
                              </p:par>
                            </p:childTnLst>
                          </p:cTn>
                        </p:par>
                        <p:par>
                          <p:cTn id="11" fill="hold">
                            <p:stCondLst>
                              <p:cond delay="31062"/>
                            </p:stCondLst>
                            <p:childTnLst>
                              <p:par>
                                <p:cTn id="12" presetID="1" presetClass="entr" presetSubtype="0" fill="hold" grpId="0" nodeType="afterEffect">
                                  <p:stCondLst>
                                    <p:cond delay="2000"/>
                                  </p:stCondLst>
                                  <p:childTnLst>
                                    <p:set>
                                      <p:cBhvr>
                                        <p:cTn id="13"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07DACA0B-CD17-4B15-B300-9404433F0058}"/>
              </a:ext>
            </a:extLst>
          </p:cNvPr>
          <p:cNvSpPr/>
          <p:nvPr/>
        </p:nvSpPr>
        <p:spPr>
          <a:xfrm>
            <a:off x="6120578" y="265455"/>
            <a:ext cx="6059488" cy="400110"/>
          </a:xfrm>
          <a:prstGeom prst="rect">
            <a:avLst/>
          </a:prstGeom>
        </p:spPr>
        <p:txBody>
          <a:bodyPr wrap="square">
            <a:spAutoFit/>
          </a:bodyPr>
          <a:lstStyle/>
          <a:p>
            <a:pPr algn="ctr">
              <a:lnSpc>
                <a:spcPts val="2400"/>
              </a:lnSpc>
            </a:pPr>
            <a:r>
              <a:rPr lang="es-ES" sz="4000" b="1" kern="0" dirty="0">
                <a:ln>
                  <a:solidFill>
                    <a:srgbClr val="C00000"/>
                  </a:solidFill>
                </a:ln>
                <a:solidFill>
                  <a:srgbClr val="FFFF00"/>
                </a:solidFill>
                <a:latin typeface="Edwardian Script ITC" panose="030303020407070D0804" pitchFamily="66" charset="0"/>
                <a:cs typeface="Arial"/>
              </a:rPr>
              <a:t>el primer título</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7FE420D3-AF47-48E4-A6D0-E33630BD5E9E}"/>
              </a:ext>
            </a:extLst>
          </p:cNvPr>
          <p:cNvSpPr/>
          <p:nvPr/>
        </p:nvSpPr>
        <p:spPr>
          <a:xfrm>
            <a:off x="1" y="250707"/>
            <a:ext cx="6120578" cy="400110"/>
          </a:xfrm>
          <a:prstGeom prst="rect">
            <a:avLst/>
          </a:prstGeom>
        </p:spPr>
        <p:txBody>
          <a:bodyPr wrap="square">
            <a:spAutoFit/>
          </a:bodyPr>
          <a:lstStyle/>
          <a:p>
            <a:pPr algn="ctr">
              <a:lnSpc>
                <a:spcPts val="2400"/>
              </a:lnSpc>
            </a:pPr>
            <a:r>
              <a:rPr lang="es-ES" sz="4000" b="1" kern="0" dirty="0">
                <a:ln>
                  <a:solidFill>
                    <a:srgbClr val="C00000"/>
                  </a:solidFill>
                </a:ln>
                <a:solidFill>
                  <a:srgbClr val="FFFF00"/>
                </a:solidFill>
                <a:latin typeface="Edwardian Script ITC" panose="030303020407070D0804" pitchFamily="66" charset="0"/>
                <a:cs typeface="Arial"/>
              </a:rPr>
              <a:t>Temporada 2005 de Fórmula 1</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5" name="Rectángulo 4">
            <a:extLst>
              <a:ext uri="{FF2B5EF4-FFF2-40B4-BE49-F238E27FC236}">
                <a16:creationId xmlns:a16="http://schemas.microsoft.com/office/drawing/2014/main" id="{6C4D8DF9-9A0F-4AFE-AE7F-0BC94A75F2EC}"/>
              </a:ext>
            </a:extLst>
          </p:cNvPr>
          <p:cNvSpPr/>
          <p:nvPr/>
        </p:nvSpPr>
        <p:spPr>
          <a:xfrm>
            <a:off x="1" y="1179853"/>
            <a:ext cx="4641869" cy="2862322"/>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20 de marzo de 2005,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GP de Malasia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segundo de la temporada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Fernando Alonso consiguió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segunda victoria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se convirtió además en el primer piloto español en liderar el mundial de pilotos y, al final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la temporada, también en el primer español en ser Campeón del Mundo de la F1.</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DB8ED3ED-D64D-4890-8FED-1FB7C4984B3B}"/>
              </a:ext>
            </a:extLst>
          </p:cNvPr>
          <p:cNvSpPr/>
          <p:nvPr/>
        </p:nvSpPr>
        <p:spPr>
          <a:xfrm>
            <a:off x="1" y="4247509"/>
            <a:ext cx="4641869"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logró vencer también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las dos carreras siguientes,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Gran Premio de Baréin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el Gran Premio de San Marino.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Imagen 7" descr="Imagen que contiene interior, persona, de pie, frente&#10;&#10;Descripción generada con confianza alta">
            <a:extLst>
              <a:ext uri="{FF2B5EF4-FFF2-40B4-BE49-F238E27FC236}">
                <a16:creationId xmlns:a16="http://schemas.microsoft.com/office/drawing/2014/main" id="{0425A08F-F761-4312-8326-DE311945D3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1870" y="889989"/>
            <a:ext cx="7388615" cy="49503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Rectángulo 8">
            <a:extLst>
              <a:ext uri="{FF2B5EF4-FFF2-40B4-BE49-F238E27FC236}">
                <a16:creationId xmlns:a16="http://schemas.microsoft.com/office/drawing/2014/main" id="{433989FF-9974-4112-99B0-F9BDE265E18F}"/>
              </a:ext>
            </a:extLst>
          </p:cNvPr>
          <p:cNvSpPr/>
          <p:nvPr/>
        </p:nvSpPr>
        <p:spPr>
          <a:xfrm>
            <a:off x="1" y="6002581"/>
            <a:ext cx="1219200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España, disputado el 8 de mayo,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tuvo problemas con un neumático, pero logró llegar a la segunda posición.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CFA22545-1D58-46C0-A993-088CD698665E}"/>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709745311"/>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80"/>
                                        <p:tgtEl>
                                          <p:spTgt spid="4"/>
                                        </p:tgtEl>
                                      </p:cBhvr>
                                    </p:animEffect>
                                  </p:childTnLst>
                                </p:cTn>
                              </p:par>
                            </p:childTnLst>
                          </p:cTn>
                        </p:par>
                        <p:par>
                          <p:cTn id="8" fill="hold">
                            <p:stCondLst>
                              <p:cond delay="4276"/>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childTnLst>
                          </p:cTn>
                        </p:par>
                        <p:par>
                          <p:cTn id="12" fill="hold">
                            <p:stCondLst>
                              <p:cond delay="8490"/>
                            </p:stCondLst>
                            <p:childTnLst>
                              <p:par>
                                <p:cTn id="13" presetID="25"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475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16" dur="1475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17" dur="14750" accel="50000" fill="hold">
                                          <p:stCondLst>
                                            <p:cond delay="14750"/>
                                          </p:stCondLst>
                                        </p:cTn>
                                        <p:tgtEl>
                                          <p:spTgt spid="8"/>
                                        </p:tgtEl>
                                        <p:attrNameLst>
                                          <p:attrName>ppt_w</p:attrName>
                                        </p:attrNameLst>
                                      </p:cBhvr>
                                      <p:tavLst>
                                        <p:tav tm="0">
                                          <p:val>
                                            <p:strVal val="#ppt_w*.05"/>
                                          </p:val>
                                        </p:tav>
                                        <p:tav tm="100000">
                                          <p:val>
                                            <p:strVal val="#ppt_w"/>
                                          </p:val>
                                        </p:tav>
                                      </p:tavLst>
                                    </p:anim>
                                    <p:anim calcmode="lin" valueType="num">
                                      <p:cBhvr>
                                        <p:cTn id="18" dur="29500" fill="hold"/>
                                        <p:tgtEl>
                                          <p:spTgt spid="8"/>
                                        </p:tgtEl>
                                        <p:attrNameLst>
                                          <p:attrName>ppt_h</p:attrName>
                                        </p:attrNameLst>
                                      </p:cBhvr>
                                      <p:tavLst>
                                        <p:tav tm="0">
                                          <p:val>
                                            <p:strVal val="#ppt_h"/>
                                          </p:val>
                                        </p:tav>
                                        <p:tav tm="100000">
                                          <p:val>
                                            <p:strVal val="#ppt_h"/>
                                          </p:val>
                                        </p:tav>
                                      </p:tavLst>
                                    </p:anim>
                                    <p:anim calcmode="lin" valueType="num">
                                      <p:cBhvr>
                                        <p:cTn id="19" dur="1475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0" dur="1475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1" dur="14750" accel="50000" fill="hold">
                                          <p:stCondLst>
                                            <p:cond delay="14750"/>
                                          </p:stCondLst>
                                        </p:cTn>
                                        <p:tgtEl>
                                          <p:spTgt spid="8"/>
                                        </p:tgtEl>
                                        <p:attrNameLst>
                                          <p:attrName>ppt_y</p:attrName>
                                        </p:attrNameLst>
                                      </p:cBhvr>
                                      <p:tavLst>
                                        <p:tav tm="0">
                                          <p:val>
                                            <p:strVal val="#ppt_y+.1"/>
                                          </p:val>
                                        </p:tav>
                                        <p:tav tm="100000">
                                          <p:val>
                                            <p:strVal val="#ppt_y"/>
                                          </p:val>
                                        </p:tav>
                                      </p:tavLst>
                                    </p:anim>
                                    <p:animEffect transition="in" filter="fade">
                                      <p:cBhvr>
                                        <p:cTn id="22" dur="29500" decel="50000">
                                          <p:stCondLst>
                                            <p:cond delay="0"/>
                                          </p:stCondLst>
                                        </p:cTn>
                                        <p:tgtEl>
                                          <p:spTgt spid="8"/>
                                        </p:tgtEl>
                                      </p:cBhvr>
                                    </p:animEffect>
                                  </p:childTnLst>
                                </p:cTn>
                              </p:par>
                              <p:par>
                                <p:cTn id="23" presetID="10" presetClass="entr" presetSubtype="0" fill="hold" grpId="0" nodeType="withEffect">
                                  <p:stCondLst>
                                    <p:cond delay="100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180"/>
                                        <p:tgtEl>
                                          <p:spTgt spid="5"/>
                                        </p:tgtEl>
                                      </p:cBhvr>
                                    </p:animEffect>
                                  </p:childTnLst>
                                </p:cTn>
                              </p:par>
                            </p:childTnLst>
                          </p:cTn>
                        </p:par>
                        <p:par>
                          <p:cTn id="26" fill="hold">
                            <p:stCondLst>
                              <p:cond delay="38636"/>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180"/>
                                        <p:tgtEl>
                                          <p:spTgt spid="6"/>
                                        </p:tgtEl>
                                      </p:cBhvr>
                                    </p:animEffect>
                                  </p:childTnLst>
                                </p:cTn>
                              </p:par>
                            </p:childTnLst>
                          </p:cTn>
                        </p:par>
                        <p:par>
                          <p:cTn id="30" fill="hold">
                            <p:stCondLst>
                              <p:cond delay="52026"/>
                            </p:stCondLst>
                            <p:childTnLst>
                              <p:par>
                                <p:cTn id="31" presetID="10" presetClass="entr" presetSubtype="0" fill="hold" grpId="0" nodeType="afterEffect">
                                  <p:stCondLst>
                                    <p:cond delay="100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180"/>
                                        <p:tgtEl>
                                          <p:spTgt spid="9"/>
                                        </p:tgtEl>
                                      </p:cBhvr>
                                    </p:animEffect>
                                  </p:childTnLst>
                                </p:cTn>
                              </p:par>
                            </p:childTnLst>
                          </p:cTn>
                        </p:par>
                        <p:par>
                          <p:cTn id="34" fill="hold">
                            <p:stCondLst>
                              <p:cond delay="67068"/>
                            </p:stCondLst>
                            <p:childTnLst>
                              <p:par>
                                <p:cTn id="35" presetID="1" presetClass="entr" presetSubtype="0" fill="hold" grpId="0" nodeType="afterEffect">
                                  <p:stCondLst>
                                    <p:cond delay="2000"/>
                                  </p:stCondLst>
                                  <p:childTnLst>
                                    <p:set>
                                      <p:cBhvr>
                                        <p:cTn id="3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9"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7" name="Imagen 6" descr="Imagen que contiene carretera, edificio, transporte, amarillo&#10;&#10;Descripción generada con confianza muy alta">
            <a:extLst>
              <a:ext uri="{FF2B5EF4-FFF2-40B4-BE49-F238E27FC236}">
                <a16:creationId xmlns:a16="http://schemas.microsoft.com/office/drawing/2014/main" id="{BBE8CF95-53B7-41BE-97B0-D2331EC83A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5928852" cy="3434970"/>
          </a:xfrm>
          <a:prstGeom prst="rect">
            <a:avLst/>
          </a:prstGeom>
          <a:effectLst>
            <a:softEdge rad="317500"/>
          </a:effectLst>
        </p:spPr>
      </p:pic>
      <p:sp>
        <p:nvSpPr>
          <p:cNvPr id="3" name="Rectángulo 2">
            <a:extLst>
              <a:ext uri="{FF2B5EF4-FFF2-40B4-BE49-F238E27FC236}">
                <a16:creationId xmlns:a16="http://schemas.microsoft.com/office/drawing/2014/main" id="{07DACA0B-CD17-4B15-B300-9404433F0058}"/>
              </a:ext>
            </a:extLst>
          </p:cNvPr>
          <p:cNvSpPr/>
          <p:nvPr/>
        </p:nvSpPr>
        <p:spPr>
          <a:xfrm>
            <a:off x="5810865" y="132723"/>
            <a:ext cx="6381135"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22 de mayo, en el Gran Premio de Mónaco,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finalizó cuarto debido a un accidente entre varios pilotos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le hizo entrar a boxes.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AC9E6ECC-DB47-4816-9E36-9E3BC83E110F}"/>
              </a:ext>
            </a:extLst>
          </p:cNvPr>
          <p:cNvSpPr/>
          <p:nvPr/>
        </p:nvSpPr>
        <p:spPr>
          <a:xfrm>
            <a:off x="5810865" y="1327337"/>
            <a:ext cx="6381135" cy="1015663"/>
          </a:xfrm>
          <a:prstGeom prst="rect">
            <a:avLst/>
          </a:prstGeom>
        </p:spPr>
        <p:txBody>
          <a:bodyPr wrap="square">
            <a:spAutoFit/>
          </a:bodyPr>
          <a:lstStyle/>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Europa, disputado el 29 de mayo </a:t>
            </a:r>
          </a:p>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Nürburgring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Alonso consiguió una nueva victoria, </a:t>
            </a:r>
          </a:p>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haberse clasificado en sexta posición.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0920147B-21F1-4B1B-8DAE-6B6AAB9D2F50}"/>
              </a:ext>
            </a:extLst>
          </p:cNvPr>
          <p:cNvSpPr/>
          <p:nvPr/>
        </p:nvSpPr>
        <p:spPr>
          <a:xfrm>
            <a:off x="5810865" y="2492457"/>
            <a:ext cx="6381135"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12 de junio, en el Gran Premio de Canadá,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piloto español tuvo que retirarse debido a un toque con un muro.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80A7068F-577D-4D47-9B48-86A25A18D1A6}"/>
              </a:ext>
            </a:extLst>
          </p:cNvPr>
          <p:cNvSpPr/>
          <p:nvPr/>
        </p:nvSpPr>
        <p:spPr>
          <a:xfrm>
            <a:off x="1" y="3406865"/>
            <a:ext cx="9405989"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19 de junio de 2005, en un polémico Gran Premio de Estados Unidos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que solo corrieron seis monoplazas, Alonso tuvo que retirarse en la vuelta de calentamiento, al igual que todos los equipos de Michelin.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04F36168-DDAB-49AB-9FA8-1CE6F81673BD}"/>
              </a:ext>
            </a:extLst>
          </p:cNvPr>
          <p:cNvSpPr/>
          <p:nvPr/>
        </p:nvSpPr>
        <p:spPr>
          <a:xfrm>
            <a:off x="1" y="4571995"/>
            <a:ext cx="9405989"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Francia, disputado el 3 de julio, Alonso logra otra victoria.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6FE65DDF-4E8C-4526-967F-C61E14573E3B}"/>
              </a:ext>
            </a:extLst>
          </p:cNvPr>
          <p:cNvSpPr/>
          <p:nvPr/>
        </p:nvSpPr>
        <p:spPr>
          <a:xfrm>
            <a:off x="1" y="5206166"/>
            <a:ext cx="9405989"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10 de julio, en el Gran Premio de Gran Bretaña, el piloto asturiano finaliza segundo,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haber obtenido la pole position el día anterior.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 name="Imagen 11" descr="Imagen que contiene persona, edificio&#10;&#10;Descripción generada con confianza alta">
            <a:extLst>
              <a:ext uri="{FF2B5EF4-FFF2-40B4-BE49-F238E27FC236}">
                <a16:creationId xmlns:a16="http://schemas.microsoft.com/office/drawing/2014/main" id="{A5C22B5B-6802-406E-BBA7-64AF216DE4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36626" y="3380577"/>
            <a:ext cx="2440698" cy="3270535"/>
          </a:xfrm>
          <a:prstGeom prst="rect">
            <a:avLst/>
          </a:prstGeom>
          <a:ln w="88900" cap="sq" cmpd="thickThin">
            <a:solidFill>
              <a:schemeClr val="accent1"/>
            </a:solidFill>
            <a:prstDash val="solid"/>
            <a:miter lim="800000"/>
          </a:ln>
          <a:effectLst>
            <a:innerShdw blurRad="76200">
              <a:srgbClr val="000000"/>
            </a:innerShdw>
          </a:effectLst>
        </p:spPr>
      </p:pic>
      <p:sp>
        <p:nvSpPr>
          <p:cNvPr id="13" name="Rectángulo 12">
            <a:extLst>
              <a:ext uri="{FF2B5EF4-FFF2-40B4-BE49-F238E27FC236}">
                <a16:creationId xmlns:a16="http://schemas.microsoft.com/office/drawing/2014/main" id="{B4733F28-F55A-494E-9932-0190896757E7}"/>
              </a:ext>
            </a:extLst>
          </p:cNvPr>
          <p:cNvSpPr/>
          <p:nvPr/>
        </p:nvSpPr>
        <p:spPr>
          <a:xfrm>
            <a:off x="1" y="6091073"/>
            <a:ext cx="9645444"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Alemania, disputado el 24 de julio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Hockenheimring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consigue la sexta victoria de la temporada.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CuadroTexto 13">
            <a:extLst>
              <a:ext uri="{FF2B5EF4-FFF2-40B4-BE49-F238E27FC236}">
                <a16:creationId xmlns:a16="http://schemas.microsoft.com/office/drawing/2014/main" id="{E0450520-A232-40E4-A1D0-81E46D8B1912}"/>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995920433"/>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13000"/>
                                        <p:tgtEl>
                                          <p:spTgt spid="7"/>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80"/>
                                        <p:tgtEl>
                                          <p:spTgt spid="3"/>
                                        </p:tgtEl>
                                      </p:cBhvr>
                                    </p:animEffect>
                                  </p:childTnLst>
                                </p:cTn>
                              </p:par>
                            </p:childTnLst>
                          </p:cTn>
                        </p:par>
                        <p:par>
                          <p:cTn id="11" fill="hold">
                            <p:stCondLst>
                              <p:cond delay="14070"/>
                            </p:stCondLst>
                            <p:childTnLst>
                              <p:par>
                                <p:cTn id="12" presetID="10" presetClass="entr" presetSubtype="0" fill="hold" grpId="0" nodeType="afterEffect">
                                  <p:stCondLst>
                                    <p:cond delay="100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180"/>
                                        <p:tgtEl>
                                          <p:spTgt spid="4"/>
                                        </p:tgtEl>
                                      </p:cBhvr>
                                    </p:animEffect>
                                  </p:childTnLst>
                                </p:cTn>
                              </p:par>
                            </p:childTnLst>
                          </p:cTn>
                        </p:par>
                        <p:par>
                          <p:cTn id="15" fill="hold">
                            <p:stCondLst>
                              <p:cond delay="31000"/>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180"/>
                                        <p:tgtEl>
                                          <p:spTgt spid="5"/>
                                        </p:tgtEl>
                                      </p:cBhvr>
                                    </p:animEffect>
                                  </p:childTnLst>
                                </p:cTn>
                              </p:par>
                            </p:childTnLst>
                          </p:cTn>
                        </p:par>
                        <p:par>
                          <p:cTn id="19" fill="hold">
                            <p:stCondLst>
                              <p:cond delay="43446"/>
                            </p:stCondLst>
                            <p:childTnLst>
                              <p:par>
                                <p:cTn id="20" presetID="30" presetClass="entr" presetSubtype="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4400" decel="100000"/>
                                        <p:tgtEl>
                                          <p:spTgt spid="12"/>
                                        </p:tgtEl>
                                      </p:cBhvr>
                                    </p:animEffect>
                                    <p:anim calcmode="lin" valueType="num">
                                      <p:cBhvr>
                                        <p:cTn id="23" dur="14400" decel="100000" fill="hold"/>
                                        <p:tgtEl>
                                          <p:spTgt spid="12"/>
                                        </p:tgtEl>
                                        <p:attrNameLst>
                                          <p:attrName>style.rotation</p:attrName>
                                        </p:attrNameLst>
                                      </p:cBhvr>
                                      <p:tavLst>
                                        <p:tav tm="0">
                                          <p:val>
                                            <p:fltVal val="-90"/>
                                          </p:val>
                                        </p:tav>
                                        <p:tav tm="100000">
                                          <p:val>
                                            <p:fltVal val="0"/>
                                          </p:val>
                                        </p:tav>
                                      </p:tavLst>
                                    </p:anim>
                                    <p:anim calcmode="lin" valueType="num">
                                      <p:cBhvr>
                                        <p:cTn id="24" dur="14400" decel="100000" fill="hold"/>
                                        <p:tgtEl>
                                          <p:spTgt spid="12"/>
                                        </p:tgtEl>
                                        <p:attrNameLst>
                                          <p:attrName>ppt_x</p:attrName>
                                        </p:attrNameLst>
                                      </p:cBhvr>
                                      <p:tavLst>
                                        <p:tav tm="0">
                                          <p:val>
                                            <p:strVal val="#ppt_x+0.4"/>
                                          </p:val>
                                        </p:tav>
                                        <p:tav tm="100000">
                                          <p:val>
                                            <p:strVal val="#ppt_x-0.05"/>
                                          </p:val>
                                        </p:tav>
                                      </p:tavLst>
                                    </p:anim>
                                    <p:anim calcmode="lin" valueType="num">
                                      <p:cBhvr>
                                        <p:cTn id="25" dur="14400" decel="100000" fill="hold"/>
                                        <p:tgtEl>
                                          <p:spTgt spid="12"/>
                                        </p:tgtEl>
                                        <p:attrNameLst>
                                          <p:attrName>ppt_y</p:attrName>
                                        </p:attrNameLst>
                                      </p:cBhvr>
                                      <p:tavLst>
                                        <p:tav tm="0">
                                          <p:val>
                                            <p:strVal val="#ppt_y-0.4"/>
                                          </p:val>
                                        </p:tav>
                                        <p:tav tm="100000">
                                          <p:val>
                                            <p:strVal val="#ppt_y+0.1"/>
                                          </p:val>
                                        </p:tav>
                                      </p:tavLst>
                                    </p:anim>
                                    <p:anim calcmode="lin" valueType="num">
                                      <p:cBhvr>
                                        <p:cTn id="26" dur="3600" accel="100000" fill="hold">
                                          <p:stCondLst>
                                            <p:cond delay="14400"/>
                                          </p:stCondLst>
                                        </p:cTn>
                                        <p:tgtEl>
                                          <p:spTgt spid="12"/>
                                        </p:tgtEl>
                                        <p:attrNameLst>
                                          <p:attrName>ppt_x</p:attrName>
                                        </p:attrNameLst>
                                      </p:cBhvr>
                                      <p:tavLst>
                                        <p:tav tm="0">
                                          <p:val>
                                            <p:strVal val="#ppt_x-0.05"/>
                                          </p:val>
                                        </p:tav>
                                        <p:tav tm="100000">
                                          <p:val>
                                            <p:strVal val="#ppt_x"/>
                                          </p:val>
                                        </p:tav>
                                      </p:tavLst>
                                    </p:anim>
                                    <p:anim calcmode="lin" valueType="num">
                                      <p:cBhvr>
                                        <p:cTn id="27" dur="3600" accel="100000" fill="hold">
                                          <p:stCondLst>
                                            <p:cond delay="14400"/>
                                          </p:stCondLst>
                                        </p:cTn>
                                        <p:tgtEl>
                                          <p:spTgt spid="12"/>
                                        </p:tgtEl>
                                        <p:attrNameLst>
                                          <p:attrName>ppt_y</p:attrName>
                                        </p:attrNameLst>
                                      </p:cBhvr>
                                      <p:tavLst>
                                        <p:tav tm="0">
                                          <p:val>
                                            <p:strVal val="#ppt_y+0.1"/>
                                          </p:val>
                                        </p:tav>
                                        <p:tav tm="100000">
                                          <p:val>
                                            <p:strVal val="#ppt_y"/>
                                          </p:val>
                                        </p:tav>
                                      </p:tavLst>
                                    </p:anim>
                                  </p:childTnLst>
                                </p:cTn>
                              </p:par>
                              <p:par>
                                <p:cTn id="28" presetID="10" presetClass="entr" presetSubtype="0" fill="hold" grpId="0" nodeType="withEffect">
                                  <p:stCondLst>
                                    <p:cond delay="150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180"/>
                                        <p:tgtEl>
                                          <p:spTgt spid="8"/>
                                        </p:tgtEl>
                                      </p:cBhvr>
                                    </p:animEffect>
                                  </p:childTnLst>
                                </p:cTn>
                              </p:par>
                            </p:childTnLst>
                          </p:cTn>
                        </p:par>
                        <p:par>
                          <p:cTn id="31" fill="hold">
                            <p:stCondLst>
                              <p:cond delay="66540"/>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9"/>
                                        </p:tgtEl>
                                        <p:attrNameLst>
                                          <p:attrName>style.visibility</p:attrName>
                                        </p:attrNameLst>
                                      </p:cBhvr>
                                      <p:to>
                                        <p:strVal val="visible"/>
                                      </p:to>
                                    </p:set>
                                    <p:animEffect transition="in" filter="fade">
                                      <p:cBhvr>
                                        <p:cTn id="34" dur="1180"/>
                                        <p:tgtEl>
                                          <p:spTgt spid="9"/>
                                        </p:tgtEl>
                                      </p:cBhvr>
                                    </p:animEffect>
                                  </p:childTnLst>
                                </p:cTn>
                              </p:par>
                            </p:childTnLst>
                          </p:cTn>
                        </p:par>
                        <p:par>
                          <p:cTn id="35" fill="hold">
                            <p:stCondLst>
                              <p:cond delay="76626"/>
                            </p:stCondLst>
                            <p:childTnLst>
                              <p:par>
                                <p:cTn id="36" presetID="10" presetClass="entr" presetSubtype="0" fill="hold" grpId="0" nodeType="afterEffect">
                                  <p:stCondLst>
                                    <p:cond delay="1000"/>
                                  </p:stCondLst>
                                  <p:iterate type="lt">
                                    <p:tmPct val="10000"/>
                                  </p:iterate>
                                  <p:childTnLst>
                                    <p:set>
                                      <p:cBhvr>
                                        <p:cTn id="37" dur="1" fill="hold">
                                          <p:stCondLst>
                                            <p:cond delay="0"/>
                                          </p:stCondLst>
                                        </p:cTn>
                                        <p:tgtEl>
                                          <p:spTgt spid="10"/>
                                        </p:tgtEl>
                                        <p:attrNameLst>
                                          <p:attrName>style.visibility</p:attrName>
                                        </p:attrNameLst>
                                      </p:cBhvr>
                                      <p:to>
                                        <p:strVal val="visible"/>
                                      </p:to>
                                    </p:set>
                                    <p:animEffect transition="in" filter="fade">
                                      <p:cBhvr>
                                        <p:cTn id="38" dur="1180"/>
                                        <p:tgtEl>
                                          <p:spTgt spid="10"/>
                                        </p:tgtEl>
                                      </p:cBhvr>
                                    </p:animEffect>
                                  </p:childTnLst>
                                </p:cTn>
                              </p:par>
                            </p:childTnLst>
                          </p:cTn>
                        </p:par>
                        <p:par>
                          <p:cTn id="39" fill="hold">
                            <p:stCondLst>
                              <p:cond delay="92612"/>
                            </p:stCondLst>
                            <p:childTnLst>
                              <p:par>
                                <p:cTn id="40" presetID="10" presetClass="entr" presetSubtype="0" fill="hold" grpId="0" nodeType="afterEffect">
                                  <p:stCondLst>
                                    <p:cond delay="1000"/>
                                  </p:stCondLst>
                                  <p:iterate type="lt">
                                    <p:tmPct val="10000"/>
                                  </p:iterate>
                                  <p:childTnLst>
                                    <p:set>
                                      <p:cBhvr>
                                        <p:cTn id="41" dur="1" fill="hold">
                                          <p:stCondLst>
                                            <p:cond delay="0"/>
                                          </p:stCondLst>
                                        </p:cTn>
                                        <p:tgtEl>
                                          <p:spTgt spid="13"/>
                                        </p:tgtEl>
                                        <p:attrNameLst>
                                          <p:attrName>style.visibility</p:attrName>
                                        </p:attrNameLst>
                                      </p:cBhvr>
                                      <p:to>
                                        <p:strVal val="visible"/>
                                      </p:to>
                                    </p:set>
                                    <p:animEffect transition="in" filter="fade">
                                      <p:cBhvr>
                                        <p:cTn id="42" dur="1180"/>
                                        <p:tgtEl>
                                          <p:spTgt spid="13"/>
                                        </p:tgtEl>
                                      </p:cBhvr>
                                    </p:animEffect>
                                  </p:childTnLst>
                                </p:cTn>
                              </p:par>
                            </p:childTnLst>
                          </p:cTn>
                        </p:par>
                        <p:par>
                          <p:cTn id="43" fill="hold">
                            <p:stCondLst>
                              <p:cond delay="107064"/>
                            </p:stCondLst>
                            <p:childTnLst>
                              <p:par>
                                <p:cTn id="44" presetID="1" presetClass="entr" presetSubtype="0" fill="hold" grpId="0" nodeType="afterEffect">
                                  <p:stCondLst>
                                    <p:cond delay="2000"/>
                                  </p:stCondLst>
                                  <p:childTnLst>
                                    <p:set>
                                      <p:cBhvr>
                                        <p:cTn id="45"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P spid="9" grpId="0"/>
      <p:bldP spid="10" grpId="0"/>
      <p:bldP spid="13"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07DACA0B-CD17-4B15-B300-9404433F0058}"/>
              </a:ext>
            </a:extLst>
          </p:cNvPr>
          <p:cNvSpPr/>
          <p:nvPr/>
        </p:nvSpPr>
        <p:spPr>
          <a:xfrm>
            <a:off x="1" y="132723"/>
            <a:ext cx="1219200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31 de julio, en el Gran Premio de Hungría,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solo pudo llegar a la undécima posición tras haber colisionado con el Toyota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Ralf</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Schumacher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primera curva, lo cual hizo que el asturiano tuviese que entrar a boxes y cambiar el alerón delantero.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B5DA745B-C70E-4E53-AEC4-7E42AD818248}"/>
              </a:ext>
            </a:extLst>
          </p:cNvPr>
          <p:cNvSpPr/>
          <p:nvPr/>
        </p:nvSpPr>
        <p:spPr>
          <a:xfrm>
            <a:off x="1" y="1342087"/>
            <a:ext cx="6059487"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Durante la retransmisión de esta carrera, Telecinco emitió la canción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«Magic Alonso»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del cantante Melendi.</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4124A4CF-E316-4B42-ADFE-9384C62CE8A0}"/>
              </a:ext>
            </a:extLst>
          </p:cNvPr>
          <p:cNvSpPr/>
          <p:nvPr/>
        </p:nvSpPr>
        <p:spPr>
          <a:xfrm>
            <a:off x="0" y="2300726"/>
            <a:ext cx="6078663"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Melendi fue con Alonso a su escuela durante un año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le dedicó la canción para su 24 aniversario.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12712271-27A4-46CD-B31F-8093B898C64B}"/>
              </a:ext>
            </a:extLst>
          </p:cNvPr>
          <p:cNvSpPr/>
          <p:nvPr/>
        </p:nvSpPr>
        <p:spPr>
          <a:xfrm>
            <a:off x="1" y="3318374"/>
            <a:ext cx="6059487" cy="163121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Turquía,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disputado el 21 de agosto en el nuevo circuito de Estambul, Alonso llega a la meta en segundo puesto,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de que Juan Pablo Montoya tuviese una colisión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un piloto doblado y se saliese de la pista.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D3EF7314-3B8D-4420-9AC2-7352D338CCD8}"/>
              </a:ext>
            </a:extLst>
          </p:cNvPr>
          <p:cNvSpPr/>
          <p:nvPr/>
        </p:nvSpPr>
        <p:spPr>
          <a:xfrm>
            <a:off x="1" y="5220910"/>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Italia y en el Gran Premio de Bélgica, Alonso consiguió otros dos segundos puestos.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Imagen 10" descr="Imagen que contiene carretera, hierba, exterior, deporte&#10;&#10;Descripción generada con confianza muy alta">
            <a:extLst>
              <a:ext uri="{FF2B5EF4-FFF2-40B4-BE49-F238E27FC236}">
                <a16:creationId xmlns:a16="http://schemas.microsoft.com/office/drawing/2014/main" id="{62831838-90A3-4CFC-BA45-1573FBC78E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57047" y="1123648"/>
            <a:ext cx="6134954" cy="4082533"/>
          </a:xfrm>
          <a:prstGeom prst="rect">
            <a:avLst/>
          </a:prstGeom>
          <a:effectLst>
            <a:softEdge rad="317500"/>
          </a:effectLst>
        </p:spPr>
      </p:pic>
      <p:sp>
        <p:nvSpPr>
          <p:cNvPr id="12" name="Rectángulo 11">
            <a:extLst>
              <a:ext uri="{FF2B5EF4-FFF2-40B4-BE49-F238E27FC236}">
                <a16:creationId xmlns:a16="http://schemas.microsoft.com/office/drawing/2014/main" id="{DA430538-28A9-49EB-8C1B-5C8A81965C51}"/>
              </a:ext>
            </a:extLst>
          </p:cNvPr>
          <p:cNvSpPr/>
          <p:nvPr/>
        </p:nvSpPr>
        <p:spPr>
          <a:xfrm>
            <a:off x="1" y="5796104"/>
            <a:ext cx="12191999"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25 de septiembre de 2005, tras la disputa del GP  de Brasil, Alonso hizo historia al convertirse en el primer español y el piloto más joven, con 24 años, en ser coronado campeón mundial de Fórmula 1,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honor que hasta entonces ostentaba Emerson Fittipaldi.</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43BE655B-7B5C-45F5-94B1-4482E66AB1D1}"/>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487869911"/>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5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25000" fill="hold"/>
                                        <p:tgtEl>
                                          <p:spTgt spid="11"/>
                                        </p:tgtEl>
                                        <p:attrNameLst>
                                          <p:attrName>ppt_x</p:attrName>
                                        </p:attrNameLst>
                                      </p:cBhvr>
                                      <p:tavLst>
                                        <p:tav tm="0">
                                          <p:val>
                                            <p:strVal val="1+#ppt_w/2"/>
                                          </p:val>
                                        </p:tav>
                                        <p:tav tm="100000">
                                          <p:val>
                                            <p:strVal val="#ppt_x"/>
                                          </p:val>
                                        </p:tav>
                                      </p:tavLst>
                                    </p:anim>
                                    <p:anim calcmode="lin" valueType="num">
                                      <p:cBhvr additive="base">
                                        <p:cTn id="8" dur="25000" fill="hold"/>
                                        <p:tgtEl>
                                          <p:spTgt spid="11"/>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childTnLst>
                          </p:cTn>
                        </p:par>
                        <p:par>
                          <p:cTn id="12" fill="hold">
                            <p:stCondLst>
                              <p:cond delay="2646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80"/>
                                        <p:tgtEl>
                                          <p:spTgt spid="4"/>
                                        </p:tgtEl>
                                      </p:cBhvr>
                                    </p:animEffect>
                                  </p:childTnLst>
                                </p:cTn>
                              </p:par>
                            </p:childTnLst>
                          </p:cTn>
                        </p:par>
                        <p:par>
                          <p:cTn id="16" fill="hold">
                            <p:stCondLst>
                              <p:cond delay="3949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80"/>
                                        <p:tgtEl>
                                          <p:spTgt spid="5"/>
                                        </p:tgtEl>
                                      </p:cBhvr>
                                    </p:animEffect>
                                  </p:childTnLst>
                                </p:cTn>
                              </p:par>
                            </p:childTnLst>
                          </p:cTn>
                        </p:par>
                        <p:par>
                          <p:cTn id="20" fill="hold">
                            <p:stCondLst>
                              <p:cond delay="50880"/>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80"/>
                                        <p:tgtEl>
                                          <p:spTgt spid="6"/>
                                        </p:tgtEl>
                                      </p:cBhvr>
                                    </p:animEffect>
                                  </p:childTnLst>
                                </p:cTn>
                              </p:par>
                            </p:childTnLst>
                          </p:cTn>
                        </p:par>
                        <p:par>
                          <p:cTn id="24" fill="hold">
                            <p:stCondLst>
                              <p:cond delay="75480"/>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80"/>
                                        <p:tgtEl>
                                          <p:spTgt spid="7"/>
                                        </p:tgtEl>
                                      </p:cBhvr>
                                    </p:animEffect>
                                  </p:childTnLst>
                                </p:cTn>
                              </p:par>
                            </p:childTnLst>
                          </p:cTn>
                        </p:par>
                        <p:par>
                          <p:cTn id="28" fill="hold">
                            <p:stCondLst>
                              <p:cond delay="87690"/>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2"/>
                                        </p:tgtEl>
                                        <p:attrNameLst>
                                          <p:attrName>style.visibility</p:attrName>
                                        </p:attrNameLst>
                                      </p:cBhvr>
                                      <p:to>
                                        <p:strVal val="visible"/>
                                      </p:to>
                                    </p:set>
                                    <p:animEffect transition="in" filter="fade">
                                      <p:cBhvr>
                                        <p:cTn id="31" dur="1180"/>
                                        <p:tgtEl>
                                          <p:spTgt spid="12"/>
                                        </p:tgtEl>
                                      </p:cBhvr>
                                    </p:animEffect>
                                  </p:childTnLst>
                                </p:cTn>
                              </p:par>
                            </p:childTnLst>
                          </p:cTn>
                        </p:par>
                        <p:par>
                          <p:cTn id="32" fill="hold">
                            <p:stCondLst>
                              <p:cond delay="114768"/>
                            </p:stCondLst>
                            <p:childTnLst>
                              <p:par>
                                <p:cTn id="33" presetID="1" presetClass="entr" presetSubtype="0" fill="hold" grpId="0" nodeType="afterEffect">
                                  <p:stCondLst>
                                    <p:cond delay="200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2"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11" name="Imagen 10" descr="Imagen que contiene texto&#10;&#10;Descripción generada con confianza alta">
            <a:extLst>
              <a:ext uri="{FF2B5EF4-FFF2-40B4-BE49-F238E27FC236}">
                <a16:creationId xmlns:a16="http://schemas.microsoft.com/office/drawing/2014/main" id="{8CA4A077-74BA-445C-ADEA-27D132962F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973" y="639642"/>
            <a:ext cx="7292953" cy="481725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 name="Rectángulo 2">
            <a:extLst>
              <a:ext uri="{FF2B5EF4-FFF2-40B4-BE49-F238E27FC236}">
                <a16:creationId xmlns:a16="http://schemas.microsoft.com/office/drawing/2014/main" id="{07DACA0B-CD17-4B15-B300-9404433F0058}"/>
              </a:ext>
            </a:extLst>
          </p:cNvPr>
          <p:cNvSpPr/>
          <p:nvPr/>
        </p:nvSpPr>
        <p:spPr>
          <a:xfrm>
            <a:off x="1" y="132723"/>
            <a:ext cx="7565922"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Además, en la misma temporada consiguió el campeonato de constructores,</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junto a Giancarlo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Fisichella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para el equipo Renault.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912C0D41-E3F1-4236-A4E1-6EFE712A11FE}"/>
              </a:ext>
            </a:extLst>
          </p:cNvPr>
          <p:cNvSpPr/>
          <p:nvPr/>
        </p:nvSpPr>
        <p:spPr>
          <a:xfrm>
            <a:off x="7551173" y="250718"/>
            <a:ext cx="4640827" cy="227754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séptimo triunfo de la temporada, conseguido en el Gran Premio de China,</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le valió para igualar el número de victorias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Kimi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58267E"/>
                </a:solidFill>
                <a:latin typeface="Edwardian Script ITC" panose="030303020407070D0804" pitchFamily="66" charset="0"/>
                <a:ea typeface="Times New Roman" panose="02020603050405020304" pitchFamily="18" charset="0"/>
                <a:cs typeface="Times New Roman" panose="02020603050405020304" pitchFamily="18" charset="0"/>
              </a:rPr>
              <a:t>segundo en el mundial de pilotos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 cual significaría también su victoria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el sistema de puntuación anterior.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BE060ACF-6170-4DF0-8EF9-E268A51955FD}"/>
              </a:ext>
            </a:extLst>
          </p:cNvPr>
          <p:cNvSpPr/>
          <p:nvPr/>
        </p:nvSpPr>
        <p:spPr>
          <a:xfrm>
            <a:off x="7536425" y="2654702"/>
            <a:ext cx="4655575" cy="289310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6 de septiembre de 2005 recibió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Premio Príncipe de Asturias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los Deportes al haber considerado el jurado que </a:t>
            </a:r>
            <a:r>
              <a:rPr lang="es-ES" sz="2800" b="1" kern="1800" dirty="0">
                <a:solidFill>
                  <a:srgbClr val="58267E"/>
                </a:solidFill>
                <a:latin typeface="Edwardian Script ITC" panose="030303020407070D0804" pitchFamily="66" charset="0"/>
                <a:ea typeface="Times New Roman" panose="02020603050405020304" pitchFamily="18" charset="0"/>
                <a:cs typeface="Times New Roman" panose="02020603050405020304" pitchFamily="18" charset="0"/>
              </a:rPr>
              <a:t>«ha conseguido llegar a la cumbre </a:t>
            </a:r>
          </a:p>
          <a:p>
            <a:pPr algn="ctr">
              <a:lnSpc>
                <a:spcPts val="2400"/>
              </a:lnSpc>
              <a:spcAft>
                <a:spcPts val="0"/>
              </a:spcAft>
            </a:pPr>
            <a:r>
              <a:rPr lang="es-ES" sz="2800" b="1" kern="1800" dirty="0">
                <a:solidFill>
                  <a:srgbClr val="58267E"/>
                </a:solidFill>
                <a:latin typeface="Edwardian Script ITC" panose="030303020407070D0804" pitchFamily="66" charset="0"/>
                <a:ea typeface="Times New Roman" panose="02020603050405020304" pitchFamily="18" charset="0"/>
                <a:cs typeface="Times New Roman" panose="02020603050405020304" pitchFamily="18" charset="0"/>
              </a:rPr>
              <a:t>de su especialidad deportiva tras años </a:t>
            </a:r>
          </a:p>
          <a:p>
            <a:pPr algn="ctr">
              <a:lnSpc>
                <a:spcPts val="2400"/>
              </a:lnSpc>
              <a:spcAft>
                <a:spcPts val="0"/>
              </a:spcAft>
            </a:pPr>
            <a:r>
              <a:rPr lang="es-ES" sz="2800" b="1" kern="1800" dirty="0">
                <a:solidFill>
                  <a:srgbClr val="58267E"/>
                </a:solidFill>
                <a:latin typeface="Edwardian Script ITC" panose="030303020407070D0804" pitchFamily="66" charset="0"/>
                <a:ea typeface="Times New Roman" panose="02020603050405020304" pitchFamily="18" charset="0"/>
                <a:cs typeface="Times New Roman" panose="02020603050405020304" pitchFamily="18" charset="0"/>
              </a:rPr>
              <a:t>de grandes sacrificios y renuncias con el único apoyo de su familia en los inicios de su carrera </a:t>
            </a:r>
          </a:p>
          <a:p>
            <a:pPr algn="ctr">
              <a:lnSpc>
                <a:spcPts val="2400"/>
              </a:lnSpc>
              <a:spcAft>
                <a:spcPts val="0"/>
              </a:spcAft>
            </a:pPr>
            <a:r>
              <a:rPr lang="es-ES" sz="2800" b="1" kern="1800" dirty="0">
                <a:solidFill>
                  <a:srgbClr val="58267E"/>
                </a:solidFill>
                <a:latin typeface="Edwardian Script ITC" panose="030303020407070D0804" pitchFamily="66" charset="0"/>
                <a:ea typeface="Times New Roman" panose="02020603050405020304" pitchFamily="18" charset="0"/>
                <a:cs typeface="Times New Roman" panose="02020603050405020304" pitchFamily="18" charset="0"/>
              </a:rPr>
              <a:t>y es hoy un ejemplo para la juventud española </a:t>
            </a:r>
          </a:p>
          <a:p>
            <a:pPr algn="ctr">
              <a:lnSpc>
                <a:spcPts val="2400"/>
              </a:lnSpc>
              <a:spcAft>
                <a:spcPts val="0"/>
              </a:spcAft>
            </a:pPr>
            <a:r>
              <a:rPr lang="es-ES" sz="2800" b="1" kern="1800" dirty="0">
                <a:solidFill>
                  <a:srgbClr val="58267E"/>
                </a:solidFill>
                <a:latin typeface="Edwardian Script ITC" panose="030303020407070D0804" pitchFamily="66" charset="0"/>
                <a:ea typeface="Times New Roman" panose="02020603050405020304" pitchFamily="18" charset="0"/>
                <a:cs typeface="Times New Roman" panose="02020603050405020304" pitchFamily="18" charset="0"/>
              </a:rPr>
              <a:t>y mundial.</a:t>
            </a:r>
            <a:endParaRPr lang="es-MX" sz="1100" dirty="0">
              <a:solidFill>
                <a:srgbClr val="58267E"/>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F799A17A-FA4D-4568-88E9-D603983BB333}"/>
              </a:ext>
            </a:extLst>
          </p:cNvPr>
          <p:cNvSpPr/>
          <p:nvPr/>
        </p:nvSpPr>
        <p:spPr>
          <a:xfrm>
            <a:off x="7565923" y="5604378"/>
            <a:ext cx="4626078" cy="707886"/>
          </a:xfrm>
          <a:prstGeom prst="rect">
            <a:avLst/>
          </a:prstGeom>
        </p:spPr>
        <p:txBody>
          <a:bodyPr wrap="square">
            <a:spAutoFit/>
          </a:bodyPr>
          <a:lstStyle/>
          <a:p>
            <a:pPr algn="ctr">
              <a:lnSpc>
                <a:spcPts val="2400"/>
              </a:lnSpc>
              <a:spcAft>
                <a:spcPts val="0"/>
              </a:spcAft>
            </a:pPr>
            <a:r>
              <a:rPr lang="es-ES" sz="2800" b="1" kern="1800" dirty="0">
                <a:solidFill>
                  <a:srgbClr val="58267E"/>
                </a:solidFill>
                <a:latin typeface="Edwardian Script ITC" panose="030303020407070D0804" pitchFamily="66" charset="0"/>
                <a:ea typeface="Times New Roman" panose="02020603050405020304" pitchFamily="18" charset="0"/>
                <a:cs typeface="Times New Roman" panose="02020603050405020304" pitchFamily="18" charset="0"/>
              </a:rPr>
              <a:t>Su trayectoria es la consecuencia </a:t>
            </a:r>
          </a:p>
          <a:p>
            <a:pPr algn="ctr">
              <a:lnSpc>
                <a:spcPts val="2400"/>
              </a:lnSpc>
              <a:spcAft>
                <a:spcPts val="0"/>
              </a:spcAft>
            </a:pPr>
            <a:r>
              <a:rPr lang="es-ES" sz="2800" b="1" kern="1800" dirty="0">
                <a:solidFill>
                  <a:srgbClr val="58267E"/>
                </a:solidFill>
                <a:latin typeface="Edwardian Script ITC" panose="030303020407070D0804" pitchFamily="66" charset="0"/>
                <a:ea typeface="Times New Roman" panose="02020603050405020304" pitchFamily="18" charset="0"/>
                <a:cs typeface="Times New Roman" panose="02020603050405020304" pitchFamily="18" charset="0"/>
              </a:rPr>
              <a:t>de la firme voluntad por el triunfo».</a:t>
            </a:r>
            <a:endParaRPr lang="es-MX" sz="1100" dirty="0">
              <a:solidFill>
                <a:srgbClr val="58267E"/>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38DCB277-224E-4B69-8497-BF43831A402D}"/>
              </a:ext>
            </a:extLst>
          </p:cNvPr>
          <p:cNvSpPr/>
          <p:nvPr/>
        </p:nvSpPr>
        <p:spPr>
          <a:xfrm>
            <a:off x="7536425" y="6386040"/>
            <a:ext cx="4655575"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premio le fue entregado el 21 de octubre.</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7465A617-0EBD-4CB1-B771-CBBA95099940}"/>
              </a:ext>
            </a:extLst>
          </p:cNvPr>
          <p:cNvSpPr/>
          <p:nvPr/>
        </p:nvSpPr>
        <p:spPr>
          <a:xfrm rot="329215">
            <a:off x="1" y="5530633"/>
            <a:ext cx="7521676"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Placa conmemorativa del Campeón del Mundo de Fórmula 1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el Circuito de Cataluña-Barcelona.</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01AC1A9F-7451-4F1A-B7A6-F0E6A8C5D2C3}"/>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925571803"/>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13000"/>
                                        <p:tgtEl>
                                          <p:spTgt spid="11"/>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80"/>
                                        <p:tgtEl>
                                          <p:spTgt spid="3"/>
                                        </p:tgtEl>
                                      </p:cBhvr>
                                    </p:animEffect>
                                  </p:childTnLst>
                                </p:cTn>
                              </p:par>
                            </p:childTnLst>
                          </p:cTn>
                        </p:par>
                        <p:par>
                          <p:cTn id="11" fill="hold">
                            <p:stCondLst>
                              <p:cond delay="14306"/>
                            </p:stCondLst>
                            <p:childTnLst>
                              <p:par>
                                <p:cTn id="12" presetID="10" presetClass="entr" presetSubtype="0" fill="hold" grpId="0" nodeType="afterEffect">
                                  <p:stCondLst>
                                    <p:cond delay="1000"/>
                                  </p:stCondLst>
                                  <p:iterate type="lt">
                                    <p:tmPct val="10000"/>
                                  </p:iterate>
                                  <p:childTnLst>
                                    <p:set>
                                      <p:cBhvr>
                                        <p:cTn id="13" dur="1" fill="hold">
                                          <p:stCondLst>
                                            <p:cond delay="0"/>
                                          </p:stCondLst>
                                        </p:cTn>
                                        <p:tgtEl>
                                          <p:spTgt spid="8"/>
                                        </p:tgtEl>
                                        <p:attrNameLst>
                                          <p:attrName>style.visibility</p:attrName>
                                        </p:attrNameLst>
                                      </p:cBhvr>
                                      <p:to>
                                        <p:strVal val="visible"/>
                                      </p:to>
                                    </p:set>
                                    <p:animEffect transition="in" filter="fade">
                                      <p:cBhvr>
                                        <p:cTn id="14" dur="1180"/>
                                        <p:tgtEl>
                                          <p:spTgt spid="8"/>
                                        </p:tgtEl>
                                      </p:cBhvr>
                                    </p:animEffect>
                                  </p:childTnLst>
                                </p:cTn>
                              </p:par>
                            </p:childTnLst>
                          </p:cTn>
                        </p:par>
                        <p:par>
                          <p:cTn id="15" fill="hold">
                            <p:stCondLst>
                              <p:cond delay="25690"/>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180"/>
                                        <p:tgtEl>
                                          <p:spTgt spid="4"/>
                                        </p:tgtEl>
                                      </p:cBhvr>
                                    </p:animEffect>
                                  </p:childTnLst>
                                </p:cTn>
                              </p:par>
                            </p:childTnLst>
                          </p:cTn>
                        </p:par>
                        <p:par>
                          <p:cTn id="19" fill="hold">
                            <p:stCondLst>
                              <p:cond delay="52768"/>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180"/>
                                        <p:tgtEl>
                                          <p:spTgt spid="5"/>
                                        </p:tgtEl>
                                      </p:cBhvr>
                                    </p:animEffect>
                                  </p:childTnLst>
                                </p:cTn>
                              </p:par>
                            </p:childTnLst>
                          </p:cTn>
                        </p:par>
                        <p:par>
                          <p:cTn id="23" fill="hold">
                            <p:stCondLst>
                              <p:cond delay="88106"/>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180"/>
                                        <p:tgtEl>
                                          <p:spTgt spid="6"/>
                                        </p:tgtEl>
                                      </p:cBhvr>
                                    </p:animEffect>
                                  </p:childTnLst>
                                </p:cTn>
                              </p:par>
                            </p:childTnLst>
                          </p:cTn>
                        </p:par>
                        <p:par>
                          <p:cTn id="27" fill="hold">
                            <p:stCondLst>
                              <p:cond delay="97248"/>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180"/>
                                        <p:tgtEl>
                                          <p:spTgt spid="7"/>
                                        </p:tgtEl>
                                      </p:cBhvr>
                                    </p:animEffect>
                                  </p:childTnLst>
                                </p:cTn>
                              </p:par>
                            </p:childTnLst>
                          </p:cTn>
                        </p:par>
                        <p:par>
                          <p:cTn id="31" fill="hold">
                            <p:stCondLst>
                              <p:cond delay="103558"/>
                            </p:stCondLst>
                            <p:childTnLst>
                              <p:par>
                                <p:cTn id="32" presetID="1" presetClass="entr" presetSubtype="0" fill="hold" grpId="0" nodeType="afterEffect">
                                  <p:stCondLst>
                                    <p:cond delay="2750"/>
                                  </p:stCondLst>
                                  <p:childTnLst>
                                    <p:set>
                                      <p:cBhvr>
                                        <p:cTn id="33"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1E5E8D4D-BAAD-48F9-813E-18180517D7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5157" y="0"/>
            <a:ext cx="9371761" cy="6533535"/>
          </a:xfrm>
          <a:prstGeom prst="rect">
            <a:avLst/>
          </a:prstGeom>
          <a:effectLst>
            <a:softEdge rad="317500"/>
          </a:effectLst>
        </p:spPr>
      </p:pic>
      <p:sp>
        <p:nvSpPr>
          <p:cNvPr id="3" name="Rectángulo 2">
            <a:extLst>
              <a:ext uri="{FF2B5EF4-FFF2-40B4-BE49-F238E27FC236}">
                <a16:creationId xmlns:a16="http://schemas.microsoft.com/office/drawing/2014/main" id="{07DACA0B-CD17-4B15-B300-9404433F0058}"/>
              </a:ext>
            </a:extLst>
          </p:cNvPr>
          <p:cNvSpPr/>
          <p:nvPr/>
        </p:nvSpPr>
        <p:spPr>
          <a:xfrm>
            <a:off x="0" y="1076616"/>
            <a:ext cx="3023418" cy="2554545"/>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19 de diciembre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2005  se anunció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el piloto abandonaría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escudería Renault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correr con los colores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McLaren-Mercedes, su nuevo equipo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partir de 2007.</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202D57BC-12B2-4880-AFA0-3CA2E112D0AD}"/>
              </a:ext>
            </a:extLst>
          </p:cNvPr>
          <p:cNvSpPr/>
          <p:nvPr/>
        </p:nvSpPr>
        <p:spPr>
          <a:xfrm>
            <a:off x="1" y="4129528"/>
            <a:ext cx="3016443"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21 de junio de 2006 recibe el título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Hijo Predilecto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la ciudad de Oviedo.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318BAF5F-1B3B-4D94-BD13-309AD2280DFE}"/>
              </a:ext>
            </a:extLst>
          </p:cNvPr>
          <p:cNvSpPr/>
          <p:nvPr/>
        </p:nvSpPr>
        <p:spPr>
          <a:xfrm>
            <a:off x="3023418" y="6386048"/>
            <a:ext cx="9173499" cy="40011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Fernando Alonso en el Gran Premio de Canadá de 2006.</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949DA567-F7EE-4014-B20A-742D46246A77}"/>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593234630"/>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6500" fill="hold"/>
                                        <p:tgtEl>
                                          <p:spTgt spid="5"/>
                                        </p:tgtEl>
                                        <p:attrNameLst>
                                          <p:attrName>ppt_x</p:attrName>
                                        </p:attrNameLst>
                                      </p:cBhvr>
                                      <p:tavLst>
                                        <p:tav tm="0">
                                          <p:val>
                                            <p:strVal val="#ppt_x"/>
                                          </p:val>
                                        </p:tav>
                                        <p:tav tm="100000">
                                          <p:val>
                                            <p:strVal val="#ppt_x"/>
                                          </p:val>
                                        </p:tav>
                                      </p:tavLst>
                                    </p:anim>
                                    <p:anim calcmode="lin" valueType="num">
                                      <p:cBhvr additive="base">
                                        <p:cTn id="8" dur="16500" fill="hold"/>
                                        <p:tgtEl>
                                          <p:spTgt spid="5"/>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childTnLst>
                          </p:cTn>
                        </p:par>
                        <p:par>
                          <p:cTn id="12" fill="hold">
                            <p:stCondLst>
                              <p:cond delay="1796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80"/>
                                        <p:tgtEl>
                                          <p:spTgt spid="6"/>
                                        </p:tgtEl>
                                      </p:cBhvr>
                                    </p:animEffect>
                                  </p:childTnLst>
                                </p:cTn>
                              </p:par>
                            </p:childTnLst>
                          </p:cTn>
                        </p:par>
                        <p:par>
                          <p:cTn id="16" fill="hold">
                            <p:stCondLst>
                              <p:cond delay="2510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180"/>
                                        <p:tgtEl>
                                          <p:spTgt spid="4"/>
                                        </p:tgtEl>
                                      </p:cBhvr>
                                    </p:animEffect>
                                  </p:childTnLst>
                                </p:cTn>
                              </p:par>
                            </p:childTnLst>
                          </p:cTn>
                        </p:par>
                        <p:par>
                          <p:cTn id="20" fill="hold">
                            <p:stCondLst>
                              <p:cond delay="34950"/>
                            </p:stCondLst>
                            <p:childTnLst>
                              <p:par>
                                <p:cTn id="21" presetID="1" presetClass="entr" presetSubtype="0" fill="hold" grpId="0" nodeType="afterEffect">
                                  <p:stCondLst>
                                    <p:cond delay="300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07DACA0B-CD17-4B15-B300-9404433F0058}"/>
              </a:ext>
            </a:extLst>
          </p:cNvPr>
          <p:cNvSpPr/>
          <p:nvPr/>
        </p:nvSpPr>
        <p:spPr>
          <a:xfrm>
            <a:off x="6096000" y="353948"/>
            <a:ext cx="6095999" cy="400110"/>
          </a:xfrm>
          <a:prstGeom prst="rect">
            <a:avLst/>
          </a:prstGeom>
        </p:spPr>
        <p:txBody>
          <a:bodyPr wrap="square">
            <a:spAutoFit/>
          </a:bodyPr>
          <a:lstStyle/>
          <a:p>
            <a:pPr algn="ctr">
              <a:lnSpc>
                <a:spcPts val="2400"/>
              </a:lnSpc>
            </a:pPr>
            <a:r>
              <a:rPr lang="es-ES" sz="4000" b="1" kern="0" dirty="0">
                <a:ln>
                  <a:solidFill>
                    <a:srgbClr val="C00000"/>
                  </a:solidFill>
                </a:ln>
                <a:solidFill>
                  <a:srgbClr val="FFFF00"/>
                </a:solidFill>
                <a:latin typeface="Edwardian Script ITC" panose="030303020407070D0804" pitchFamily="66" charset="0"/>
                <a:cs typeface="Arial"/>
              </a:rPr>
              <a:t>de nuevo campeón</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CBD8B446-1071-4048-8453-9B22ABAC2224}"/>
              </a:ext>
            </a:extLst>
          </p:cNvPr>
          <p:cNvSpPr/>
          <p:nvPr/>
        </p:nvSpPr>
        <p:spPr>
          <a:xfrm>
            <a:off x="2" y="353950"/>
            <a:ext cx="6095998" cy="400110"/>
          </a:xfrm>
          <a:prstGeom prst="rect">
            <a:avLst/>
          </a:prstGeom>
        </p:spPr>
        <p:txBody>
          <a:bodyPr wrap="square">
            <a:spAutoFit/>
          </a:bodyPr>
          <a:lstStyle/>
          <a:p>
            <a:pPr algn="ctr">
              <a:lnSpc>
                <a:spcPts val="2400"/>
              </a:lnSpc>
            </a:pPr>
            <a:r>
              <a:rPr lang="es-ES" sz="4000" b="1" kern="0" dirty="0">
                <a:ln>
                  <a:solidFill>
                    <a:srgbClr val="C00000"/>
                  </a:solidFill>
                </a:ln>
                <a:solidFill>
                  <a:srgbClr val="FFFF00"/>
                </a:solidFill>
                <a:latin typeface="Edwardian Script ITC" panose="030303020407070D0804" pitchFamily="66" charset="0"/>
                <a:cs typeface="Arial"/>
              </a:rPr>
              <a:t>Temporada 2006 de Fórmula 1</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5" name="Rectángulo 4">
            <a:extLst>
              <a:ext uri="{FF2B5EF4-FFF2-40B4-BE49-F238E27FC236}">
                <a16:creationId xmlns:a16="http://schemas.microsoft.com/office/drawing/2014/main" id="{945DB2EB-3AFF-4B3E-A3FB-F0F77FCD9FC2}"/>
              </a:ext>
            </a:extLst>
          </p:cNvPr>
          <p:cNvSpPr/>
          <p:nvPr/>
        </p:nvSpPr>
        <p:spPr>
          <a:xfrm>
            <a:off x="1" y="5515881"/>
            <a:ext cx="6784258"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temporada 2006 comenzó el 12 de marzo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el Gran Premio de Baréin,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que vencería Fernando Alonso.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7694A8E8-E88C-4E49-BB0A-1554B8E27520}"/>
              </a:ext>
            </a:extLst>
          </p:cNvPr>
          <p:cNvSpPr/>
          <p:nvPr/>
        </p:nvSpPr>
        <p:spPr>
          <a:xfrm>
            <a:off x="6784258" y="811146"/>
            <a:ext cx="5407743"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Una semana después, Alonso fue segundo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detrás de Giancarlo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Fisichella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 que confirmaba el buen estado de forma de Renault.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D631DDB6-CD00-4302-A431-E117B1FC0036}"/>
              </a:ext>
            </a:extLst>
          </p:cNvPr>
          <p:cNvSpPr/>
          <p:nvPr/>
        </p:nvSpPr>
        <p:spPr>
          <a:xfrm>
            <a:off x="6784259" y="1858288"/>
            <a:ext cx="5407742" cy="1938992"/>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asturiano se impuso de nuevo en el Gran Premio de Australia, donde se confirmaría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en esta temporada el mayor oponente de Alonso sería el Ferrari de Michael Schumacher,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quien ganaría los dos siguientes Grandes Premios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San Marino y Europa.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3B7567F3-C2A0-4949-A80D-05F9633E774F}"/>
              </a:ext>
            </a:extLst>
          </p:cNvPr>
          <p:cNvSpPr/>
          <p:nvPr/>
        </p:nvSpPr>
        <p:spPr>
          <a:xfrm>
            <a:off x="7064478" y="3878826"/>
            <a:ext cx="5127523" cy="132343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España de 2006, Alonso ganó de nuevo,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logrando la primera victoria de un español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su país.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80FA5726-22CA-420D-866A-60DC43CD0A73}"/>
              </a:ext>
            </a:extLst>
          </p:cNvPr>
          <p:cNvSpPr/>
          <p:nvPr/>
        </p:nvSpPr>
        <p:spPr>
          <a:xfrm>
            <a:off x="6784258" y="5206178"/>
            <a:ext cx="5407741" cy="163121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Así, el español consolidó su liderato del mundial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pilotos en las tres carreras siguientes, en las que logró la primera posición: los Grandes Premios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Mónaco, el Reino Unido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58267E"/>
                </a:solidFill>
                <a:latin typeface="Edwardian Script ITC" panose="030303020407070D0804" pitchFamily="66" charset="0"/>
                <a:ea typeface="Times New Roman" panose="02020603050405020304" pitchFamily="18" charset="0"/>
                <a:cs typeface="Times New Roman" panose="02020603050405020304" pitchFamily="18" charset="0"/>
              </a:rPr>
              <a:t>donde consiguió su primer triplete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Canadá.</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3" name="Imagen 12" descr="Imagen que contiene carretera, cielo, exterior, suelo&#10;&#10;Descripción generada con confianza muy alta">
            <a:extLst>
              <a:ext uri="{FF2B5EF4-FFF2-40B4-BE49-F238E27FC236}">
                <a16:creationId xmlns:a16="http://schemas.microsoft.com/office/drawing/2014/main" id="{A822134F-90E0-4BF3-949E-3B6362DAED80}"/>
              </a:ext>
            </a:extLst>
          </p:cNvPr>
          <p:cNvPicPr>
            <a:picLocks noChangeAspect="1"/>
          </p:cNvPicPr>
          <p:nvPr/>
        </p:nvPicPr>
        <p:blipFill rotWithShape="1">
          <a:blip r:embed="rId3">
            <a:extLst>
              <a:ext uri="{28A0092B-C50C-407E-A947-70E740481C1C}">
                <a14:useLocalDpi xmlns:a14="http://schemas.microsoft.com/office/drawing/2010/main" val="0"/>
              </a:ext>
            </a:extLst>
          </a:blip>
          <a:srcRect b="7258"/>
          <a:stretch/>
        </p:blipFill>
        <p:spPr>
          <a:xfrm>
            <a:off x="1" y="870055"/>
            <a:ext cx="6887496" cy="4279689"/>
          </a:xfrm>
          <a:prstGeom prst="rect">
            <a:avLst/>
          </a:prstGeom>
          <a:effectLst>
            <a:softEdge rad="317500"/>
          </a:effectLst>
        </p:spPr>
      </p:pic>
      <p:sp>
        <p:nvSpPr>
          <p:cNvPr id="12" name="CuadroTexto 11">
            <a:extLst>
              <a:ext uri="{FF2B5EF4-FFF2-40B4-BE49-F238E27FC236}">
                <a16:creationId xmlns:a16="http://schemas.microsoft.com/office/drawing/2014/main" id="{1E1DE2F9-11E2-4EE7-AB1D-20A9B4EA356C}"/>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823782360"/>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8000"/>
                                        <p:tgtEl>
                                          <p:spTgt spid="13"/>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4"/>
                                        </p:tgtEl>
                                        <p:attrNameLst>
                                          <p:attrName>style.visibility</p:attrName>
                                        </p:attrNameLst>
                                      </p:cBhvr>
                                      <p:to>
                                        <p:strVal val="visible"/>
                                      </p:to>
                                    </p:set>
                                    <p:animEffect transition="in" filter="fade">
                                      <p:cBhvr>
                                        <p:cTn id="10" dur="1180"/>
                                        <p:tgtEl>
                                          <p:spTgt spid="4"/>
                                        </p:tgtEl>
                                      </p:cBhvr>
                                    </p:animEffect>
                                  </p:childTnLst>
                                </p:cTn>
                              </p:par>
                              <p:par>
                                <p:cTn id="11" presetID="10" presetClass="entr" presetSubtype="0" fill="hold" grpId="0" nodeType="withEffect">
                                  <p:stCondLst>
                                    <p:cond delay="575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180"/>
                                        <p:tgtEl>
                                          <p:spTgt spid="3"/>
                                        </p:tgtEl>
                                      </p:cBhvr>
                                    </p:animEffect>
                                  </p:childTnLst>
                                </p:cTn>
                              </p:par>
                            </p:childTnLst>
                          </p:cTn>
                        </p:par>
                        <p:par>
                          <p:cTn id="14" fill="hold">
                            <p:stCondLst>
                              <p:cond delay="8500"/>
                            </p:stCondLst>
                            <p:childTnLst>
                              <p:par>
                                <p:cTn id="15" presetID="10" presetClass="entr" presetSubtype="0" fill="hold" grpId="0" nodeType="afterEffect">
                                  <p:stCondLst>
                                    <p:cond delay="100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180"/>
                                        <p:tgtEl>
                                          <p:spTgt spid="5"/>
                                        </p:tgtEl>
                                      </p:cBhvr>
                                    </p:animEffect>
                                  </p:childTnLst>
                                </p:cTn>
                              </p:par>
                            </p:childTnLst>
                          </p:cTn>
                        </p:par>
                        <p:par>
                          <p:cTn id="18" fill="hold">
                            <p:stCondLst>
                              <p:cond delay="20828"/>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180"/>
                                        <p:tgtEl>
                                          <p:spTgt spid="6"/>
                                        </p:tgtEl>
                                      </p:cBhvr>
                                    </p:animEffect>
                                  </p:childTnLst>
                                </p:cTn>
                              </p:par>
                            </p:childTnLst>
                          </p:cTn>
                        </p:par>
                        <p:par>
                          <p:cTn id="22" fill="hold">
                            <p:stCondLst>
                              <p:cond delay="35634"/>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180"/>
                                        <p:tgtEl>
                                          <p:spTgt spid="7"/>
                                        </p:tgtEl>
                                      </p:cBhvr>
                                    </p:animEffect>
                                  </p:childTnLst>
                                </p:cTn>
                              </p:par>
                            </p:childTnLst>
                          </p:cTn>
                        </p:par>
                        <p:par>
                          <p:cTn id="26" fill="hold">
                            <p:stCondLst>
                              <p:cond delay="62004"/>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10"/>
                                        </p:tgtEl>
                                        <p:attrNameLst>
                                          <p:attrName>style.visibility</p:attrName>
                                        </p:attrNameLst>
                                      </p:cBhvr>
                                      <p:to>
                                        <p:strVal val="visible"/>
                                      </p:to>
                                    </p:set>
                                    <p:animEffect transition="in" filter="fade">
                                      <p:cBhvr>
                                        <p:cTn id="29" dur="1180"/>
                                        <p:tgtEl>
                                          <p:spTgt spid="10"/>
                                        </p:tgtEl>
                                      </p:cBhvr>
                                    </p:animEffect>
                                  </p:childTnLst>
                                </p:cTn>
                              </p:par>
                            </p:childTnLst>
                          </p:cTn>
                        </p:par>
                        <p:par>
                          <p:cTn id="30" fill="hold">
                            <p:stCondLst>
                              <p:cond delay="76574"/>
                            </p:stCondLst>
                            <p:childTnLst>
                              <p:par>
                                <p:cTn id="31" presetID="10" presetClass="entr" presetSubtype="0" fill="hold" grpId="0" nodeType="afterEffect">
                                  <p:stCondLst>
                                    <p:cond delay="100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180"/>
                                        <p:tgtEl>
                                          <p:spTgt spid="11"/>
                                        </p:tgtEl>
                                      </p:cBhvr>
                                    </p:animEffect>
                                  </p:childTnLst>
                                </p:cTn>
                              </p:par>
                            </p:childTnLst>
                          </p:cTn>
                        </p:par>
                        <p:par>
                          <p:cTn id="34" fill="hold">
                            <p:stCondLst>
                              <p:cond delay="100820"/>
                            </p:stCondLst>
                            <p:childTnLst>
                              <p:par>
                                <p:cTn id="35" presetID="1" presetClass="entr" presetSubtype="0" fill="hold" grpId="0" nodeType="afterEffect">
                                  <p:stCondLst>
                                    <p:cond delay="3000"/>
                                  </p:stCondLst>
                                  <p:childTnLst>
                                    <p:set>
                                      <p:cBhvr>
                                        <p:cTn id="3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0" grpId="0"/>
      <p:bldP spid="11" grpId="0"/>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13" name="Imagen 12" descr="Imagen que contiene carretera, exterior, persona, hierba&#10;&#10;Descripción generada con confianza muy alta">
            <a:extLst>
              <a:ext uri="{FF2B5EF4-FFF2-40B4-BE49-F238E27FC236}">
                <a16:creationId xmlns:a16="http://schemas.microsoft.com/office/drawing/2014/main" id="{4E13497A-F242-472F-B25E-B4752A52F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238" y="1131940"/>
            <a:ext cx="7516761" cy="5637571"/>
          </a:xfrm>
          <a:prstGeom prst="rect">
            <a:avLst/>
          </a:prstGeom>
          <a:effectLst>
            <a:softEdge rad="317500"/>
          </a:effectLst>
        </p:spPr>
      </p:pic>
      <p:sp>
        <p:nvSpPr>
          <p:cNvPr id="3" name="Rectángulo 2">
            <a:extLst>
              <a:ext uri="{FF2B5EF4-FFF2-40B4-BE49-F238E27FC236}">
                <a16:creationId xmlns:a16="http://schemas.microsoft.com/office/drawing/2014/main" id="{07DACA0B-CD17-4B15-B300-9404433F0058}"/>
              </a:ext>
            </a:extLst>
          </p:cNvPr>
          <p:cNvSpPr/>
          <p:nvPr/>
        </p:nvSpPr>
        <p:spPr>
          <a:xfrm>
            <a:off x="1" y="412941"/>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Ferrari denunció a mitad de temporada a Renault por el uso del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mass-damper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el objetivo de que a Renault no le diese tiempo a reaccionar.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9A761691-F6AF-4FAD-891F-A8DDB75F9987}"/>
              </a:ext>
            </a:extLst>
          </p:cNvPr>
          <p:cNvSpPr/>
          <p:nvPr/>
        </p:nvSpPr>
        <p:spPr>
          <a:xfrm>
            <a:off x="1" y="1238851"/>
            <a:ext cx="4675238"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pesar de todo Renault consiguió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rediseñar el coche y hacerse con ambos títulos.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14593723-9705-493E-AAF5-6839FDABFCEB}"/>
              </a:ext>
            </a:extLst>
          </p:cNvPr>
          <p:cNvSpPr/>
          <p:nvPr/>
        </p:nvSpPr>
        <p:spPr>
          <a:xfrm>
            <a:off x="1" y="2020515"/>
            <a:ext cx="4793225"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mass-damper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no fue ilegalizado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motivos técnicos sino por un defecto de forma.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4C06AF81-386C-4C88-96DA-3BEB8058651B}"/>
              </a:ext>
            </a:extLst>
          </p:cNvPr>
          <p:cNvSpPr/>
          <p:nvPr/>
        </p:nvSpPr>
        <p:spPr>
          <a:xfrm>
            <a:off x="1" y="2846420"/>
            <a:ext cx="4660489"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Cualquier modificación del coche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tiene que ser notificada en plazo a los comisarios y estos deben dar su aprobación.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009C277F-B826-4176-BB5E-AD502D60ECB1}"/>
              </a:ext>
            </a:extLst>
          </p:cNvPr>
          <p:cNvSpPr/>
          <p:nvPr/>
        </p:nvSpPr>
        <p:spPr>
          <a:xfrm>
            <a:off x="1" y="3967308"/>
            <a:ext cx="4660489" cy="196977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Así, la buena racha del ovetense se acabó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los Estados Unidos, donde terminó en quinta posición,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quedando fuera del podio por primera vez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desde las últimas quince carreras,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problemas en el motor.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1EDB7046-6DC8-4686-BE4C-3A485A9E4716}"/>
              </a:ext>
            </a:extLst>
          </p:cNvPr>
          <p:cNvSpPr/>
          <p:nvPr/>
        </p:nvSpPr>
        <p:spPr>
          <a:xfrm>
            <a:off x="1" y="5943584"/>
            <a:ext cx="4660489"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Fue Michael Schumacher quien se llevó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triunfo en el Circuito de Indianápolis.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59DAA009-6620-4989-A327-98F15168FFC5}"/>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606923416"/>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50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4000" fill="hold"/>
                                        <p:tgtEl>
                                          <p:spTgt spid="13"/>
                                        </p:tgtEl>
                                        <p:attrNameLst>
                                          <p:attrName>ppt_x</p:attrName>
                                        </p:attrNameLst>
                                      </p:cBhvr>
                                      <p:tavLst>
                                        <p:tav tm="0">
                                          <p:val>
                                            <p:strVal val="1+#ppt_w/2"/>
                                          </p:val>
                                        </p:tav>
                                        <p:tav tm="100000">
                                          <p:val>
                                            <p:strVal val="#ppt_x"/>
                                          </p:val>
                                        </p:tav>
                                      </p:tavLst>
                                    </p:anim>
                                    <p:anim calcmode="lin" valueType="num">
                                      <p:cBhvr additive="base">
                                        <p:cTn id="8" dur="14000" fill="hold"/>
                                        <p:tgtEl>
                                          <p:spTgt spid="13"/>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childTnLst>
                          </p:cTn>
                        </p:par>
                        <p:par>
                          <p:cTn id="12" fill="hold">
                            <p:stCondLst>
                              <p:cond delay="15132"/>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80"/>
                                        <p:tgtEl>
                                          <p:spTgt spid="4"/>
                                        </p:tgtEl>
                                      </p:cBhvr>
                                    </p:animEffect>
                                  </p:childTnLst>
                                </p:cTn>
                              </p:par>
                            </p:childTnLst>
                          </p:cTn>
                        </p:par>
                        <p:par>
                          <p:cTn id="16" fill="hold">
                            <p:stCondLst>
                              <p:cond delay="25218"/>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80"/>
                                        <p:tgtEl>
                                          <p:spTgt spid="5"/>
                                        </p:tgtEl>
                                      </p:cBhvr>
                                    </p:animEffect>
                                  </p:childTnLst>
                                </p:cTn>
                              </p:par>
                            </p:childTnLst>
                          </p:cTn>
                        </p:par>
                        <p:par>
                          <p:cTn id="20" fill="hold">
                            <p:stCondLst>
                              <p:cond delay="35658"/>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80"/>
                                        <p:tgtEl>
                                          <p:spTgt spid="6"/>
                                        </p:tgtEl>
                                      </p:cBhvr>
                                    </p:animEffect>
                                  </p:childTnLst>
                                </p:cTn>
                              </p:par>
                            </p:childTnLst>
                          </p:cTn>
                        </p:par>
                        <p:par>
                          <p:cTn id="24" fill="hold">
                            <p:stCondLst>
                              <p:cond delay="49284"/>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80"/>
                                        <p:tgtEl>
                                          <p:spTgt spid="7"/>
                                        </p:tgtEl>
                                      </p:cBhvr>
                                    </p:animEffect>
                                  </p:childTnLst>
                                </p:cTn>
                              </p:par>
                            </p:childTnLst>
                          </p:cTn>
                        </p:par>
                        <p:par>
                          <p:cTn id="28" fill="hold">
                            <p:stCondLst>
                              <p:cond delay="72822"/>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180"/>
                                        <p:tgtEl>
                                          <p:spTgt spid="8"/>
                                        </p:tgtEl>
                                      </p:cBhvr>
                                    </p:animEffect>
                                  </p:childTnLst>
                                </p:cTn>
                              </p:par>
                            </p:childTnLst>
                          </p:cTn>
                        </p:par>
                        <p:par>
                          <p:cTn id="32" fill="hold">
                            <p:stCondLst>
                              <p:cond delay="82908"/>
                            </p:stCondLst>
                            <p:childTnLst>
                              <p:par>
                                <p:cTn id="33" presetID="1" presetClass="entr" presetSubtype="0" fill="hold" grpId="0" nodeType="afterEffect">
                                  <p:stCondLst>
                                    <p:cond delay="300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6" name="Imagen 5" descr="Imagen que contiene carretera, exterior, sentado, camión&#10;&#10;Descripción generada con confianza alta">
            <a:extLst>
              <a:ext uri="{FF2B5EF4-FFF2-40B4-BE49-F238E27FC236}">
                <a16:creationId xmlns:a16="http://schemas.microsoft.com/office/drawing/2014/main" id="{C0234B01-F970-4699-8F71-6097E260DB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13" y="1159591"/>
            <a:ext cx="7685546" cy="4323119"/>
          </a:xfrm>
          <a:prstGeom prst="rect">
            <a:avLst/>
          </a:prstGeom>
          <a:effectLst>
            <a:softEdge rad="317500"/>
          </a:effectLst>
        </p:spPr>
      </p:pic>
      <p:sp>
        <p:nvSpPr>
          <p:cNvPr id="3" name="Rectángulo 2">
            <a:extLst>
              <a:ext uri="{FF2B5EF4-FFF2-40B4-BE49-F238E27FC236}">
                <a16:creationId xmlns:a16="http://schemas.microsoft.com/office/drawing/2014/main" id="{07DACA0B-CD17-4B15-B300-9404433F0058}"/>
              </a:ext>
            </a:extLst>
          </p:cNvPr>
          <p:cNvSpPr/>
          <p:nvPr/>
        </p:nvSpPr>
        <p:spPr>
          <a:xfrm>
            <a:off x="1" y="162219"/>
            <a:ext cx="12192000"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alemán venció también en los Grandes Premios de Francia, donde Fernando acabó segundo, y Alemania,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donde el asturiano volvió a quedar en la quinta posición, habiendo perdido ya el asturiano buena parte de su ventaja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respecto al alemán.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4C69E10A-7EA8-435B-B398-837915438929}"/>
              </a:ext>
            </a:extLst>
          </p:cNvPr>
          <p:cNvSpPr/>
          <p:nvPr/>
        </p:nvSpPr>
        <p:spPr>
          <a:xfrm>
            <a:off x="1" y="5545387"/>
            <a:ext cx="7536424"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Hungría Fernando Alonso fue sancionado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sus acciones en los entrenamientos libres, calificadas por la </a:t>
            </a:r>
            <a:r>
              <a:rPr lang="es-ES" sz="16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FIA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como </a:t>
            </a:r>
            <a:r>
              <a:rPr lang="es-ES" sz="2800" b="1" kern="1800" dirty="0">
                <a:solidFill>
                  <a:srgbClr val="58267E"/>
                </a:solidFill>
                <a:latin typeface="Edwardian Script ITC" panose="030303020407070D0804" pitchFamily="66" charset="0"/>
                <a:ea typeface="Times New Roman" panose="02020603050405020304" pitchFamily="18" charset="0"/>
                <a:cs typeface="Times New Roman" panose="02020603050405020304" pitchFamily="18" charset="0"/>
              </a:rPr>
              <a:t>"innecesarias, inaceptables y peligrosas".</a:t>
            </a:r>
            <a:endParaRPr lang="es-MX" sz="1100" dirty="0">
              <a:solidFill>
                <a:srgbClr val="58267E"/>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70D8C8D7-C5F8-4DC6-BFEA-4AD7750288FA}"/>
              </a:ext>
            </a:extLst>
          </p:cNvPr>
          <p:cNvSpPr/>
          <p:nvPr/>
        </p:nvSpPr>
        <p:spPr>
          <a:xfrm>
            <a:off x="7565923" y="1150358"/>
            <a:ext cx="4626078"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Así,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partió desde la decimoquinta posición en una carrera donde la lluvia estuvo presente.</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DC7F2D44-66D3-40A5-85DF-D0A30EEC18B1}"/>
              </a:ext>
            </a:extLst>
          </p:cNvPr>
          <p:cNvSpPr/>
          <p:nvPr/>
        </p:nvSpPr>
        <p:spPr>
          <a:xfrm>
            <a:off x="7536425" y="2403973"/>
            <a:ext cx="4655575" cy="224676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Fernando Alonso logró remontar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desde la decimoquinta a la primera posición, pero tras el segundo repostaje,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error de los mecánicos con la tuerca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uno de sus neumáticos lo forzó a abandonar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carrera, en la que Schumacher quedaba octavo para recortar un punto a Alonso.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4BDA2D9F-6402-48DA-A00F-4A53D78A9EDF}"/>
              </a:ext>
            </a:extLst>
          </p:cNvPr>
          <p:cNvSpPr/>
          <p:nvPr/>
        </p:nvSpPr>
        <p:spPr>
          <a:xfrm>
            <a:off x="7565923" y="4881683"/>
            <a:ext cx="4626076" cy="163121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Turquía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logró la segunda posición,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detrás de Felipe Massa y por delante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Michael Schumacher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que contuvo en las últimas vueltas.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6E96DED4-7632-4DC9-9C31-982FA7FFB94E}"/>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220257414"/>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4250" fill="hold"/>
                                        <p:tgtEl>
                                          <p:spTgt spid="6"/>
                                        </p:tgtEl>
                                        <p:attrNameLst>
                                          <p:attrName>ppt_x</p:attrName>
                                        </p:attrNameLst>
                                      </p:cBhvr>
                                      <p:tavLst>
                                        <p:tav tm="0">
                                          <p:val>
                                            <p:strVal val="0-#ppt_w/2"/>
                                          </p:val>
                                        </p:tav>
                                        <p:tav tm="100000">
                                          <p:val>
                                            <p:strVal val="#ppt_x"/>
                                          </p:val>
                                        </p:tav>
                                      </p:tavLst>
                                    </p:anim>
                                    <p:anim calcmode="lin" valueType="num">
                                      <p:cBhvr additive="base">
                                        <p:cTn id="8" dur="24250" fill="hold"/>
                                        <p:tgtEl>
                                          <p:spTgt spid="6"/>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childTnLst>
                          </p:cTn>
                        </p:par>
                        <p:par>
                          <p:cTn id="12" fill="hold">
                            <p:stCondLst>
                              <p:cond delay="25516"/>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80"/>
                                        <p:tgtEl>
                                          <p:spTgt spid="4"/>
                                        </p:tgtEl>
                                      </p:cBhvr>
                                    </p:animEffect>
                                  </p:childTnLst>
                                </p:cTn>
                              </p:par>
                            </p:childTnLst>
                          </p:cTn>
                        </p:par>
                        <p:par>
                          <p:cTn id="16" fill="hold">
                            <p:stCondLst>
                              <p:cond delay="45514"/>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80"/>
                                        <p:tgtEl>
                                          <p:spTgt spid="7"/>
                                        </p:tgtEl>
                                      </p:cBhvr>
                                    </p:animEffect>
                                  </p:childTnLst>
                                </p:cTn>
                              </p:par>
                            </p:childTnLst>
                          </p:cTn>
                        </p:par>
                        <p:par>
                          <p:cTn id="20" fill="hold">
                            <p:stCondLst>
                              <p:cond delay="57370"/>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80"/>
                                        <p:tgtEl>
                                          <p:spTgt spid="8"/>
                                        </p:tgtEl>
                                      </p:cBhvr>
                                    </p:animEffect>
                                  </p:childTnLst>
                                </p:cTn>
                              </p:par>
                            </p:childTnLst>
                          </p:cTn>
                        </p:par>
                        <p:par>
                          <p:cTn id="24" fill="hold">
                            <p:stCondLst>
                              <p:cond delay="86336"/>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80"/>
                                        <p:tgtEl>
                                          <p:spTgt spid="9"/>
                                        </p:tgtEl>
                                      </p:cBhvr>
                                    </p:animEffect>
                                  </p:childTnLst>
                                </p:cTn>
                              </p:par>
                            </p:childTnLst>
                          </p:cTn>
                        </p:par>
                        <p:par>
                          <p:cTn id="28" fill="hold">
                            <p:stCondLst>
                              <p:cond delay="103738"/>
                            </p:stCondLst>
                            <p:childTnLst>
                              <p:par>
                                <p:cTn id="29" presetID="1" presetClass="entr" presetSubtype="0" fill="hold" grpId="0" nodeType="afterEffect">
                                  <p:stCondLst>
                                    <p:cond delay="300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P spid="8" grpId="0"/>
      <p:bldP spid="9"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6" name="Imagen 5" descr="Imagen que contiene carretera, exterior, calle&#10;&#10;Descripción generada con confianza muy alta">
            <a:extLst>
              <a:ext uri="{FF2B5EF4-FFF2-40B4-BE49-F238E27FC236}">
                <a16:creationId xmlns:a16="http://schemas.microsoft.com/office/drawing/2014/main" id="{0B72BA43-58C8-4480-A940-023C5DACEF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95638" y="703413"/>
            <a:ext cx="6597995" cy="3942303"/>
          </a:xfrm>
          <a:prstGeom prst="rect">
            <a:avLst/>
          </a:prstGeom>
          <a:effectLst>
            <a:softEdge rad="317500"/>
          </a:effectLst>
        </p:spPr>
      </p:pic>
      <p:sp>
        <p:nvSpPr>
          <p:cNvPr id="3" name="Rectángulo 2">
            <a:extLst>
              <a:ext uri="{FF2B5EF4-FFF2-40B4-BE49-F238E27FC236}">
                <a16:creationId xmlns:a16="http://schemas.microsoft.com/office/drawing/2014/main" id="{07DACA0B-CD17-4B15-B300-9404433F0058}"/>
              </a:ext>
            </a:extLst>
          </p:cNvPr>
          <p:cNvSpPr/>
          <p:nvPr/>
        </p:nvSpPr>
        <p:spPr>
          <a:xfrm>
            <a:off x="5766619" y="132723"/>
            <a:ext cx="6425382" cy="707886"/>
          </a:xfrm>
          <a:prstGeom prst="rect">
            <a:avLst/>
          </a:prstGeom>
        </p:spPr>
        <p:txBody>
          <a:bodyPr wrap="square">
            <a:spAutoFit/>
          </a:bodyPr>
          <a:lstStyle/>
          <a:p>
            <a:pPr algn="ctr">
              <a:lnSpc>
                <a:spcPts val="2400"/>
              </a:lnSpc>
              <a:spcAft>
                <a:spcPts val="0"/>
              </a:spcAft>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Fernando Alonso en el Gran Premio de Brasil, </a:t>
            </a:r>
          </a:p>
          <a:p>
            <a:pPr algn="ctr">
              <a:lnSpc>
                <a:spcPts val="2400"/>
              </a:lnSpc>
              <a:spcAft>
                <a:spcPts val="0"/>
              </a:spcAft>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donde revalidó su título mundial.</a:t>
            </a:r>
            <a:endParaRPr lang="es-MX" sz="1100"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1908E52C-E44C-4D20-96B2-D47AB4FE9176}"/>
              </a:ext>
            </a:extLst>
          </p:cNvPr>
          <p:cNvSpPr/>
          <p:nvPr/>
        </p:nvSpPr>
        <p:spPr>
          <a:xfrm>
            <a:off x="0" y="648912"/>
            <a:ext cx="5265174" cy="163121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Italia sería sancionado por </a:t>
            </a:r>
            <a:r>
              <a:rPr lang="es-ES" sz="2800" b="1" kern="1800" dirty="0">
                <a:solidFill>
                  <a:srgbClr val="58267E"/>
                </a:solidFill>
                <a:latin typeface="Edwardian Script ITC" panose="030303020407070D0804" pitchFamily="66" charset="0"/>
                <a:ea typeface="Times New Roman" panose="02020603050405020304" pitchFamily="18" charset="0"/>
                <a:cs typeface="Times New Roman" panose="02020603050405020304" pitchFamily="18" charset="0"/>
              </a:rPr>
              <a:t>"entorpecer"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vuelta rápida de Massa,</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posteriormente rompió el motor de su R26 durante la carrera, perdiendo diez puntos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respecto a Schumacher.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AF3AAE61-961F-4F66-9C45-4E6FDD5FD08B}"/>
              </a:ext>
            </a:extLst>
          </p:cNvPr>
          <p:cNvSpPr/>
          <p:nvPr/>
        </p:nvSpPr>
        <p:spPr>
          <a:xfrm>
            <a:off x="1" y="2389236"/>
            <a:ext cx="5604386"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China,Alonso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logró la pole.</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14DCC38B-4E7A-43C0-85D6-8BD95619C732}"/>
              </a:ext>
            </a:extLst>
          </p:cNvPr>
          <p:cNvSpPr/>
          <p:nvPr/>
        </p:nvSpPr>
        <p:spPr>
          <a:xfrm>
            <a:off x="1" y="2905423"/>
            <a:ext cx="5604386"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Ya en el ecuador de la carrera,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perdió tiempo por dos errores en 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pit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A8458705-BC55-49D1-9982-2246FC1097A2}"/>
              </a:ext>
            </a:extLst>
          </p:cNvPr>
          <p:cNvSpPr/>
          <p:nvPr/>
        </p:nvSpPr>
        <p:spPr>
          <a:xfrm>
            <a:off x="1" y="3657582"/>
            <a:ext cx="5604386"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Finalmente, tras realizar varias vueltas rápidas, acabó detrás de Michael Schumacher, quien acabó primero.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6BF357AF-57E3-457E-8854-57A5F966DB2F}"/>
              </a:ext>
            </a:extLst>
          </p:cNvPr>
          <p:cNvSpPr/>
          <p:nvPr/>
        </p:nvSpPr>
        <p:spPr>
          <a:xfrm>
            <a:off x="0" y="4498242"/>
            <a:ext cx="12191999"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Así, ambos pilotos estaban empatados a 116 puntos, con ventaja de victorias para Schumacher.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F3B915EB-3177-477F-BFF2-04D1742AAD27}"/>
              </a:ext>
            </a:extLst>
          </p:cNvPr>
          <p:cNvSpPr/>
          <p:nvPr/>
        </p:nvSpPr>
        <p:spPr>
          <a:xfrm>
            <a:off x="1" y="5096217"/>
            <a:ext cx="12192000" cy="166199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Japón Felipe Massa obtuvo la pole position Michael Schumacher partiría segundo mucho mejor que Alonso que sale en tercera fila, el piloto asturiano desde la salida es una furia lo que el hace ganar una posición,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decimotercera vuelta adelanta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Ralf</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Schumacher una vuelta después Fernando se coloca en la segundo posición,</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pero Michael Schumacher esta siempre ahí, delante de todos, con una diferencia que incluso después de la parada en boxes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le aporta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tranqulidad</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CuadroTexto 13">
            <a:extLst>
              <a:ext uri="{FF2B5EF4-FFF2-40B4-BE49-F238E27FC236}">
                <a16:creationId xmlns:a16="http://schemas.microsoft.com/office/drawing/2014/main" id="{78ED8F5F-695F-4F23-8FE6-ED557D3EE0F1}"/>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415551788"/>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0-#ppt_w/2"/>
                                          </p:val>
                                        </p:tav>
                                        <p:tav tm="100000">
                                          <p:val>
                                            <p:strVal val="#ppt_x"/>
                                          </p:val>
                                        </p:tav>
                                      </p:tavLst>
                                    </p:anim>
                                    <p:anim calcmode="lin" valueType="num">
                                      <p:cBhvr additive="base">
                                        <p:cTn id="8" dur="4000" fill="hold"/>
                                        <p:tgtEl>
                                          <p:spTgt spid="6"/>
                                        </p:tgtEl>
                                        <p:attrNameLst>
                                          <p:attrName>ppt_y</p:attrName>
                                        </p:attrNameLst>
                                      </p:cBhvr>
                                      <p:tavLst>
                                        <p:tav tm="0">
                                          <p:val>
                                            <p:strVal val="0-#ppt_h/2"/>
                                          </p:val>
                                        </p:tav>
                                        <p:tav tm="100000">
                                          <p:val>
                                            <p:strVal val="#ppt_y"/>
                                          </p:val>
                                        </p:tav>
                                      </p:tavLst>
                                    </p:anim>
                                  </p:childTnLst>
                                </p:cTn>
                              </p:par>
                            </p:childTnLst>
                          </p:cTn>
                        </p:par>
                        <p:par>
                          <p:cTn id="9" fill="hold">
                            <p:stCondLst>
                              <p:cond delay="4500"/>
                            </p:stCondLst>
                            <p:childTnLst>
                              <p:par>
                                <p:cTn id="10" presetID="10" presetClass="entr" presetSubtype="0" fill="hold" grpId="0" nodeType="afterEffect">
                                  <p:stCondLst>
                                    <p:cond delay="10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180"/>
                                        <p:tgtEl>
                                          <p:spTgt spid="3"/>
                                        </p:tgtEl>
                                      </p:cBhvr>
                                    </p:animEffect>
                                  </p:childTnLst>
                                </p:cTn>
                              </p:par>
                            </p:childTnLst>
                          </p:cTn>
                        </p:par>
                        <p:par>
                          <p:cTn id="13" fill="hold">
                            <p:stCondLst>
                              <p:cond delay="14350"/>
                            </p:stCondLst>
                            <p:childTnLst>
                              <p:par>
                                <p:cTn id="14" presetID="10" presetClass="entr" presetSubtype="0" fill="hold" grpId="0" nodeType="afterEffect">
                                  <p:stCondLst>
                                    <p:cond delay="1000"/>
                                  </p:stCondLst>
                                  <p:iterate type="lt">
                                    <p:tmPct val="10000"/>
                                  </p:iterate>
                                  <p:childTnLst>
                                    <p:set>
                                      <p:cBhvr>
                                        <p:cTn id="15" dur="1" fill="hold">
                                          <p:stCondLst>
                                            <p:cond delay="0"/>
                                          </p:stCondLst>
                                        </p:cTn>
                                        <p:tgtEl>
                                          <p:spTgt spid="8"/>
                                        </p:tgtEl>
                                        <p:attrNameLst>
                                          <p:attrName>style.visibility</p:attrName>
                                        </p:attrNameLst>
                                      </p:cBhvr>
                                      <p:to>
                                        <p:strVal val="visible"/>
                                      </p:to>
                                    </p:set>
                                    <p:animEffect transition="in" filter="fade">
                                      <p:cBhvr>
                                        <p:cTn id="16" dur="1180"/>
                                        <p:tgtEl>
                                          <p:spTgt spid="8"/>
                                        </p:tgtEl>
                                      </p:cBhvr>
                                    </p:animEffect>
                                  </p:childTnLst>
                                </p:cTn>
                              </p:par>
                            </p:childTnLst>
                          </p:cTn>
                        </p:par>
                        <p:par>
                          <p:cTn id="17" fill="hold">
                            <p:stCondLst>
                              <p:cond delay="36236"/>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9"/>
                                        </p:tgtEl>
                                        <p:attrNameLst>
                                          <p:attrName>style.visibility</p:attrName>
                                        </p:attrNameLst>
                                      </p:cBhvr>
                                      <p:to>
                                        <p:strVal val="visible"/>
                                      </p:to>
                                    </p:set>
                                    <p:animEffect transition="in" filter="fade">
                                      <p:cBhvr>
                                        <p:cTn id="20" dur="1180"/>
                                        <p:tgtEl>
                                          <p:spTgt spid="9"/>
                                        </p:tgtEl>
                                      </p:cBhvr>
                                    </p:animEffect>
                                  </p:childTnLst>
                                </p:cTn>
                              </p:par>
                            </p:childTnLst>
                          </p:cTn>
                        </p:par>
                        <p:par>
                          <p:cTn id="21" fill="hold">
                            <p:stCondLst>
                              <p:cond delay="43018"/>
                            </p:stCondLst>
                            <p:childTnLst>
                              <p:par>
                                <p:cTn id="22" presetID="10" presetClass="entr" presetSubtype="0" fill="hold" grpId="0" nodeType="afterEffect">
                                  <p:stCondLst>
                                    <p:cond delay="1000"/>
                                  </p:stCondLst>
                                  <p:iterate type="lt">
                                    <p:tmPct val="10000"/>
                                  </p:iterate>
                                  <p:childTnLst>
                                    <p:set>
                                      <p:cBhvr>
                                        <p:cTn id="23" dur="1" fill="hold">
                                          <p:stCondLst>
                                            <p:cond delay="0"/>
                                          </p:stCondLst>
                                        </p:cTn>
                                        <p:tgtEl>
                                          <p:spTgt spid="10"/>
                                        </p:tgtEl>
                                        <p:attrNameLst>
                                          <p:attrName>style.visibility</p:attrName>
                                        </p:attrNameLst>
                                      </p:cBhvr>
                                      <p:to>
                                        <p:strVal val="visible"/>
                                      </p:to>
                                    </p:set>
                                    <p:animEffect transition="in" filter="fade">
                                      <p:cBhvr>
                                        <p:cTn id="24" dur="1180"/>
                                        <p:tgtEl>
                                          <p:spTgt spid="10"/>
                                        </p:tgtEl>
                                      </p:cBhvr>
                                    </p:animEffect>
                                  </p:childTnLst>
                                </p:cTn>
                              </p:par>
                            </p:childTnLst>
                          </p:cTn>
                        </p:par>
                        <p:par>
                          <p:cTn id="25" fill="hold">
                            <p:stCondLst>
                              <p:cond delay="51924"/>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11"/>
                                        </p:tgtEl>
                                        <p:attrNameLst>
                                          <p:attrName>style.visibility</p:attrName>
                                        </p:attrNameLst>
                                      </p:cBhvr>
                                      <p:to>
                                        <p:strVal val="visible"/>
                                      </p:to>
                                    </p:set>
                                    <p:animEffect transition="in" filter="fade">
                                      <p:cBhvr>
                                        <p:cTn id="28" dur="1180"/>
                                        <p:tgtEl>
                                          <p:spTgt spid="11"/>
                                        </p:tgtEl>
                                      </p:cBhvr>
                                    </p:animEffect>
                                  </p:childTnLst>
                                </p:cTn>
                              </p:par>
                            </p:childTnLst>
                          </p:cTn>
                        </p:par>
                        <p:par>
                          <p:cTn id="29" fill="hold">
                            <p:stCondLst>
                              <p:cond delay="64960"/>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12"/>
                                        </p:tgtEl>
                                        <p:attrNameLst>
                                          <p:attrName>style.visibility</p:attrName>
                                        </p:attrNameLst>
                                      </p:cBhvr>
                                      <p:to>
                                        <p:strVal val="visible"/>
                                      </p:to>
                                    </p:set>
                                    <p:animEffect transition="in" filter="fade">
                                      <p:cBhvr>
                                        <p:cTn id="32" dur="1180"/>
                                        <p:tgtEl>
                                          <p:spTgt spid="12"/>
                                        </p:tgtEl>
                                      </p:cBhvr>
                                    </p:animEffect>
                                  </p:childTnLst>
                                </p:cTn>
                              </p:par>
                            </p:childTnLst>
                          </p:cTn>
                        </p:par>
                        <p:par>
                          <p:cTn id="33" fill="hold">
                            <p:stCondLst>
                              <p:cond delay="76344"/>
                            </p:stCondLst>
                            <p:childTnLst>
                              <p:par>
                                <p:cTn id="34" presetID="10" presetClass="entr" presetSubtype="0" fill="hold" grpId="0" nodeType="afterEffect">
                                  <p:stCondLst>
                                    <p:cond delay="1000"/>
                                  </p:stCondLst>
                                  <p:iterate type="lt">
                                    <p:tmPct val="10000"/>
                                  </p:iterate>
                                  <p:childTnLst>
                                    <p:set>
                                      <p:cBhvr>
                                        <p:cTn id="35" dur="1" fill="hold">
                                          <p:stCondLst>
                                            <p:cond delay="0"/>
                                          </p:stCondLst>
                                        </p:cTn>
                                        <p:tgtEl>
                                          <p:spTgt spid="13"/>
                                        </p:tgtEl>
                                        <p:attrNameLst>
                                          <p:attrName>style.visibility</p:attrName>
                                        </p:attrNameLst>
                                      </p:cBhvr>
                                      <p:to>
                                        <p:strVal val="visible"/>
                                      </p:to>
                                    </p:set>
                                    <p:animEffect transition="in" filter="fade">
                                      <p:cBhvr>
                                        <p:cTn id="36" dur="1180"/>
                                        <p:tgtEl>
                                          <p:spTgt spid="13"/>
                                        </p:tgtEl>
                                      </p:cBhvr>
                                    </p:animEffect>
                                  </p:childTnLst>
                                </p:cTn>
                              </p:par>
                            </p:childTnLst>
                          </p:cTn>
                        </p:par>
                        <p:par>
                          <p:cTn id="37" fill="hold">
                            <p:stCondLst>
                              <p:cond delay="126904"/>
                            </p:stCondLst>
                            <p:childTnLst>
                              <p:par>
                                <p:cTn id="38" presetID="1" presetClass="entr" presetSubtype="0" fill="hold" grpId="0" nodeType="afterEffect">
                                  <p:stCondLst>
                                    <p:cond delay="3000"/>
                                  </p:stCondLst>
                                  <p:childTnLst>
                                    <p:set>
                                      <p:cBhvr>
                                        <p:cTn id="39"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p:bldP spid="10" grpId="0"/>
      <p:bldP spid="11" grpId="0"/>
      <p:bldP spid="12" grpId="0"/>
      <p:bldP spid="13" grpId="0"/>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7" name="Imagen 6" descr="Imagen que contiene persona, exterior, deporte&#10;&#10;Descripción generada con confianza muy alta">
            <a:extLst>
              <a:ext uri="{FF2B5EF4-FFF2-40B4-BE49-F238E27FC236}">
                <a16:creationId xmlns:a16="http://schemas.microsoft.com/office/drawing/2014/main" id="{FB2F8156-7EC0-4FC9-A3A7-5058A00246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479" y="905948"/>
            <a:ext cx="7167715" cy="538474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 name="Rectángulo 2">
            <a:extLst>
              <a:ext uri="{FF2B5EF4-FFF2-40B4-BE49-F238E27FC236}">
                <a16:creationId xmlns:a16="http://schemas.microsoft.com/office/drawing/2014/main" id="{07DACA0B-CD17-4B15-B300-9404433F0058}"/>
              </a:ext>
            </a:extLst>
          </p:cNvPr>
          <p:cNvSpPr/>
          <p:nvPr/>
        </p:nvSpPr>
        <p:spPr>
          <a:xfrm>
            <a:off x="1" y="486681"/>
            <a:ext cx="1219200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17 vueltas del final la historia del mundial de 2006  se cumple, un humo inesperado, una larga e inexorable estela gris sale del motor del Ferrari, tras seis años Michael Schumacher rompe el motor, el mito de la fiabilidad de los coches rojos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 esfuma y con ella se van los sueños mundiales del alemán.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E5280517-B396-407A-B31D-EC96E6B547A8}"/>
              </a:ext>
            </a:extLst>
          </p:cNvPr>
          <p:cNvSpPr/>
          <p:nvPr/>
        </p:nvSpPr>
        <p:spPr>
          <a:xfrm>
            <a:off x="7565923" y="1740295"/>
            <a:ext cx="4626078"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Fernando Alonso comanda la carrera, gana y después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Suzuka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ya es virtualmente campeón del mundo, Alonso le saca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diez puntos a Michael Schumacher,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D976BCD0-84AA-4365-AB2C-A7F72AD370D8}"/>
              </a:ext>
            </a:extLst>
          </p:cNvPr>
          <p:cNvSpPr/>
          <p:nvPr/>
        </p:nvSpPr>
        <p:spPr>
          <a:xfrm>
            <a:off x="7403691" y="3185642"/>
            <a:ext cx="478831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22 de octubre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Gran Premio de Brasil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solo es una mera formalidad</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C0084E7B-DF44-4115-B8F6-FBAB2BB8A773}"/>
              </a:ext>
            </a:extLst>
          </p:cNvPr>
          <p:cNvSpPr/>
          <p:nvPr/>
        </p:nvSpPr>
        <p:spPr>
          <a:xfrm>
            <a:off x="7374195" y="4512989"/>
            <a:ext cx="4817806" cy="166199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la segunda plaza en Sao Paulo, Alonso se proclamó bicampeón del mundo,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Gran Premio de Brasil, que también sería la última carrera de Michael Schumacher, antes de su regreso en 2010.</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20EF867C-2E29-4EB2-B1EA-A746672A23CA}"/>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793577215"/>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p:cTn id="7" dur="29500" fill="hold"/>
                                        <p:tgtEl>
                                          <p:spTgt spid="7"/>
                                        </p:tgtEl>
                                        <p:attrNameLst>
                                          <p:attrName>ppt_w</p:attrName>
                                        </p:attrNameLst>
                                      </p:cBhvr>
                                      <p:tavLst>
                                        <p:tav tm="0">
                                          <p:val>
                                            <p:fltVal val="0"/>
                                          </p:val>
                                        </p:tav>
                                        <p:tav tm="100000">
                                          <p:val>
                                            <p:strVal val="#ppt_w"/>
                                          </p:val>
                                        </p:tav>
                                      </p:tavLst>
                                    </p:anim>
                                    <p:anim calcmode="lin" valueType="num">
                                      <p:cBhvr>
                                        <p:cTn id="8" dur="29500" fill="hold"/>
                                        <p:tgtEl>
                                          <p:spTgt spid="7"/>
                                        </p:tgtEl>
                                        <p:attrNameLst>
                                          <p:attrName>ppt_h</p:attrName>
                                        </p:attrNameLst>
                                      </p:cBhvr>
                                      <p:tavLst>
                                        <p:tav tm="0">
                                          <p:val>
                                            <p:fltVal val="0"/>
                                          </p:val>
                                        </p:tav>
                                        <p:tav tm="100000">
                                          <p:val>
                                            <p:strVal val="#ppt_h"/>
                                          </p:val>
                                        </p:tav>
                                      </p:tavLst>
                                    </p:anim>
                                    <p:anim calcmode="lin" valueType="num">
                                      <p:cBhvr>
                                        <p:cTn id="9" dur="29500" fill="hold"/>
                                        <p:tgtEl>
                                          <p:spTgt spid="7"/>
                                        </p:tgtEl>
                                        <p:attrNameLst>
                                          <p:attrName>style.rotation</p:attrName>
                                        </p:attrNameLst>
                                      </p:cBhvr>
                                      <p:tavLst>
                                        <p:tav tm="0">
                                          <p:val>
                                            <p:fltVal val="90"/>
                                          </p:val>
                                        </p:tav>
                                        <p:tav tm="100000">
                                          <p:val>
                                            <p:fltVal val="0"/>
                                          </p:val>
                                        </p:tav>
                                      </p:tavLst>
                                    </p:anim>
                                    <p:animEffect transition="in" filter="fade">
                                      <p:cBhvr>
                                        <p:cTn id="10" dur="29500"/>
                                        <p:tgtEl>
                                          <p:spTgt spid="7"/>
                                        </p:tgtEl>
                                      </p:cBhvr>
                                    </p:animEffect>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180"/>
                                        <p:tgtEl>
                                          <p:spTgt spid="3"/>
                                        </p:tgtEl>
                                      </p:cBhvr>
                                    </p:animEffect>
                                  </p:childTnLst>
                                </p:cTn>
                              </p:par>
                            </p:childTnLst>
                          </p:cTn>
                        </p:par>
                        <p:par>
                          <p:cTn id="14" fill="hold">
                            <p:stCondLst>
                              <p:cond delay="30944"/>
                            </p:stCondLst>
                            <p:childTnLst>
                              <p:par>
                                <p:cTn id="15" presetID="10" presetClass="entr" presetSubtype="0" fill="hold" grpId="0" nodeType="afterEffect">
                                  <p:stCondLst>
                                    <p:cond delay="100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180"/>
                                        <p:tgtEl>
                                          <p:spTgt spid="4"/>
                                        </p:tgtEl>
                                      </p:cBhvr>
                                    </p:animEffect>
                                  </p:childTnLst>
                                </p:cTn>
                              </p:par>
                            </p:childTnLst>
                          </p:cTn>
                        </p:par>
                        <p:par>
                          <p:cTn id="18" fill="hold">
                            <p:stCondLst>
                              <p:cond delay="47638"/>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180"/>
                                        <p:tgtEl>
                                          <p:spTgt spid="5"/>
                                        </p:tgtEl>
                                      </p:cBhvr>
                                    </p:animEffect>
                                  </p:childTnLst>
                                </p:cTn>
                              </p:par>
                            </p:childTnLst>
                          </p:cTn>
                        </p:par>
                        <p:par>
                          <p:cTn id="22" fill="hold">
                            <p:stCondLst>
                              <p:cond delay="56308"/>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180"/>
                                        <p:tgtEl>
                                          <p:spTgt spid="8"/>
                                        </p:tgtEl>
                                      </p:cBhvr>
                                    </p:animEffect>
                                  </p:childTnLst>
                                </p:cTn>
                              </p:par>
                            </p:childTnLst>
                          </p:cTn>
                        </p:par>
                        <p:par>
                          <p:cTn id="26" fill="hold">
                            <p:stCondLst>
                              <p:cond delay="76778"/>
                            </p:stCondLst>
                            <p:childTnLst>
                              <p:par>
                                <p:cTn id="27" presetID="1" presetClass="entr" presetSubtype="0" fill="hold" grpId="0" nodeType="afterEffect">
                                  <p:stCondLst>
                                    <p:cond delay="300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0000"/>
            <a:lum/>
          </a:blip>
          <a:srcRect/>
          <a:stretch>
            <a:fillRect/>
          </a:stretch>
        </a:blipFill>
        <a:effectLst/>
      </p:bgPr>
    </p:bg>
    <p:spTree>
      <p:nvGrpSpPr>
        <p:cNvPr id="1" name=""/>
        <p:cNvGrpSpPr/>
        <p:nvPr/>
      </p:nvGrpSpPr>
      <p:grpSpPr>
        <a:xfrm>
          <a:off x="0" y="0"/>
          <a:ext cx="0" cy="0"/>
          <a:chOff x="0" y="0"/>
          <a:chExt cx="0" cy="0"/>
        </a:xfrm>
      </p:grpSpPr>
      <p:pic>
        <p:nvPicPr>
          <p:cNvPr id="9" name="Imagen 8" descr="Imagen que contiene carretera, exterior, rojo, hierba&#10;&#10;Descripción generada con confianza muy alta">
            <a:extLst>
              <a:ext uri="{FF2B5EF4-FFF2-40B4-BE49-F238E27FC236}">
                <a16:creationId xmlns:a16="http://schemas.microsoft.com/office/drawing/2014/main" id="{0DCBF490-BF61-4410-8EB2-A0E263FE4B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59488" y="1786442"/>
            <a:ext cx="6134128" cy="4091808"/>
          </a:xfrm>
          <a:prstGeom prst="rect">
            <a:avLst/>
          </a:prstGeom>
          <a:effectLst>
            <a:softEdge rad="317500"/>
          </a:effectLst>
        </p:spPr>
      </p:pic>
      <p:sp>
        <p:nvSpPr>
          <p:cNvPr id="3" name="Rectángulo 2">
            <a:extLst>
              <a:ext uri="{FF2B5EF4-FFF2-40B4-BE49-F238E27FC236}">
                <a16:creationId xmlns:a16="http://schemas.microsoft.com/office/drawing/2014/main" id="{07DACA0B-CD17-4B15-B300-9404433F0058}"/>
              </a:ext>
            </a:extLst>
          </p:cNvPr>
          <p:cNvSpPr/>
          <p:nvPr/>
        </p:nvSpPr>
        <p:spPr>
          <a:xfrm>
            <a:off x="1" y="530926"/>
            <a:ext cx="12191999" cy="400110"/>
          </a:xfrm>
          <a:prstGeom prst="rect">
            <a:avLst/>
          </a:prstGeom>
        </p:spPr>
        <p:txBody>
          <a:bodyPr wrap="square">
            <a:spAutoFit/>
          </a:bodyPr>
          <a:lstStyle/>
          <a:p>
            <a:pPr algn="ctr">
              <a:lnSpc>
                <a:spcPts val="2400"/>
              </a:lnSpc>
            </a:pPr>
            <a:r>
              <a:rPr lang="es-ES" sz="6000" b="1" kern="0" dirty="0">
                <a:ln>
                  <a:solidFill>
                    <a:srgbClr val="C00000"/>
                  </a:solidFill>
                </a:ln>
                <a:solidFill>
                  <a:srgbClr val="FFFF00"/>
                </a:solidFill>
                <a:latin typeface="Edwardian Script ITC" panose="030303020407070D0804" pitchFamily="66" charset="0"/>
                <a:cs typeface="Arial"/>
              </a:rPr>
              <a:t>McLaren Mercedes (2007)</a:t>
            </a:r>
            <a:endParaRPr lang="es-MX" sz="6000" b="1" kern="0" dirty="0">
              <a:ln>
                <a:solidFill>
                  <a:srgbClr val="C00000"/>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2C8E6619-AD7E-48A8-B791-1866D54A1915}"/>
              </a:ext>
            </a:extLst>
          </p:cNvPr>
          <p:cNvSpPr/>
          <p:nvPr/>
        </p:nvSpPr>
        <p:spPr>
          <a:xfrm>
            <a:off x="6059487" y="1209345"/>
            <a:ext cx="6132513" cy="400110"/>
          </a:xfrm>
          <a:prstGeom prst="rect">
            <a:avLst/>
          </a:prstGeom>
        </p:spPr>
        <p:txBody>
          <a:bodyPr wrap="square">
            <a:spAutoFit/>
          </a:bodyPr>
          <a:lstStyle/>
          <a:p>
            <a:pPr algn="ctr">
              <a:lnSpc>
                <a:spcPts val="2400"/>
              </a:lnSpc>
            </a:pPr>
            <a:r>
              <a:rPr lang="es-ES" sz="4000" b="1" kern="0" dirty="0">
                <a:ln>
                  <a:solidFill>
                    <a:srgbClr val="C00000"/>
                  </a:solidFill>
                </a:ln>
                <a:solidFill>
                  <a:srgbClr val="FFFF00"/>
                </a:solidFill>
                <a:latin typeface="Edwardian Script ITC" panose="030303020407070D0804" pitchFamily="66" charset="0"/>
                <a:cs typeface="Arial"/>
              </a:rPr>
              <a:t>tercero en un año lleno de polémicas</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5" name="Rectángulo 4">
            <a:extLst>
              <a:ext uri="{FF2B5EF4-FFF2-40B4-BE49-F238E27FC236}">
                <a16:creationId xmlns:a16="http://schemas.microsoft.com/office/drawing/2014/main" id="{13D59FC4-9546-4C1B-8B3E-5E0B683D2741}"/>
              </a:ext>
            </a:extLst>
          </p:cNvPr>
          <p:cNvSpPr/>
          <p:nvPr/>
        </p:nvSpPr>
        <p:spPr>
          <a:xfrm>
            <a:off x="1" y="1224097"/>
            <a:ext cx="6095999" cy="400110"/>
          </a:xfrm>
          <a:prstGeom prst="rect">
            <a:avLst/>
          </a:prstGeom>
        </p:spPr>
        <p:txBody>
          <a:bodyPr wrap="square">
            <a:spAutoFit/>
          </a:bodyPr>
          <a:lstStyle/>
          <a:p>
            <a:pPr algn="ctr">
              <a:lnSpc>
                <a:spcPts val="2400"/>
              </a:lnSpc>
            </a:pPr>
            <a:r>
              <a:rPr lang="es-ES" sz="4000" b="1" kern="0" dirty="0">
                <a:ln>
                  <a:solidFill>
                    <a:srgbClr val="C00000"/>
                  </a:solidFill>
                </a:ln>
                <a:solidFill>
                  <a:srgbClr val="FFFF00"/>
                </a:solidFill>
                <a:latin typeface="Edwardian Script ITC" panose="030303020407070D0804" pitchFamily="66" charset="0"/>
                <a:cs typeface="Arial"/>
              </a:rPr>
              <a:t>Temporada 2007 de Fórmula 1</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6" name="Rectángulo 5">
            <a:extLst>
              <a:ext uri="{FF2B5EF4-FFF2-40B4-BE49-F238E27FC236}">
                <a16:creationId xmlns:a16="http://schemas.microsoft.com/office/drawing/2014/main" id="{36A61E7A-8C2F-4A34-B8F9-BE08115C4D29}"/>
              </a:ext>
            </a:extLst>
          </p:cNvPr>
          <p:cNvSpPr/>
          <p:nvPr/>
        </p:nvSpPr>
        <p:spPr>
          <a:xfrm>
            <a:off x="6059487" y="5796114"/>
            <a:ext cx="6132514" cy="738664"/>
          </a:xfrm>
          <a:prstGeom prst="rect">
            <a:avLst/>
          </a:prstGeom>
        </p:spPr>
        <p:txBody>
          <a:bodyPr wrap="square">
            <a:spAutoFit/>
          </a:bodyPr>
          <a:lstStyle/>
          <a:p>
            <a:pPr algn="ctr">
              <a:lnSpc>
                <a:spcPts val="2400"/>
              </a:lnSpc>
              <a:spcAft>
                <a:spcPts val="0"/>
              </a:spcAft>
            </a:pPr>
            <a:r>
              <a:rPr lang="es-ES" sz="2800" kern="1800" dirty="0">
                <a:solidFill>
                  <a:srgbClr val="7A5D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Alonso durante el Gran Premio de Malasia de 2007, </a:t>
            </a:r>
          </a:p>
          <a:p>
            <a:pPr algn="ctr">
              <a:lnSpc>
                <a:spcPts val="2400"/>
              </a:lnSpc>
              <a:spcAft>
                <a:spcPts val="0"/>
              </a:spcAft>
            </a:pPr>
            <a:r>
              <a:rPr lang="es-ES" sz="2800" kern="1800" dirty="0">
                <a:solidFill>
                  <a:srgbClr val="7A5D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su primera victoria con McLaren.</a:t>
            </a:r>
            <a:endParaRPr lang="es-MX" sz="1100" dirty="0">
              <a:solidFill>
                <a:srgbClr val="7A5D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E11FDAC1-9728-4B32-869B-472BDAE7EEE3}"/>
              </a:ext>
            </a:extLst>
          </p:cNvPr>
          <p:cNvSpPr/>
          <p:nvPr/>
        </p:nvSpPr>
        <p:spPr>
          <a:xfrm>
            <a:off x="1" y="1873036"/>
            <a:ext cx="6059487" cy="132343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MP4/22, nuevo coche de Alonso,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 presentó el día 15 de enero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Ciudad de las Artes y de las Ciencias de Valencia, con una gran puesta en escena.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0032CBAF-6619-44CC-A24C-B28853DDFD95}"/>
              </a:ext>
            </a:extLst>
          </p:cNvPr>
          <p:cNvSpPr/>
          <p:nvPr/>
        </p:nvSpPr>
        <p:spPr>
          <a:xfrm>
            <a:off x="1" y="3362622"/>
            <a:ext cx="6059487"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su primera carrera de 2007 con McLaren,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GP de Australia, es segundo por detrás del finlandés Kimi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delante de Lewis Hamilton.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307A4121-33A5-4F7E-AC7F-14157D814719}"/>
              </a:ext>
            </a:extLst>
          </p:cNvPr>
          <p:cNvSpPr/>
          <p:nvPr/>
        </p:nvSpPr>
        <p:spPr>
          <a:xfrm>
            <a:off x="1" y="4542495"/>
            <a:ext cx="6059487"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8 de abril logra su primera victoria con la escudería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anglogermana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el Gran Premio de Malasia de 2007, por delante de Hamilton 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2EB1E612-BEF9-4E40-937C-E74E269B4349}"/>
              </a:ext>
            </a:extLst>
          </p:cNvPr>
          <p:cNvSpPr/>
          <p:nvPr/>
        </p:nvSpPr>
        <p:spPr>
          <a:xfrm>
            <a:off x="1" y="5692870"/>
            <a:ext cx="6059487"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Baréin queda quinto tras una difícil carrera,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quedando así igualado con Lewis Hamilton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Kimi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 veintidós puntos.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CuadroTexto 13">
            <a:extLst>
              <a:ext uri="{FF2B5EF4-FFF2-40B4-BE49-F238E27FC236}">
                <a16:creationId xmlns:a16="http://schemas.microsoft.com/office/drawing/2014/main" id="{E425E572-37A3-488C-A564-728BE9DFC03F}"/>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156992997"/>
      </p:ext>
    </p:extLst>
  </p:cSld>
  <p:clrMapOvr>
    <a:masterClrMapping/>
  </p:clrMapOvr>
  <mc:AlternateContent xmlns:mc="http://schemas.openxmlformats.org/markup-compatibility/2006" xmlns:p14="http://schemas.microsoft.com/office/powerpoint/2010/main">
    <mc:Choice Requires="p14">
      <p:transition spd="slow" p14:dur="2000" advTm="0">
        <p14:ripple dir="ld"/>
        <p:sndAc>
          <p:stSnd>
            <p:snd r:embed="rId2" name="Alonso 3a-Eaglenest-1.wav"/>
          </p:stSnd>
        </p:sndAc>
      </p:transition>
    </mc:Choice>
    <mc:Fallback xmlns="">
      <p:transition spd="slow" advTm="0">
        <p:fade/>
        <p:sndAc>
          <p:stSnd>
            <p:snd r:embed="rId5" name="Alonso 3a-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4040"/>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80"/>
                                        <p:tgtEl>
                                          <p:spTgt spid="5"/>
                                        </p:tgtEl>
                                      </p:cBhvr>
                                    </p:animEffect>
                                  </p:childTnLst>
                                </p:cTn>
                              </p:par>
                            </p:childTnLst>
                          </p:cTn>
                        </p:par>
                        <p:par>
                          <p:cTn id="12" fill="hold">
                            <p:stCondLst>
                              <p:cond delay="9316"/>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80"/>
                                        <p:tgtEl>
                                          <p:spTgt spid="4"/>
                                        </p:tgtEl>
                                      </p:cBhvr>
                                    </p:animEffect>
                                  </p:childTnLst>
                                </p:cTn>
                              </p:par>
                            </p:childTnLst>
                          </p:cTn>
                        </p:par>
                        <p:par>
                          <p:cTn id="16" fill="hold">
                            <p:stCondLst>
                              <p:cond delay="15418"/>
                            </p:stCondLst>
                            <p:childTnLst>
                              <p:par>
                                <p:cTn id="17" presetID="2" presetClass="entr" presetSubtype="2" fill="hold" nodeType="afterEffect">
                                  <p:stCondLst>
                                    <p:cond delay="5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15750" fill="hold"/>
                                        <p:tgtEl>
                                          <p:spTgt spid="9"/>
                                        </p:tgtEl>
                                        <p:attrNameLst>
                                          <p:attrName>ppt_x</p:attrName>
                                        </p:attrNameLst>
                                      </p:cBhvr>
                                      <p:tavLst>
                                        <p:tav tm="0">
                                          <p:val>
                                            <p:strVal val="1+#ppt_w/2"/>
                                          </p:val>
                                        </p:tav>
                                        <p:tav tm="100000">
                                          <p:val>
                                            <p:strVal val="#ppt_x"/>
                                          </p:val>
                                        </p:tav>
                                      </p:tavLst>
                                    </p:anim>
                                    <p:anim calcmode="lin" valueType="num">
                                      <p:cBhvr additive="base">
                                        <p:cTn id="20" dur="15750" fill="hold"/>
                                        <p:tgtEl>
                                          <p:spTgt spid="9"/>
                                        </p:tgtEl>
                                        <p:attrNameLst>
                                          <p:attrName>ppt_y</p:attrName>
                                        </p:attrNameLst>
                                      </p:cBhvr>
                                      <p:tavLst>
                                        <p:tav tm="0">
                                          <p:val>
                                            <p:strVal val="#ppt_y"/>
                                          </p:val>
                                        </p:tav>
                                        <p:tav tm="100000">
                                          <p:val>
                                            <p:strVal val="#ppt_y"/>
                                          </p:val>
                                        </p:tav>
                                      </p:tavLst>
                                    </p:anim>
                                  </p:childTnLst>
                                </p:cTn>
                              </p:par>
                              <p:par>
                                <p:cTn id="21" presetID="10" presetClass="entr" presetSubtype="0" fill="hold" grpId="0" nodeType="withEffect">
                                  <p:stCondLst>
                                    <p:cond delay="1500"/>
                                  </p:stCondLst>
                                  <p:iterate type="lt">
                                    <p:tmPct val="10000"/>
                                  </p:iterate>
                                  <p:childTnLst>
                                    <p:set>
                                      <p:cBhvr>
                                        <p:cTn id="22" dur="1" fill="hold">
                                          <p:stCondLst>
                                            <p:cond delay="0"/>
                                          </p:stCondLst>
                                        </p:cTn>
                                        <p:tgtEl>
                                          <p:spTgt spid="10"/>
                                        </p:tgtEl>
                                        <p:attrNameLst>
                                          <p:attrName>style.visibility</p:attrName>
                                        </p:attrNameLst>
                                      </p:cBhvr>
                                      <p:to>
                                        <p:strVal val="visible"/>
                                      </p:to>
                                    </p:set>
                                    <p:animEffect transition="in" filter="fade">
                                      <p:cBhvr>
                                        <p:cTn id="23" dur="1180"/>
                                        <p:tgtEl>
                                          <p:spTgt spid="10"/>
                                        </p:tgtEl>
                                      </p:cBhvr>
                                    </p:animEffect>
                                  </p:childTnLst>
                                </p:cTn>
                              </p:par>
                            </p:childTnLst>
                          </p:cTn>
                        </p:par>
                        <p:par>
                          <p:cTn id="24" fill="hold">
                            <p:stCondLst>
                              <p:cond delay="32376"/>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180"/>
                                        <p:tgtEl>
                                          <p:spTgt spid="6"/>
                                        </p:tgtEl>
                                      </p:cBhvr>
                                    </p:animEffect>
                                  </p:childTnLst>
                                </p:cTn>
                              </p:par>
                            </p:childTnLst>
                          </p:cTn>
                        </p:par>
                        <p:par>
                          <p:cTn id="28" fill="hold">
                            <p:stCondLst>
                              <p:cond delay="42580"/>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1180"/>
                                        <p:tgtEl>
                                          <p:spTgt spid="11"/>
                                        </p:tgtEl>
                                      </p:cBhvr>
                                    </p:animEffect>
                                  </p:childTnLst>
                                </p:cTn>
                              </p:par>
                            </p:childTnLst>
                          </p:cTn>
                        </p:par>
                        <p:par>
                          <p:cTn id="32" fill="hold">
                            <p:stCondLst>
                              <p:cond delay="58566"/>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2"/>
                                        </p:tgtEl>
                                        <p:attrNameLst>
                                          <p:attrName>style.visibility</p:attrName>
                                        </p:attrNameLst>
                                      </p:cBhvr>
                                      <p:to>
                                        <p:strVal val="visible"/>
                                      </p:to>
                                    </p:set>
                                    <p:animEffect transition="in" filter="fade">
                                      <p:cBhvr>
                                        <p:cTn id="35" dur="1180"/>
                                        <p:tgtEl>
                                          <p:spTgt spid="12"/>
                                        </p:tgtEl>
                                      </p:cBhvr>
                                    </p:animEffect>
                                  </p:childTnLst>
                                </p:cTn>
                              </p:par>
                            </p:childTnLst>
                          </p:cTn>
                        </p:par>
                        <p:par>
                          <p:cTn id="36" fill="hold">
                            <p:stCondLst>
                              <p:cond delay="74670"/>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3"/>
                                        </p:tgtEl>
                                        <p:attrNameLst>
                                          <p:attrName>style.visibility</p:attrName>
                                        </p:attrNameLst>
                                      </p:cBhvr>
                                      <p:to>
                                        <p:strVal val="visible"/>
                                      </p:to>
                                    </p:set>
                                    <p:animEffect transition="in" filter="fade">
                                      <p:cBhvr>
                                        <p:cTn id="39" dur="1180"/>
                                        <p:tgtEl>
                                          <p:spTgt spid="13"/>
                                        </p:tgtEl>
                                      </p:cBhvr>
                                    </p:animEffect>
                                  </p:childTnLst>
                                </p:cTn>
                              </p:par>
                            </p:childTnLst>
                          </p:cTn>
                        </p:par>
                        <p:par>
                          <p:cTn id="40" fill="hold">
                            <p:stCondLst>
                              <p:cond delay="89358"/>
                            </p:stCondLst>
                            <p:childTnLst>
                              <p:par>
                                <p:cTn id="41" presetID="1" presetClass="entr" presetSubtype="0" fill="hold" grpId="0" nodeType="afterEffect">
                                  <p:stCondLst>
                                    <p:cond delay="200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10" grpId="0"/>
      <p:bldP spid="11" grpId="0"/>
      <p:bldP spid="12" grpId="0"/>
      <p:bldP spid="13" grpId="0"/>
      <p:bldP spid="14"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07DACA0B-CD17-4B15-B300-9404433F0058}"/>
              </a:ext>
            </a:extLst>
          </p:cNvPr>
          <p:cNvSpPr/>
          <p:nvPr/>
        </p:nvSpPr>
        <p:spPr>
          <a:xfrm>
            <a:off x="1" y="280203"/>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España de 2007,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acabó tercero por detrás de Massa y Hamilton tras un toque con el brasileño en la salida.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EEDC6DBD-92B4-40B9-A404-2B933A9B5A22}"/>
              </a:ext>
            </a:extLst>
          </p:cNvPr>
          <p:cNvSpPr/>
          <p:nvPr/>
        </p:nvSpPr>
        <p:spPr>
          <a:xfrm>
            <a:off x="7536425" y="1327332"/>
            <a:ext cx="4655575" cy="196977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27 de mayo, Alonso y Hamilton logran el segundo doblete para McLaren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Mónaco,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siendo el ovetense primero,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británico segundo y Massa tercero,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mientras que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acabó octavo.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791B3F5E-5685-4837-92CF-799463B0940E}"/>
              </a:ext>
            </a:extLst>
          </p:cNvPr>
          <p:cNvSpPr/>
          <p:nvPr/>
        </p:nvSpPr>
        <p:spPr>
          <a:xfrm>
            <a:off x="7536425" y="3436346"/>
            <a:ext cx="4655575" cy="1938992"/>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la carrera, la </a:t>
            </a:r>
            <a:r>
              <a:rPr lang="es-ES" sz="16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FIA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inspeccionó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la escudería McLaren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presuntas órdenes de equipo para favorecer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Alonso en perjuicio de Hamilton,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no se tomó ninguna medida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contra la escudería o el piloto.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6DB2AAB2-9D20-4886-ACB0-28012A43BB69}"/>
              </a:ext>
            </a:extLst>
          </p:cNvPr>
          <p:cNvSpPr/>
          <p:nvPr/>
        </p:nvSpPr>
        <p:spPr>
          <a:xfrm>
            <a:off x="1" y="5589622"/>
            <a:ext cx="12191999"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Canadá de 2007, el asturiano quedó séptimo tras una accidentada carrera,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que tuvo que repostar con el coche de seguridad en pista, por lo que fue penalizado con 9 s de stop &amp;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debido a la nueva prohibición de no repostar con el auto de seguridad, en pista.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Imagen 7" descr="Imagen que contiene persona, exterior, deporte&#10;&#10;Descripción generada con confianza muy alta">
            <a:extLst>
              <a:ext uri="{FF2B5EF4-FFF2-40B4-BE49-F238E27FC236}">
                <a16:creationId xmlns:a16="http://schemas.microsoft.com/office/drawing/2014/main" id="{E2EC5CC1-6970-4174-A136-EC8F9D0A2730}"/>
              </a:ext>
            </a:extLst>
          </p:cNvPr>
          <p:cNvPicPr>
            <a:picLocks noChangeAspect="1"/>
          </p:cNvPicPr>
          <p:nvPr/>
        </p:nvPicPr>
        <p:blipFill rotWithShape="1">
          <a:blip r:embed="rId3">
            <a:extLst>
              <a:ext uri="{28A0092B-C50C-407E-A947-70E740481C1C}">
                <a14:useLocalDpi xmlns:a14="http://schemas.microsoft.com/office/drawing/2010/main" val="0"/>
              </a:ext>
            </a:extLst>
          </a:blip>
          <a:srcRect b="11109"/>
          <a:stretch/>
        </p:blipFill>
        <p:spPr>
          <a:xfrm>
            <a:off x="235968" y="1076832"/>
            <a:ext cx="7300456" cy="4323607"/>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9" name="CuadroTexto 8">
            <a:extLst>
              <a:ext uri="{FF2B5EF4-FFF2-40B4-BE49-F238E27FC236}">
                <a16:creationId xmlns:a16="http://schemas.microsoft.com/office/drawing/2014/main" id="{233A892E-F1A2-4DA8-B364-34D5B5B66366}"/>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148082766"/>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14306"/>
                            </p:stCondLst>
                            <p:childTnLst>
                              <p:par>
                                <p:cTn id="9" presetID="21" presetClass="entr" presetSubtype="3"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3)">
                                      <p:cBhvr>
                                        <p:cTn id="11" dur="21500"/>
                                        <p:tgtEl>
                                          <p:spTgt spid="8"/>
                                        </p:tgtEl>
                                      </p:cBhvr>
                                    </p:animEffect>
                                  </p:childTnLst>
                                </p:cTn>
                              </p:par>
                              <p:par>
                                <p:cTn id="12" presetID="10" presetClass="entr" presetSubtype="0" fill="hold" grpId="0" nodeType="withEffect">
                                  <p:stCondLst>
                                    <p:cond delay="100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180"/>
                                        <p:tgtEl>
                                          <p:spTgt spid="4"/>
                                        </p:tgtEl>
                                      </p:cBhvr>
                                    </p:animEffect>
                                  </p:childTnLst>
                                </p:cTn>
                              </p:par>
                            </p:childTnLst>
                          </p:cTn>
                        </p:par>
                        <p:par>
                          <p:cTn id="15" fill="hold">
                            <p:stCondLst>
                              <p:cond delay="36428"/>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180"/>
                                        <p:tgtEl>
                                          <p:spTgt spid="5"/>
                                        </p:tgtEl>
                                      </p:cBhvr>
                                    </p:animEffect>
                                  </p:childTnLst>
                                </p:cTn>
                              </p:par>
                            </p:childTnLst>
                          </p:cTn>
                        </p:par>
                        <p:par>
                          <p:cTn id="19" fill="hold">
                            <p:stCondLst>
                              <p:cond delay="58550"/>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180"/>
                                        <p:tgtEl>
                                          <p:spTgt spid="6"/>
                                        </p:tgtEl>
                                      </p:cBhvr>
                                    </p:animEffect>
                                  </p:childTnLst>
                                </p:cTn>
                              </p:par>
                            </p:childTnLst>
                          </p:cTn>
                        </p:par>
                        <p:par>
                          <p:cTn id="23" fill="hold">
                            <p:stCondLst>
                              <p:cond delay="87870"/>
                            </p:stCondLst>
                            <p:childTnLst>
                              <p:par>
                                <p:cTn id="24" presetID="1" presetClass="entr" presetSubtype="0" fill="hold" grpId="0" nodeType="afterEffect">
                                  <p:stCondLst>
                                    <p:cond delay="2000"/>
                                  </p:stCondLst>
                                  <p:childTnLst>
                                    <p:set>
                                      <p:cBhvr>
                                        <p:cTn id="25"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07DACA0B-CD17-4B15-B300-9404433F0058}"/>
              </a:ext>
            </a:extLst>
          </p:cNvPr>
          <p:cNvSpPr/>
          <p:nvPr/>
        </p:nvSpPr>
        <p:spPr>
          <a:xfrm>
            <a:off x="1" y="280203"/>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la penalización remontó varias posiciones para acabar finalmente en la séptima plaza.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61FCFFAD-A8BC-4097-B261-EBFA81DF55DD}"/>
              </a:ext>
            </a:extLst>
          </p:cNvPr>
          <p:cNvSpPr/>
          <p:nvPr/>
        </p:nvSpPr>
        <p:spPr>
          <a:xfrm>
            <a:off x="1" y="766901"/>
            <a:ext cx="12192000"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Así, Alonso perdía el liderato en favor de Lewis Hamilton, vencedor de la carrera.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B42989EE-8BE8-4625-A658-65A3902A74FD}"/>
              </a:ext>
            </a:extLst>
          </p:cNvPr>
          <p:cNvSpPr/>
          <p:nvPr/>
        </p:nvSpPr>
        <p:spPr>
          <a:xfrm>
            <a:off x="1" y="1209359"/>
            <a:ext cx="4675238" cy="5016758"/>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Indianápolis,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quedó segundo por detrás de Hamilton, durante la carrera, en el primer cambio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neumáticos, McLaren varia la estrategia lo que le hace perder a Alonso mucho tiempo con respecto al piloto inglés, pero poco a poco Alonso se acerca a Lewis Hamilton, cuando el asturiano tiene delante de él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gran oportunidad Lewis Hamilton realiza una maniobra discutible y polémica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proteger la posición, a 24 vueltas del final nuevamente Alonso entra a boxes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le ponen neumáticos usados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esto es un serio lastre para Alonso, esto hace que Lewis Hamilton ganara la carrera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quedase segundo Alonso.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Imagen 6" descr="Imagen que contiene persona, deporte, juego atlético, hierba&#10;&#10;Descripción generada con confianza muy alta">
            <a:extLst>
              <a:ext uri="{FF2B5EF4-FFF2-40B4-BE49-F238E27FC236}">
                <a16:creationId xmlns:a16="http://schemas.microsoft.com/office/drawing/2014/main" id="{98E8665F-53DF-40D6-8D73-61D595B10D69}"/>
              </a:ext>
            </a:extLst>
          </p:cNvPr>
          <p:cNvPicPr>
            <a:picLocks noChangeAspect="1"/>
          </p:cNvPicPr>
          <p:nvPr/>
        </p:nvPicPr>
        <p:blipFill rotWithShape="1">
          <a:blip r:embed="rId3">
            <a:extLst>
              <a:ext uri="{28A0092B-C50C-407E-A947-70E740481C1C}">
                <a14:useLocalDpi xmlns:a14="http://schemas.microsoft.com/office/drawing/2010/main" val="0"/>
              </a:ext>
            </a:extLst>
          </a:blip>
          <a:srcRect b="5774"/>
          <a:stretch/>
        </p:blipFill>
        <p:spPr>
          <a:xfrm>
            <a:off x="4952977" y="1474833"/>
            <a:ext cx="6812959" cy="4277031"/>
          </a:xfrm>
          <a:prstGeom prst="rect">
            <a:avLst/>
          </a:prstGeom>
          <a:ln w="228600" cap="sq" cmpd="thickThin">
            <a:solidFill>
              <a:srgbClr val="FF0000"/>
            </a:solidFill>
            <a:prstDash val="solid"/>
            <a:miter lim="800000"/>
          </a:ln>
          <a:effectLst>
            <a:innerShdw blurRad="76200">
              <a:srgbClr val="000000"/>
            </a:innerShdw>
          </a:effectLst>
        </p:spPr>
      </p:pic>
      <p:sp>
        <p:nvSpPr>
          <p:cNvPr id="8" name="Rectángulo 7">
            <a:extLst>
              <a:ext uri="{FF2B5EF4-FFF2-40B4-BE49-F238E27FC236}">
                <a16:creationId xmlns:a16="http://schemas.microsoft.com/office/drawing/2014/main" id="{D2524312-DF68-403D-98A3-3571F1695F28}"/>
              </a:ext>
            </a:extLst>
          </p:cNvPr>
          <p:cNvSpPr/>
          <p:nvPr/>
        </p:nvSpPr>
        <p:spPr>
          <a:xfrm>
            <a:off x="1" y="6268050"/>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22 de julio, en el Gran Premio de Europa de 2007, logró una nueva victoria por delante de Felipe Massa.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7F2C3503-5CAA-40F5-BF82-FA03BAFCFDD2}"/>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601725086"/>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10766"/>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80"/>
                                        <p:tgtEl>
                                          <p:spTgt spid="4"/>
                                        </p:tgtEl>
                                      </p:cBhvr>
                                    </p:animEffect>
                                  </p:childTnLst>
                                </p:cTn>
                              </p:par>
                            </p:childTnLst>
                          </p:cTn>
                        </p:par>
                        <p:par>
                          <p:cTn id="12" fill="hold">
                            <p:stCondLst>
                              <p:cond delay="2097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25000"/>
                                        <p:tgtEl>
                                          <p:spTgt spid="7"/>
                                        </p:tgtEl>
                                      </p:cBhvr>
                                    </p:animEffect>
                                  </p:childTnLst>
                                </p:cTn>
                              </p:par>
                              <p:par>
                                <p:cTn id="16" presetID="10" presetClass="entr" presetSubtype="0" fill="hold" grpId="0" nodeType="withEffect">
                                  <p:stCondLst>
                                    <p:cond delay="10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180"/>
                                        <p:tgtEl>
                                          <p:spTgt spid="5"/>
                                        </p:tgtEl>
                                      </p:cBhvr>
                                    </p:animEffect>
                                  </p:childTnLst>
                                </p:cTn>
                              </p:par>
                            </p:childTnLst>
                          </p:cTn>
                        </p:par>
                        <p:par>
                          <p:cTn id="19" fill="hold">
                            <p:stCondLst>
                              <p:cond delay="82740"/>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180"/>
                                        <p:tgtEl>
                                          <p:spTgt spid="8"/>
                                        </p:tgtEl>
                                      </p:cBhvr>
                                    </p:animEffect>
                                  </p:childTnLst>
                                </p:cTn>
                              </p:par>
                            </p:childTnLst>
                          </p:cTn>
                        </p:par>
                        <p:par>
                          <p:cTn id="23" fill="hold">
                            <p:stCondLst>
                              <p:cond delay="94950"/>
                            </p:stCondLst>
                            <p:childTnLst>
                              <p:par>
                                <p:cTn id="24" presetID="1" presetClass="entr" presetSubtype="0" fill="hold" grpId="0" nodeType="afterEffect">
                                  <p:stCondLst>
                                    <p:cond delay="2000"/>
                                  </p:stCondLst>
                                  <p:childTnLst>
                                    <p:set>
                                      <p:cBhvr>
                                        <p:cTn id="25"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07DACA0B-CD17-4B15-B300-9404433F0058}"/>
              </a:ext>
            </a:extLst>
          </p:cNvPr>
          <p:cNvSpPr/>
          <p:nvPr/>
        </p:nvSpPr>
        <p:spPr>
          <a:xfrm>
            <a:off x="5897261" y="206463"/>
            <a:ext cx="6294740" cy="400110"/>
          </a:xfrm>
          <a:prstGeom prst="rect">
            <a:avLst/>
          </a:prstGeom>
        </p:spPr>
        <p:txBody>
          <a:bodyPr wrap="square">
            <a:spAutoFit/>
          </a:bodyPr>
          <a:lstStyle/>
          <a:p>
            <a:pPr algn="ctr">
              <a:lnSpc>
                <a:spcPts val="2400"/>
              </a:lnSpc>
              <a:spcAft>
                <a:spcPts val="0"/>
              </a:spcAft>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Hamilton no lograban puntuar.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0DD4B77C-E276-412B-882C-6782E3269E49}"/>
              </a:ext>
            </a:extLst>
          </p:cNvPr>
          <p:cNvSpPr/>
          <p:nvPr/>
        </p:nvSpPr>
        <p:spPr>
          <a:xfrm>
            <a:off x="5897261" y="663661"/>
            <a:ext cx="629474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Así, el asturiano logró recortar la distancia con el británico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doce a dos puntos.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AE154E7A-B898-4754-B8CE-3C3233254E34}"/>
              </a:ext>
            </a:extLst>
          </p:cNvPr>
          <p:cNvSpPr/>
          <p:nvPr/>
        </p:nvSpPr>
        <p:spPr>
          <a:xfrm>
            <a:off x="1" y="545679"/>
            <a:ext cx="6059487" cy="400110"/>
          </a:xfrm>
          <a:prstGeom prst="rect">
            <a:avLst/>
          </a:prstGeom>
        </p:spPr>
        <p:txBody>
          <a:bodyPr wrap="square">
            <a:spAutoFit/>
          </a:bodyPr>
          <a:lstStyle/>
          <a:p>
            <a:pPr algn="ctr">
              <a:lnSpc>
                <a:spcPts val="2400"/>
              </a:lnSpc>
              <a:spcAft>
                <a:spcPts val="0"/>
              </a:spcAft>
            </a:pPr>
            <a:r>
              <a:rPr lang="es-ES" sz="2800" kern="1800" dirty="0">
                <a:solidFill>
                  <a:srgbClr val="7A5D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Detalle del MP4/22 en el Circuito de </a:t>
            </a:r>
            <a:r>
              <a:rPr lang="es-ES" sz="2800" kern="1800" dirty="0" err="1">
                <a:solidFill>
                  <a:srgbClr val="7A5D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Silverstone</a:t>
            </a:r>
            <a:r>
              <a:rPr lang="es-ES" sz="2800" kern="1800" dirty="0">
                <a:solidFill>
                  <a:srgbClr val="7A5D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solidFill>
                <a:srgbClr val="7A5D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Imagen 7" descr="Imagen que contiene interior, automóvil&#10;&#10;Descripción generada con confianza alta">
            <a:extLst>
              <a:ext uri="{FF2B5EF4-FFF2-40B4-BE49-F238E27FC236}">
                <a16:creationId xmlns:a16="http://schemas.microsoft.com/office/drawing/2014/main" id="{E46D194F-9ABF-45D7-8468-005F25F0F2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4532" y="1002876"/>
            <a:ext cx="5702729" cy="4277047"/>
          </a:xfrm>
          <a:prstGeom prst="roundRect">
            <a:avLst>
              <a:gd name="adj" fmla="val 4167"/>
            </a:avLst>
          </a:prstGeom>
          <a:solidFill>
            <a:srgbClr val="FFFFFF"/>
          </a:solidFill>
          <a:ln w="76200" cap="sq">
            <a:solidFill>
              <a:srgbClr val="FF00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9" name="Rectángulo 8">
            <a:extLst>
              <a:ext uri="{FF2B5EF4-FFF2-40B4-BE49-F238E27FC236}">
                <a16:creationId xmlns:a16="http://schemas.microsoft.com/office/drawing/2014/main" id="{D07D4B61-6B78-450C-B857-49B55B05F3DD}"/>
              </a:ext>
            </a:extLst>
          </p:cNvPr>
          <p:cNvSpPr/>
          <p:nvPr/>
        </p:nvSpPr>
        <p:spPr>
          <a:xfrm>
            <a:off x="5897261" y="1386333"/>
            <a:ext cx="6294739" cy="196977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Hungría fue sancionado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sin que existiera norma alguna en el reglamento de competición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con la pérdida de cinco posiciones en parrilla por haber bloqueado a Lewis Hamilton en 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pit-lane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durante la clasificación,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evitando que diese una vuelta más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que según los acuerdos </a:t>
            </a:r>
          </a:p>
          <a:p>
            <a:pPr algn="ctr">
              <a:lnSpc>
                <a:spcPts val="2400"/>
              </a:lnSpc>
              <a:spcAft>
                <a:spcPts val="0"/>
              </a:spcAft>
            </a:pP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de equipo no le correspondía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pudiera lograr la pole.</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11423798-A520-453D-943E-8FC3A8318501}"/>
              </a:ext>
            </a:extLst>
          </p:cNvPr>
          <p:cNvSpPr/>
          <p:nvPr/>
        </p:nvSpPr>
        <p:spPr>
          <a:xfrm>
            <a:off x="5825613" y="3495349"/>
            <a:ext cx="6366388"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Durante esos segundos, estaba pidiendo explicaciones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su equipo por qué le montaban neumáticos duros usados,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cuando a Hamilton le montaban neumáticos blandos nuevos.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B34DF5F2-02DF-4F9E-A2E6-5D7256822DB0}"/>
              </a:ext>
            </a:extLst>
          </p:cNvPr>
          <p:cNvSpPr/>
          <p:nvPr/>
        </p:nvSpPr>
        <p:spPr>
          <a:xfrm>
            <a:off x="5897261" y="4660473"/>
            <a:ext cx="629474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Así, Hamilton volvió a ganar,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mientras que Alonso solo fue cuarto.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E67ED842-54A8-42CB-A1F2-1A6B6BC5C02C}"/>
              </a:ext>
            </a:extLst>
          </p:cNvPr>
          <p:cNvSpPr/>
          <p:nvPr/>
        </p:nvSpPr>
        <p:spPr>
          <a:xfrm>
            <a:off x="1" y="5501136"/>
            <a:ext cx="1219200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español logró un tercer puesto en Turquía, por detrás de Felipe Massa y Kimi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siendo el británico cuarto. </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DB63F9C3-0360-4DAE-A37A-36B9E45750E2}"/>
              </a:ext>
            </a:extLst>
          </p:cNvPr>
          <p:cNvSpPr/>
          <p:nvPr/>
        </p:nvSpPr>
        <p:spPr>
          <a:xfrm>
            <a:off x="1" y="6046826"/>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Italia lograba una tripleta (pole, vuelta rápida y victoria), por delante de Hamilton</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CuadroTexto 13">
            <a:extLst>
              <a:ext uri="{FF2B5EF4-FFF2-40B4-BE49-F238E27FC236}">
                <a16:creationId xmlns:a16="http://schemas.microsoft.com/office/drawing/2014/main" id="{F2FF926D-B4EA-47B3-AB75-344E8A1E36A2}"/>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pic>
        <p:nvPicPr>
          <p:cNvPr id="15" name="Imagen 14" descr="Imagen que contiene interior, automóvil&#10;&#10;Descripción generada con confianza alta">
            <a:extLst>
              <a:ext uri="{FF2B5EF4-FFF2-40B4-BE49-F238E27FC236}">
                <a16:creationId xmlns:a16="http://schemas.microsoft.com/office/drawing/2014/main" id="{21D5A662-0485-4650-9E64-6D77B1416D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9452" y="1007796"/>
            <a:ext cx="5702729" cy="4277047"/>
          </a:xfrm>
          <a:prstGeom prst="roundRect">
            <a:avLst>
              <a:gd name="adj" fmla="val 4167"/>
            </a:avLst>
          </a:prstGeom>
          <a:solidFill>
            <a:srgbClr val="FFFFFF"/>
          </a:solidFill>
          <a:ln w="76200" cap="sq">
            <a:solidFill>
              <a:srgbClr val="FF00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150739883"/>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15000"/>
                                        <p:tgtEl>
                                          <p:spTgt spid="8"/>
                                        </p:tgtEl>
                                      </p:cBhvr>
                                    </p:animEffect>
                                  </p:childTnLst>
                                </p:cTn>
                              </p:par>
                              <p:par>
                                <p:cTn id="8" presetID="3" presetClass="entr" presetSubtype="5" fill="hold" nodeType="withEffect">
                                  <p:stCondLst>
                                    <p:cond delay="500"/>
                                  </p:stCondLst>
                                  <p:childTnLst>
                                    <p:set>
                                      <p:cBhvr>
                                        <p:cTn id="9" dur="1" fill="hold">
                                          <p:stCondLst>
                                            <p:cond delay="0"/>
                                          </p:stCondLst>
                                        </p:cTn>
                                        <p:tgtEl>
                                          <p:spTgt spid="15"/>
                                        </p:tgtEl>
                                        <p:attrNameLst>
                                          <p:attrName>style.visibility</p:attrName>
                                        </p:attrNameLst>
                                      </p:cBhvr>
                                      <p:to>
                                        <p:strVal val="visible"/>
                                      </p:to>
                                    </p:set>
                                    <p:animEffect transition="in" filter="blinds(vertical)">
                                      <p:cBhvr>
                                        <p:cTn id="10" dur="15000"/>
                                        <p:tgtEl>
                                          <p:spTgt spid="15"/>
                                        </p:tgtEl>
                                      </p:cBhvr>
                                    </p:animEffect>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180"/>
                                        <p:tgtEl>
                                          <p:spTgt spid="3"/>
                                        </p:tgtEl>
                                      </p:cBhvr>
                                    </p:animEffect>
                                  </p:childTnLst>
                                </p:cTn>
                              </p:par>
                              <p:par>
                                <p:cTn id="14" presetID="10" presetClass="entr" presetSubtype="0" fill="hold" grpId="0" nodeType="withEffect">
                                  <p:stCondLst>
                                    <p:cond delay="675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180"/>
                                        <p:tgtEl>
                                          <p:spTgt spid="4"/>
                                        </p:tgtEl>
                                      </p:cBhvr>
                                    </p:animEffect>
                                  </p:childTnLst>
                                </p:cTn>
                              </p:par>
                            </p:childTnLst>
                          </p:cTn>
                        </p:par>
                        <p:par>
                          <p:cTn id="17" fill="hold">
                            <p:stCondLst>
                              <p:cond delay="16072"/>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180"/>
                                        <p:tgtEl>
                                          <p:spTgt spid="5"/>
                                        </p:tgtEl>
                                      </p:cBhvr>
                                    </p:animEffect>
                                  </p:childTnLst>
                                </p:cTn>
                              </p:par>
                            </p:childTnLst>
                          </p:cTn>
                        </p:par>
                        <p:par>
                          <p:cTn id="21" fill="hold">
                            <p:stCondLst>
                              <p:cond delay="23090"/>
                            </p:stCondLst>
                            <p:childTnLst>
                              <p:par>
                                <p:cTn id="22" presetID="10" presetClass="entr" presetSubtype="0" fill="hold" grpId="0" nodeType="afterEffect">
                                  <p:stCondLst>
                                    <p:cond delay="100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180"/>
                                        <p:tgtEl>
                                          <p:spTgt spid="9"/>
                                        </p:tgtEl>
                                      </p:cBhvr>
                                    </p:animEffect>
                                  </p:childTnLst>
                                </p:cTn>
                              </p:par>
                            </p:childTnLst>
                          </p:cTn>
                        </p:par>
                        <p:par>
                          <p:cTn id="25" fill="hold">
                            <p:stCondLst>
                              <p:cond delay="57720"/>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10"/>
                                        </p:tgtEl>
                                        <p:attrNameLst>
                                          <p:attrName>style.visibility</p:attrName>
                                        </p:attrNameLst>
                                      </p:cBhvr>
                                      <p:to>
                                        <p:strVal val="visible"/>
                                      </p:to>
                                    </p:set>
                                    <p:animEffect transition="in" filter="fade">
                                      <p:cBhvr>
                                        <p:cTn id="28" dur="1180"/>
                                        <p:tgtEl>
                                          <p:spTgt spid="10"/>
                                        </p:tgtEl>
                                      </p:cBhvr>
                                    </p:animEffect>
                                  </p:childTnLst>
                                </p:cTn>
                              </p:par>
                            </p:childTnLst>
                          </p:cTn>
                        </p:par>
                        <p:par>
                          <p:cTn id="29" fill="hold">
                            <p:stCondLst>
                              <p:cond delay="76656"/>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11"/>
                                        </p:tgtEl>
                                        <p:attrNameLst>
                                          <p:attrName>style.visibility</p:attrName>
                                        </p:attrNameLst>
                                      </p:cBhvr>
                                      <p:to>
                                        <p:strVal val="visible"/>
                                      </p:to>
                                    </p:set>
                                    <p:animEffect transition="in" filter="fade">
                                      <p:cBhvr>
                                        <p:cTn id="32" dur="1180"/>
                                        <p:tgtEl>
                                          <p:spTgt spid="11"/>
                                        </p:tgtEl>
                                      </p:cBhvr>
                                    </p:animEffect>
                                  </p:childTnLst>
                                </p:cTn>
                              </p:par>
                            </p:childTnLst>
                          </p:cTn>
                        </p:par>
                        <p:par>
                          <p:cTn id="33" fill="hold">
                            <p:stCondLst>
                              <p:cond delay="85326"/>
                            </p:stCondLst>
                            <p:childTnLst>
                              <p:par>
                                <p:cTn id="34" presetID="10" presetClass="entr" presetSubtype="0" fill="hold" grpId="0" nodeType="afterEffect">
                                  <p:stCondLst>
                                    <p:cond delay="1000"/>
                                  </p:stCondLst>
                                  <p:iterate type="lt">
                                    <p:tmPct val="10000"/>
                                  </p:iterate>
                                  <p:childTnLst>
                                    <p:set>
                                      <p:cBhvr>
                                        <p:cTn id="35" dur="1" fill="hold">
                                          <p:stCondLst>
                                            <p:cond delay="0"/>
                                          </p:stCondLst>
                                        </p:cTn>
                                        <p:tgtEl>
                                          <p:spTgt spid="12"/>
                                        </p:tgtEl>
                                        <p:attrNameLst>
                                          <p:attrName>style.visibility</p:attrName>
                                        </p:attrNameLst>
                                      </p:cBhvr>
                                      <p:to>
                                        <p:strVal val="visible"/>
                                      </p:to>
                                    </p:set>
                                    <p:animEffect transition="in" filter="fade">
                                      <p:cBhvr>
                                        <p:cTn id="36" dur="1180"/>
                                        <p:tgtEl>
                                          <p:spTgt spid="12"/>
                                        </p:tgtEl>
                                      </p:cBhvr>
                                    </p:animEffect>
                                  </p:childTnLst>
                                </p:cTn>
                              </p:par>
                            </p:childTnLst>
                          </p:cTn>
                        </p:par>
                        <p:par>
                          <p:cTn id="37" fill="hold">
                            <p:stCondLst>
                              <p:cond delay="99070"/>
                            </p:stCondLst>
                            <p:childTnLst>
                              <p:par>
                                <p:cTn id="38" presetID="10" presetClass="entr" presetSubtype="0" fill="hold" grpId="0" nodeType="afterEffect">
                                  <p:stCondLst>
                                    <p:cond delay="1000"/>
                                  </p:stCondLst>
                                  <p:iterate type="lt">
                                    <p:tmPct val="10000"/>
                                  </p:iterate>
                                  <p:childTnLst>
                                    <p:set>
                                      <p:cBhvr>
                                        <p:cTn id="39" dur="1" fill="hold">
                                          <p:stCondLst>
                                            <p:cond delay="0"/>
                                          </p:stCondLst>
                                        </p:cTn>
                                        <p:tgtEl>
                                          <p:spTgt spid="13"/>
                                        </p:tgtEl>
                                        <p:attrNameLst>
                                          <p:attrName>style.visibility</p:attrName>
                                        </p:attrNameLst>
                                      </p:cBhvr>
                                      <p:to>
                                        <p:strVal val="visible"/>
                                      </p:to>
                                    </p:set>
                                    <p:animEffect transition="in" filter="fade">
                                      <p:cBhvr>
                                        <p:cTn id="40" dur="1180"/>
                                        <p:tgtEl>
                                          <p:spTgt spid="13"/>
                                        </p:tgtEl>
                                      </p:cBhvr>
                                    </p:animEffect>
                                  </p:childTnLst>
                                </p:cTn>
                              </p:par>
                            </p:childTnLst>
                          </p:cTn>
                        </p:par>
                        <p:par>
                          <p:cTn id="41" fill="hold">
                            <p:stCondLst>
                              <p:cond delay="112932"/>
                            </p:stCondLst>
                            <p:childTnLst>
                              <p:par>
                                <p:cTn id="42" presetID="1" presetClass="entr" presetSubtype="0" fill="hold" grpId="0" nodeType="afterEffect">
                                  <p:stCondLst>
                                    <p:cond delay="2000"/>
                                  </p:stCondLst>
                                  <p:childTnLst>
                                    <p:set>
                                      <p:cBhvr>
                                        <p:cTn id="43"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9" grpId="0"/>
      <p:bldP spid="10" grpId="0"/>
      <p:bldP spid="11" grpId="0"/>
      <p:bldP spid="12" grpId="0"/>
      <p:bldP spid="13" grpId="0"/>
      <p:bldP spid="14"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6" name="Imagen 5" descr="Imagen que contiene carretera, exterior, motocicleta, amarillo&#10;&#10;Descripción generada con confianza muy alta">
            <a:extLst>
              <a:ext uri="{FF2B5EF4-FFF2-40B4-BE49-F238E27FC236}">
                <a16:creationId xmlns:a16="http://schemas.microsoft.com/office/drawing/2014/main" id="{409C6ADA-D19C-43A1-8362-FE29B3174A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5044" y="604673"/>
            <a:ext cx="5746955" cy="4381544"/>
          </a:xfrm>
          <a:prstGeom prst="rect">
            <a:avLst/>
          </a:prstGeom>
          <a:effectLst>
            <a:softEdge rad="317500"/>
          </a:effectLst>
        </p:spPr>
      </p:pic>
      <p:sp>
        <p:nvSpPr>
          <p:cNvPr id="3" name="Rectángulo 2">
            <a:extLst>
              <a:ext uri="{FF2B5EF4-FFF2-40B4-BE49-F238E27FC236}">
                <a16:creationId xmlns:a16="http://schemas.microsoft.com/office/drawing/2014/main" id="{07DACA0B-CD17-4B15-B300-9404433F0058}"/>
              </a:ext>
            </a:extLst>
          </p:cNvPr>
          <p:cNvSpPr/>
          <p:nvPr/>
        </p:nvSpPr>
        <p:spPr>
          <a:xfrm>
            <a:off x="1" y="132723"/>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Bélgica, terminó tercero, de nuevo delante de su compañero de equipo, quedándose a dos puntos de este.</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67C2F454-CB24-40F3-9947-F24E8833005E}"/>
              </a:ext>
            </a:extLst>
          </p:cNvPr>
          <p:cNvSpPr/>
          <p:nvPr/>
        </p:nvSpPr>
        <p:spPr>
          <a:xfrm>
            <a:off x="1" y="663665"/>
            <a:ext cx="6607276" cy="1938992"/>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Japón, Alonso se vio obligado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retirarse tras un violento choque contra el muro debido a la lluvia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la niebla constantes, que dejó inservible su bólido;</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China fue su compañero de equipo quien se vio obligado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abandonar, tras haberse salido de la pista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entrada al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pit-lane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verse encallado en la gravilla.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7397D964-EC0B-40BF-A00F-4FBB388F044F}"/>
              </a:ext>
            </a:extLst>
          </p:cNvPr>
          <p:cNvSpPr/>
          <p:nvPr/>
        </p:nvSpPr>
        <p:spPr>
          <a:xfrm>
            <a:off x="1" y="2713690"/>
            <a:ext cx="6607276"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terminó segundo, por detrás de Kimi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solo 4  puntos del inglés para la última carrera de la temporada.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F768968F-EA69-4138-BBDC-1A94E0AB1750}"/>
              </a:ext>
            </a:extLst>
          </p:cNvPr>
          <p:cNvSpPr/>
          <p:nvPr/>
        </p:nvSpPr>
        <p:spPr>
          <a:xfrm>
            <a:off x="1" y="3569091"/>
            <a:ext cx="6607276"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Ron Dennis, dueño del equipo McLaren declaró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la finalización de la carrera, que ellos no luchaban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contra Kimi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sino contra Fernando Alonso, evidenciando un claro favoritismo hacia Hamilton.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17C65B41-B771-4973-A3EA-DFE92801601A}"/>
              </a:ext>
            </a:extLst>
          </p:cNvPr>
          <p:cNvSpPr/>
          <p:nvPr/>
        </p:nvSpPr>
        <p:spPr>
          <a:xfrm>
            <a:off x="1" y="4999688"/>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Brasil de 2007, última cita del campeonato, pudo adelantar a Lewis Hamilton en la salida, quien había sido adelantado también por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AD2FF418-60F5-417C-922A-20839CE1C66A}"/>
              </a:ext>
            </a:extLst>
          </p:cNvPr>
          <p:cNvSpPr/>
          <p:nvPr/>
        </p:nvSpPr>
        <p:spPr>
          <a:xfrm>
            <a:off x="1" y="5796102"/>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intentar el inglés recuperar la tercera posición, se salió de pista, perdiendo varias posiciones,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posteriormente, con un problema en su transmisión, fue relegado a la última posición.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74F31064-E1B1-4D8D-9875-A680A6AFD90E}"/>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700614515"/>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11946"/>
                            </p:stCondLst>
                            <p:childTnLst>
                              <p:par>
                                <p:cTn id="9" presetID="2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edge">
                                      <p:cBhvr>
                                        <p:cTn id="11" dur="34000"/>
                                        <p:tgtEl>
                                          <p:spTgt spid="6"/>
                                        </p:tgtEl>
                                      </p:cBhvr>
                                    </p:animEffect>
                                  </p:childTnLst>
                                </p:cTn>
                              </p:par>
                              <p:par>
                                <p:cTn id="12" presetID="10" presetClass="entr" presetSubtype="0" fill="hold" grpId="0" nodeType="withEffect">
                                  <p:stCondLst>
                                    <p:cond delay="100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180"/>
                                        <p:tgtEl>
                                          <p:spTgt spid="4"/>
                                        </p:tgtEl>
                                      </p:cBhvr>
                                    </p:animEffect>
                                  </p:childTnLst>
                                </p:cTn>
                              </p:par>
                            </p:childTnLst>
                          </p:cTn>
                        </p:par>
                        <p:par>
                          <p:cTn id="15" fill="hold">
                            <p:stCondLst>
                              <p:cond delay="46812"/>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180"/>
                                        <p:tgtEl>
                                          <p:spTgt spid="7"/>
                                        </p:tgtEl>
                                      </p:cBhvr>
                                    </p:animEffect>
                                  </p:childTnLst>
                                </p:cTn>
                              </p:par>
                            </p:childTnLst>
                          </p:cTn>
                        </p:par>
                        <p:par>
                          <p:cTn id="19" fill="hold">
                            <p:stCondLst>
                              <p:cond delay="60674"/>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180"/>
                                        <p:tgtEl>
                                          <p:spTgt spid="8"/>
                                        </p:tgtEl>
                                      </p:cBhvr>
                                    </p:animEffect>
                                  </p:childTnLst>
                                </p:cTn>
                              </p:par>
                            </p:childTnLst>
                          </p:cTn>
                        </p:par>
                        <p:par>
                          <p:cTn id="23" fill="hold">
                            <p:stCondLst>
                              <p:cond delay="82914"/>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180"/>
                                        <p:tgtEl>
                                          <p:spTgt spid="9"/>
                                        </p:tgtEl>
                                      </p:cBhvr>
                                    </p:animEffect>
                                  </p:childTnLst>
                                </p:cTn>
                              </p:par>
                            </p:childTnLst>
                          </p:cTn>
                        </p:par>
                        <p:par>
                          <p:cTn id="27" fill="hold">
                            <p:stCondLst>
                              <p:cond delay="100906"/>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180"/>
                                        <p:tgtEl>
                                          <p:spTgt spid="10"/>
                                        </p:tgtEl>
                                      </p:cBhvr>
                                    </p:animEffect>
                                  </p:childTnLst>
                                </p:cTn>
                              </p:par>
                            </p:childTnLst>
                          </p:cTn>
                        </p:par>
                        <p:par>
                          <p:cTn id="31" fill="hold">
                            <p:stCondLst>
                              <p:cond delay="121848"/>
                            </p:stCondLst>
                            <p:childTnLst>
                              <p:par>
                                <p:cTn id="32" presetID="1" presetClass="entr" presetSubtype="0" fill="hold" grpId="0" nodeType="afterEffect">
                                  <p:stCondLst>
                                    <p:cond delay="2000"/>
                                  </p:stCondLst>
                                  <p:childTnLst>
                                    <p:set>
                                      <p:cBhvr>
                                        <p:cTn id="33"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P spid="8" grpId="0"/>
      <p:bldP spid="9" grpId="0"/>
      <p:bldP spid="10" grpId="0"/>
      <p:bldP spid="11"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7" name="Imagen 6" descr="Imagen que contiene persona, atletismo, hombre, pared&#10;&#10;Descripción generada con confianza muy alta">
            <a:extLst>
              <a:ext uri="{FF2B5EF4-FFF2-40B4-BE49-F238E27FC236}">
                <a16:creationId xmlns:a16="http://schemas.microsoft.com/office/drawing/2014/main" id="{DBDA040D-5EBB-4112-9217-04ECD084C8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354" y="266705"/>
            <a:ext cx="7582517" cy="606601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 name="Rectángulo 2">
            <a:extLst>
              <a:ext uri="{FF2B5EF4-FFF2-40B4-BE49-F238E27FC236}">
                <a16:creationId xmlns:a16="http://schemas.microsoft.com/office/drawing/2014/main" id="{07DACA0B-CD17-4B15-B300-9404433F0058}"/>
              </a:ext>
            </a:extLst>
          </p:cNvPr>
          <p:cNvSpPr/>
          <p:nvPr/>
        </p:nvSpPr>
        <p:spPr>
          <a:xfrm>
            <a:off x="1" y="235959"/>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el adelantamiento de Kimi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 Felipe Massa, el finlandés se coronó campeón del mundo con 110  puntos, siendo Alonso tercero y Hamilton finalmente séptimo.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827CC190-0756-48EC-836E-7BAE3662F81F}"/>
              </a:ext>
            </a:extLst>
          </p:cNvPr>
          <p:cNvSpPr/>
          <p:nvPr/>
        </p:nvSpPr>
        <p:spPr>
          <a:xfrm>
            <a:off x="8273845" y="1828785"/>
            <a:ext cx="3918155" cy="196977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Esto dejaba a Alonso y Hamilton, novato en la categoría,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empatados a 109 puntos,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el británico por delante,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ya que sumaba un segundo puesto más que el español.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17429A39-9060-4013-BD4F-A21330ADDEE9}"/>
              </a:ext>
            </a:extLst>
          </p:cNvPr>
          <p:cNvSpPr/>
          <p:nvPr/>
        </p:nvSpPr>
        <p:spPr>
          <a:xfrm>
            <a:off x="8037871" y="4026288"/>
            <a:ext cx="4154129" cy="196977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2  de noviembre,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representante del piloto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hizo pública la rescisión de su contrato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la escudería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angloalemana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que ello no le supondría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pagar ninguna indemnización.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E83EA142-C9FD-4909-B024-A1A0B2C91FCA}"/>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421468388"/>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182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6000"/>
                                        <p:tgtEl>
                                          <p:spTgt spid="7"/>
                                        </p:tgtEl>
                                      </p:cBhvr>
                                    </p:animEffect>
                                    <p:anim calcmode="lin" valueType="num">
                                      <p:cBhvr>
                                        <p:cTn id="12" dur="16000" fill="hold"/>
                                        <p:tgtEl>
                                          <p:spTgt spid="7"/>
                                        </p:tgtEl>
                                        <p:attrNameLst>
                                          <p:attrName>ppt_x</p:attrName>
                                        </p:attrNameLst>
                                      </p:cBhvr>
                                      <p:tavLst>
                                        <p:tav tm="0">
                                          <p:val>
                                            <p:strVal val="#ppt_x"/>
                                          </p:val>
                                        </p:tav>
                                        <p:tav tm="100000">
                                          <p:val>
                                            <p:strVal val="#ppt_x"/>
                                          </p:val>
                                        </p:tav>
                                      </p:tavLst>
                                    </p:anim>
                                    <p:anim calcmode="lin" valueType="num">
                                      <p:cBhvr>
                                        <p:cTn id="13" dur="16000" fill="hold"/>
                                        <p:tgtEl>
                                          <p:spTgt spid="7"/>
                                        </p:tgtEl>
                                        <p:attrNameLst>
                                          <p:attrName>ppt_y</p:attrName>
                                        </p:attrNameLst>
                                      </p:cBhvr>
                                      <p:tavLst>
                                        <p:tav tm="0">
                                          <p:val>
                                            <p:strVal val="#ppt_y+.1"/>
                                          </p:val>
                                        </p:tav>
                                        <p:tav tm="100000">
                                          <p:val>
                                            <p:strVal val="#ppt_y"/>
                                          </p:val>
                                        </p:tav>
                                      </p:tavLst>
                                    </p:anim>
                                  </p:childTnLst>
                                </p:cTn>
                              </p:par>
                              <p:par>
                                <p:cTn id="14" presetID="10" presetClass="entr" presetSubtype="0" fill="hold" grpId="0" nodeType="with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180"/>
                                        <p:tgtEl>
                                          <p:spTgt spid="4"/>
                                        </p:tgtEl>
                                      </p:cBhvr>
                                    </p:animEffect>
                                  </p:childTnLst>
                                </p:cTn>
                              </p:par>
                            </p:childTnLst>
                          </p:cTn>
                        </p:par>
                        <p:par>
                          <p:cTn id="17" fill="hold">
                            <p:stCondLst>
                              <p:cond delay="35074"/>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180"/>
                                        <p:tgtEl>
                                          <p:spTgt spid="5"/>
                                        </p:tgtEl>
                                      </p:cBhvr>
                                    </p:animEffect>
                                  </p:childTnLst>
                                </p:cTn>
                              </p:par>
                            </p:childTnLst>
                          </p:cTn>
                        </p:par>
                        <p:par>
                          <p:cTn id="21" fill="hold">
                            <p:stCondLst>
                              <p:cond delay="54482"/>
                            </p:stCondLst>
                            <p:childTnLst>
                              <p:par>
                                <p:cTn id="22" presetID="1" presetClass="entr" presetSubtype="0" fill="hold" grpId="0" nodeType="afterEffect">
                                  <p:stCondLst>
                                    <p:cond delay="2000"/>
                                  </p:stCondLst>
                                  <p:childTnLst>
                                    <p:set>
                                      <p:cBhvr>
                                        <p:cTn id="2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12" name="Imagen 11" descr="Imagen que contiene hierba, plano, carretera, deporte&#10;&#10;Descripción generada con confianza muy alta">
            <a:extLst>
              <a:ext uri="{FF2B5EF4-FFF2-40B4-BE49-F238E27FC236}">
                <a16:creationId xmlns:a16="http://schemas.microsoft.com/office/drawing/2014/main" id="{9F718A19-678C-4280-A13F-BA18EF89B5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7187" y="1371523"/>
            <a:ext cx="7044812" cy="4702412"/>
          </a:xfrm>
          <a:prstGeom prst="rect">
            <a:avLst/>
          </a:prstGeom>
          <a:effectLst>
            <a:softEdge rad="317500"/>
          </a:effectLst>
        </p:spPr>
      </p:pic>
      <p:sp>
        <p:nvSpPr>
          <p:cNvPr id="3" name="Rectángulo 2">
            <a:extLst>
              <a:ext uri="{FF2B5EF4-FFF2-40B4-BE49-F238E27FC236}">
                <a16:creationId xmlns:a16="http://schemas.microsoft.com/office/drawing/2014/main" id="{07DACA0B-CD17-4B15-B300-9404433F0058}"/>
              </a:ext>
            </a:extLst>
          </p:cNvPr>
          <p:cNvSpPr/>
          <p:nvPr/>
        </p:nvSpPr>
        <p:spPr>
          <a:xfrm>
            <a:off x="1" y="427689"/>
            <a:ext cx="12191998" cy="400110"/>
          </a:xfrm>
          <a:prstGeom prst="rect">
            <a:avLst/>
          </a:prstGeom>
        </p:spPr>
        <p:txBody>
          <a:bodyPr wrap="square">
            <a:spAutoFit/>
          </a:bodyPr>
          <a:lstStyle/>
          <a:p>
            <a:pPr algn="ctr">
              <a:lnSpc>
                <a:spcPts val="2400"/>
              </a:lnSpc>
            </a:pPr>
            <a:r>
              <a:rPr lang="es-ES" sz="6000" b="1" kern="0" dirty="0">
                <a:ln>
                  <a:solidFill>
                    <a:srgbClr val="C00000"/>
                  </a:solidFill>
                </a:ln>
                <a:solidFill>
                  <a:srgbClr val="FFFF00"/>
                </a:solidFill>
                <a:latin typeface="Edwardian Script ITC" panose="030303020407070D0804" pitchFamily="66" charset="0"/>
                <a:cs typeface="Arial"/>
              </a:rPr>
              <a:t>Renault (2008-2009)</a:t>
            </a:r>
            <a:endParaRPr lang="es-MX" sz="6000" b="1" kern="0" dirty="0">
              <a:ln>
                <a:solidFill>
                  <a:srgbClr val="C00000"/>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DA9412B4-C496-4F55-9F5D-EC704AB7D649}"/>
              </a:ext>
            </a:extLst>
          </p:cNvPr>
          <p:cNvSpPr/>
          <p:nvPr/>
        </p:nvSpPr>
        <p:spPr>
          <a:xfrm>
            <a:off x="1" y="989134"/>
            <a:ext cx="6059487" cy="400110"/>
          </a:xfrm>
          <a:prstGeom prst="rect">
            <a:avLst/>
          </a:prstGeom>
        </p:spPr>
        <p:txBody>
          <a:bodyPr wrap="square">
            <a:spAutoFit/>
          </a:bodyPr>
          <a:lstStyle/>
          <a:p>
            <a:pPr algn="ctr">
              <a:lnSpc>
                <a:spcPts val="2400"/>
              </a:lnSpc>
            </a:pPr>
            <a:r>
              <a:rPr lang="es-ES" sz="4000" b="1" kern="0" dirty="0">
                <a:ln>
                  <a:solidFill>
                    <a:srgbClr val="C00000"/>
                  </a:solidFill>
                </a:ln>
                <a:solidFill>
                  <a:srgbClr val="FFFF00"/>
                </a:solidFill>
                <a:latin typeface="Edwardian Script ITC" panose="030303020407070D0804" pitchFamily="66" charset="0"/>
                <a:cs typeface="Arial"/>
              </a:rPr>
              <a:t>Temporada 2008 de Fórmula 1</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5" name="Rectángulo 4">
            <a:extLst>
              <a:ext uri="{FF2B5EF4-FFF2-40B4-BE49-F238E27FC236}">
                <a16:creationId xmlns:a16="http://schemas.microsoft.com/office/drawing/2014/main" id="{7F22C5CB-7ADD-4730-B41F-0454A459852B}"/>
              </a:ext>
            </a:extLst>
          </p:cNvPr>
          <p:cNvSpPr/>
          <p:nvPr/>
        </p:nvSpPr>
        <p:spPr>
          <a:xfrm>
            <a:off x="6059488" y="994044"/>
            <a:ext cx="6132511" cy="400110"/>
          </a:xfrm>
          <a:prstGeom prst="rect">
            <a:avLst/>
          </a:prstGeom>
        </p:spPr>
        <p:txBody>
          <a:bodyPr wrap="square">
            <a:spAutoFit/>
          </a:bodyPr>
          <a:lstStyle/>
          <a:p>
            <a:pPr algn="ctr">
              <a:lnSpc>
                <a:spcPts val="2400"/>
              </a:lnSpc>
            </a:pPr>
            <a:r>
              <a:rPr lang="es-ES" sz="4000" b="1" kern="0" dirty="0">
                <a:ln>
                  <a:solidFill>
                    <a:srgbClr val="C00000"/>
                  </a:solidFill>
                </a:ln>
                <a:solidFill>
                  <a:srgbClr val="FFFF00"/>
                </a:solidFill>
                <a:latin typeface="Edwardian Script ITC" panose="030303020407070D0804" pitchFamily="66" charset="0"/>
                <a:cs typeface="Arial"/>
              </a:rPr>
              <a:t>quinto en una temporada de contrastes</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6" name="Rectángulo 5">
            <a:extLst>
              <a:ext uri="{FF2B5EF4-FFF2-40B4-BE49-F238E27FC236}">
                <a16:creationId xmlns:a16="http://schemas.microsoft.com/office/drawing/2014/main" id="{E01FF0A4-0F31-4268-BDD1-32B0C5DC6E8A}"/>
              </a:ext>
            </a:extLst>
          </p:cNvPr>
          <p:cNvSpPr/>
          <p:nvPr/>
        </p:nvSpPr>
        <p:spPr>
          <a:xfrm>
            <a:off x="1" y="1769785"/>
            <a:ext cx="5147186"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El 10 de diciembre de 2007,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anunció su regreso a Renault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la temporada 2008, habiendo firmado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contrato con la escudería francesa.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F3C11CF4-CE55-4F7D-BB4F-328DF3A8F749}"/>
              </a:ext>
            </a:extLst>
          </p:cNvPr>
          <p:cNvSpPr/>
          <p:nvPr/>
        </p:nvSpPr>
        <p:spPr>
          <a:xfrm>
            <a:off x="1" y="3215130"/>
            <a:ext cx="5147186"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compañero de escudería durante 2008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sería el brasileño Nelson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Piquet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Jr.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D0164AC0-2455-44CF-951D-68CECE899279}"/>
              </a:ext>
            </a:extLst>
          </p:cNvPr>
          <p:cNvSpPr/>
          <p:nvPr/>
        </p:nvSpPr>
        <p:spPr>
          <a:xfrm>
            <a:off x="1" y="4100036"/>
            <a:ext cx="5147186"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duración del contrato se desconocía;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diversas fuentes habían asegurado que el contrato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Renault tendría una duración de uno,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dos y tres años.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357982AC-D2DE-4309-8BA5-51FECD5ACF30}"/>
              </a:ext>
            </a:extLst>
          </p:cNvPr>
          <p:cNvSpPr/>
          <p:nvPr/>
        </p:nvSpPr>
        <p:spPr>
          <a:xfrm>
            <a:off x="1" y="5589630"/>
            <a:ext cx="5147186"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declaraciones a la prensa alemana,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piloto declaró haber firmado un contrato </a:t>
            </a:r>
          </a:p>
          <a:p>
            <a:pPr algn="ctr">
              <a:lnSpc>
                <a:spcPts val="2400"/>
              </a:lnSpc>
              <a:spcAft>
                <a:spcPts val="0"/>
              </a:spcAft>
            </a:pP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“muy flexible"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hasta 2009.</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60DC8655-416D-4F33-A1E1-9C5651D57987}"/>
              </a:ext>
            </a:extLst>
          </p:cNvPr>
          <p:cNvSpPr/>
          <p:nvPr/>
        </p:nvSpPr>
        <p:spPr>
          <a:xfrm>
            <a:off x="5088198" y="5987844"/>
            <a:ext cx="6882581"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Algunos medios afirmaron que Alonso tendría libertad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abandonar el equipo al año siguiente en función de los resultados.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474BEAD2-E899-41BC-8BC5-453921E63721}"/>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154596703"/>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50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4000" fill="hold"/>
                                        <p:tgtEl>
                                          <p:spTgt spid="12"/>
                                        </p:tgtEl>
                                        <p:attrNameLst>
                                          <p:attrName>ppt_x</p:attrName>
                                        </p:attrNameLst>
                                      </p:cBhvr>
                                      <p:tavLst>
                                        <p:tav tm="0">
                                          <p:val>
                                            <p:strVal val="1+#ppt_w/2"/>
                                          </p:val>
                                        </p:tav>
                                        <p:tav tm="100000">
                                          <p:val>
                                            <p:strVal val="#ppt_x"/>
                                          </p:val>
                                        </p:tav>
                                      </p:tavLst>
                                    </p:anim>
                                    <p:anim calcmode="lin" valueType="num">
                                      <p:cBhvr additive="base">
                                        <p:cTn id="8" dur="14000" fill="hold"/>
                                        <p:tgtEl>
                                          <p:spTgt spid="12"/>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par>
                                <p:cTn id="12" presetID="10" presetClass="entr" presetSubtype="0" fill="hold" grpId="0" nodeType="withEffect">
                                  <p:stCondLst>
                                    <p:cond delay="525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180"/>
                                        <p:tgtEl>
                                          <p:spTgt spid="4"/>
                                        </p:tgtEl>
                                      </p:cBhvr>
                                    </p:animEffect>
                                  </p:childTnLst>
                                </p:cTn>
                              </p:par>
                              <p:par>
                                <p:cTn id="15" presetID="10" presetClass="entr" presetSubtype="0" fill="hold" grpId="0" nodeType="withEffect">
                                  <p:stCondLst>
                                    <p:cond delay="1050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180"/>
                                        <p:tgtEl>
                                          <p:spTgt spid="5"/>
                                        </p:tgtEl>
                                      </p:cBhvr>
                                    </p:animEffect>
                                  </p:childTnLst>
                                </p:cTn>
                              </p:par>
                            </p:childTnLst>
                          </p:cTn>
                        </p:par>
                        <p:par>
                          <p:cTn id="18" fill="hold">
                            <p:stCondLst>
                              <p:cond delay="15338"/>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180"/>
                                        <p:tgtEl>
                                          <p:spTgt spid="6"/>
                                        </p:tgtEl>
                                      </p:cBhvr>
                                    </p:animEffect>
                                  </p:childTnLst>
                                </p:cTn>
                              </p:par>
                            </p:childTnLst>
                          </p:cTn>
                        </p:par>
                        <p:par>
                          <p:cTn id="22" fill="hold">
                            <p:stCondLst>
                              <p:cond delay="31560"/>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180"/>
                                        <p:tgtEl>
                                          <p:spTgt spid="7"/>
                                        </p:tgtEl>
                                      </p:cBhvr>
                                    </p:animEffect>
                                  </p:childTnLst>
                                </p:cTn>
                              </p:par>
                            </p:childTnLst>
                          </p:cTn>
                        </p:par>
                        <p:par>
                          <p:cTn id="26" fill="hold">
                            <p:stCondLst>
                              <p:cond delay="41174"/>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180"/>
                                        <p:tgtEl>
                                          <p:spTgt spid="8"/>
                                        </p:tgtEl>
                                      </p:cBhvr>
                                    </p:animEffect>
                                  </p:childTnLst>
                                </p:cTn>
                              </p:par>
                            </p:childTnLst>
                          </p:cTn>
                        </p:par>
                        <p:par>
                          <p:cTn id="30" fill="hold">
                            <p:stCondLst>
                              <p:cond delay="57868"/>
                            </p:stCondLst>
                            <p:childTnLst>
                              <p:par>
                                <p:cTn id="31" presetID="10" presetClass="entr" presetSubtype="0" fill="hold" grpId="0" nodeType="afterEffect">
                                  <p:stCondLst>
                                    <p:cond delay="100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180"/>
                                        <p:tgtEl>
                                          <p:spTgt spid="9"/>
                                        </p:tgtEl>
                                      </p:cBhvr>
                                    </p:animEffect>
                                  </p:childTnLst>
                                </p:cTn>
                              </p:par>
                            </p:childTnLst>
                          </p:cTn>
                        </p:par>
                        <p:par>
                          <p:cTn id="34" fill="hold">
                            <p:stCondLst>
                              <p:cond delay="70786"/>
                            </p:stCondLst>
                            <p:childTnLst>
                              <p:par>
                                <p:cTn id="35" presetID="10" presetClass="entr" presetSubtype="0" fill="hold" grpId="0" nodeType="afterEffect">
                                  <p:stCondLst>
                                    <p:cond delay="1000"/>
                                  </p:stCondLst>
                                  <p:iterate type="lt">
                                    <p:tmPct val="10000"/>
                                  </p:iterate>
                                  <p:childTnLst>
                                    <p:set>
                                      <p:cBhvr>
                                        <p:cTn id="36" dur="1" fill="hold">
                                          <p:stCondLst>
                                            <p:cond delay="0"/>
                                          </p:stCondLst>
                                        </p:cTn>
                                        <p:tgtEl>
                                          <p:spTgt spid="10"/>
                                        </p:tgtEl>
                                        <p:attrNameLst>
                                          <p:attrName>style.visibility</p:attrName>
                                        </p:attrNameLst>
                                      </p:cBhvr>
                                      <p:to>
                                        <p:strVal val="visible"/>
                                      </p:to>
                                    </p:set>
                                    <p:animEffect transition="in" filter="fade">
                                      <p:cBhvr>
                                        <p:cTn id="37" dur="1180"/>
                                        <p:tgtEl>
                                          <p:spTgt spid="10"/>
                                        </p:tgtEl>
                                      </p:cBhvr>
                                    </p:animEffect>
                                  </p:childTnLst>
                                </p:cTn>
                              </p:par>
                            </p:childTnLst>
                          </p:cTn>
                        </p:par>
                        <p:par>
                          <p:cTn id="38" fill="hold">
                            <p:stCondLst>
                              <p:cond delay="85356"/>
                            </p:stCondLst>
                            <p:childTnLst>
                              <p:par>
                                <p:cTn id="39" presetID="1" presetClass="entr" presetSubtype="0" fill="hold" grpId="0" nodeType="afterEffect">
                                  <p:stCondLst>
                                    <p:cond delay="2000"/>
                                  </p:stCondLst>
                                  <p:childTnLst>
                                    <p:set>
                                      <p:cBhvr>
                                        <p:cTn id="4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07DACA0B-CD17-4B15-B300-9404433F0058}"/>
              </a:ext>
            </a:extLst>
          </p:cNvPr>
          <p:cNvSpPr/>
          <p:nvPr/>
        </p:nvSpPr>
        <p:spPr>
          <a:xfrm>
            <a:off x="1" y="132723"/>
            <a:ext cx="1219200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año 2008  comenzó de forma irregular para el ovetense, ya que consiguió un buen resultado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Australia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4º puesto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pero, en cambio, tras una salida mejorable,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no consiguió pasar del 8º puesto en el Gran Premio de Malasia y solo pudo ser décimo en Baréin.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BD49C61E-CF07-4C01-8853-318D5D076831}"/>
              </a:ext>
            </a:extLst>
          </p:cNvPr>
          <p:cNvSpPr/>
          <p:nvPr/>
        </p:nvSpPr>
        <p:spPr>
          <a:xfrm>
            <a:off x="7285703" y="1238853"/>
            <a:ext cx="4906297"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lo que se vio hasta entonces, no parecía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pudiera estar entre los mejores pilotos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esta temporada, ya que el coche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no era lo suficientemente competitivo.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957D3E7-5CD7-41B5-BBCD-C1978E57BB55}"/>
              </a:ext>
            </a:extLst>
          </p:cNvPr>
          <p:cNvSpPr/>
          <p:nvPr/>
        </p:nvSpPr>
        <p:spPr>
          <a:xfrm>
            <a:off x="7551173" y="2580957"/>
            <a:ext cx="4640827"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el equipo prometió mejoras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el Gran Premio de España,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donde Alonso se clasifica 2º  para acabar rompiendo el motor cuando marchaba tercero.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CF654E32-7D2F-4750-BC32-29E07B6FC6B4}"/>
              </a:ext>
            </a:extLst>
          </p:cNvPr>
          <p:cNvSpPr/>
          <p:nvPr/>
        </p:nvSpPr>
        <p:spPr>
          <a:xfrm>
            <a:off x="7565923" y="3982047"/>
            <a:ext cx="4626078"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Turquía, no obstante,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confirma la mejoría del R28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acaba sexto tras una gran salida.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AA00C925-8255-4AA7-BF07-A555DA32F134}"/>
              </a:ext>
            </a:extLst>
          </p:cNvPr>
          <p:cNvSpPr/>
          <p:nvPr/>
        </p:nvSpPr>
        <p:spPr>
          <a:xfrm>
            <a:off x="7551173" y="5102926"/>
            <a:ext cx="4640827"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Mónaco, Fernando tiene multitud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problemas bajo la lluvia, además de cometer algún error, y no logra obtener puntos.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Imagen 8" descr="Imagen que contiene carretera, exterior, edificio, automóvil&#10;&#10;Descripción generada con confianza muy alta">
            <a:extLst>
              <a:ext uri="{FF2B5EF4-FFF2-40B4-BE49-F238E27FC236}">
                <a16:creationId xmlns:a16="http://schemas.microsoft.com/office/drawing/2014/main" id="{3A058217-3F46-4829-A2B7-54ECC2ADF5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65113"/>
            <a:ext cx="7529191" cy="5117497"/>
          </a:xfrm>
          <a:prstGeom prst="rect">
            <a:avLst/>
          </a:prstGeom>
          <a:effectLst>
            <a:softEdge rad="317500"/>
          </a:effectLst>
        </p:spPr>
      </p:pic>
      <p:sp>
        <p:nvSpPr>
          <p:cNvPr id="10" name="Rectángulo 9">
            <a:extLst>
              <a:ext uri="{FF2B5EF4-FFF2-40B4-BE49-F238E27FC236}">
                <a16:creationId xmlns:a16="http://schemas.microsoft.com/office/drawing/2014/main" id="{15E6AFA1-ACD0-4D00-BB29-3B0DCCA99FB1}"/>
              </a:ext>
            </a:extLst>
          </p:cNvPr>
          <p:cNvSpPr/>
          <p:nvPr/>
        </p:nvSpPr>
        <p:spPr>
          <a:xfrm>
            <a:off x="1" y="6268054"/>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Montreal tiene problemas con la caja de cambios, que junto con un trompo le hacen abandonar.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FA6A7EAB-9BFE-498B-8890-F5F31ED50F22}"/>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559033103"/>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7000" fill="hold"/>
                                        <p:tgtEl>
                                          <p:spTgt spid="9"/>
                                        </p:tgtEl>
                                        <p:attrNameLst>
                                          <p:attrName>ppt_x</p:attrName>
                                        </p:attrNameLst>
                                      </p:cBhvr>
                                      <p:tavLst>
                                        <p:tav tm="0">
                                          <p:val>
                                            <p:strVal val="0-#ppt_w/2"/>
                                          </p:val>
                                        </p:tav>
                                        <p:tav tm="100000">
                                          <p:val>
                                            <p:strVal val="#ppt_x"/>
                                          </p:val>
                                        </p:tav>
                                      </p:tavLst>
                                    </p:anim>
                                    <p:anim calcmode="lin" valueType="num">
                                      <p:cBhvr additive="base">
                                        <p:cTn id="8" dur="27000" fill="hold"/>
                                        <p:tgtEl>
                                          <p:spTgt spid="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childTnLst>
                          </p:cTn>
                        </p:par>
                        <p:par>
                          <p:cTn id="12" fill="hold">
                            <p:stCondLst>
                              <p:cond delay="2823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80"/>
                                        <p:tgtEl>
                                          <p:spTgt spid="4"/>
                                        </p:tgtEl>
                                      </p:cBhvr>
                                    </p:animEffect>
                                  </p:childTnLst>
                                </p:cTn>
                              </p:par>
                            </p:childTnLst>
                          </p:cTn>
                        </p:par>
                        <p:par>
                          <p:cTn id="16" fill="hold">
                            <p:stCondLst>
                              <p:cond delay="4598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80"/>
                                        <p:tgtEl>
                                          <p:spTgt spid="5"/>
                                        </p:tgtEl>
                                      </p:cBhvr>
                                    </p:animEffect>
                                  </p:childTnLst>
                                </p:cTn>
                              </p:par>
                            </p:childTnLst>
                          </p:cTn>
                        </p:par>
                        <p:par>
                          <p:cTn id="20" fill="hold">
                            <p:stCondLst>
                              <p:cond delay="63506"/>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80"/>
                                        <p:tgtEl>
                                          <p:spTgt spid="6"/>
                                        </p:tgtEl>
                                      </p:cBhvr>
                                    </p:animEffect>
                                  </p:childTnLst>
                                </p:cTn>
                              </p:par>
                            </p:childTnLst>
                          </p:cTn>
                        </p:par>
                        <p:par>
                          <p:cTn id="24" fill="hold">
                            <p:stCondLst>
                              <p:cond delay="74182"/>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80"/>
                                        <p:tgtEl>
                                          <p:spTgt spid="7"/>
                                        </p:tgtEl>
                                      </p:cBhvr>
                                    </p:animEffect>
                                  </p:childTnLst>
                                </p:cTn>
                              </p:par>
                            </p:childTnLst>
                          </p:cTn>
                        </p:par>
                        <p:par>
                          <p:cTn id="28" fill="hold">
                            <p:stCondLst>
                              <p:cond delay="88280"/>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180"/>
                                        <p:tgtEl>
                                          <p:spTgt spid="10"/>
                                        </p:tgtEl>
                                      </p:cBhvr>
                                    </p:animEffect>
                                  </p:childTnLst>
                                </p:cTn>
                              </p:par>
                            </p:childTnLst>
                          </p:cTn>
                        </p:par>
                        <p:par>
                          <p:cTn id="32" fill="hold">
                            <p:stCondLst>
                              <p:cond delay="99664"/>
                            </p:stCondLst>
                            <p:childTnLst>
                              <p:par>
                                <p:cTn id="33" presetID="1" presetClass="entr" presetSubtype="0" fill="hold" grpId="0" nodeType="afterEffect">
                                  <p:stCondLst>
                                    <p:cond delay="200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0" grpId="0"/>
      <p:bldP spid="11"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9" name="Imagen 8" descr="Imagen que contiene carretera, edificio, exterior&#10;&#10;Descripción generada con confianza muy alta">
            <a:extLst>
              <a:ext uri="{FF2B5EF4-FFF2-40B4-BE49-F238E27FC236}">
                <a16:creationId xmlns:a16="http://schemas.microsoft.com/office/drawing/2014/main" id="{43F92528-1426-418E-9452-CB35E87C64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76682" y="959875"/>
            <a:ext cx="7015317" cy="5022936"/>
          </a:xfrm>
          <a:prstGeom prst="rect">
            <a:avLst/>
          </a:prstGeom>
          <a:effectLst>
            <a:softEdge rad="317500"/>
          </a:effectLst>
        </p:spPr>
      </p:pic>
      <p:sp>
        <p:nvSpPr>
          <p:cNvPr id="3" name="Rectángulo 2">
            <a:extLst>
              <a:ext uri="{FF2B5EF4-FFF2-40B4-BE49-F238E27FC236}">
                <a16:creationId xmlns:a16="http://schemas.microsoft.com/office/drawing/2014/main" id="{07DACA0B-CD17-4B15-B300-9404433F0058}"/>
              </a:ext>
            </a:extLst>
          </p:cNvPr>
          <p:cNvSpPr/>
          <p:nvPr/>
        </p:nvSpPr>
        <p:spPr>
          <a:xfrm>
            <a:off x="1" y="235959"/>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Magny-Cours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tras una buena clasificación,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solo puede ser octavo debido a una mala salida y una estrategia errónea.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204D43CE-0284-4BB2-92C2-1BE0ADA0A308}"/>
              </a:ext>
            </a:extLst>
          </p:cNvPr>
          <p:cNvSpPr/>
          <p:nvPr/>
        </p:nvSpPr>
        <p:spPr>
          <a:xfrm>
            <a:off x="1" y="1076615"/>
            <a:ext cx="5176682"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Aun así, logró sumar su punto 500º en la F1.</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9D25C46C-097C-4D5B-A75E-944CD1631D9A}"/>
              </a:ext>
            </a:extLst>
          </p:cNvPr>
          <p:cNvSpPr/>
          <p:nvPr/>
        </p:nvSpPr>
        <p:spPr>
          <a:xfrm>
            <a:off x="0" y="1666552"/>
            <a:ext cx="5176683" cy="132343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media del asturiano es de 4,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46 puntos por carrera, únicamente mejorada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la de Lewis Hamilton, Michael Schumacher y Juan Manuel Fangio.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88A77432-1DCE-41FF-B876-D50A67DBD7D0}"/>
              </a:ext>
            </a:extLst>
          </p:cNvPr>
          <p:cNvSpPr/>
          <p:nvPr/>
        </p:nvSpPr>
        <p:spPr>
          <a:xfrm>
            <a:off x="1" y="3082394"/>
            <a:ext cx="5176682"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Silverstone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Alonso logra un buen 6º puesto, tras realizar un gran trabajo bajo la lluvia.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FCFC46FF-0124-4EB1-814E-4A1095BA92F8}"/>
              </a:ext>
            </a:extLst>
          </p:cNvPr>
          <p:cNvSpPr/>
          <p:nvPr/>
        </p:nvSpPr>
        <p:spPr>
          <a:xfrm>
            <a:off x="1" y="3937804"/>
            <a:ext cx="5176682"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en Hockenheim,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suerte siguió sin acompañarle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completó un nuevo domingo para el olvido.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D07EDC3F-25B7-405D-B517-FEDEB28331DC}"/>
              </a:ext>
            </a:extLst>
          </p:cNvPr>
          <p:cNvSpPr/>
          <p:nvPr/>
        </p:nvSpPr>
        <p:spPr>
          <a:xfrm>
            <a:off x="0" y="5132422"/>
            <a:ext cx="5338916"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Hungría, Alonso logra igualar su mejor resultado de la temporada (4º).</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421F7DA2-7E2B-4FC4-8D3E-EEA1EDFBAC83}"/>
              </a:ext>
            </a:extLst>
          </p:cNvPr>
          <p:cNvSpPr/>
          <p:nvPr/>
        </p:nvSpPr>
        <p:spPr>
          <a:xfrm>
            <a:off x="1" y="5987833"/>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en el Gran Premio de Europa de 2008, el asturiano acusa la falta de adherencia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circuito urbano de Valencia y los defectos del R28 y se queda fuera de la Q3 después de diez carreras.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80824476-8BB5-4133-AAA0-D8146A6D1DBE}"/>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799743670"/>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p:cTn id="7" dur="13000" fill="hold"/>
                                        <p:tgtEl>
                                          <p:spTgt spid="9"/>
                                        </p:tgtEl>
                                        <p:attrNameLst>
                                          <p:attrName>ppt_w</p:attrName>
                                        </p:attrNameLst>
                                      </p:cBhvr>
                                      <p:tavLst>
                                        <p:tav tm="0">
                                          <p:val>
                                            <p:fltVal val="0"/>
                                          </p:val>
                                        </p:tav>
                                        <p:tav tm="100000">
                                          <p:val>
                                            <p:strVal val="#ppt_w"/>
                                          </p:val>
                                        </p:tav>
                                      </p:tavLst>
                                    </p:anim>
                                    <p:anim calcmode="lin" valueType="num">
                                      <p:cBhvr>
                                        <p:cTn id="8" dur="13000" fill="hold"/>
                                        <p:tgtEl>
                                          <p:spTgt spid="9"/>
                                        </p:tgtEl>
                                        <p:attrNameLst>
                                          <p:attrName>ppt_h</p:attrName>
                                        </p:attrNameLst>
                                      </p:cBhvr>
                                      <p:tavLst>
                                        <p:tav tm="0">
                                          <p:val>
                                            <p:fltVal val="0"/>
                                          </p:val>
                                        </p:tav>
                                        <p:tav tm="100000">
                                          <p:val>
                                            <p:strVal val="#ppt_h"/>
                                          </p:val>
                                        </p:tav>
                                      </p:tavLst>
                                    </p:anim>
                                    <p:animEffect transition="in" filter="fade">
                                      <p:cBhvr>
                                        <p:cTn id="9" dur="13000"/>
                                        <p:tgtEl>
                                          <p:spTgt spid="9"/>
                                        </p:tgtEl>
                                      </p:cBhvr>
                                    </p:animEffect>
                                  </p:childTnLst>
                                </p:cTn>
                              </p:par>
                              <p:par>
                                <p:cTn id="10" presetID="10" presetClass="entr" presetSubtype="0" fill="hold" grpId="0" nodeType="with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180"/>
                                        <p:tgtEl>
                                          <p:spTgt spid="3"/>
                                        </p:tgtEl>
                                      </p:cBhvr>
                                    </p:animEffect>
                                  </p:childTnLst>
                                </p:cTn>
                              </p:par>
                            </p:childTnLst>
                          </p:cTn>
                        </p:par>
                        <p:par>
                          <p:cTn id="13" fill="hold">
                            <p:stCondLst>
                              <p:cond delay="14070"/>
                            </p:stCondLst>
                            <p:childTnLst>
                              <p:par>
                                <p:cTn id="14" presetID="10" presetClass="entr" presetSubtype="0" fill="hold" grpId="0" nodeType="afterEffect">
                                  <p:stCondLst>
                                    <p:cond delay="100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180"/>
                                        <p:tgtEl>
                                          <p:spTgt spid="4"/>
                                        </p:tgtEl>
                                      </p:cBhvr>
                                    </p:animEffect>
                                  </p:childTnLst>
                                </p:cTn>
                              </p:par>
                            </p:childTnLst>
                          </p:cTn>
                        </p:par>
                        <p:par>
                          <p:cTn id="17" fill="hold">
                            <p:stCondLst>
                              <p:cond delay="20262"/>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180"/>
                                        <p:tgtEl>
                                          <p:spTgt spid="5"/>
                                        </p:tgtEl>
                                      </p:cBhvr>
                                    </p:animEffect>
                                  </p:childTnLst>
                                </p:cTn>
                              </p:par>
                            </p:childTnLst>
                          </p:cTn>
                        </p:par>
                        <p:par>
                          <p:cTn id="21" fill="hold">
                            <p:stCondLst>
                              <p:cond delay="36248"/>
                            </p:stCondLst>
                            <p:childTnLst>
                              <p:par>
                                <p:cTn id="22" presetID="10" presetClass="entr" presetSubtype="0" fill="hold" grpId="0" nodeType="afterEffect">
                                  <p:stCondLst>
                                    <p:cond delay="100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180"/>
                                        <p:tgtEl>
                                          <p:spTgt spid="6"/>
                                        </p:tgtEl>
                                      </p:cBhvr>
                                    </p:animEffect>
                                  </p:childTnLst>
                                </p:cTn>
                              </p:par>
                            </p:childTnLst>
                          </p:cTn>
                        </p:par>
                        <p:par>
                          <p:cTn id="25" fill="hold">
                            <p:stCondLst>
                              <p:cond delay="47514"/>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180"/>
                                        <p:tgtEl>
                                          <p:spTgt spid="7"/>
                                        </p:tgtEl>
                                      </p:cBhvr>
                                    </p:animEffect>
                                  </p:childTnLst>
                                </p:cTn>
                              </p:par>
                            </p:childTnLst>
                          </p:cTn>
                        </p:par>
                        <p:par>
                          <p:cTn id="29" fill="hold">
                            <p:stCondLst>
                              <p:cond delay="59960"/>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180"/>
                                        <p:tgtEl>
                                          <p:spTgt spid="10"/>
                                        </p:tgtEl>
                                      </p:cBhvr>
                                    </p:animEffect>
                                  </p:childTnLst>
                                </p:cTn>
                              </p:par>
                            </p:childTnLst>
                          </p:cTn>
                        </p:par>
                        <p:par>
                          <p:cTn id="33" fill="hold">
                            <p:stCondLst>
                              <p:cond delay="70990"/>
                            </p:stCondLst>
                            <p:childTnLst>
                              <p:par>
                                <p:cTn id="34" presetID="10" presetClass="entr" presetSubtype="0" fill="hold" grpId="0" nodeType="afterEffect">
                                  <p:stCondLst>
                                    <p:cond delay="1000"/>
                                  </p:stCondLst>
                                  <p:iterate type="lt">
                                    <p:tmPct val="10000"/>
                                  </p:iterate>
                                  <p:childTnLst>
                                    <p:set>
                                      <p:cBhvr>
                                        <p:cTn id="35" dur="1" fill="hold">
                                          <p:stCondLst>
                                            <p:cond delay="0"/>
                                          </p:stCondLst>
                                        </p:cTn>
                                        <p:tgtEl>
                                          <p:spTgt spid="11"/>
                                        </p:tgtEl>
                                        <p:attrNameLst>
                                          <p:attrName>style.visibility</p:attrName>
                                        </p:attrNameLst>
                                      </p:cBhvr>
                                      <p:to>
                                        <p:strVal val="visible"/>
                                      </p:to>
                                    </p:set>
                                    <p:animEffect transition="in" filter="fade">
                                      <p:cBhvr>
                                        <p:cTn id="36" dur="1180"/>
                                        <p:tgtEl>
                                          <p:spTgt spid="11"/>
                                        </p:tgtEl>
                                      </p:cBhvr>
                                    </p:animEffect>
                                  </p:childTnLst>
                                </p:cTn>
                              </p:par>
                            </p:childTnLst>
                          </p:cTn>
                        </p:par>
                        <p:par>
                          <p:cTn id="37" fill="hold">
                            <p:stCondLst>
                              <p:cond delay="92050"/>
                            </p:stCondLst>
                            <p:childTnLst>
                              <p:par>
                                <p:cTn id="38" presetID="1" presetClass="entr" presetSubtype="0" fill="hold" grpId="0" nodeType="afterEffect">
                                  <p:stCondLst>
                                    <p:cond delay="2000"/>
                                  </p:stCondLst>
                                  <p:childTnLst>
                                    <p:set>
                                      <p:cBhvr>
                                        <p:cTn id="39"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0" grpId="0"/>
      <p:bldP spid="11" grpId="0"/>
      <p:bldP spid="12"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10" name="Imagen 9" descr="Imagen que contiene persona, béisbol, sujetando&#10;&#10;Descripción generada con confianza alta">
            <a:extLst>
              <a:ext uri="{FF2B5EF4-FFF2-40B4-BE49-F238E27FC236}">
                <a16:creationId xmlns:a16="http://schemas.microsoft.com/office/drawing/2014/main" id="{5F6427F6-95E3-4FF5-8F8D-662012DC36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952" y="2117436"/>
            <a:ext cx="5835305" cy="4356898"/>
          </a:xfrm>
          <a:prstGeom prst="rect">
            <a:avLst/>
          </a:prstGeom>
          <a:ln w="228600" cap="sq" cmpd="thickThin">
            <a:solidFill>
              <a:srgbClr val="FF0000"/>
            </a:solidFill>
            <a:prstDash val="solid"/>
            <a:miter lim="800000"/>
          </a:ln>
          <a:effectLst>
            <a:innerShdw blurRad="76200">
              <a:srgbClr val="000000"/>
            </a:innerShdw>
          </a:effectLst>
        </p:spPr>
      </p:pic>
      <p:sp>
        <p:nvSpPr>
          <p:cNvPr id="3" name="Rectángulo 2">
            <a:extLst>
              <a:ext uri="{FF2B5EF4-FFF2-40B4-BE49-F238E27FC236}">
                <a16:creationId xmlns:a16="http://schemas.microsoft.com/office/drawing/2014/main" id="{07DACA0B-CD17-4B15-B300-9404433F0058}"/>
              </a:ext>
            </a:extLst>
          </p:cNvPr>
          <p:cNvSpPr/>
          <p:nvPr/>
        </p:nvSpPr>
        <p:spPr>
          <a:xfrm>
            <a:off x="1" y="88479"/>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día de la carrera,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Kazuki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Nakajima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le golpeó por detrás en la primera vuelta destrozándole el alerón trasero,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lo que se vio obligado a abandonar.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3F999B21-59F0-4C93-B137-A78046A86899}"/>
              </a:ext>
            </a:extLst>
          </p:cNvPr>
          <p:cNvSpPr/>
          <p:nvPr/>
        </p:nvSpPr>
        <p:spPr>
          <a:xfrm>
            <a:off x="1" y="855391"/>
            <a:ext cx="12192000"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Bélgica, sin embargo, logra un cuarto puesto.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AD292946-2B3B-4AA0-AA6E-26DCD6D96BC9}"/>
              </a:ext>
            </a:extLst>
          </p:cNvPr>
          <p:cNvSpPr/>
          <p:nvPr/>
        </p:nvSpPr>
        <p:spPr>
          <a:xfrm>
            <a:off x="-162232" y="1356846"/>
            <a:ext cx="12354233"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Monza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el piloto español vuelve a protagonizar una gran actuación y repite cuarto puesto.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FB2E2C8B-2743-41E9-BE7D-3B1C475B74DB}"/>
              </a:ext>
            </a:extLst>
          </p:cNvPr>
          <p:cNvSpPr/>
          <p:nvPr/>
        </p:nvSpPr>
        <p:spPr>
          <a:xfrm>
            <a:off x="6548282" y="5535558"/>
            <a:ext cx="5643719" cy="1323439"/>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Fernando Alonso durante el Gran Premio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Singapur, que ganó después de un año sin victorias, convirtiéndose en el primer piloto en ganar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una carrera nocturna.</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C2E7E851-F411-420E-B07D-ABBA106ED94F}"/>
              </a:ext>
            </a:extLst>
          </p:cNvPr>
          <p:cNvSpPr/>
          <p:nvPr/>
        </p:nvSpPr>
        <p:spPr>
          <a:xfrm>
            <a:off x="6548284" y="1858305"/>
            <a:ext cx="5643717" cy="258532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primer gran premio nocturno de la historia,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Singapur, Alonso consiguió la victoria a pesar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salir en el puesto 15º; gracias al buen comportamiento del monoplaza y haber repostado una gran cantidad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combustible  justo antes del accidente de su compañero de equipo, el cual hizo que saliera el coche de seguridad, ganando muchas posiciones cuando otros pilotos entraron al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pit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lane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 repostar.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5D21C778-FC15-462C-AA7B-DBF1A7955561}"/>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
        <p:nvSpPr>
          <p:cNvPr id="13" name="Rectángulo 12">
            <a:extLst>
              <a:ext uri="{FF2B5EF4-FFF2-40B4-BE49-F238E27FC236}">
                <a16:creationId xmlns:a16="http://schemas.microsoft.com/office/drawing/2014/main" id="{E74EDE28-79AF-4191-9F92-872190FE126C}"/>
              </a:ext>
            </a:extLst>
          </p:cNvPr>
          <p:cNvSpPr/>
          <p:nvPr/>
        </p:nvSpPr>
        <p:spPr>
          <a:xfrm>
            <a:off x="6548283" y="4454010"/>
            <a:ext cx="5643717"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Repitió victoria en el en el Gran Premio de Japón, por delante del polaco Robert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Kubica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1600" kern="1800" dirty="0">
                <a:solidFill>
                  <a:srgbClr val="7030A0"/>
                </a:solidFill>
                <a:latin typeface="Algerian" panose="04020705040A02060702" pitchFamily="82" charset="0"/>
                <a:ea typeface="Times New Roman" panose="02020603050405020304" pitchFamily="18" charset="0"/>
                <a:cs typeface="Times New Roman" panose="02020603050405020304" pitchFamily="18" charset="0"/>
              </a:rPr>
              <a:t>BMW</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del finlandés Kimi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Ferrari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13597825"/>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1643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80"/>
                                        <p:tgtEl>
                                          <p:spTgt spid="4"/>
                                        </p:tgtEl>
                                      </p:cBhvr>
                                    </p:animEffect>
                                  </p:childTnLst>
                                </p:cTn>
                              </p:par>
                            </p:childTnLst>
                          </p:cTn>
                        </p:par>
                        <p:par>
                          <p:cTn id="12" fill="hold">
                            <p:stCondLst>
                              <p:cond delay="24982"/>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80"/>
                                        <p:tgtEl>
                                          <p:spTgt spid="6"/>
                                        </p:tgtEl>
                                      </p:cBhvr>
                                    </p:animEffect>
                                  </p:childTnLst>
                                </p:cTn>
                              </p:par>
                            </p:childTnLst>
                          </p:cTn>
                        </p:par>
                        <p:par>
                          <p:cTn id="16" fill="hold">
                            <p:stCondLst>
                              <p:cond delay="36248"/>
                            </p:stCondLst>
                            <p:childTnLst>
                              <p:par>
                                <p:cTn id="17" presetID="18" presetClass="entr" presetSubtype="1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strips(downLeft)">
                                      <p:cBhvr>
                                        <p:cTn id="19" dur="40000"/>
                                        <p:tgtEl>
                                          <p:spTgt spid="10"/>
                                        </p:tgtEl>
                                      </p:cBhvr>
                                    </p:animEffect>
                                  </p:childTnLst>
                                </p:cTn>
                              </p:par>
                              <p:par>
                                <p:cTn id="20" presetID="10" presetClass="entr" presetSubtype="0" fill="hold" grpId="0" nodeType="with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180"/>
                                        <p:tgtEl>
                                          <p:spTgt spid="8"/>
                                        </p:tgtEl>
                                      </p:cBhvr>
                                    </p:animEffect>
                                  </p:childTnLst>
                                </p:cTn>
                              </p:par>
                            </p:childTnLst>
                          </p:cTn>
                        </p:par>
                        <p:par>
                          <p:cTn id="23" fill="hold">
                            <p:stCondLst>
                              <p:cond delay="77076"/>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180"/>
                                        <p:tgtEl>
                                          <p:spTgt spid="7"/>
                                        </p:tgtEl>
                                      </p:cBhvr>
                                    </p:animEffect>
                                  </p:childTnLst>
                                </p:cTn>
                              </p:par>
                            </p:childTnLst>
                          </p:cTn>
                        </p:par>
                        <p:par>
                          <p:cTn id="27" fill="hold">
                            <p:stCondLst>
                              <p:cond delay="94950"/>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13"/>
                                        </p:tgtEl>
                                        <p:attrNameLst>
                                          <p:attrName>style.visibility</p:attrName>
                                        </p:attrNameLst>
                                      </p:cBhvr>
                                      <p:to>
                                        <p:strVal val="visible"/>
                                      </p:to>
                                    </p:set>
                                    <p:animEffect transition="in" filter="fade">
                                      <p:cBhvr>
                                        <p:cTn id="30" dur="1180"/>
                                        <p:tgtEl>
                                          <p:spTgt spid="13"/>
                                        </p:tgtEl>
                                      </p:cBhvr>
                                    </p:animEffect>
                                  </p:childTnLst>
                                </p:cTn>
                              </p:par>
                            </p:childTnLst>
                          </p:cTn>
                        </p:par>
                        <p:par>
                          <p:cTn id="31" fill="hold">
                            <p:stCondLst>
                              <p:cond delay="110346"/>
                            </p:stCondLst>
                            <p:childTnLst>
                              <p:par>
                                <p:cTn id="32" presetID="1" presetClass="entr" presetSubtype="0" fill="hold" grpId="0" nodeType="afterEffect">
                                  <p:stCondLst>
                                    <p:cond delay="2000"/>
                                  </p:stCondLst>
                                  <p:childTnLst>
                                    <p:set>
                                      <p:cBhvr>
                                        <p:cTn id="33"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7" grpId="0"/>
      <p:bldP spid="8" grpId="0"/>
      <p:bldP spid="11" grpId="0"/>
      <p:bldP spid="13"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A158736C-B855-4831-9C39-EA4794C81AA5}"/>
              </a:ext>
            </a:extLst>
          </p:cNvPr>
          <p:cNvSpPr/>
          <p:nvPr/>
        </p:nvSpPr>
        <p:spPr>
          <a:xfrm>
            <a:off x="1" y="501436"/>
            <a:ext cx="4807973" cy="227754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victoria de Alonso se fraguó prácticamente en la primera curva, cuando los McLaren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Lewis Hamilton y del finlandés </a:t>
            </a:r>
          </a:p>
          <a:p>
            <a:pPr algn="ctr">
              <a:lnSpc>
                <a:spcPts val="2400"/>
              </a:lnSpc>
              <a:spcAft>
                <a:spcPts val="0"/>
              </a:spcAft>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Heikki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Kovalainen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 pasaron de frenada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primera curva y obligaron a los Ferrari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salirse para evitar la colisión,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formándose tras ellos todo un caos.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056A6763-0D3E-47E1-8133-AEA7AEEB6719}"/>
              </a:ext>
            </a:extLst>
          </p:cNvPr>
          <p:cNvSpPr/>
          <p:nvPr/>
        </p:nvSpPr>
        <p:spPr>
          <a:xfrm>
            <a:off x="1" y="2861177"/>
            <a:ext cx="4807973" cy="132343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mantuvo una dura pugna con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Kubica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al que entre las paradas de repostaje aventajó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13 s con un ritmo que le permitió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ganar con holgura.</a:t>
            </a:r>
          </a:p>
        </p:txBody>
      </p:sp>
      <p:sp>
        <p:nvSpPr>
          <p:cNvPr id="6" name="Rectángulo 5">
            <a:extLst>
              <a:ext uri="{FF2B5EF4-FFF2-40B4-BE49-F238E27FC236}">
                <a16:creationId xmlns:a16="http://schemas.microsoft.com/office/drawing/2014/main" id="{C443466F-71ED-4AEA-9BDB-E47B80E096F3}"/>
              </a:ext>
            </a:extLst>
          </p:cNvPr>
          <p:cNvSpPr/>
          <p:nvPr/>
        </p:nvSpPr>
        <p:spPr>
          <a:xfrm>
            <a:off x="1" y="4215394"/>
            <a:ext cx="4807973"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culminó su gran final de temporada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un cuarto puesto en China y un segundo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Brasil, lo que le valió para acabar quinto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clasificación general.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BDA1EDBF-FAE0-4855-807F-C41669855603}"/>
              </a:ext>
            </a:extLst>
          </p:cNvPr>
          <p:cNvSpPr/>
          <p:nvPr/>
        </p:nvSpPr>
        <p:spPr>
          <a:xfrm>
            <a:off x="1" y="5749218"/>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Estos buenos resultados en la recta final, y la imposibilidad de fichar aún por Ferrari, le llevan a anunciar su renovación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la escudería para 2009 y 2010, esta condicionada a los resultados y la posibilidad de ir a la escudería italiana.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Imagen 8" descr="Imagen que contiene texto&#10;&#10;Descripción generada con confianza alta">
            <a:extLst>
              <a:ext uri="{FF2B5EF4-FFF2-40B4-BE49-F238E27FC236}">
                <a16:creationId xmlns:a16="http://schemas.microsoft.com/office/drawing/2014/main" id="{EE0D0DED-F299-4EB2-99E4-13CAA9F12E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11212" y="865639"/>
            <a:ext cx="7020233" cy="4671946"/>
          </a:xfrm>
          <a:prstGeom prst="round2DiagRect">
            <a:avLst>
              <a:gd name="adj1" fmla="val 16667"/>
              <a:gd name="adj2" fmla="val 0"/>
            </a:avLst>
          </a:prstGeom>
          <a:ln w="88900" cap="sq">
            <a:solidFill>
              <a:srgbClr val="FF0000"/>
            </a:solidFill>
            <a:miter lim="800000"/>
          </a:ln>
          <a:effectLst>
            <a:outerShdw blurRad="254000" algn="tl" rotWithShape="0">
              <a:srgbClr val="000000">
                <a:alpha val="43000"/>
              </a:srgbClr>
            </a:outerShdw>
          </a:effectLst>
        </p:spPr>
      </p:pic>
      <p:sp>
        <p:nvSpPr>
          <p:cNvPr id="10" name="CuadroTexto 9">
            <a:extLst>
              <a:ext uri="{FF2B5EF4-FFF2-40B4-BE49-F238E27FC236}">
                <a16:creationId xmlns:a16="http://schemas.microsoft.com/office/drawing/2014/main" id="{A780227C-EC59-4739-AB88-EEF31FC14D70}"/>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700662923"/>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80"/>
                                        <p:tgtEl>
                                          <p:spTgt spid="4"/>
                                        </p:tgtEl>
                                      </p:cBhvr>
                                    </p:animEffect>
                                  </p:childTnLst>
                                </p:cTn>
                              </p:par>
                            </p:childTnLst>
                          </p:cTn>
                        </p:par>
                        <p:par>
                          <p:cTn id="8" fill="hold">
                            <p:stCondLst>
                              <p:cond delay="28702"/>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5000"/>
                                        <p:tgtEl>
                                          <p:spTgt spid="9"/>
                                        </p:tgtEl>
                                      </p:cBhvr>
                                    </p:animEffect>
                                  </p:childTnLst>
                                </p:cTn>
                              </p:par>
                              <p:par>
                                <p:cTn id="12" presetID="10" presetClass="entr" presetSubtype="0" fill="hold" grpId="0" nodeType="withEffect">
                                  <p:stCondLst>
                                    <p:cond delay="100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180"/>
                                        <p:tgtEl>
                                          <p:spTgt spid="5"/>
                                        </p:tgtEl>
                                      </p:cBhvr>
                                    </p:animEffect>
                                  </p:childTnLst>
                                </p:cTn>
                              </p:par>
                            </p:childTnLst>
                          </p:cTn>
                        </p:par>
                        <p:par>
                          <p:cTn id="15" fill="hold">
                            <p:stCondLst>
                              <p:cond delay="44688"/>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180"/>
                                        <p:tgtEl>
                                          <p:spTgt spid="6"/>
                                        </p:tgtEl>
                                      </p:cBhvr>
                                    </p:animEffect>
                                  </p:childTnLst>
                                </p:cTn>
                              </p:par>
                            </p:childTnLst>
                          </p:cTn>
                        </p:par>
                        <p:par>
                          <p:cTn id="19" fill="hold">
                            <p:stCondLst>
                              <p:cond delay="62208"/>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180"/>
                                        <p:tgtEl>
                                          <p:spTgt spid="7"/>
                                        </p:tgtEl>
                                      </p:cBhvr>
                                    </p:animEffect>
                                  </p:childTnLst>
                                </p:cTn>
                              </p:par>
                            </p:childTnLst>
                          </p:cTn>
                        </p:par>
                        <p:par>
                          <p:cTn id="23" fill="hold">
                            <p:stCondLst>
                              <p:cond delay="87870"/>
                            </p:stCondLst>
                            <p:childTnLst>
                              <p:par>
                                <p:cTn id="24" presetID="1" presetClass="entr" presetSubtype="0" fill="hold" grpId="0" nodeType="afterEffect">
                                  <p:stCondLst>
                                    <p:cond delay="2000"/>
                                  </p:stCondLst>
                                  <p:childTnLst>
                                    <p:set>
                                      <p:cBhvr>
                                        <p:cTn id="25"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6" name="Imagen 5" descr="Imagen que contiene carretera, hierba, exterior, deporte&#10;&#10;Descripción generada con confianza muy alta">
            <a:extLst>
              <a:ext uri="{FF2B5EF4-FFF2-40B4-BE49-F238E27FC236}">
                <a16:creationId xmlns:a16="http://schemas.microsoft.com/office/drawing/2014/main" id="{2D2377B2-FF41-41A9-8BC2-B8118EE602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57080"/>
            <a:ext cx="7359445" cy="4912430"/>
          </a:xfrm>
          <a:prstGeom prst="rect">
            <a:avLst/>
          </a:prstGeom>
          <a:effectLst>
            <a:softEdge rad="317500"/>
          </a:effectLst>
        </p:spPr>
      </p:pic>
      <p:sp>
        <p:nvSpPr>
          <p:cNvPr id="3" name="Rectángulo 2">
            <a:extLst>
              <a:ext uri="{FF2B5EF4-FFF2-40B4-BE49-F238E27FC236}">
                <a16:creationId xmlns:a16="http://schemas.microsoft.com/office/drawing/2014/main" id="{07DACA0B-CD17-4B15-B300-9404433F0058}"/>
              </a:ext>
            </a:extLst>
          </p:cNvPr>
          <p:cNvSpPr/>
          <p:nvPr/>
        </p:nvSpPr>
        <p:spPr>
          <a:xfrm>
            <a:off x="6044740" y="265455"/>
            <a:ext cx="6132513" cy="400110"/>
          </a:xfrm>
          <a:prstGeom prst="rect">
            <a:avLst/>
          </a:prstGeom>
        </p:spPr>
        <p:txBody>
          <a:bodyPr wrap="square">
            <a:spAutoFit/>
          </a:bodyPr>
          <a:lstStyle/>
          <a:p>
            <a:pPr algn="ctr">
              <a:lnSpc>
                <a:spcPts val="2400"/>
              </a:lnSpc>
            </a:pPr>
            <a:r>
              <a:rPr lang="es-ES" sz="4000" b="1" kern="0" dirty="0">
                <a:ln>
                  <a:solidFill>
                    <a:srgbClr val="C00000"/>
                  </a:solidFill>
                </a:ln>
                <a:solidFill>
                  <a:srgbClr val="FFFF00"/>
                </a:solidFill>
                <a:latin typeface="Edwardian Script ITC" panose="030303020407070D0804" pitchFamily="66" charset="0"/>
                <a:cs typeface="Arial"/>
              </a:rPr>
              <a:t>2009: </a:t>
            </a:r>
            <a:r>
              <a:rPr lang="es-ES" sz="4000" b="1" kern="0">
                <a:ln>
                  <a:solidFill>
                    <a:srgbClr val="C00000"/>
                  </a:solidFill>
                </a:ln>
                <a:solidFill>
                  <a:srgbClr val="FFFF00"/>
                </a:solidFill>
                <a:latin typeface="Edwardian Script ITC" panose="030303020407070D0804" pitchFamily="66" charset="0"/>
                <a:cs typeface="Arial"/>
              </a:rPr>
              <a:t>temporada </a:t>
            </a:r>
            <a:r>
              <a:rPr lang="es-ES" sz="4000" b="1" kern="0" dirty="0">
                <a:ln>
                  <a:solidFill>
                    <a:srgbClr val="C00000"/>
                  </a:solidFill>
                </a:ln>
                <a:solidFill>
                  <a:srgbClr val="FFFF00"/>
                </a:solidFill>
                <a:latin typeface="Edwardian Script ITC" panose="030303020407070D0804" pitchFamily="66" charset="0"/>
                <a:cs typeface="Arial"/>
              </a:rPr>
              <a:t>decepcionante</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7" name="Rectángulo 6">
            <a:extLst>
              <a:ext uri="{FF2B5EF4-FFF2-40B4-BE49-F238E27FC236}">
                <a16:creationId xmlns:a16="http://schemas.microsoft.com/office/drawing/2014/main" id="{384F99AB-4D3A-4E86-80FE-26B8508D202C}"/>
              </a:ext>
            </a:extLst>
          </p:cNvPr>
          <p:cNvSpPr/>
          <p:nvPr/>
        </p:nvSpPr>
        <p:spPr>
          <a:xfrm>
            <a:off x="152401" y="285122"/>
            <a:ext cx="5907087" cy="400110"/>
          </a:xfrm>
          <a:prstGeom prst="rect">
            <a:avLst/>
          </a:prstGeom>
        </p:spPr>
        <p:txBody>
          <a:bodyPr wrap="square">
            <a:spAutoFit/>
          </a:bodyPr>
          <a:lstStyle/>
          <a:p>
            <a:pPr algn="ctr">
              <a:lnSpc>
                <a:spcPts val="2400"/>
              </a:lnSpc>
            </a:pPr>
            <a:r>
              <a:rPr lang="es-ES" sz="4000" b="1" kern="0" dirty="0">
                <a:ln>
                  <a:solidFill>
                    <a:srgbClr val="C00000"/>
                  </a:solidFill>
                </a:ln>
                <a:solidFill>
                  <a:srgbClr val="FFFF00"/>
                </a:solidFill>
                <a:latin typeface="Edwardian Script ITC" panose="030303020407070D0804" pitchFamily="66" charset="0"/>
                <a:cs typeface="Arial"/>
              </a:rPr>
              <a:t>Temporada 2009 de Fórmula 1</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8" name="Rectángulo 7">
            <a:extLst>
              <a:ext uri="{FF2B5EF4-FFF2-40B4-BE49-F238E27FC236}">
                <a16:creationId xmlns:a16="http://schemas.microsoft.com/office/drawing/2014/main" id="{77F0841F-A80E-41D0-8FA1-9448AB6FC98F}"/>
              </a:ext>
            </a:extLst>
          </p:cNvPr>
          <p:cNvSpPr/>
          <p:nvPr/>
        </p:nvSpPr>
        <p:spPr>
          <a:xfrm rot="1124547">
            <a:off x="2212262" y="1778991"/>
            <a:ext cx="5029201" cy="430887"/>
          </a:xfrm>
          <a:prstGeom prst="rect">
            <a:avLst/>
          </a:prstGeom>
        </p:spPr>
        <p:txBody>
          <a:bodyPr wrap="square">
            <a:spAutoFit/>
          </a:bodyPr>
          <a:lstStyle/>
          <a:p>
            <a:pPr algn="ctr">
              <a:lnSpc>
                <a:spcPts val="2400"/>
              </a:lnSpc>
              <a:spcAft>
                <a:spcPts val="0"/>
              </a:spcAft>
            </a:pPr>
            <a:r>
              <a:rPr lang="es-ES" sz="2800" b="1" kern="1800" dirty="0">
                <a:solidFill>
                  <a:srgbClr val="C00000"/>
                </a:solidFill>
                <a:latin typeface="Edwardian Script ITC" panose="030303020407070D0804" pitchFamily="66" charset="0"/>
                <a:ea typeface="Times New Roman" panose="02020603050405020304" pitchFamily="18" charset="0"/>
                <a:cs typeface="Times New Roman" panose="02020603050405020304" pitchFamily="18" charset="0"/>
              </a:rPr>
              <a:t>Alonso en el Gran Premio de Turquía 2009.</a:t>
            </a:r>
            <a:endParaRPr lang="es-MX" sz="1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8FD18E5E-658A-43A3-A0EE-ECB0DFCD560D}"/>
              </a:ext>
            </a:extLst>
          </p:cNvPr>
          <p:cNvSpPr/>
          <p:nvPr/>
        </p:nvSpPr>
        <p:spPr>
          <a:xfrm>
            <a:off x="7359445" y="1120865"/>
            <a:ext cx="4832556"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Fernando Alonso siguió una temporada más con Renault y Nelson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Piquet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Jr.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compañero de equipo.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54FDFD1B-7808-4C76-A4B1-FD0378E992F7}"/>
              </a:ext>
            </a:extLst>
          </p:cNvPr>
          <p:cNvSpPr/>
          <p:nvPr/>
        </p:nvSpPr>
        <p:spPr>
          <a:xfrm>
            <a:off x="7359445" y="2226992"/>
            <a:ext cx="4832555" cy="258532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inicio del campeonato, Alonso y Renault eran optimistas y el piloto español empezó bien, con un 5º puesto en Gran Premio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Australia tras haber salido 10º,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poco a poco fue perdiendo fuelle tras un 11º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puesto en el lluvioso Gran Premio de Malasia y un 9º después de un fallo estratégico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China.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2EDF6B94-9373-46B5-BA16-2A9562528E26}"/>
              </a:ext>
            </a:extLst>
          </p:cNvPr>
          <p:cNvSpPr/>
          <p:nvPr/>
        </p:nvSpPr>
        <p:spPr>
          <a:xfrm>
            <a:off x="7034981" y="4925945"/>
            <a:ext cx="5157019"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Baréin volvió a la zona de puntos tras ser 8º.</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4AF260AE-96F1-4212-ABCD-BC610D8136EF}"/>
              </a:ext>
            </a:extLst>
          </p:cNvPr>
          <p:cNvSpPr/>
          <p:nvPr/>
        </p:nvSpPr>
        <p:spPr>
          <a:xfrm>
            <a:off x="1" y="5530632"/>
            <a:ext cx="12192000"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en Montmeló terminó 5º y en Mónaco acabó 7º.</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7F595D5A-9718-455F-930A-72DAE69CD1B8}"/>
              </a:ext>
            </a:extLst>
          </p:cNvPr>
          <p:cNvSpPr/>
          <p:nvPr/>
        </p:nvSpPr>
        <p:spPr>
          <a:xfrm>
            <a:off x="1" y="6061578"/>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Entre este período entre Mónaco y Bélgica, el R29 se muestra irregular, pero acaba mejorando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peleando con los aspirantes al título, aunque dosis de mala suerte y problemas en boxes no le permiten luchar por el podio.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CuadroTexto 13">
            <a:extLst>
              <a:ext uri="{FF2B5EF4-FFF2-40B4-BE49-F238E27FC236}">
                <a16:creationId xmlns:a16="http://schemas.microsoft.com/office/drawing/2014/main" id="{D3A1A51A-99B8-4427-ADDD-C8B69942BE3F}"/>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684384930"/>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9000" fill="hold"/>
                                        <p:tgtEl>
                                          <p:spTgt spid="6"/>
                                        </p:tgtEl>
                                        <p:attrNameLst>
                                          <p:attrName>ppt_x</p:attrName>
                                        </p:attrNameLst>
                                      </p:cBhvr>
                                      <p:tavLst>
                                        <p:tav tm="0">
                                          <p:val>
                                            <p:strVal val="1+#ppt_w/2"/>
                                          </p:val>
                                        </p:tav>
                                        <p:tav tm="100000">
                                          <p:val>
                                            <p:strVal val="#ppt_x"/>
                                          </p:val>
                                        </p:tav>
                                      </p:tavLst>
                                    </p:anim>
                                    <p:anim calcmode="lin" valueType="num">
                                      <p:cBhvr additive="base">
                                        <p:cTn id="8" dur="9000" fill="hold"/>
                                        <p:tgtEl>
                                          <p:spTgt spid="6"/>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7"/>
                                        </p:tgtEl>
                                        <p:attrNameLst>
                                          <p:attrName>style.visibility</p:attrName>
                                        </p:attrNameLst>
                                      </p:cBhvr>
                                      <p:to>
                                        <p:strVal val="visible"/>
                                      </p:to>
                                    </p:set>
                                    <p:animEffect transition="in" filter="fade">
                                      <p:cBhvr>
                                        <p:cTn id="11" dur="1180"/>
                                        <p:tgtEl>
                                          <p:spTgt spid="7"/>
                                        </p:tgtEl>
                                      </p:cBhvr>
                                    </p:animEffect>
                                  </p:childTnLst>
                                </p:cTn>
                              </p:par>
                              <p:par>
                                <p:cTn id="12" presetID="10" presetClass="entr" presetSubtype="0" fill="hold" grpId="0" nodeType="withEffect">
                                  <p:stCondLst>
                                    <p:cond delay="5750"/>
                                  </p:stCondLst>
                                  <p:iterate type="lt">
                                    <p:tmPct val="10000"/>
                                  </p:iterate>
                                  <p:childTnLst>
                                    <p:set>
                                      <p:cBhvr>
                                        <p:cTn id="13" dur="1" fill="hold">
                                          <p:stCondLst>
                                            <p:cond delay="0"/>
                                          </p:stCondLst>
                                        </p:cTn>
                                        <p:tgtEl>
                                          <p:spTgt spid="3"/>
                                        </p:tgtEl>
                                        <p:attrNameLst>
                                          <p:attrName>style.visibility</p:attrName>
                                        </p:attrNameLst>
                                      </p:cBhvr>
                                      <p:to>
                                        <p:strVal val="visible"/>
                                      </p:to>
                                    </p:set>
                                    <p:animEffect transition="in" filter="fade">
                                      <p:cBhvr>
                                        <p:cTn id="14" dur="1180"/>
                                        <p:tgtEl>
                                          <p:spTgt spid="3"/>
                                        </p:tgtEl>
                                      </p:cBhvr>
                                    </p:animEffect>
                                  </p:childTnLst>
                                </p:cTn>
                              </p:par>
                            </p:childTnLst>
                          </p:cTn>
                        </p:par>
                        <p:par>
                          <p:cTn id="15" fill="hold">
                            <p:stCondLst>
                              <p:cond delay="9998"/>
                            </p:stCondLst>
                            <p:childTnLst>
                              <p:par>
                                <p:cTn id="16" presetID="10"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1180"/>
                                        <p:tgtEl>
                                          <p:spTgt spid="8"/>
                                        </p:tgtEl>
                                      </p:cBhvr>
                                    </p:animEffect>
                                  </p:childTnLst>
                                </p:cTn>
                              </p:par>
                            </p:childTnLst>
                          </p:cTn>
                        </p:par>
                        <p:par>
                          <p:cTn id="19" fill="hold">
                            <p:stCondLst>
                              <p:cond delay="15072"/>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fade">
                                      <p:cBhvr>
                                        <p:cTn id="22" dur="1180"/>
                                        <p:tgtEl>
                                          <p:spTgt spid="9"/>
                                        </p:tgtEl>
                                      </p:cBhvr>
                                    </p:animEffect>
                                  </p:childTnLst>
                                </p:cTn>
                              </p:par>
                            </p:childTnLst>
                          </p:cTn>
                        </p:par>
                        <p:par>
                          <p:cTn id="23" fill="hold">
                            <p:stCondLst>
                              <p:cond delay="26692"/>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10"/>
                                        </p:tgtEl>
                                        <p:attrNameLst>
                                          <p:attrName>style.visibility</p:attrName>
                                        </p:attrNameLst>
                                      </p:cBhvr>
                                      <p:to>
                                        <p:strVal val="visible"/>
                                      </p:to>
                                    </p:set>
                                    <p:animEffect transition="in" filter="fade">
                                      <p:cBhvr>
                                        <p:cTn id="26" dur="1180"/>
                                        <p:tgtEl>
                                          <p:spTgt spid="10"/>
                                        </p:tgtEl>
                                      </p:cBhvr>
                                    </p:animEffect>
                                  </p:childTnLst>
                                </p:cTn>
                              </p:par>
                            </p:childTnLst>
                          </p:cTn>
                        </p:par>
                        <p:par>
                          <p:cTn id="27" fill="hold">
                            <p:stCondLst>
                              <p:cond delay="59788"/>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1180"/>
                                        <p:tgtEl>
                                          <p:spTgt spid="11"/>
                                        </p:tgtEl>
                                      </p:cBhvr>
                                    </p:animEffect>
                                  </p:childTnLst>
                                </p:cTn>
                              </p:par>
                            </p:childTnLst>
                          </p:cTn>
                        </p:par>
                        <p:par>
                          <p:cTn id="31" fill="hold">
                            <p:stCondLst>
                              <p:cond delay="66452"/>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12"/>
                                        </p:tgtEl>
                                        <p:attrNameLst>
                                          <p:attrName>style.visibility</p:attrName>
                                        </p:attrNameLst>
                                      </p:cBhvr>
                                      <p:to>
                                        <p:strVal val="visible"/>
                                      </p:to>
                                    </p:set>
                                    <p:animEffect transition="in" filter="fade">
                                      <p:cBhvr>
                                        <p:cTn id="34" dur="1180"/>
                                        <p:tgtEl>
                                          <p:spTgt spid="12"/>
                                        </p:tgtEl>
                                      </p:cBhvr>
                                    </p:animEffect>
                                  </p:childTnLst>
                                </p:cTn>
                              </p:par>
                            </p:childTnLst>
                          </p:cTn>
                        </p:par>
                        <p:par>
                          <p:cTn id="35" fill="hold">
                            <p:stCondLst>
                              <p:cond delay="73706"/>
                            </p:stCondLst>
                            <p:childTnLst>
                              <p:par>
                                <p:cTn id="36" presetID="10" presetClass="entr" presetSubtype="0" fill="hold" grpId="0" nodeType="afterEffect">
                                  <p:stCondLst>
                                    <p:cond delay="1000"/>
                                  </p:stCondLst>
                                  <p:iterate type="lt">
                                    <p:tmPct val="10000"/>
                                  </p:iterate>
                                  <p:childTnLst>
                                    <p:set>
                                      <p:cBhvr>
                                        <p:cTn id="37" dur="1" fill="hold">
                                          <p:stCondLst>
                                            <p:cond delay="0"/>
                                          </p:stCondLst>
                                        </p:cTn>
                                        <p:tgtEl>
                                          <p:spTgt spid="13"/>
                                        </p:tgtEl>
                                        <p:attrNameLst>
                                          <p:attrName>style.visibility</p:attrName>
                                        </p:attrNameLst>
                                      </p:cBhvr>
                                      <p:to>
                                        <p:strVal val="visible"/>
                                      </p:to>
                                    </p:set>
                                    <p:animEffect transition="in" filter="fade">
                                      <p:cBhvr>
                                        <p:cTn id="38" dur="1180"/>
                                        <p:tgtEl>
                                          <p:spTgt spid="13"/>
                                        </p:tgtEl>
                                      </p:cBhvr>
                                    </p:animEffect>
                                  </p:childTnLst>
                                </p:cTn>
                              </p:par>
                            </p:childTnLst>
                          </p:cTn>
                        </p:par>
                        <p:par>
                          <p:cTn id="39" fill="hold">
                            <p:stCondLst>
                              <p:cond delay="97126"/>
                            </p:stCondLst>
                            <p:childTnLst>
                              <p:par>
                                <p:cTn id="40" presetID="1" presetClass="entr" presetSubtype="0" fill="hold" grpId="0" nodeType="afterEffect">
                                  <p:stCondLst>
                                    <p:cond delay="2000"/>
                                  </p:stCondLst>
                                  <p:childTnLst>
                                    <p:set>
                                      <p:cBhvr>
                                        <p:cTn id="41"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p:bldP spid="9" grpId="0"/>
      <p:bldP spid="10" grpId="0"/>
      <p:bldP spid="11" grpId="0"/>
      <p:bldP spid="12" grpId="0"/>
      <p:bldP spid="13" grpId="0"/>
      <p:bldP spid="14"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8" name="Imagen 7" descr="Imagen que contiene carretera, edificio, exterior, calle&#10;&#10;Descripción generada con confianza muy alta">
            <a:extLst>
              <a:ext uri="{FF2B5EF4-FFF2-40B4-BE49-F238E27FC236}">
                <a16:creationId xmlns:a16="http://schemas.microsoft.com/office/drawing/2014/main" id="{45941D3A-D6CF-419A-873D-E83DBA86DA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4505" y="993788"/>
            <a:ext cx="5279134" cy="3517224"/>
          </a:xfrm>
          <a:prstGeom prst="rect">
            <a:avLst/>
          </a:prstGeom>
          <a:effectLst>
            <a:softEdge rad="317500"/>
          </a:effectLst>
        </p:spPr>
      </p:pic>
      <p:sp>
        <p:nvSpPr>
          <p:cNvPr id="3" name="Rectángulo 2">
            <a:extLst>
              <a:ext uri="{FF2B5EF4-FFF2-40B4-BE49-F238E27FC236}">
                <a16:creationId xmlns:a16="http://schemas.microsoft.com/office/drawing/2014/main" id="{07DACA0B-CD17-4B15-B300-9404433F0058}"/>
              </a:ext>
            </a:extLst>
          </p:cNvPr>
          <p:cNvSpPr/>
          <p:nvPr/>
        </p:nvSpPr>
        <p:spPr>
          <a:xfrm>
            <a:off x="1" y="280203"/>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se vio en ocasiones determinadas que el coche sí estaba ahí, como al lograr la pole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Hungaroring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o durante la carrera de Spa, donde iba 3º hasta que un problema con el tapacubos le obligó a abandonar.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41582624-876F-4943-8ABE-6B284FB23AD7}"/>
              </a:ext>
            </a:extLst>
          </p:cNvPr>
          <p:cNvSpPr/>
          <p:nvPr/>
        </p:nvSpPr>
        <p:spPr>
          <a:xfrm>
            <a:off x="1" y="1179857"/>
            <a:ext cx="6843251"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llegó la carrera nocturna de Singapur, que tanta polémica estaba generando tras el accidente de Nelson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Piquet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que ya había sido despedido y reemplazado por </a:t>
            </a:r>
            <a:r>
              <a:rPr lang="es-ES" sz="2800" b="1" kern="1800" dirty="0" err="1">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Romain</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Grosjean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2008.</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585DDA08-A1B4-41F3-881F-E62478F37B6C}"/>
              </a:ext>
            </a:extLst>
          </p:cNvPr>
          <p:cNvSpPr/>
          <p:nvPr/>
        </p:nvSpPr>
        <p:spPr>
          <a:xfrm>
            <a:off x="1" y="2330225"/>
            <a:ext cx="6843251"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Singapur, Alonso logró, por fin, el único podio del año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una mala temporada en la que Renault apenas trabajó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evolucionar el monoplaza por la crisis económica.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A471FF5B-3A81-41BB-910C-07647F79D033}"/>
              </a:ext>
            </a:extLst>
          </p:cNvPr>
          <p:cNvSpPr/>
          <p:nvPr/>
        </p:nvSpPr>
        <p:spPr>
          <a:xfrm>
            <a:off x="1" y="3451105"/>
            <a:ext cx="7182464"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30 de septiembre de 2009, tras numerosas especulaciones,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Scuderia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Ferrari emitió un comunicado en su web oficial confirmando el fichaje de Fernando Alonso para las próximas tres temporadas.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8EE9E0E4-040A-49CF-9D9F-310D262BFB06}"/>
              </a:ext>
            </a:extLst>
          </p:cNvPr>
          <p:cNvSpPr/>
          <p:nvPr/>
        </p:nvSpPr>
        <p:spPr>
          <a:xfrm>
            <a:off x="1" y="4616237"/>
            <a:ext cx="1219200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el futuro resuelto, Alonso se dispuso a terminar de la mejor forma posible su relación con Renault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pero no consiguió buenos resultados ni en Japón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10º</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Brasil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abandonó</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ni en Abu Dabi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14º</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8ADC204A-99C7-4CE4-9014-07FE338FF2EE}"/>
              </a:ext>
            </a:extLst>
          </p:cNvPr>
          <p:cNvSpPr/>
          <p:nvPr/>
        </p:nvSpPr>
        <p:spPr>
          <a:xfrm>
            <a:off x="1" y="5486388"/>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Así pues, Alonso se despidió tras siete años en Renault sin poder lograr nada significativo en su última temporada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un coche muy poco competitivo.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D8D975CC-C7AA-42D1-8E6F-3C15936E73AA}"/>
              </a:ext>
            </a:extLst>
          </p:cNvPr>
          <p:cNvSpPr/>
          <p:nvPr/>
        </p:nvSpPr>
        <p:spPr>
          <a:xfrm>
            <a:off x="1" y="6282802"/>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Fue su peor temporada desde la de su debut en Minardi.</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D8222419-E395-4FA8-A11F-6AA3EC5725A0}"/>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4115898936"/>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22330"/>
                            </p:stCondLst>
                            <p:childTnLst>
                              <p:par>
                                <p:cTn id="9" presetID="2" presetClass="entr" presetSubtype="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9500" fill="hold"/>
                                        <p:tgtEl>
                                          <p:spTgt spid="8"/>
                                        </p:tgtEl>
                                        <p:attrNameLst>
                                          <p:attrName>ppt_x</p:attrName>
                                        </p:attrNameLst>
                                      </p:cBhvr>
                                      <p:tavLst>
                                        <p:tav tm="0">
                                          <p:val>
                                            <p:strVal val="1+#ppt_w/2"/>
                                          </p:val>
                                        </p:tav>
                                        <p:tav tm="100000">
                                          <p:val>
                                            <p:strVal val="#ppt_x"/>
                                          </p:val>
                                        </p:tav>
                                      </p:tavLst>
                                    </p:anim>
                                    <p:anim calcmode="lin" valueType="num">
                                      <p:cBhvr additive="base">
                                        <p:cTn id="12" dur="19500" fill="hold"/>
                                        <p:tgtEl>
                                          <p:spTgt spid="8"/>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80"/>
                                        <p:tgtEl>
                                          <p:spTgt spid="4"/>
                                        </p:tgtEl>
                                      </p:cBhvr>
                                    </p:animEffect>
                                  </p:childTnLst>
                                </p:cTn>
                              </p:par>
                            </p:childTnLst>
                          </p:cTn>
                        </p:par>
                        <p:par>
                          <p:cTn id="16" fill="hold">
                            <p:stCondLst>
                              <p:cond delay="4339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80"/>
                                        <p:tgtEl>
                                          <p:spTgt spid="5"/>
                                        </p:tgtEl>
                                      </p:cBhvr>
                                    </p:animEffect>
                                  </p:childTnLst>
                                </p:cTn>
                              </p:par>
                            </p:childTnLst>
                          </p:cTn>
                        </p:par>
                        <p:par>
                          <p:cTn id="20" fill="hold">
                            <p:stCondLst>
                              <p:cond delay="61736"/>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80"/>
                                        <p:tgtEl>
                                          <p:spTgt spid="6"/>
                                        </p:tgtEl>
                                      </p:cBhvr>
                                    </p:animEffect>
                                  </p:childTnLst>
                                </p:cTn>
                              </p:par>
                            </p:childTnLst>
                          </p:cTn>
                        </p:par>
                        <p:par>
                          <p:cTn id="24" fill="hold">
                            <p:stCondLst>
                              <p:cond delay="83386"/>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80"/>
                                        <p:tgtEl>
                                          <p:spTgt spid="9"/>
                                        </p:tgtEl>
                                      </p:cBhvr>
                                    </p:animEffect>
                                  </p:childTnLst>
                                </p:cTn>
                              </p:par>
                            </p:childTnLst>
                          </p:cTn>
                        </p:par>
                        <p:par>
                          <p:cTn id="28" fill="hold">
                            <p:stCondLst>
                              <p:cond delay="104800"/>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180"/>
                                        <p:tgtEl>
                                          <p:spTgt spid="10"/>
                                        </p:tgtEl>
                                      </p:cBhvr>
                                    </p:animEffect>
                                  </p:childTnLst>
                                </p:cTn>
                              </p:par>
                            </p:childTnLst>
                          </p:cTn>
                        </p:par>
                        <p:par>
                          <p:cTn id="32" fill="hold">
                            <p:stCondLst>
                              <p:cond delay="121612"/>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1180"/>
                                        <p:tgtEl>
                                          <p:spTgt spid="11"/>
                                        </p:tgtEl>
                                      </p:cBhvr>
                                    </p:animEffect>
                                  </p:childTnLst>
                                </p:cTn>
                              </p:par>
                            </p:childTnLst>
                          </p:cTn>
                        </p:par>
                        <p:par>
                          <p:cTn id="36" fill="hold">
                            <p:stCondLst>
                              <p:cond delay="128866"/>
                            </p:stCondLst>
                            <p:childTnLst>
                              <p:par>
                                <p:cTn id="37" presetID="1" presetClass="entr" presetSubtype="0" fill="hold" grpId="0" nodeType="afterEffect">
                                  <p:stCondLst>
                                    <p:cond delay="200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9" grpId="0"/>
      <p:bldP spid="10" grpId="0"/>
      <p:bldP spid="11" grpId="0"/>
      <p:bldP spid="12"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07DACA0B-CD17-4B15-B300-9404433F0058}"/>
              </a:ext>
            </a:extLst>
          </p:cNvPr>
          <p:cNvSpPr/>
          <p:nvPr/>
        </p:nvSpPr>
        <p:spPr>
          <a:xfrm>
            <a:off x="1" y="221211"/>
            <a:ext cx="12192000" cy="400110"/>
          </a:xfrm>
          <a:prstGeom prst="rect">
            <a:avLst/>
          </a:prstGeom>
        </p:spPr>
        <p:txBody>
          <a:bodyPr wrap="square">
            <a:spAutoFit/>
          </a:bodyPr>
          <a:lstStyle/>
          <a:p>
            <a:pPr algn="ctr">
              <a:lnSpc>
                <a:spcPts val="2400"/>
              </a:lnSpc>
            </a:pPr>
            <a:r>
              <a:rPr lang="es-ES" sz="4000" b="1" kern="0" dirty="0">
                <a:ln>
                  <a:solidFill>
                    <a:srgbClr val="C00000"/>
                  </a:solidFill>
                </a:ln>
                <a:solidFill>
                  <a:srgbClr val="FFFF00"/>
                </a:solidFill>
                <a:latin typeface="Edwardian Script ITC" panose="030303020407070D0804" pitchFamily="66" charset="0"/>
                <a:cs typeface="Arial"/>
              </a:rPr>
              <a:t>Ferrari (2010-2014)</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0D99855C-CA84-4B6B-8454-A7944462692F}"/>
              </a:ext>
            </a:extLst>
          </p:cNvPr>
          <p:cNvSpPr/>
          <p:nvPr/>
        </p:nvSpPr>
        <p:spPr>
          <a:xfrm>
            <a:off x="5855110" y="737407"/>
            <a:ext cx="6336890" cy="400110"/>
          </a:xfrm>
          <a:prstGeom prst="rect">
            <a:avLst/>
          </a:prstGeom>
        </p:spPr>
        <p:txBody>
          <a:bodyPr wrap="square">
            <a:spAutoFit/>
          </a:bodyPr>
          <a:lstStyle/>
          <a:p>
            <a:pPr algn="ctr">
              <a:lnSpc>
                <a:spcPts val="2400"/>
              </a:lnSpc>
            </a:pPr>
            <a:r>
              <a:rPr lang="es-ES" sz="4000" b="1" kern="0" dirty="0">
                <a:ln>
                  <a:solidFill>
                    <a:srgbClr val="C00000"/>
                  </a:solidFill>
                </a:ln>
                <a:solidFill>
                  <a:srgbClr val="FFFF00"/>
                </a:solidFill>
                <a:latin typeface="Edwardian Script ITC" panose="030303020407070D0804" pitchFamily="66" charset="0"/>
                <a:cs typeface="Arial"/>
              </a:rPr>
              <a:t>Subcampeón en el debut con Ferrari</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5" name="Rectángulo 4">
            <a:extLst>
              <a:ext uri="{FF2B5EF4-FFF2-40B4-BE49-F238E27FC236}">
                <a16:creationId xmlns:a16="http://schemas.microsoft.com/office/drawing/2014/main" id="{47065C9B-08C8-467F-B4B4-06BDF929E518}"/>
              </a:ext>
            </a:extLst>
          </p:cNvPr>
          <p:cNvSpPr/>
          <p:nvPr/>
        </p:nvSpPr>
        <p:spPr>
          <a:xfrm>
            <a:off x="0" y="752153"/>
            <a:ext cx="5855110" cy="400110"/>
          </a:xfrm>
          <a:prstGeom prst="rect">
            <a:avLst/>
          </a:prstGeom>
        </p:spPr>
        <p:txBody>
          <a:bodyPr wrap="square">
            <a:spAutoFit/>
          </a:bodyPr>
          <a:lstStyle/>
          <a:p>
            <a:pPr algn="ctr">
              <a:lnSpc>
                <a:spcPts val="2400"/>
              </a:lnSpc>
            </a:pPr>
            <a:r>
              <a:rPr lang="es-ES" sz="4000" b="1" kern="0" dirty="0">
                <a:ln>
                  <a:solidFill>
                    <a:srgbClr val="C00000"/>
                  </a:solidFill>
                </a:ln>
                <a:solidFill>
                  <a:srgbClr val="FFFF00"/>
                </a:solidFill>
                <a:latin typeface="Edwardian Script ITC" panose="030303020407070D0804" pitchFamily="66" charset="0"/>
                <a:cs typeface="Arial"/>
              </a:rPr>
              <a:t>Temporada 2010 de Fórmula 1</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6" name="Rectángulo 5">
            <a:extLst>
              <a:ext uri="{FF2B5EF4-FFF2-40B4-BE49-F238E27FC236}">
                <a16:creationId xmlns:a16="http://schemas.microsoft.com/office/drawing/2014/main" id="{0F9A17B0-5871-47BD-83EB-17939FEED2DE}"/>
              </a:ext>
            </a:extLst>
          </p:cNvPr>
          <p:cNvSpPr/>
          <p:nvPr/>
        </p:nvSpPr>
        <p:spPr>
          <a:xfrm>
            <a:off x="1" y="1297848"/>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Fernando Alonso debutó con Ferrari en el Mundial de Fórmula 1 de 2010, terminando en segunda posición.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A46E0531-456B-4D46-9185-FEDF5462CF82}"/>
              </a:ext>
            </a:extLst>
          </p:cNvPr>
          <p:cNvSpPr/>
          <p:nvPr/>
        </p:nvSpPr>
        <p:spPr>
          <a:xfrm>
            <a:off x="0" y="1902531"/>
            <a:ext cx="12192001"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su debut con Ferrari en los entrenamientos de pretemporada en el Circuito Ricardo Tormo de Cheste,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Fernando marcó el mejor tiempo de la jornada.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6FFF0D94-ECE5-4FB9-AB55-402B5B6A86B6}"/>
              </a:ext>
            </a:extLst>
          </p:cNvPr>
          <p:cNvSpPr/>
          <p:nvPr/>
        </p:nvSpPr>
        <p:spPr>
          <a:xfrm>
            <a:off x="0" y="2684192"/>
            <a:ext cx="12192001"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primera carrera de 2010, en Baréin, Fernando Alonso salió tercero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detrás de su compañero Felipe Massa 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E6AA76E6-915C-4C51-ADEE-2A58ED2AE973}"/>
              </a:ext>
            </a:extLst>
          </p:cNvPr>
          <p:cNvSpPr/>
          <p:nvPr/>
        </p:nvSpPr>
        <p:spPr>
          <a:xfrm>
            <a:off x="6059488" y="3628094"/>
            <a:ext cx="6132513" cy="196977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Adelantó a Massa en la curva 2; y en la vuelta 34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le consiguió ganar la posición a Vettel,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debido a que el alemán sufrió una pérdida de potencia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motor Renault de su Red Bull RB6,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lo que ganó su primera carrera con Ferrari, igualando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Mario Andretti, Nigel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Manselly</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Kimi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Imagen 10" descr="Imagen que contiene suelo, carretera, pequeño, rojo&#10;&#10;Descripción generada con confianza muy alta">
            <a:extLst>
              <a:ext uri="{FF2B5EF4-FFF2-40B4-BE49-F238E27FC236}">
                <a16:creationId xmlns:a16="http://schemas.microsoft.com/office/drawing/2014/main" id="{2A3AFBE2-9D94-474C-ABA0-E2C2E7C0007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3185630"/>
            <a:ext cx="6059487" cy="2704337"/>
          </a:xfrm>
          <a:prstGeom prst="rect">
            <a:avLst/>
          </a:prstGeom>
          <a:effectLst>
            <a:softEdge rad="317500"/>
          </a:effectLst>
        </p:spPr>
      </p:pic>
      <p:sp>
        <p:nvSpPr>
          <p:cNvPr id="12" name="Rectángulo 11">
            <a:extLst>
              <a:ext uri="{FF2B5EF4-FFF2-40B4-BE49-F238E27FC236}">
                <a16:creationId xmlns:a16="http://schemas.microsoft.com/office/drawing/2014/main" id="{00A4F157-F360-4D41-9165-F5B0AD739466}"/>
              </a:ext>
            </a:extLst>
          </p:cNvPr>
          <p:cNvSpPr/>
          <p:nvPr/>
        </p:nvSpPr>
        <p:spPr>
          <a:xfrm>
            <a:off x="1" y="5810855"/>
            <a:ext cx="12191999"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segunda carrera de la temporada, el GP de Australia, terminó en cuarta posición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detrás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Robert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Kubica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Felipe Massa, tras una remontada de 14  puestos en carrera,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motivada por un incidente en la salida con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EB61E998-4422-4D60-8D00-B5327C07D17A}"/>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441000728"/>
      </p:ext>
    </p:extLst>
  </p:cSld>
  <p:clrMapOvr>
    <a:masterClrMapping/>
  </p:clrMapOvr>
  <mc:AlternateContent xmlns:mc="http://schemas.openxmlformats.org/markup-compatibility/2006" xmlns:p14="http://schemas.microsoft.com/office/powerpoint/2010/main">
    <mc:Choice Requires="p14">
      <p:transition spd="slow" p14:dur="2000" advTm="0">
        <p14:ripple dir="rd"/>
        <p:sndAc>
          <p:stSnd>
            <p:snd r:embed="rId2" name="Alonso 4 Medley-Eaglenest-1.wav"/>
          </p:stSnd>
        </p:sndAc>
      </p:transition>
    </mc:Choice>
    <mc:Fallback xmlns="">
      <p:transition spd="slow" advTm="0">
        <p:fade/>
        <p:sndAc>
          <p:stSnd>
            <p:snd r:embed="rId5" name="Alonso 4 Medley-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3686"/>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80"/>
                                        <p:tgtEl>
                                          <p:spTgt spid="5"/>
                                        </p:tgtEl>
                                      </p:cBhvr>
                                    </p:animEffect>
                                  </p:childTnLst>
                                </p:cTn>
                              </p:par>
                            </p:childTnLst>
                          </p:cTn>
                        </p:par>
                        <p:par>
                          <p:cTn id="12" fill="hold">
                            <p:stCondLst>
                              <p:cond delay="8962"/>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80"/>
                                        <p:tgtEl>
                                          <p:spTgt spid="4"/>
                                        </p:tgtEl>
                                      </p:cBhvr>
                                    </p:animEffect>
                                  </p:childTnLst>
                                </p:cTn>
                              </p:par>
                            </p:childTnLst>
                          </p:cTn>
                        </p:par>
                        <p:par>
                          <p:cTn id="16" fill="hold">
                            <p:stCondLst>
                              <p:cond delay="14946"/>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80"/>
                                        <p:tgtEl>
                                          <p:spTgt spid="6"/>
                                        </p:tgtEl>
                                      </p:cBhvr>
                                    </p:animEffect>
                                  </p:childTnLst>
                                </p:cTn>
                              </p:par>
                            </p:childTnLst>
                          </p:cTn>
                        </p:par>
                        <p:par>
                          <p:cTn id="20" fill="hold">
                            <p:stCondLst>
                              <p:cond delay="27656"/>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80"/>
                                        <p:tgtEl>
                                          <p:spTgt spid="7"/>
                                        </p:tgtEl>
                                      </p:cBhvr>
                                    </p:animEffect>
                                  </p:childTnLst>
                                </p:cTn>
                              </p:par>
                            </p:childTnLst>
                          </p:cTn>
                        </p:par>
                        <p:par>
                          <p:cTn id="24" fill="hold">
                            <p:stCondLst>
                              <p:cond delay="44232"/>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80"/>
                                        <p:tgtEl>
                                          <p:spTgt spid="8"/>
                                        </p:tgtEl>
                                      </p:cBhvr>
                                    </p:animEffect>
                                  </p:childTnLst>
                                </p:cTn>
                              </p:par>
                            </p:childTnLst>
                          </p:cTn>
                        </p:par>
                        <p:par>
                          <p:cTn id="28" fill="hold">
                            <p:stCondLst>
                              <p:cond delay="59274"/>
                            </p:stCondLst>
                            <p:childTnLst>
                              <p:par>
                                <p:cTn id="29" presetID="2" presetClass="entr" presetSubtype="12"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29250" fill="hold"/>
                                        <p:tgtEl>
                                          <p:spTgt spid="11"/>
                                        </p:tgtEl>
                                        <p:attrNameLst>
                                          <p:attrName>ppt_x</p:attrName>
                                        </p:attrNameLst>
                                      </p:cBhvr>
                                      <p:tavLst>
                                        <p:tav tm="0">
                                          <p:val>
                                            <p:strVal val="0-#ppt_w/2"/>
                                          </p:val>
                                        </p:tav>
                                        <p:tav tm="100000">
                                          <p:val>
                                            <p:strVal val="#ppt_x"/>
                                          </p:val>
                                        </p:tav>
                                      </p:tavLst>
                                    </p:anim>
                                    <p:anim calcmode="lin" valueType="num">
                                      <p:cBhvr additive="base">
                                        <p:cTn id="32" dur="29250" fill="hold"/>
                                        <p:tgtEl>
                                          <p:spTgt spid="11"/>
                                        </p:tgtEl>
                                        <p:attrNameLst>
                                          <p:attrName>ppt_y</p:attrName>
                                        </p:attrNameLst>
                                      </p:cBhvr>
                                      <p:tavLst>
                                        <p:tav tm="0">
                                          <p:val>
                                            <p:strVal val="1+#ppt_h/2"/>
                                          </p:val>
                                        </p:tav>
                                        <p:tav tm="100000">
                                          <p:val>
                                            <p:strVal val="#ppt_y"/>
                                          </p:val>
                                        </p:tav>
                                      </p:tavLst>
                                    </p:anim>
                                  </p:childTnLst>
                                </p:cTn>
                              </p:par>
                              <p:par>
                                <p:cTn id="33" presetID="10" presetClass="entr" presetSubtype="0" fill="hold" grpId="0" nodeType="withEffect">
                                  <p:stCondLst>
                                    <p:cond delay="1000"/>
                                  </p:stCondLst>
                                  <p:iterate type="lt">
                                    <p:tmPct val="10000"/>
                                  </p:iterate>
                                  <p:childTnLst>
                                    <p:set>
                                      <p:cBhvr>
                                        <p:cTn id="34" dur="1" fill="hold">
                                          <p:stCondLst>
                                            <p:cond delay="0"/>
                                          </p:stCondLst>
                                        </p:cTn>
                                        <p:tgtEl>
                                          <p:spTgt spid="9"/>
                                        </p:tgtEl>
                                        <p:attrNameLst>
                                          <p:attrName>style.visibility</p:attrName>
                                        </p:attrNameLst>
                                      </p:cBhvr>
                                      <p:to>
                                        <p:strVal val="visible"/>
                                      </p:to>
                                    </p:set>
                                    <p:animEffect transition="in" filter="fade">
                                      <p:cBhvr>
                                        <p:cTn id="35" dur="1180"/>
                                        <p:tgtEl>
                                          <p:spTgt spid="9"/>
                                        </p:tgtEl>
                                      </p:cBhvr>
                                    </p:animEffect>
                                  </p:childTnLst>
                                </p:cTn>
                              </p:par>
                            </p:childTnLst>
                          </p:cTn>
                        </p:par>
                        <p:par>
                          <p:cTn id="36" fill="hold">
                            <p:stCondLst>
                              <p:cond delay="89302"/>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180"/>
                                        <p:tgtEl>
                                          <p:spTgt spid="12"/>
                                        </p:tgtEl>
                                      </p:cBhvr>
                                    </p:animEffect>
                                  </p:childTnLst>
                                </p:cTn>
                              </p:par>
                            </p:childTnLst>
                          </p:cTn>
                        </p:par>
                        <p:par>
                          <p:cTn id="40" fill="hold">
                            <p:stCondLst>
                              <p:cond delay="114846"/>
                            </p:stCondLst>
                            <p:childTnLst>
                              <p:par>
                                <p:cTn id="41" presetID="1" presetClass="entr" presetSubtype="0" fill="hold" grpId="0" nodeType="afterEffect">
                                  <p:stCondLst>
                                    <p:cond delay="2000"/>
                                  </p:st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2" grpId="0"/>
      <p:bldP spid="13"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12" name="Imagen 11" descr="Imagen que contiene carretera, exterior, rojo, hierba&#10;&#10;Descripción generada con confianza muy alta">
            <a:extLst>
              <a:ext uri="{FF2B5EF4-FFF2-40B4-BE49-F238E27FC236}">
                <a16:creationId xmlns:a16="http://schemas.microsoft.com/office/drawing/2014/main" id="{1925D578-B3C4-42D1-A902-70E86573DC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84359" y="11341"/>
            <a:ext cx="7179989" cy="4781873"/>
          </a:xfrm>
          <a:prstGeom prst="rect">
            <a:avLst/>
          </a:prstGeom>
          <a:effectLst>
            <a:softEdge rad="317500"/>
          </a:effectLst>
        </p:spPr>
      </p:pic>
      <p:sp>
        <p:nvSpPr>
          <p:cNvPr id="3" name="Rectángulo 2">
            <a:extLst>
              <a:ext uri="{FF2B5EF4-FFF2-40B4-BE49-F238E27FC236}">
                <a16:creationId xmlns:a16="http://schemas.microsoft.com/office/drawing/2014/main" id="{07DACA0B-CD17-4B15-B300-9404433F0058}"/>
              </a:ext>
            </a:extLst>
          </p:cNvPr>
          <p:cNvSpPr/>
          <p:nvPr/>
        </p:nvSpPr>
        <p:spPr>
          <a:xfrm>
            <a:off x="-20929" y="309699"/>
            <a:ext cx="5005288" cy="163121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Una semana después vino el GP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Malasia, que no pudo terminar tras sufrir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una rotura de motor en la antepenúltima vuelta, provocada por un fallo en el embrague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obligó a Alonso a forzar en exceso el motor.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944468B5-35B5-4A7D-AC7B-EEE2A0EEE560}"/>
              </a:ext>
            </a:extLst>
          </p:cNvPr>
          <p:cNvSpPr/>
          <p:nvPr/>
        </p:nvSpPr>
        <p:spPr>
          <a:xfrm>
            <a:off x="1" y="2079509"/>
            <a:ext cx="499671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esta carrera perdió el liderato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mundial, que obtuvo Felipe Massa.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48E7F32-9378-4F6C-A76C-584C820F2D08}"/>
              </a:ext>
            </a:extLst>
          </p:cNvPr>
          <p:cNvSpPr/>
          <p:nvPr/>
        </p:nvSpPr>
        <p:spPr>
          <a:xfrm>
            <a:off x="-20929" y="2920162"/>
            <a:ext cx="5005288" cy="196977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España consiguió clasificarse en 4ª posición y acabar la carrera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2º puesto por detrás de Mark Webber, gracias al fallo mecánico del Red Bull RB6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 y el abandono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Lewis Hamilton en las últimas vueltas.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CBCBB681-DA11-459E-A75F-195683231EB3}"/>
              </a:ext>
            </a:extLst>
          </p:cNvPr>
          <p:cNvSpPr/>
          <p:nvPr/>
        </p:nvSpPr>
        <p:spPr>
          <a:xfrm>
            <a:off x="1" y="5043935"/>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Mónaco tuvo que salir último al sufrir un accidente en los entrenamientos libres y no poder salir en la sesión clasificatoria.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68B5D60B-5E6D-4A85-9810-EC03B15E045C}"/>
              </a:ext>
            </a:extLst>
          </p:cNvPr>
          <p:cNvSpPr/>
          <p:nvPr/>
        </p:nvSpPr>
        <p:spPr>
          <a:xfrm>
            <a:off x="1" y="5574883"/>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Arrancó 24º y acabó 6º, superando el récord de remontada que estableció Michael Schumacher en el mismo circuito, donde también salió último en 2006.</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B6755AAC-9507-4311-9710-93377F6042C3}"/>
              </a:ext>
            </a:extLst>
          </p:cNvPr>
          <p:cNvSpPr/>
          <p:nvPr/>
        </p:nvSpPr>
        <p:spPr>
          <a:xfrm>
            <a:off x="1" y="6312301"/>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este caso solo había 22 coches en la parrilla de salida, y finalizó la carrera 5º.</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0FB95CB7-6B8B-48E9-9B68-2A627D962667}"/>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393414219"/>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50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0500" fill="hold"/>
                                        <p:tgtEl>
                                          <p:spTgt spid="12"/>
                                        </p:tgtEl>
                                        <p:attrNameLst>
                                          <p:attrName>ppt_x</p:attrName>
                                        </p:attrNameLst>
                                      </p:cBhvr>
                                      <p:tavLst>
                                        <p:tav tm="0">
                                          <p:val>
                                            <p:strVal val="1+#ppt_w/2"/>
                                          </p:val>
                                        </p:tav>
                                        <p:tav tm="100000">
                                          <p:val>
                                            <p:strVal val="#ppt_x"/>
                                          </p:val>
                                        </p:tav>
                                      </p:tavLst>
                                    </p:anim>
                                    <p:anim calcmode="lin" valueType="num">
                                      <p:cBhvr additive="base">
                                        <p:cTn id="8" dur="20500" fill="hold"/>
                                        <p:tgtEl>
                                          <p:spTgt spid="12"/>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childTnLst>
                          </p:cTn>
                        </p:par>
                        <p:par>
                          <p:cTn id="12" fill="hold">
                            <p:stCondLst>
                              <p:cond delay="2174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80"/>
                                        <p:tgtEl>
                                          <p:spTgt spid="4"/>
                                        </p:tgtEl>
                                      </p:cBhvr>
                                    </p:animEffect>
                                  </p:childTnLst>
                                </p:cTn>
                              </p:par>
                            </p:childTnLst>
                          </p:cTn>
                        </p:par>
                        <p:par>
                          <p:cTn id="16" fill="hold">
                            <p:stCondLst>
                              <p:cond delay="3100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80"/>
                                        <p:tgtEl>
                                          <p:spTgt spid="5"/>
                                        </p:tgtEl>
                                      </p:cBhvr>
                                    </p:animEffect>
                                  </p:childTnLst>
                                </p:cTn>
                              </p:par>
                            </p:childTnLst>
                          </p:cTn>
                        </p:par>
                        <p:par>
                          <p:cTn id="20" fill="hold">
                            <p:stCondLst>
                              <p:cond delay="57016"/>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80"/>
                                        <p:tgtEl>
                                          <p:spTgt spid="8"/>
                                        </p:tgtEl>
                                      </p:cBhvr>
                                    </p:animEffect>
                                  </p:childTnLst>
                                </p:cTn>
                              </p:par>
                            </p:childTnLst>
                          </p:cTn>
                        </p:par>
                        <p:par>
                          <p:cTn id="24" fill="hold">
                            <p:stCondLst>
                              <p:cond delay="71822"/>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80"/>
                                        <p:tgtEl>
                                          <p:spTgt spid="9"/>
                                        </p:tgtEl>
                                      </p:cBhvr>
                                    </p:animEffect>
                                  </p:childTnLst>
                                </p:cTn>
                              </p:par>
                            </p:childTnLst>
                          </p:cTn>
                        </p:par>
                        <p:par>
                          <p:cTn id="28" fill="hold">
                            <p:stCondLst>
                              <p:cond delay="88634"/>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180"/>
                                        <p:tgtEl>
                                          <p:spTgt spid="10"/>
                                        </p:tgtEl>
                                      </p:cBhvr>
                                    </p:animEffect>
                                  </p:childTnLst>
                                </p:cTn>
                              </p:par>
                            </p:childTnLst>
                          </p:cTn>
                        </p:par>
                        <p:par>
                          <p:cTn id="32" fill="hold">
                            <p:stCondLst>
                              <p:cond delay="98838"/>
                            </p:stCondLst>
                            <p:childTnLst>
                              <p:par>
                                <p:cTn id="33" presetID="1" presetClass="entr" presetSubtype="0" fill="hold" grpId="0" nodeType="afterEffect">
                                  <p:stCondLst>
                                    <p:cond delay="200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P spid="9" grpId="0"/>
      <p:bldP spid="10" grpId="0"/>
      <p:bldP spid="11"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07DACA0B-CD17-4B15-B300-9404433F0058}"/>
              </a:ext>
            </a:extLst>
          </p:cNvPr>
          <p:cNvSpPr/>
          <p:nvPr/>
        </p:nvSpPr>
        <p:spPr>
          <a:xfrm>
            <a:off x="1" y="368694"/>
            <a:ext cx="1219200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GP de Turquía llegó 2 semanas después, y  fue una carrera en la que el Ferrari F10 no rindió como se esperaba, Salió 12º y acabó 8º. </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F1F6D64B-C7D0-4F8C-B462-467BDF9E5D59}"/>
              </a:ext>
            </a:extLst>
          </p:cNvPr>
          <p:cNvSpPr/>
          <p:nvPr/>
        </p:nvSpPr>
        <p:spPr>
          <a:xfrm>
            <a:off x="7167717" y="1017625"/>
            <a:ext cx="5024284" cy="163121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GP de Canadá, Alonso recuperó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competitividad y casi logra la victoria,</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pero no le acompaña la fortuna con los doblados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acaba 3º tras los McLaren de Lewis Hamilton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vencedor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2º</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25B56006-51D1-44C2-8997-1F5B909A49E1}"/>
              </a:ext>
            </a:extLst>
          </p:cNvPr>
          <p:cNvSpPr/>
          <p:nvPr/>
        </p:nvSpPr>
        <p:spPr>
          <a:xfrm>
            <a:off x="7565923" y="2920159"/>
            <a:ext cx="4626078"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GP de Europa en Valencia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resultó decepcionante para él.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59C43247-5104-4525-A593-A796604EF1DD}"/>
              </a:ext>
            </a:extLst>
          </p:cNvPr>
          <p:cNvSpPr/>
          <p:nvPr/>
        </p:nvSpPr>
        <p:spPr>
          <a:xfrm>
            <a:off x="7064477" y="3716577"/>
            <a:ext cx="5127523"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Salía 4º y durante los primeros giros rodó 3º.</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410427AC-0700-42F6-82EA-E205C306DDBE}"/>
              </a:ext>
            </a:extLst>
          </p:cNvPr>
          <p:cNvSpPr/>
          <p:nvPr/>
        </p:nvSpPr>
        <p:spPr>
          <a:xfrm>
            <a:off x="7167717" y="4232775"/>
            <a:ext cx="5024283" cy="1938992"/>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grave accidente de Webber, en el que salió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coche de seguridad, Alonso se quedó tras este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esto lastró su carrera, ya que el Safety Car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 intercaló entre Hamilton y Alonso;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en una maniobra totalmente ilegal, Lewis Hamilton adelantó al coche de seguridad.</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80E1ABEA-39D4-4F4A-94DA-E8A69298D14F}"/>
              </a:ext>
            </a:extLst>
          </p:cNvPr>
          <p:cNvSpPr/>
          <p:nvPr/>
        </p:nvSpPr>
        <p:spPr>
          <a:xfrm>
            <a:off x="7565922" y="574879"/>
            <a:ext cx="4626077" cy="523220"/>
          </a:xfrm>
          <a:prstGeom prst="rect">
            <a:avLst/>
          </a:prstGeom>
        </p:spPr>
        <p:txBody>
          <a:bodyPr wrap="square">
            <a:spAutoFit/>
          </a:bodyPr>
          <a:lstStyle/>
          <a:p>
            <a:pPr algn="ct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sz="2800" dirty="0"/>
          </a:p>
        </p:txBody>
      </p:sp>
      <p:pic>
        <p:nvPicPr>
          <p:cNvPr id="10" name="Imagen 9" descr="Imagen que contiene hierba, exterior, carretera&#10;&#10;Descripción generada con confianza muy alta">
            <a:extLst>
              <a:ext uri="{FF2B5EF4-FFF2-40B4-BE49-F238E27FC236}">
                <a16:creationId xmlns:a16="http://schemas.microsoft.com/office/drawing/2014/main" id="{D2A5B5E6-8059-4676-8625-8DC7B25547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238843"/>
            <a:ext cx="7359446" cy="4807989"/>
          </a:xfrm>
          <a:prstGeom prst="rect">
            <a:avLst/>
          </a:prstGeom>
          <a:effectLst>
            <a:softEdge rad="317500"/>
          </a:effectLst>
        </p:spPr>
      </p:pic>
      <p:sp>
        <p:nvSpPr>
          <p:cNvPr id="11" name="Rectángulo 10">
            <a:extLst>
              <a:ext uri="{FF2B5EF4-FFF2-40B4-BE49-F238E27FC236}">
                <a16:creationId xmlns:a16="http://schemas.microsoft.com/office/drawing/2014/main" id="{E201BCAC-9D85-4FD7-AA58-B68E5FEA43C7}"/>
              </a:ext>
            </a:extLst>
          </p:cNvPr>
          <p:cNvSpPr/>
          <p:nvPr/>
        </p:nvSpPr>
        <p:spPr>
          <a:xfrm>
            <a:off x="5869858" y="6371293"/>
            <a:ext cx="6327062"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Finalmente acabó en la 8.ª posición de un polémico GP.</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89B60181-C121-4054-9622-59F049F8A8E5}"/>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609814449"/>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4000" fill="hold"/>
                                        <p:tgtEl>
                                          <p:spTgt spid="10"/>
                                        </p:tgtEl>
                                        <p:attrNameLst>
                                          <p:attrName>ppt_x</p:attrName>
                                        </p:attrNameLst>
                                      </p:cBhvr>
                                      <p:tavLst>
                                        <p:tav tm="0">
                                          <p:val>
                                            <p:strVal val="#ppt_x"/>
                                          </p:val>
                                        </p:tav>
                                        <p:tav tm="100000">
                                          <p:val>
                                            <p:strVal val="#ppt_x"/>
                                          </p:val>
                                        </p:tav>
                                      </p:tavLst>
                                    </p:anim>
                                    <p:anim calcmode="lin" valueType="num">
                                      <p:cBhvr additive="base">
                                        <p:cTn id="8" dur="40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4500"/>
                            </p:stCondLst>
                            <p:childTnLst>
                              <p:par>
                                <p:cTn id="10" presetID="10" presetClass="entr" presetSubtype="0" fill="hold" grpId="0" nodeType="afterEffect">
                                  <p:stCondLst>
                                    <p:cond delay="10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180"/>
                                        <p:tgtEl>
                                          <p:spTgt spid="3"/>
                                        </p:tgtEl>
                                      </p:cBhvr>
                                    </p:animEffect>
                                  </p:childTnLst>
                                </p:cTn>
                              </p:par>
                            </p:childTnLst>
                          </p:cTn>
                        </p:par>
                        <p:par>
                          <p:cTn id="13" fill="hold">
                            <p:stCondLst>
                              <p:cond delay="19188"/>
                            </p:stCondLst>
                            <p:childTnLst>
                              <p:par>
                                <p:cTn id="14" presetID="10" presetClass="entr" presetSubtype="0" fill="hold" grpId="0" nodeType="afterEffect">
                                  <p:stCondLst>
                                    <p:cond delay="100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180"/>
                                        <p:tgtEl>
                                          <p:spTgt spid="4"/>
                                        </p:tgtEl>
                                      </p:cBhvr>
                                    </p:animEffect>
                                  </p:childTnLst>
                                </p:cTn>
                              </p:par>
                            </p:childTnLst>
                          </p:cTn>
                        </p:par>
                        <p:par>
                          <p:cTn id="17" fill="hold">
                            <p:stCondLst>
                              <p:cond delay="41310"/>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180"/>
                                        <p:tgtEl>
                                          <p:spTgt spid="5"/>
                                        </p:tgtEl>
                                      </p:cBhvr>
                                    </p:animEffect>
                                  </p:childTnLst>
                                </p:cTn>
                              </p:par>
                            </p:childTnLst>
                          </p:cTn>
                        </p:par>
                        <p:par>
                          <p:cTn id="21" fill="hold">
                            <p:stCondLst>
                              <p:cond delay="49154"/>
                            </p:stCondLst>
                            <p:childTnLst>
                              <p:par>
                                <p:cTn id="22" presetID="10" presetClass="entr" presetSubtype="0" fill="hold" grpId="0" nodeType="afterEffect">
                                  <p:stCondLst>
                                    <p:cond delay="100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180"/>
                                        <p:tgtEl>
                                          <p:spTgt spid="6"/>
                                        </p:tgtEl>
                                      </p:cBhvr>
                                    </p:animEffect>
                                  </p:childTnLst>
                                </p:cTn>
                              </p:par>
                            </p:childTnLst>
                          </p:cTn>
                        </p:par>
                        <p:par>
                          <p:cTn id="25" fill="hold">
                            <p:stCondLst>
                              <p:cond delay="55700"/>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180"/>
                                        <p:tgtEl>
                                          <p:spTgt spid="7"/>
                                        </p:tgtEl>
                                      </p:cBhvr>
                                    </p:animEffect>
                                  </p:childTnLst>
                                </p:cTn>
                              </p:par>
                            </p:childTnLst>
                          </p:cTn>
                        </p:par>
                        <p:par>
                          <p:cTn id="29" fill="hold">
                            <p:stCondLst>
                              <p:cond delay="83722"/>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11"/>
                                        </p:tgtEl>
                                        <p:attrNameLst>
                                          <p:attrName>style.visibility</p:attrName>
                                        </p:attrNameLst>
                                      </p:cBhvr>
                                      <p:to>
                                        <p:strVal val="visible"/>
                                      </p:to>
                                    </p:set>
                                    <p:animEffect transition="in" filter="fade">
                                      <p:cBhvr>
                                        <p:cTn id="32" dur="1180"/>
                                        <p:tgtEl>
                                          <p:spTgt spid="11"/>
                                        </p:tgtEl>
                                      </p:cBhvr>
                                    </p:animEffect>
                                  </p:childTnLst>
                                </p:cTn>
                              </p:par>
                            </p:childTnLst>
                          </p:cTn>
                        </p:par>
                        <p:par>
                          <p:cTn id="33" fill="hold">
                            <p:stCondLst>
                              <p:cond delay="91094"/>
                            </p:stCondLst>
                            <p:childTnLst>
                              <p:par>
                                <p:cTn id="34" presetID="1" presetClass="entr" presetSubtype="0" fill="hold" grpId="0" nodeType="afterEffect">
                                  <p:stCondLst>
                                    <p:cond delay="2000"/>
                                  </p:stCondLst>
                                  <p:childTnLst>
                                    <p:set>
                                      <p:cBhvr>
                                        <p:cTn id="35"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1" grpId="0"/>
      <p:bldP spid="12"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8" name="Imagen 7" descr="Imagen que contiene carretera, camino, exterior, camión&#10;&#10;Descripción generada con confianza muy alta">
            <a:extLst>
              <a:ext uri="{FF2B5EF4-FFF2-40B4-BE49-F238E27FC236}">
                <a16:creationId xmlns:a16="http://schemas.microsoft.com/office/drawing/2014/main" id="{6B674845-1927-4551-B920-E1CC0BE729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239" y="1005659"/>
            <a:ext cx="7516756" cy="4228176"/>
          </a:xfrm>
          <a:prstGeom prst="rect">
            <a:avLst/>
          </a:prstGeom>
          <a:effectLst>
            <a:softEdge rad="317500"/>
          </a:effectLst>
        </p:spPr>
      </p:pic>
      <p:sp>
        <p:nvSpPr>
          <p:cNvPr id="3" name="Rectángulo 2">
            <a:extLst>
              <a:ext uri="{FF2B5EF4-FFF2-40B4-BE49-F238E27FC236}">
                <a16:creationId xmlns:a16="http://schemas.microsoft.com/office/drawing/2014/main" id="{07DACA0B-CD17-4B15-B300-9404433F0058}"/>
              </a:ext>
            </a:extLst>
          </p:cNvPr>
          <p:cNvSpPr/>
          <p:nvPr/>
        </p:nvSpPr>
        <p:spPr>
          <a:xfrm>
            <a:off x="1" y="132723"/>
            <a:ext cx="12192000"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Inglaterra sufre una penalización al saltarse la chicane mientras adelantaba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Kubica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ya que el piloto polaco defendió su posición y le empujó a la escapatoria, sobrepasando los límites del circuito,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 que sumado a la salida de un Safety Car le condena a quedarse sin puntos.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4830A0D1-1994-4971-AA99-90E466FADE39}"/>
              </a:ext>
            </a:extLst>
          </p:cNvPr>
          <p:cNvSpPr/>
          <p:nvPr/>
        </p:nvSpPr>
        <p:spPr>
          <a:xfrm>
            <a:off x="0" y="1386338"/>
            <a:ext cx="5014451" cy="163121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GP de Alemania,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salió desde la 2.ª posición de la parrilla,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realizar una excelente calificación donde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quedó a tan solo 2 milésimas de segundo de la pole, que logró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755A340E-CC36-4F22-8040-7C9FFC46F18A}"/>
              </a:ext>
            </a:extLst>
          </p:cNvPr>
          <p:cNvSpPr/>
          <p:nvPr/>
        </p:nvSpPr>
        <p:spPr>
          <a:xfrm>
            <a:off x="1" y="3111896"/>
            <a:ext cx="4675232" cy="163121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Vettel defendió su posición de Alonso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esó</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lo aprovechó Felipe Massa para ponerse a liderar la carrera; Fernando Alonso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 colocaba segundo en la siguiente curva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superar finalmente al alemán.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FBE62ADE-4F68-4CE9-9C4B-850A13E2A431}"/>
              </a:ext>
            </a:extLst>
          </p:cNvPr>
          <p:cNvSpPr/>
          <p:nvPr/>
        </p:nvSpPr>
        <p:spPr>
          <a:xfrm>
            <a:off x="0" y="5058682"/>
            <a:ext cx="12191995"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intentó pasar a Massa aprovechando unos doblados,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tras las quejas del español por lo ridículo de la situación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el posible accidente entre compañeros de equipo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172E4D4C-49B5-4C12-9BF8-E59298075A70}"/>
              </a:ext>
            </a:extLst>
          </p:cNvPr>
          <p:cNvSpPr/>
          <p:nvPr/>
        </p:nvSpPr>
        <p:spPr>
          <a:xfrm>
            <a:off x="1" y="5855098"/>
            <a:ext cx="1219200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ingeniero de Massa le dijo a este: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"Fernando es más rápido que tú, confirma que entendiste el mensaje",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mensaje encubierto para que el brasileño cediera su posición sin que hubiera ningún riesgo de incidente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entre los compañeros que le pudiera privar del doblete a Ferrari.</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7E342B83-22BB-4375-92B5-2BC383243331}"/>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191570762"/>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4000" fill="hold"/>
                                        <p:tgtEl>
                                          <p:spTgt spid="8"/>
                                        </p:tgtEl>
                                        <p:attrNameLst>
                                          <p:attrName>ppt_x</p:attrName>
                                        </p:attrNameLst>
                                      </p:cBhvr>
                                      <p:tavLst>
                                        <p:tav tm="0">
                                          <p:val>
                                            <p:strVal val="1+#ppt_w/2"/>
                                          </p:val>
                                        </p:tav>
                                        <p:tav tm="100000">
                                          <p:val>
                                            <p:strVal val="#ppt_x"/>
                                          </p:val>
                                        </p:tav>
                                      </p:tavLst>
                                    </p:anim>
                                    <p:anim calcmode="lin" valueType="num">
                                      <p:cBhvr additive="base">
                                        <p:cTn id="8" dur="4000" fill="hold"/>
                                        <p:tgtEl>
                                          <p:spTgt spid="8"/>
                                        </p:tgtEl>
                                        <p:attrNameLst>
                                          <p:attrName>ppt_y</p:attrName>
                                        </p:attrNameLst>
                                      </p:cBhvr>
                                      <p:tavLst>
                                        <p:tav tm="0">
                                          <p:val>
                                            <p:strVal val="0-#ppt_h/2"/>
                                          </p:val>
                                        </p:tav>
                                        <p:tav tm="100000">
                                          <p:val>
                                            <p:strVal val="#ppt_y"/>
                                          </p:val>
                                        </p:tav>
                                      </p:tavLst>
                                    </p:anim>
                                  </p:childTnLst>
                                </p:cTn>
                              </p:par>
                            </p:childTnLst>
                          </p:cTn>
                        </p:par>
                        <p:par>
                          <p:cTn id="9" fill="hold">
                            <p:stCondLst>
                              <p:cond delay="4500"/>
                            </p:stCondLst>
                            <p:childTnLst>
                              <p:par>
                                <p:cTn id="10" presetID="10" presetClass="entr" presetSubtype="0" fill="hold" grpId="0" nodeType="after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180"/>
                                        <p:tgtEl>
                                          <p:spTgt spid="3"/>
                                        </p:tgtEl>
                                      </p:cBhvr>
                                    </p:animEffect>
                                  </p:childTnLst>
                                </p:cTn>
                              </p:par>
                            </p:childTnLst>
                          </p:cTn>
                        </p:par>
                        <p:par>
                          <p:cTn id="13" fill="hold">
                            <p:stCondLst>
                              <p:cond delay="33056"/>
                            </p:stCondLst>
                            <p:childTnLst>
                              <p:par>
                                <p:cTn id="14" presetID="10" presetClass="entr" presetSubtype="0" fill="hold" grpId="0" nodeType="afterEffect">
                                  <p:stCondLst>
                                    <p:cond delay="100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180"/>
                                        <p:tgtEl>
                                          <p:spTgt spid="4"/>
                                        </p:tgtEl>
                                      </p:cBhvr>
                                    </p:animEffect>
                                  </p:childTnLst>
                                </p:cTn>
                              </p:par>
                            </p:childTnLst>
                          </p:cTn>
                        </p:par>
                        <p:par>
                          <p:cTn id="17" fill="hold">
                            <p:stCondLst>
                              <p:cond delay="53880"/>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180"/>
                                        <p:tgtEl>
                                          <p:spTgt spid="5"/>
                                        </p:tgtEl>
                                      </p:cBhvr>
                                    </p:animEffect>
                                  </p:childTnLst>
                                </p:cTn>
                              </p:par>
                            </p:childTnLst>
                          </p:cTn>
                        </p:par>
                        <p:par>
                          <p:cTn id="21" fill="hold">
                            <p:stCondLst>
                              <p:cond delay="75530"/>
                            </p:stCondLst>
                            <p:childTnLst>
                              <p:par>
                                <p:cTn id="22" presetID="10" presetClass="entr" presetSubtype="0" fill="hold" grpId="0" nodeType="afterEffect">
                                  <p:stCondLst>
                                    <p:cond delay="100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180"/>
                                        <p:tgtEl>
                                          <p:spTgt spid="6"/>
                                        </p:tgtEl>
                                      </p:cBhvr>
                                    </p:animEffect>
                                  </p:childTnLst>
                                </p:cTn>
                              </p:par>
                            </p:childTnLst>
                          </p:cTn>
                        </p:par>
                        <p:par>
                          <p:cTn id="25" fill="hold">
                            <p:stCondLst>
                              <p:cond delay="94820"/>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180"/>
                                        <p:tgtEl>
                                          <p:spTgt spid="9"/>
                                        </p:tgtEl>
                                      </p:cBhvr>
                                    </p:animEffect>
                                  </p:childTnLst>
                                </p:cTn>
                              </p:par>
                            </p:childTnLst>
                          </p:cTn>
                        </p:par>
                        <p:par>
                          <p:cTn id="29" fill="hold">
                            <p:stCondLst>
                              <p:cond delay="124376"/>
                            </p:stCondLst>
                            <p:childTnLst>
                              <p:par>
                                <p:cTn id="30" presetID="1" presetClass="entr" presetSubtype="0" fill="hold" grpId="0" nodeType="afterEffect">
                                  <p:stCondLst>
                                    <p:cond delay="2000"/>
                                  </p:stCondLst>
                                  <p:childTnLst>
                                    <p:set>
                                      <p:cBhvr>
                                        <p:cTn id="31"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9" grpId="0"/>
      <p:bldP spid="10"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9" name="Imagen 8" descr="Imagen que contiene texto&#10;&#10;Descripción generada con confianza alta">
            <a:extLst>
              <a:ext uri="{FF2B5EF4-FFF2-40B4-BE49-F238E27FC236}">
                <a16:creationId xmlns:a16="http://schemas.microsoft.com/office/drawing/2014/main" id="{56202274-0D6D-4A40-8B6C-4247D36D8A55}"/>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tretch>
            <a:fillRect/>
          </a:stretch>
        </p:blipFill>
        <p:spPr>
          <a:xfrm>
            <a:off x="530939" y="1700958"/>
            <a:ext cx="7620000" cy="428625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Rectángulo 2">
            <a:extLst>
              <a:ext uri="{FF2B5EF4-FFF2-40B4-BE49-F238E27FC236}">
                <a16:creationId xmlns:a16="http://schemas.microsoft.com/office/drawing/2014/main" id="{07DACA0B-CD17-4B15-B300-9404433F0058}"/>
              </a:ext>
            </a:extLst>
          </p:cNvPr>
          <p:cNvSpPr/>
          <p:nvPr/>
        </p:nvSpPr>
        <p:spPr>
          <a:xfrm>
            <a:off x="1" y="265460"/>
            <a:ext cx="1219200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Massa, a falta de 18 vueltas, se dejó adelantar en la curva 6 reduciendo la velocidad,</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Fernando Alonso terminó por llevarse el triunfo con algo más de 4 s sobre su compañero. </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8EC2EA07-9220-41EA-A6C4-036CEBB35E33}"/>
              </a:ext>
            </a:extLst>
          </p:cNvPr>
          <p:cNvSpPr/>
          <p:nvPr/>
        </p:nvSpPr>
        <p:spPr>
          <a:xfrm>
            <a:off x="7167716" y="2492463"/>
            <a:ext cx="5024285" cy="196977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Determinaron una sanción económica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100 000 dólares a la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Scuderia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Ferrari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una posible modificación en el reglamento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próxima reunión del Consejo Mundial,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que finalmente volverían a permitirse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las órdenes de equipo a partir de 2011.</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109AD9A7-35EB-4667-9C6F-54D07F2825B5}"/>
              </a:ext>
            </a:extLst>
          </p:cNvPr>
          <p:cNvSpPr/>
          <p:nvPr/>
        </p:nvSpPr>
        <p:spPr>
          <a:xfrm>
            <a:off x="7536425" y="4571983"/>
            <a:ext cx="4655575"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GP de Hungría,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Fernando calificó en la tercera posición,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los dominantes Vettel y Webber.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FCFAA5CF-6043-4D65-8EF7-B958ABFAFE90}"/>
              </a:ext>
            </a:extLst>
          </p:cNvPr>
          <p:cNvSpPr/>
          <p:nvPr/>
        </p:nvSpPr>
        <p:spPr>
          <a:xfrm>
            <a:off x="7167716" y="5692858"/>
            <a:ext cx="5024284"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Acabó la carrera 2º tras una gran actuación, aguantando a Vettel casi 40 vueltas.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D99B629F-1737-442F-A9A0-22B4F24A1BDA}"/>
              </a:ext>
            </a:extLst>
          </p:cNvPr>
          <p:cNvSpPr/>
          <p:nvPr/>
        </p:nvSpPr>
        <p:spPr>
          <a:xfrm>
            <a:off x="7167716" y="1155278"/>
            <a:ext cx="5024283"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Posteriormente, la </a:t>
            </a:r>
            <a:r>
              <a:rPr lang="es-ES" sz="16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FIA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investigó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adelantamiento de Alonso a Massa,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las conversaciones de radio del ingeniero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Massa con su pupilo.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D544A91D-4800-4794-A03E-2DD88CD8E99A}"/>
              </a:ext>
            </a:extLst>
          </p:cNvPr>
          <p:cNvSpPr/>
          <p:nvPr/>
        </p:nvSpPr>
        <p:spPr>
          <a:xfrm>
            <a:off x="5383161" y="6445038"/>
            <a:ext cx="6808840"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Bélgica, salió décimo después de una mala estrategia de equipo.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CC6CA30E-9C08-4AF0-AE19-F7481DD52365}"/>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996414729"/>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7500"/>
                                        <p:tgtEl>
                                          <p:spTgt spid="9"/>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80"/>
                                        <p:tgtEl>
                                          <p:spTgt spid="3"/>
                                        </p:tgtEl>
                                      </p:cBhvr>
                                    </p:animEffect>
                                  </p:childTnLst>
                                </p:cTn>
                              </p:par>
                            </p:childTnLst>
                          </p:cTn>
                        </p:par>
                        <p:par>
                          <p:cTn id="11" fill="hold">
                            <p:stCondLst>
                              <p:cond delay="18554"/>
                            </p:stCondLst>
                            <p:childTnLst>
                              <p:par>
                                <p:cTn id="12" presetID="10" presetClass="entr" presetSubtype="0" fill="hold" grpId="0" nodeType="afterEffect">
                                  <p:stCondLst>
                                    <p:cond delay="1000"/>
                                  </p:stCondLst>
                                  <p:iterate type="lt">
                                    <p:tmPct val="10000"/>
                                  </p:iterate>
                                  <p:childTnLst>
                                    <p:set>
                                      <p:cBhvr>
                                        <p:cTn id="13" dur="1" fill="hold">
                                          <p:stCondLst>
                                            <p:cond delay="0"/>
                                          </p:stCondLst>
                                        </p:cTn>
                                        <p:tgtEl>
                                          <p:spTgt spid="7"/>
                                        </p:tgtEl>
                                        <p:attrNameLst>
                                          <p:attrName>style.visibility</p:attrName>
                                        </p:attrNameLst>
                                      </p:cBhvr>
                                      <p:to>
                                        <p:strVal val="visible"/>
                                      </p:to>
                                    </p:set>
                                    <p:animEffect transition="in" filter="fade">
                                      <p:cBhvr>
                                        <p:cTn id="14" dur="1180"/>
                                        <p:tgtEl>
                                          <p:spTgt spid="7"/>
                                        </p:tgtEl>
                                      </p:cBhvr>
                                    </p:animEffect>
                                  </p:childTnLst>
                                </p:cTn>
                              </p:par>
                            </p:childTnLst>
                          </p:cTn>
                        </p:par>
                        <p:par>
                          <p:cTn id="15" fill="hold">
                            <p:stCondLst>
                              <p:cond delay="34304"/>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180"/>
                                        <p:tgtEl>
                                          <p:spTgt spid="4"/>
                                        </p:tgtEl>
                                      </p:cBhvr>
                                    </p:animEffect>
                                  </p:childTnLst>
                                </p:cTn>
                              </p:par>
                            </p:childTnLst>
                          </p:cTn>
                        </p:par>
                        <p:par>
                          <p:cTn id="19" fill="hold">
                            <p:stCondLst>
                              <p:cond delay="60674"/>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180"/>
                                        <p:tgtEl>
                                          <p:spTgt spid="5"/>
                                        </p:tgtEl>
                                      </p:cBhvr>
                                    </p:animEffect>
                                  </p:childTnLst>
                                </p:cTn>
                              </p:par>
                            </p:childTnLst>
                          </p:cTn>
                        </p:par>
                        <p:par>
                          <p:cTn id="23" fill="hold">
                            <p:stCondLst>
                              <p:cond delay="72530"/>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180"/>
                                        <p:tgtEl>
                                          <p:spTgt spid="6"/>
                                        </p:tgtEl>
                                      </p:cBhvr>
                                    </p:animEffect>
                                  </p:childTnLst>
                                </p:cTn>
                              </p:par>
                            </p:childTnLst>
                          </p:cTn>
                        </p:par>
                        <p:par>
                          <p:cTn id="27" fill="hold">
                            <p:stCondLst>
                              <p:cond delay="82616"/>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180"/>
                                        <p:tgtEl>
                                          <p:spTgt spid="10"/>
                                        </p:tgtEl>
                                      </p:cBhvr>
                                    </p:animEffect>
                                  </p:childTnLst>
                                </p:cTn>
                              </p:par>
                            </p:childTnLst>
                          </p:cTn>
                        </p:par>
                        <p:par>
                          <p:cTn id="31" fill="hold">
                            <p:stCondLst>
                              <p:cond delay="91286"/>
                            </p:stCondLst>
                            <p:childTnLst>
                              <p:par>
                                <p:cTn id="32" presetID="1" presetClass="entr" presetSubtype="0" fill="hold" grpId="0" nodeType="afterEffect">
                                  <p:stCondLst>
                                    <p:cond delay="2000"/>
                                  </p:stCondLst>
                                  <p:childTnLst>
                                    <p:set>
                                      <p:cBhvr>
                                        <p:cTn id="33"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0" grpId="0"/>
      <p:bldP spid="11"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11" name="Imagen 10" descr="Imagen que contiene carretera, hierba, interior, camión&#10;&#10;Descripción generada con confianza alta">
            <a:extLst>
              <a:ext uri="{FF2B5EF4-FFF2-40B4-BE49-F238E27FC236}">
                <a16:creationId xmlns:a16="http://schemas.microsoft.com/office/drawing/2014/main" id="{F996C52E-365F-43F6-821F-213E6BE439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228" y="1297842"/>
            <a:ext cx="7551173" cy="4639332"/>
          </a:xfrm>
          <a:prstGeom prst="ellipse">
            <a:avLst/>
          </a:prstGeom>
          <a:ln w="190500" cap="rnd">
            <a:solidFill>
              <a:srgbClr val="C000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3" name="Rectángulo 2">
            <a:extLst>
              <a:ext uri="{FF2B5EF4-FFF2-40B4-BE49-F238E27FC236}">
                <a16:creationId xmlns:a16="http://schemas.microsoft.com/office/drawing/2014/main" id="{07DACA0B-CD17-4B15-B300-9404433F0058}"/>
              </a:ext>
            </a:extLst>
          </p:cNvPr>
          <p:cNvSpPr/>
          <p:nvPr/>
        </p:nvSpPr>
        <p:spPr>
          <a:xfrm>
            <a:off x="1" y="368696"/>
            <a:ext cx="1219200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Remontó tras un incidente en la primera vuelta hasta la 8ª  posición, pero la lluvia le obligó a abandonar tras trompear, chocar contra las protecciones y romperse la suspensión delantera derecha.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C779B0FB-E12A-4F0C-A437-F843CF9B231A}"/>
              </a:ext>
            </a:extLst>
          </p:cNvPr>
          <p:cNvSpPr/>
          <p:nvPr/>
        </p:nvSpPr>
        <p:spPr>
          <a:xfrm>
            <a:off x="7551173" y="1150360"/>
            <a:ext cx="4640827"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asturiano se quedaba en la 5ª posición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41 puntos del líder Hamilton y el título parecía una quimera, pero el piloto asturiano dijo que aún podía lograrlo.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39B246F5-B0F0-41EB-B282-09D8F7A704C4}"/>
              </a:ext>
            </a:extLst>
          </p:cNvPr>
          <p:cNvSpPr/>
          <p:nvPr/>
        </p:nvSpPr>
        <p:spPr>
          <a:xfrm>
            <a:off x="7551173" y="2669443"/>
            <a:ext cx="4640827"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Fernando llegó al templo de los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tifosi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Monza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no defraudó.</a:t>
            </a:r>
          </a:p>
        </p:txBody>
      </p:sp>
      <p:sp>
        <p:nvSpPr>
          <p:cNvPr id="6" name="Rectángulo 5">
            <a:extLst>
              <a:ext uri="{FF2B5EF4-FFF2-40B4-BE49-F238E27FC236}">
                <a16:creationId xmlns:a16="http://schemas.microsoft.com/office/drawing/2014/main" id="{2FD6691A-D778-4FE7-A633-C979E110E34A}"/>
              </a:ext>
            </a:extLst>
          </p:cNvPr>
          <p:cNvSpPr/>
          <p:nvPr/>
        </p:nvSpPr>
        <p:spPr>
          <a:xfrm>
            <a:off x="7536425" y="3510101"/>
            <a:ext cx="4655575"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Consiguió la primera pole de la temporada tras acabar delante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su compañero de equipo, Felipe Massa.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AF137ECC-63E5-469A-A1AA-50A20782643E}"/>
              </a:ext>
            </a:extLst>
          </p:cNvPr>
          <p:cNvSpPr/>
          <p:nvPr/>
        </p:nvSpPr>
        <p:spPr>
          <a:xfrm>
            <a:off x="7551173" y="4689973"/>
            <a:ext cx="4640827"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salida,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le ganó la partida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primera curva pero luego le adelantó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hacer una parada en boxes más rápida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la del británico y consiguió superarle.</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67BF9F90-D4CE-450B-9506-C6E522E72079}"/>
              </a:ext>
            </a:extLst>
          </p:cNvPr>
          <p:cNvSpPr/>
          <p:nvPr/>
        </p:nvSpPr>
        <p:spPr>
          <a:xfrm>
            <a:off x="1" y="6209062"/>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Ganó la carrera y consiguió la tercera victoria de la temporada.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1B0B8028-9762-4F0A-985A-401A9D5283AA}"/>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976612878"/>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0"/>
                                        <p:tgtEl>
                                          <p:spTgt spid="11"/>
                                        </p:tgtEl>
                                      </p:cBhvr>
                                    </p:animEffect>
                                    <p:anim calcmode="lin" valueType="num">
                                      <p:cBhvr>
                                        <p:cTn id="8" dur="20000" fill="hold"/>
                                        <p:tgtEl>
                                          <p:spTgt spid="11"/>
                                        </p:tgtEl>
                                        <p:attrNameLst>
                                          <p:attrName>ppt_w</p:attrName>
                                        </p:attrNameLst>
                                      </p:cBhvr>
                                      <p:tavLst>
                                        <p:tav tm="0" fmla="#ppt_w*sin(2.5*pi*$)">
                                          <p:val>
                                            <p:fltVal val="0"/>
                                          </p:val>
                                        </p:tav>
                                        <p:tav tm="100000">
                                          <p:val>
                                            <p:fltVal val="1"/>
                                          </p:val>
                                        </p:tav>
                                      </p:tavLst>
                                    </p:anim>
                                    <p:anim calcmode="lin" valueType="num">
                                      <p:cBhvr>
                                        <p:cTn id="9" dur="20000" fill="hold"/>
                                        <p:tgtEl>
                                          <p:spTgt spid="11"/>
                                        </p:tgtEl>
                                        <p:attrNameLst>
                                          <p:attrName>ppt_h</p:attrName>
                                        </p:attrNameLst>
                                      </p:cBhvr>
                                      <p:tavLst>
                                        <p:tav tm="0">
                                          <p:val>
                                            <p:strVal val="#ppt_h"/>
                                          </p:val>
                                        </p:tav>
                                        <p:tav tm="100000">
                                          <p:val>
                                            <p:strVal val="#ppt_h"/>
                                          </p:val>
                                        </p:tav>
                                      </p:tavLst>
                                    </p:anim>
                                  </p:childTnLst>
                                </p:cTn>
                              </p:par>
                              <p:par>
                                <p:cTn id="10" presetID="10" presetClass="entr" presetSubtype="0" fill="hold" grpId="0" nodeType="with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180"/>
                                        <p:tgtEl>
                                          <p:spTgt spid="3"/>
                                        </p:tgtEl>
                                      </p:cBhvr>
                                    </p:animEffect>
                                  </p:childTnLst>
                                </p:cTn>
                              </p:par>
                            </p:childTnLst>
                          </p:cTn>
                        </p:par>
                        <p:par>
                          <p:cTn id="13" fill="hold">
                            <p:stCondLst>
                              <p:cond delay="21032"/>
                            </p:stCondLst>
                            <p:childTnLst>
                              <p:par>
                                <p:cTn id="14" presetID="10" presetClass="entr" presetSubtype="0" fill="hold" grpId="0" nodeType="afterEffect">
                                  <p:stCondLst>
                                    <p:cond delay="100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180"/>
                                        <p:tgtEl>
                                          <p:spTgt spid="4"/>
                                        </p:tgtEl>
                                      </p:cBhvr>
                                    </p:animEffect>
                                  </p:childTnLst>
                                </p:cTn>
                              </p:par>
                            </p:childTnLst>
                          </p:cTn>
                        </p:par>
                        <p:par>
                          <p:cTn id="17" fill="hold">
                            <p:stCondLst>
                              <p:cond delay="38552"/>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180"/>
                                        <p:tgtEl>
                                          <p:spTgt spid="5"/>
                                        </p:tgtEl>
                                      </p:cBhvr>
                                    </p:animEffect>
                                  </p:childTnLst>
                                </p:cTn>
                              </p:par>
                            </p:childTnLst>
                          </p:cTn>
                        </p:par>
                        <p:par>
                          <p:cTn id="21" fill="hold">
                            <p:stCondLst>
                              <p:cond delay="46750"/>
                            </p:stCondLst>
                            <p:childTnLst>
                              <p:par>
                                <p:cTn id="22" presetID="10" presetClass="entr" presetSubtype="0" fill="hold" grpId="0" nodeType="afterEffect">
                                  <p:stCondLst>
                                    <p:cond delay="100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180"/>
                                        <p:tgtEl>
                                          <p:spTgt spid="6"/>
                                        </p:tgtEl>
                                      </p:cBhvr>
                                    </p:animEffect>
                                  </p:childTnLst>
                                </p:cTn>
                              </p:par>
                            </p:childTnLst>
                          </p:cTn>
                        </p:par>
                        <p:par>
                          <p:cTn id="25" fill="hold">
                            <p:stCondLst>
                              <p:cond delay="60494"/>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180"/>
                                        <p:tgtEl>
                                          <p:spTgt spid="7"/>
                                        </p:tgtEl>
                                      </p:cBhvr>
                                    </p:animEffect>
                                  </p:childTnLst>
                                </p:cTn>
                              </p:par>
                            </p:childTnLst>
                          </p:cTn>
                        </p:par>
                        <p:par>
                          <p:cTn id="29" fill="hold">
                            <p:stCondLst>
                              <p:cond delay="78840"/>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180"/>
                                        <p:tgtEl>
                                          <p:spTgt spid="8"/>
                                        </p:tgtEl>
                                      </p:cBhvr>
                                    </p:animEffect>
                                  </p:childTnLst>
                                </p:cTn>
                              </p:par>
                            </p:childTnLst>
                          </p:cTn>
                        </p:par>
                        <p:par>
                          <p:cTn id="33" fill="hold">
                            <p:stCondLst>
                              <p:cond delay="87274"/>
                            </p:stCondLst>
                            <p:childTnLst>
                              <p:par>
                                <p:cTn id="34" presetID="1" presetClass="entr" presetSubtype="0" fill="hold" grpId="0" nodeType="afterEffect">
                                  <p:stCondLst>
                                    <p:cond delay="2000"/>
                                  </p:stCondLst>
                                  <p:childTnLst>
                                    <p:set>
                                      <p:cBhvr>
                                        <p:cTn id="35"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10" grpId="0"/>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9" name="Imagen 8" descr="Imagen que contiene exterior, carretera, edificio, valla&#10;&#10;Descripción generada con confianza muy alta">
            <a:extLst>
              <a:ext uri="{FF2B5EF4-FFF2-40B4-BE49-F238E27FC236}">
                <a16:creationId xmlns:a16="http://schemas.microsoft.com/office/drawing/2014/main" id="{ED9F3041-CFF8-4C75-B0EC-591071F4A71B}"/>
              </a:ext>
            </a:extLst>
          </p:cNvPr>
          <p:cNvPicPr>
            <a:picLocks noChangeAspect="1"/>
          </p:cNvPicPr>
          <p:nvPr/>
        </p:nvPicPr>
        <p:blipFill>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tretch>
            <a:fillRect/>
          </a:stretch>
        </p:blipFill>
        <p:spPr>
          <a:xfrm>
            <a:off x="4669854" y="665253"/>
            <a:ext cx="7522146" cy="4231207"/>
          </a:xfrm>
          <a:prstGeom prst="rect">
            <a:avLst/>
          </a:prstGeom>
          <a:effectLst>
            <a:softEdge rad="317500"/>
          </a:effectLst>
        </p:spPr>
      </p:pic>
      <p:sp>
        <p:nvSpPr>
          <p:cNvPr id="3" name="Rectángulo 2">
            <a:extLst>
              <a:ext uri="{FF2B5EF4-FFF2-40B4-BE49-F238E27FC236}">
                <a16:creationId xmlns:a16="http://schemas.microsoft.com/office/drawing/2014/main" id="{07DACA0B-CD17-4B15-B300-9404433F0058}"/>
              </a:ext>
            </a:extLst>
          </p:cNvPr>
          <p:cNvSpPr/>
          <p:nvPr/>
        </p:nvSpPr>
        <p:spPr>
          <a:xfrm>
            <a:off x="1" y="265455"/>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F1 llegó a Singapur y Alonso consiguió otra pole más tras acabar delante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 por 67 milésimas.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A4292095-8D98-4856-B0DB-3CC9C3C368CA}"/>
              </a:ext>
            </a:extLst>
          </p:cNvPr>
          <p:cNvSpPr/>
          <p:nvPr/>
        </p:nvSpPr>
        <p:spPr>
          <a:xfrm>
            <a:off x="1" y="781651"/>
            <a:ext cx="4911212" cy="227754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un Gran Premio muy accidentado, consiguió seguir toda la carrera sin variar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primera posición y conseguir la segunda victoria consecutiva, acompañándola de la vuelta rápida, la pole ya mencionada y el liderato en todas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las vueltas, así que Alonso estrenó su casillero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Grand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Chelem</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9FD48013-CCDC-42EE-A120-E6B287525C9C}"/>
              </a:ext>
            </a:extLst>
          </p:cNvPr>
          <p:cNvSpPr/>
          <p:nvPr/>
        </p:nvSpPr>
        <p:spPr>
          <a:xfrm>
            <a:off x="0" y="3023402"/>
            <a:ext cx="4807973"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siguiente destino fue Japón, donde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español acabó 3º, rodando en muchas vueltas al ritmo de los técnicamente superiores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Red Bull.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A816B06D-27A7-4497-9A69-A9C73EE1CCF4}"/>
              </a:ext>
            </a:extLst>
          </p:cNvPr>
          <p:cNvSpPr/>
          <p:nvPr/>
        </p:nvSpPr>
        <p:spPr>
          <a:xfrm>
            <a:off x="1" y="4306522"/>
            <a:ext cx="4911212"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todos estos resultados, Fernando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 quedaba a 14 puntos del líder Mark Webber,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A2442338-E5E3-49E3-9DC9-A203FACD720A}"/>
              </a:ext>
            </a:extLst>
          </p:cNvPr>
          <p:cNvSpPr/>
          <p:nvPr/>
        </p:nvSpPr>
        <p:spPr>
          <a:xfrm>
            <a:off x="1" y="5338912"/>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circo llegó al nuevo circuito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Yeongam</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para disputar el GP de Corea.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FFECB604-5538-4276-AABC-BB29928E9B23}"/>
              </a:ext>
            </a:extLst>
          </p:cNvPr>
          <p:cNvSpPr/>
          <p:nvPr/>
        </p:nvSpPr>
        <p:spPr>
          <a:xfrm>
            <a:off x="1" y="5810854"/>
            <a:ext cx="1219200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nuevo tras los Red Bull, una carrera lluviosa propició un accidente de Webber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una postrera rotura de motor de Vettel, así que Fernando escaló esas posiciones y acabó ganando la carrera,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además se ponía líder del Mundial, con 11 puntos sobre Webber y 25 sobre Vettel.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BD3E4F7E-2F71-47EC-88E6-7FDB3DB878EE}"/>
              </a:ext>
            </a:extLst>
          </p:cNvPr>
          <p:cNvSpPr/>
          <p:nvPr/>
        </p:nvSpPr>
        <p:spPr>
          <a:xfrm>
            <a:off x="0" y="4916118"/>
            <a:ext cx="9011265"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empatado a puntos con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 pero por delante de él por llevar una victoria más.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03FD054E-CB93-46CA-9970-77CEFA2E3EDC}"/>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868919130"/>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12654"/>
                            </p:stCondLst>
                            <p:childTnLst>
                              <p:par>
                                <p:cTn id="9" presetID="5" presetClass="entr" presetSubtype="1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checkerboard(across)">
                                      <p:cBhvr>
                                        <p:cTn id="11" dur="30000"/>
                                        <p:tgtEl>
                                          <p:spTgt spid="9"/>
                                        </p:tgtEl>
                                      </p:cBhvr>
                                    </p:animEffect>
                                  </p:childTnLst>
                                </p:cTn>
                              </p:par>
                              <p:par>
                                <p:cTn id="12" presetID="10" presetClass="entr" presetSubtype="0" fill="hold" grpId="0" nodeType="withEffect">
                                  <p:stCondLst>
                                    <p:cond delay="100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180"/>
                                        <p:tgtEl>
                                          <p:spTgt spid="4"/>
                                        </p:tgtEl>
                                      </p:cBhvr>
                                    </p:animEffect>
                                  </p:childTnLst>
                                </p:cTn>
                              </p:par>
                            </p:childTnLst>
                          </p:cTn>
                        </p:par>
                        <p:par>
                          <p:cTn id="15" fill="hold">
                            <p:stCondLst>
                              <p:cond delay="43626"/>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180"/>
                                        <p:tgtEl>
                                          <p:spTgt spid="5"/>
                                        </p:tgtEl>
                                      </p:cBhvr>
                                    </p:animEffect>
                                  </p:childTnLst>
                                </p:cTn>
                              </p:par>
                            </p:childTnLst>
                          </p:cTn>
                        </p:par>
                        <p:par>
                          <p:cTn id="19" fill="hold">
                            <p:stCondLst>
                              <p:cond delay="59022"/>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180"/>
                                        <p:tgtEl>
                                          <p:spTgt spid="6"/>
                                        </p:tgtEl>
                                      </p:cBhvr>
                                    </p:animEffect>
                                  </p:childTnLst>
                                </p:cTn>
                              </p:par>
                            </p:childTnLst>
                          </p:cTn>
                        </p:par>
                        <p:par>
                          <p:cTn id="23" fill="hold">
                            <p:stCondLst>
                              <p:cond delay="69344"/>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11"/>
                                        </p:tgtEl>
                                        <p:attrNameLst>
                                          <p:attrName>style.visibility</p:attrName>
                                        </p:attrNameLst>
                                      </p:cBhvr>
                                      <p:to>
                                        <p:strVal val="visible"/>
                                      </p:to>
                                    </p:set>
                                    <p:animEffect transition="in" filter="fade">
                                      <p:cBhvr>
                                        <p:cTn id="26" dur="1180"/>
                                        <p:tgtEl>
                                          <p:spTgt spid="11"/>
                                        </p:tgtEl>
                                      </p:cBhvr>
                                    </p:animEffect>
                                  </p:childTnLst>
                                </p:cTn>
                              </p:par>
                            </p:childTnLst>
                          </p:cTn>
                        </p:par>
                        <p:par>
                          <p:cTn id="27" fill="hold">
                            <p:stCondLst>
                              <p:cond delay="79492"/>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180"/>
                                        <p:tgtEl>
                                          <p:spTgt spid="7"/>
                                        </p:tgtEl>
                                      </p:cBhvr>
                                    </p:animEffect>
                                  </p:childTnLst>
                                </p:cTn>
                              </p:par>
                            </p:childTnLst>
                          </p:cTn>
                        </p:par>
                        <p:par>
                          <p:cTn id="31" fill="hold">
                            <p:stCondLst>
                              <p:cond delay="88634"/>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10"/>
                                        </p:tgtEl>
                                        <p:attrNameLst>
                                          <p:attrName>style.visibility</p:attrName>
                                        </p:attrNameLst>
                                      </p:cBhvr>
                                      <p:to>
                                        <p:strVal val="visible"/>
                                      </p:to>
                                    </p:set>
                                    <p:animEffect transition="in" filter="fade">
                                      <p:cBhvr>
                                        <p:cTn id="34" dur="1180"/>
                                        <p:tgtEl>
                                          <p:spTgt spid="10"/>
                                        </p:tgtEl>
                                      </p:cBhvr>
                                    </p:animEffect>
                                  </p:childTnLst>
                                </p:cTn>
                              </p:par>
                            </p:childTnLst>
                          </p:cTn>
                        </p:par>
                        <p:par>
                          <p:cTn id="35" fill="hold">
                            <p:stCondLst>
                              <p:cond delay="117246"/>
                            </p:stCondLst>
                            <p:childTnLst>
                              <p:par>
                                <p:cTn id="36" presetID="1" presetClass="entr" presetSubtype="0" fill="hold" grpId="0" nodeType="afterEffect">
                                  <p:stCondLst>
                                    <p:cond delay="2000"/>
                                  </p:stCondLst>
                                  <p:childTnLst>
                                    <p:set>
                                      <p:cBhvr>
                                        <p:cTn id="37"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0" grpId="0"/>
      <p:bldP spid="11" grpId="0"/>
      <p:bldP spid="12" grpId="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8" name="Imagen 7" descr="Imagen que contiene persona, hombre, mirando&#10;&#10;Descripción generada con confianza muy alta">
            <a:extLst>
              <a:ext uri="{FF2B5EF4-FFF2-40B4-BE49-F238E27FC236}">
                <a16:creationId xmlns:a16="http://schemas.microsoft.com/office/drawing/2014/main" id="{780A1104-5030-488C-8CCE-9D7E7780E5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7694" y="530929"/>
            <a:ext cx="6065121" cy="403718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 name="Rectángulo 2">
            <a:extLst>
              <a:ext uri="{FF2B5EF4-FFF2-40B4-BE49-F238E27FC236}">
                <a16:creationId xmlns:a16="http://schemas.microsoft.com/office/drawing/2014/main" id="{07DACA0B-CD17-4B15-B300-9404433F0058}"/>
              </a:ext>
            </a:extLst>
          </p:cNvPr>
          <p:cNvSpPr/>
          <p:nvPr/>
        </p:nvSpPr>
        <p:spPr>
          <a:xfrm>
            <a:off x="1" y="132723"/>
            <a:ext cx="1219200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podía proclamarse campeón ya en Brasil, pero ese día los Red Bull,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nuevo superiores, no fallaron y se adjudicaron un doblete, con Vettel en primera posición.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72D3F2EB-4F81-43A9-92B2-B06902D49F1F}"/>
              </a:ext>
            </a:extLst>
          </p:cNvPr>
          <p:cNvSpPr/>
          <p:nvPr/>
        </p:nvSpPr>
        <p:spPr>
          <a:xfrm>
            <a:off x="6487907" y="929134"/>
            <a:ext cx="5704093" cy="196977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temporada echó el cierre en Abu Dabi,</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Fernando Alonso lideraba el Mundial con 8 puntos de ventaja sobre Mark Webber, 15  sobre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 y 24  sobre Lewis Hamilton, siendo así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primera vez en la historia que 4 pilotos llegaban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la última carrera con opciones de ganar el título.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2C47174D-8EDE-4669-837C-2803B7853097}"/>
              </a:ext>
            </a:extLst>
          </p:cNvPr>
          <p:cNvSpPr/>
          <p:nvPr/>
        </p:nvSpPr>
        <p:spPr>
          <a:xfrm>
            <a:off x="6238568" y="2964413"/>
            <a:ext cx="5953433"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Vettel consiguió la pole y ganó fácilmente la carrera, así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Alonso tenía que ser 4º o mejor para conseguir el título.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921E0847-AE5B-45E0-94EA-E9CB8FB1C3BA}"/>
              </a:ext>
            </a:extLst>
          </p:cNvPr>
          <p:cNvSpPr/>
          <p:nvPr/>
        </p:nvSpPr>
        <p:spPr>
          <a:xfrm>
            <a:off x="6088984" y="3819818"/>
            <a:ext cx="6132513"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una errónea estrategia para marcar a Mark Webber hizo que el español saliera en medio del tráfico.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B8C388C3-424C-476D-A6A9-B45D087C947E}"/>
              </a:ext>
            </a:extLst>
          </p:cNvPr>
          <p:cNvSpPr/>
          <p:nvPr/>
        </p:nvSpPr>
        <p:spPr>
          <a:xfrm>
            <a:off x="1" y="4763714"/>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Además, algunos de los coches no tenían que efectuar más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pit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stops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por haber aprovechado el Safety Car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la primera vuelta para hacer la parada obligatoria.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55A1D600-6855-419A-920E-0B0C28600ABA}"/>
              </a:ext>
            </a:extLst>
          </p:cNvPr>
          <p:cNvSpPr/>
          <p:nvPr/>
        </p:nvSpPr>
        <p:spPr>
          <a:xfrm>
            <a:off x="1" y="5545386"/>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Así, Alonso se quedó clavado en la estela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Vitaly</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Petrov</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pasó 40 vueltas sin poder adelantarlo.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49B2F1AC-35AB-442F-908C-42F104CD0094}"/>
              </a:ext>
            </a:extLst>
          </p:cNvPr>
          <p:cNvSpPr/>
          <p:nvPr/>
        </p:nvSpPr>
        <p:spPr>
          <a:xfrm>
            <a:off x="1" y="6120570"/>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Eso le hundió y provocó que finalizara la carrera en 7.ª posición,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resultado que no le valía y propició que Vettel se alzara con el título.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B2C47516-0441-4F55-BD4A-E002C244B35D}"/>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257180243"/>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18082"/>
                            </p:stCondLst>
                            <p:childTnLst>
                              <p:par>
                                <p:cTn id="9" presetID="8" presetClass="entr" presetSubtype="3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diamond(out)">
                                      <p:cBhvr>
                                        <p:cTn id="11" dur="29500"/>
                                        <p:tgtEl>
                                          <p:spTgt spid="8"/>
                                        </p:tgtEl>
                                      </p:cBhvr>
                                    </p:animEffect>
                                  </p:childTnLst>
                                </p:cTn>
                              </p:par>
                              <p:par>
                                <p:cTn id="12" presetID="10" presetClass="entr" presetSubtype="0" fill="hold" grpId="0" nodeType="withEffect">
                                  <p:stCondLst>
                                    <p:cond delay="100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180"/>
                                        <p:tgtEl>
                                          <p:spTgt spid="4"/>
                                        </p:tgtEl>
                                      </p:cBhvr>
                                    </p:animEffect>
                                  </p:childTnLst>
                                </p:cTn>
                              </p:par>
                            </p:childTnLst>
                          </p:cTn>
                        </p:par>
                        <p:par>
                          <p:cTn id="15" fill="hold">
                            <p:stCondLst>
                              <p:cond delay="48346"/>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180"/>
                                        <p:tgtEl>
                                          <p:spTgt spid="5"/>
                                        </p:tgtEl>
                                      </p:cBhvr>
                                    </p:animEffect>
                                  </p:childTnLst>
                                </p:cTn>
                              </p:par>
                            </p:childTnLst>
                          </p:cTn>
                        </p:par>
                        <p:par>
                          <p:cTn id="19" fill="hold">
                            <p:stCondLst>
                              <p:cond delay="62090"/>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180"/>
                                        <p:tgtEl>
                                          <p:spTgt spid="6"/>
                                        </p:tgtEl>
                                      </p:cBhvr>
                                    </p:animEffect>
                                  </p:childTnLst>
                                </p:cTn>
                              </p:par>
                            </p:childTnLst>
                          </p:cTn>
                        </p:par>
                        <p:par>
                          <p:cTn id="23" fill="hold">
                            <p:stCondLst>
                              <p:cond delay="74300"/>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180"/>
                                        <p:tgtEl>
                                          <p:spTgt spid="9"/>
                                        </p:tgtEl>
                                      </p:cBhvr>
                                    </p:animEffect>
                                  </p:childTnLst>
                                </p:cTn>
                              </p:par>
                            </p:childTnLst>
                          </p:cTn>
                        </p:par>
                        <p:par>
                          <p:cTn id="27" fill="hold">
                            <p:stCondLst>
                              <p:cond delay="91820"/>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180"/>
                                        <p:tgtEl>
                                          <p:spTgt spid="10"/>
                                        </p:tgtEl>
                                      </p:cBhvr>
                                    </p:animEffect>
                                  </p:childTnLst>
                                </p:cTn>
                              </p:par>
                            </p:childTnLst>
                          </p:cTn>
                        </p:par>
                        <p:par>
                          <p:cTn id="31" fill="hold">
                            <p:stCondLst>
                              <p:cond delay="103558"/>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11"/>
                                        </p:tgtEl>
                                        <p:attrNameLst>
                                          <p:attrName>style.visibility</p:attrName>
                                        </p:attrNameLst>
                                      </p:cBhvr>
                                      <p:to>
                                        <p:strVal val="visible"/>
                                      </p:to>
                                    </p:set>
                                    <p:animEffect transition="in" filter="fade">
                                      <p:cBhvr>
                                        <p:cTn id="34" dur="1180"/>
                                        <p:tgtEl>
                                          <p:spTgt spid="11"/>
                                        </p:tgtEl>
                                      </p:cBhvr>
                                    </p:animEffect>
                                  </p:childTnLst>
                                </p:cTn>
                              </p:par>
                            </p:childTnLst>
                          </p:cTn>
                        </p:par>
                        <p:par>
                          <p:cTn id="35" fill="hold">
                            <p:stCondLst>
                              <p:cond delay="119072"/>
                            </p:stCondLst>
                            <p:childTnLst>
                              <p:par>
                                <p:cTn id="36" presetID="1" presetClass="entr" presetSubtype="0" fill="hold" grpId="0" nodeType="afterEffect">
                                  <p:stCondLst>
                                    <p:cond delay="2000"/>
                                  </p:stCondLst>
                                  <p:childTnLst>
                                    <p:set>
                                      <p:cBhvr>
                                        <p:cTn id="37"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9" grpId="0"/>
      <p:bldP spid="10" grpId="0"/>
      <p:bldP spid="11" grpId="0"/>
      <p:bldP spid="12" grpId="0"/>
    </p:bld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7" name="Imagen 6" descr="Imagen que contiene persona, hombre, béisbol, reproductor&#10;&#10;Descripción generada con confianza muy alta">
            <a:extLst>
              <a:ext uri="{FF2B5EF4-FFF2-40B4-BE49-F238E27FC236}">
                <a16:creationId xmlns:a16="http://schemas.microsoft.com/office/drawing/2014/main" id="{2B13F04A-B79F-4146-AC71-3A3EF4017C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46" y="0"/>
            <a:ext cx="12208846" cy="6858000"/>
          </a:xfrm>
          <a:prstGeom prst="rect">
            <a:avLst/>
          </a:prstGeom>
        </p:spPr>
      </p:pic>
      <p:sp>
        <p:nvSpPr>
          <p:cNvPr id="3" name="Rectángulo 2">
            <a:extLst>
              <a:ext uri="{FF2B5EF4-FFF2-40B4-BE49-F238E27FC236}">
                <a16:creationId xmlns:a16="http://schemas.microsoft.com/office/drawing/2014/main" id="{07DACA0B-CD17-4B15-B300-9404433F0058}"/>
              </a:ext>
            </a:extLst>
          </p:cNvPr>
          <p:cNvSpPr/>
          <p:nvPr/>
        </p:nvSpPr>
        <p:spPr>
          <a:xfrm>
            <a:off x="339213" y="221211"/>
            <a:ext cx="11562735" cy="707886"/>
          </a:xfrm>
          <a:prstGeom prst="rect">
            <a:avLst/>
          </a:prstGeom>
        </p:spPr>
        <p:txBody>
          <a:bodyPr wrap="square">
            <a:spAutoFit/>
          </a:bodyPr>
          <a:lstStyle/>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finalizar el campeonato, se alzó con el Trofeo </a:t>
            </a:r>
            <a:r>
              <a:rPr lang="es-ES" sz="1600" kern="1800" dirty="0">
                <a:solidFill>
                  <a:srgbClr val="000000"/>
                </a:solidFill>
                <a:effectLst>
                  <a:outerShdw blurRad="38100" dist="38100" dir="2700000" algn="tl">
                    <a:srgbClr val="000000">
                      <a:alpha val="43137"/>
                    </a:srgbClr>
                  </a:outerShdw>
                </a:effectLst>
                <a:latin typeface="Algerian" panose="04020705040A02060702" pitchFamily="82" charset="0"/>
                <a:ea typeface="Times New Roman" panose="02020603050405020304" pitchFamily="18" charset="0"/>
                <a:cs typeface="Times New Roman" panose="02020603050405020304" pitchFamily="18" charset="0"/>
              </a:rPr>
              <a:t>DHL</a:t>
            </a:r>
            <a:r>
              <a:rPr lang="es-ES" sz="2400" b="1" kern="1800" dirty="0">
                <a:solidFill>
                  <a:srgbClr val="000000"/>
                </a:solidFill>
                <a:effectLst>
                  <a:outerShdw blurRad="38100" dist="38100" dir="2700000" algn="tl">
                    <a:srgbClr val="000000">
                      <a:alpha val="43137"/>
                    </a:srgbClr>
                  </a:outerShdw>
                </a:effectLst>
                <a:latin typeface="Palace Script MT" panose="030303020206070C0B05" pitchFamily="66" charset="0"/>
                <a:ea typeface="Times New Roman" panose="02020603050405020304" pitchFamily="18" charset="0"/>
                <a:cs typeface="Times New Roman" panose="02020603050405020304" pitchFamily="18" charset="0"/>
              </a:rPr>
              <a:t>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Vuelta Rápida, </a:t>
            </a:r>
          </a:p>
          <a:p>
            <a:pPr algn="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cual se otorga a quien consigue más vueltas rápidas en una temporada de Fórmula 1.</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2647667B-04A0-4DE4-8532-0BB76C6323A9}"/>
              </a:ext>
            </a:extLst>
          </p:cNvPr>
          <p:cNvSpPr/>
          <p:nvPr/>
        </p:nvSpPr>
        <p:spPr>
          <a:xfrm>
            <a:off x="-16845" y="1533807"/>
            <a:ext cx="2524071"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Fernando consiguió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ese trofeo gracias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5 vueltas rápidas durante 2010.</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0202C5A8-E8B4-445E-9A23-6D896B4DC6A1}"/>
              </a:ext>
            </a:extLst>
          </p:cNvPr>
          <p:cNvSpPr/>
          <p:nvPr/>
        </p:nvSpPr>
        <p:spPr>
          <a:xfrm>
            <a:off x="339213" y="1017622"/>
            <a:ext cx="11518491" cy="400110"/>
          </a:xfrm>
          <a:prstGeom prst="rect">
            <a:avLst/>
          </a:prstGeom>
        </p:spPr>
        <p:txBody>
          <a:bodyPr wrap="square">
            <a:spAutoFit/>
          </a:bodyPr>
          <a:lstStyle/>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2011: segunda temporada en Ferrari e imposibilidad de lucha por el título.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96F78D4B-2B67-409F-A29B-2FDC0DA9347E}"/>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021084907"/>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34000"/>
                                        <p:tgtEl>
                                          <p:spTgt spid="7"/>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80"/>
                                        <p:tgtEl>
                                          <p:spTgt spid="3"/>
                                        </p:tgtEl>
                                      </p:cBhvr>
                                    </p:animEffect>
                                  </p:childTnLst>
                                </p:cTn>
                              </p:par>
                              <p:par>
                                <p:cTn id="11" presetID="10" presetClass="entr" presetSubtype="0" fill="hold" grpId="0" nodeType="withEffect">
                                  <p:stCondLst>
                                    <p:cond delay="175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180"/>
                                        <p:tgtEl>
                                          <p:spTgt spid="5"/>
                                        </p:tgtEl>
                                      </p:cBhvr>
                                    </p:animEffect>
                                  </p:childTnLst>
                                </p:cTn>
                              </p:par>
                              <p:par>
                                <p:cTn id="14" presetID="10" presetClass="entr" presetSubtype="0" fill="hold" grpId="0" nodeType="withEffect">
                                  <p:stCondLst>
                                    <p:cond delay="2700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180"/>
                                        <p:tgtEl>
                                          <p:spTgt spid="4"/>
                                        </p:tgtEl>
                                      </p:cBhvr>
                                    </p:animEffect>
                                  </p:childTnLst>
                                </p:cTn>
                              </p:par>
                            </p:childTnLst>
                          </p:cTn>
                        </p:par>
                        <p:par>
                          <p:cTn id="17" fill="hold">
                            <p:stCondLst>
                              <p:cond delay="35260"/>
                            </p:stCondLst>
                            <p:childTnLst>
                              <p:par>
                                <p:cTn id="18" presetID="1" presetClass="entr" presetSubtype="0" fill="hold" grpId="0" nodeType="afterEffect">
                                  <p:stCondLst>
                                    <p:cond delay="2000"/>
                                  </p:stCondLst>
                                  <p:childTnLst>
                                    <p:set>
                                      <p:cBhvr>
                                        <p:cTn id="19"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5" name="Imagen 4" descr="Imagen que contiene interior, mesa, valla, suelo&#10;&#10;Descripción generada con confianza alta">
            <a:extLst>
              <a:ext uri="{FF2B5EF4-FFF2-40B4-BE49-F238E27FC236}">
                <a16:creationId xmlns:a16="http://schemas.microsoft.com/office/drawing/2014/main" id="{0E342368-90DD-4243-9EA4-5483078C6B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9688"/>
            <a:ext cx="12192000" cy="6897688"/>
          </a:xfrm>
          <a:prstGeom prst="rect">
            <a:avLst/>
          </a:prstGeom>
        </p:spPr>
      </p:pic>
      <p:sp>
        <p:nvSpPr>
          <p:cNvPr id="3" name="Rectángulo 2">
            <a:extLst>
              <a:ext uri="{FF2B5EF4-FFF2-40B4-BE49-F238E27FC236}">
                <a16:creationId xmlns:a16="http://schemas.microsoft.com/office/drawing/2014/main" id="{07DACA0B-CD17-4B15-B300-9404433F0058}"/>
              </a:ext>
            </a:extLst>
          </p:cNvPr>
          <p:cNvSpPr/>
          <p:nvPr/>
        </p:nvSpPr>
        <p:spPr>
          <a:xfrm>
            <a:off x="0" y="840634"/>
            <a:ext cx="6074241" cy="400110"/>
          </a:xfrm>
          <a:prstGeom prst="rect">
            <a:avLst/>
          </a:prstGeom>
        </p:spPr>
        <p:txBody>
          <a:bodyPr wrap="square">
            <a:spAutoFit/>
          </a:bodyPr>
          <a:lstStyle/>
          <a:p>
            <a:pPr algn="ctr">
              <a:lnSpc>
                <a:spcPts val="2400"/>
              </a:lnSpc>
            </a:pPr>
            <a:r>
              <a:rPr lang="es-ES" sz="4000" b="1" kern="0" dirty="0">
                <a:ln>
                  <a:solidFill>
                    <a:srgbClr val="C00000"/>
                  </a:solidFill>
                </a:ln>
                <a:solidFill>
                  <a:srgbClr val="FFFF00"/>
                </a:solidFill>
                <a:latin typeface="Edwardian Script ITC" panose="030303020407070D0804" pitchFamily="66" charset="0"/>
                <a:cs typeface="Arial"/>
              </a:rPr>
              <a:t>Temporada 2011 de Fórmula 1</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6" name="Rectángulo 5">
            <a:extLst>
              <a:ext uri="{FF2B5EF4-FFF2-40B4-BE49-F238E27FC236}">
                <a16:creationId xmlns:a16="http://schemas.microsoft.com/office/drawing/2014/main" id="{5CB0D1BB-02AF-40B2-8C2C-64D3A8E6D3D8}"/>
              </a:ext>
            </a:extLst>
          </p:cNvPr>
          <p:cNvSpPr/>
          <p:nvPr/>
        </p:nvSpPr>
        <p:spPr>
          <a:xfrm>
            <a:off x="1" y="1755044"/>
            <a:ext cx="3067664" cy="707886"/>
          </a:xfrm>
          <a:prstGeom prst="rect">
            <a:avLst/>
          </a:prstGeom>
        </p:spPr>
        <p:txBody>
          <a:bodyPr wrap="square">
            <a:spAutoFit/>
          </a:bodyPr>
          <a:lstStyle/>
          <a:p>
            <a:pPr algn="ctr">
              <a:lnSpc>
                <a:spcPts val="2400"/>
              </a:lnSpc>
              <a:spcAft>
                <a:spcPts val="0"/>
              </a:spcAft>
            </a:pPr>
            <a:r>
              <a:rPr lang="es-ES" sz="2800" b="1" kern="1800" dirty="0">
                <a:solidFill>
                  <a:srgbClr val="FF0000"/>
                </a:solidFill>
                <a:latin typeface="Edwardian Script ITC" panose="030303020407070D0804" pitchFamily="66" charset="0"/>
                <a:ea typeface="Times New Roman" panose="02020603050405020304" pitchFamily="18" charset="0"/>
                <a:cs typeface="Times New Roman" panose="02020603050405020304" pitchFamily="18" charset="0"/>
              </a:rPr>
              <a:t>Fernando Alonso </a:t>
            </a:r>
          </a:p>
          <a:p>
            <a:pPr algn="ctr">
              <a:lnSpc>
                <a:spcPts val="2400"/>
              </a:lnSpc>
              <a:spcAft>
                <a:spcPts val="0"/>
              </a:spcAft>
            </a:pPr>
            <a:r>
              <a:rPr lang="es-ES" sz="2800" b="1" kern="1800" dirty="0">
                <a:solidFill>
                  <a:srgbClr val="FF0000"/>
                </a:solidFill>
                <a:latin typeface="Edwardian Script ITC" panose="030303020407070D0804" pitchFamily="66" charset="0"/>
                <a:ea typeface="Times New Roman" panose="02020603050405020304" pitchFamily="18" charset="0"/>
                <a:cs typeface="Times New Roman" panose="02020603050405020304" pitchFamily="18" charset="0"/>
              </a:rPr>
              <a:t>en el GP de Singapur.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12457613-EAD5-4CFC-BF8C-4884BD9050EC}"/>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
        <p:nvSpPr>
          <p:cNvPr id="9" name="Rectángulo 8">
            <a:extLst>
              <a:ext uri="{FF2B5EF4-FFF2-40B4-BE49-F238E27FC236}">
                <a16:creationId xmlns:a16="http://schemas.microsoft.com/office/drawing/2014/main" id="{35DD757A-5176-4887-B5E9-276BB7A2FA61}"/>
              </a:ext>
            </a:extLst>
          </p:cNvPr>
          <p:cNvSpPr/>
          <p:nvPr/>
        </p:nvSpPr>
        <p:spPr>
          <a:xfrm>
            <a:off x="6238567" y="825887"/>
            <a:ext cx="5953433" cy="163121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del gran final de la temporada 2010,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las expectativas eran altas al principio,</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pero tras las primeras carreras de 2011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 vio claramente que el Ferrari 150º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Italia no era todo lo competitivo que se esperaba.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7033459D-EDBD-41F0-8E33-5C1CC6CE1866}"/>
              </a:ext>
            </a:extLst>
          </p:cNvPr>
          <p:cNvSpPr/>
          <p:nvPr/>
        </p:nvSpPr>
        <p:spPr>
          <a:xfrm>
            <a:off x="5117689" y="5648613"/>
            <a:ext cx="7074309"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Fernando Alonso renovó con la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Scuderia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Ferrari hasta 2016.</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26675A5D-8817-4F29-88B0-EDF19D15BAEF}"/>
              </a:ext>
            </a:extLst>
          </p:cNvPr>
          <p:cNvSpPr/>
          <p:nvPr/>
        </p:nvSpPr>
        <p:spPr>
          <a:xfrm>
            <a:off x="4807973" y="6120560"/>
            <a:ext cx="7384025"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esta renovación,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Alonso aprovechó para transmitir que Ferrari </a:t>
            </a:r>
          </a:p>
          <a:p>
            <a:pPr algn="ctr">
              <a:lnSpc>
                <a:spcPts val="2400"/>
              </a:lnSpc>
              <a:spcAft>
                <a:spcPts val="0"/>
              </a:spcAft>
            </a:pPr>
            <a:r>
              <a:rPr lang="es-ES" sz="2800" b="1" kern="1800" dirty="0">
                <a:solidFill>
                  <a:srgbClr val="644C00"/>
                </a:solidFill>
                <a:latin typeface="Edwardian Script ITC" panose="030303020407070D0804" pitchFamily="66" charset="0"/>
                <a:ea typeface="Times New Roman" panose="02020603050405020304" pitchFamily="18" charset="0"/>
                <a:cs typeface="Times New Roman" panose="02020603050405020304" pitchFamily="18" charset="0"/>
              </a:rPr>
              <a:t>"será el último equipo de mi carrera en F1".</a:t>
            </a:r>
            <a:endParaRPr lang="es-MX" sz="1100" dirty="0">
              <a:solidFill>
                <a:srgbClr val="644C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01474019"/>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fltVal val="0"/>
                                          </p:val>
                                        </p:tav>
                                        <p:tav tm="100000">
                                          <p:val>
                                            <p:strVal val="#ppt_w"/>
                                          </p:val>
                                        </p:tav>
                                      </p:tavLst>
                                    </p:anim>
                                    <p:anim calcmode="lin" valueType="num">
                                      <p:cBhvr>
                                        <p:cTn id="8" dur="4000" fill="hold"/>
                                        <p:tgtEl>
                                          <p:spTgt spid="5"/>
                                        </p:tgtEl>
                                        <p:attrNameLst>
                                          <p:attrName>ppt_h</p:attrName>
                                        </p:attrNameLst>
                                      </p:cBhvr>
                                      <p:tavLst>
                                        <p:tav tm="0">
                                          <p:val>
                                            <p:fltVal val="0"/>
                                          </p:val>
                                        </p:tav>
                                        <p:tav tm="100000">
                                          <p:val>
                                            <p:strVal val="#ppt_h"/>
                                          </p:val>
                                        </p:tav>
                                      </p:tavLst>
                                    </p:anim>
                                    <p:animEffect transition="in" filter="fade">
                                      <p:cBhvr>
                                        <p:cTn id="9" dur="4000"/>
                                        <p:tgtEl>
                                          <p:spTgt spid="5"/>
                                        </p:tgtEl>
                                      </p:cBhvr>
                                    </p:animEffect>
                                  </p:childTnLst>
                                </p:cTn>
                              </p:par>
                            </p:childTnLst>
                          </p:cTn>
                        </p:par>
                        <p:par>
                          <p:cTn id="10" fill="hold">
                            <p:stCondLst>
                              <p:cond delay="4000"/>
                            </p:stCondLst>
                            <p:childTnLst>
                              <p:par>
                                <p:cTn id="11" presetID="10" presetClass="entr" presetSubtype="0" fill="hold" grpId="0" nodeType="afterEffect">
                                  <p:stCondLst>
                                    <p:cond delay="1000"/>
                                  </p:stCondLst>
                                  <p:iterate type="lt">
                                    <p:tmPct val="10000"/>
                                  </p:iterate>
                                  <p:childTnLst>
                                    <p:set>
                                      <p:cBhvr>
                                        <p:cTn id="12" dur="1" fill="hold">
                                          <p:stCondLst>
                                            <p:cond delay="0"/>
                                          </p:stCondLst>
                                        </p:cTn>
                                        <p:tgtEl>
                                          <p:spTgt spid="6"/>
                                        </p:tgtEl>
                                        <p:attrNameLst>
                                          <p:attrName>style.visibility</p:attrName>
                                        </p:attrNameLst>
                                      </p:cBhvr>
                                      <p:to>
                                        <p:strVal val="visible"/>
                                      </p:to>
                                    </p:set>
                                    <p:animEffect transition="in" filter="fade">
                                      <p:cBhvr>
                                        <p:cTn id="13" dur="1180"/>
                                        <p:tgtEl>
                                          <p:spTgt spid="6"/>
                                        </p:tgtEl>
                                      </p:cBhvr>
                                    </p:animEffect>
                                  </p:childTnLst>
                                </p:cTn>
                              </p:par>
                            </p:childTnLst>
                          </p:cTn>
                        </p:par>
                        <p:par>
                          <p:cTn id="14" fill="hold">
                            <p:stCondLst>
                              <p:cond delay="9720"/>
                            </p:stCondLst>
                            <p:childTnLst>
                              <p:par>
                                <p:cTn id="15" presetID="10" presetClass="entr" presetSubtype="0" fill="hold" grpId="0" nodeType="afterEffect">
                                  <p:stCondLst>
                                    <p:cond delay="100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180"/>
                                        <p:tgtEl>
                                          <p:spTgt spid="3"/>
                                        </p:tgtEl>
                                      </p:cBhvr>
                                    </p:animEffect>
                                  </p:childTnLst>
                                </p:cTn>
                              </p:par>
                            </p:childTnLst>
                          </p:cTn>
                        </p:par>
                        <p:par>
                          <p:cTn id="18" fill="hold">
                            <p:stCondLst>
                              <p:cond delay="14496"/>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180"/>
                                        <p:tgtEl>
                                          <p:spTgt spid="9"/>
                                        </p:tgtEl>
                                      </p:cBhvr>
                                    </p:animEffect>
                                  </p:childTnLst>
                                </p:cTn>
                              </p:par>
                            </p:childTnLst>
                          </p:cTn>
                        </p:par>
                        <p:par>
                          <p:cTn id="22" fill="hold">
                            <p:stCondLst>
                              <p:cond delay="37680"/>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10"/>
                                        </p:tgtEl>
                                        <p:attrNameLst>
                                          <p:attrName>style.visibility</p:attrName>
                                        </p:attrNameLst>
                                      </p:cBhvr>
                                      <p:to>
                                        <p:strVal val="visible"/>
                                      </p:to>
                                    </p:set>
                                    <p:animEffect transition="in" filter="fade">
                                      <p:cBhvr>
                                        <p:cTn id="25" dur="1180"/>
                                        <p:tgtEl>
                                          <p:spTgt spid="10"/>
                                        </p:tgtEl>
                                      </p:cBhvr>
                                    </p:animEffect>
                                  </p:childTnLst>
                                </p:cTn>
                              </p:par>
                            </p:childTnLst>
                          </p:cTn>
                        </p:par>
                        <p:par>
                          <p:cTn id="26" fill="hold">
                            <p:stCondLst>
                              <p:cond delay="45642"/>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11"/>
                                        </p:tgtEl>
                                        <p:attrNameLst>
                                          <p:attrName>style.visibility</p:attrName>
                                        </p:attrNameLst>
                                      </p:cBhvr>
                                      <p:to>
                                        <p:strVal val="visible"/>
                                      </p:to>
                                    </p:set>
                                    <p:animEffect transition="in" filter="fade">
                                      <p:cBhvr>
                                        <p:cTn id="29" dur="1180"/>
                                        <p:tgtEl>
                                          <p:spTgt spid="11"/>
                                        </p:tgtEl>
                                      </p:cBhvr>
                                    </p:animEffect>
                                  </p:childTnLst>
                                </p:cTn>
                              </p:par>
                            </p:childTnLst>
                          </p:cTn>
                        </p:par>
                        <p:par>
                          <p:cTn id="30" fill="hold">
                            <p:stCondLst>
                              <p:cond delay="58678"/>
                            </p:stCondLst>
                            <p:childTnLst>
                              <p:par>
                                <p:cTn id="31" presetID="1" presetClass="entr" presetSubtype="0" fill="hold" grpId="0" nodeType="afterEffect">
                                  <p:stCondLst>
                                    <p:cond delay="2000"/>
                                  </p:stCondLst>
                                  <p:childTnLst>
                                    <p:set>
                                      <p:cBhvr>
                                        <p:cTn id="3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9" grpId="0"/>
      <p:bldP spid="10" grpId="0"/>
      <p:bldP spid="11" grpId="0"/>
    </p:bld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10" name="Imagen 9" descr="Imagen que contiene hierba, exterior, carretera, cielo&#10;&#10;Descripción generada con confianza muy alta">
            <a:extLst>
              <a:ext uri="{FF2B5EF4-FFF2-40B4-BE49-F238E27FC236}">
                <a16:creationId xmlns:a16="http://schemas.microsoft.com/office/drawing/2014/main" id="{CA0C8D1D-07F8-41C5-932B-D410621A8A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3191" y="8608"/>
            <a:ext cx="6248809" cy="3531005"/>
          </a:xfrm>
          <a:prstGeom prst="rect">
            <a:avLst/>
          </a:prstGeom>
          <a:effectLst>
            <a:softEdge rad="317500"/>
          </a:effectLst>
        </p:spPr>
      </p:pic>
      <p:sp>
        <p:nvSpPr>
          <p:cNvPr id="6" name="Rectángulo 5">
            <a:extLst>
              <a:ext uri="{FF2B5EF4-FFF2-40B4-BE49-F238E27FC236}">
                <a16:creationId xmlns:a16="http://schemas.microsoft.com/office/drawing/2014/main" id="{AD78F1B3-1416-43CF-A1B8-CCD22B097083}"/>
              </a:ext>
            </a:extLst>
          </p:cNvPr>
          <p:cNvSpPr/>
          <p:nvPr/>
        </p:nvSpPr>
        <p:spPr>
          <a:xfrm>
            <a:off x="1" y="147473"/>
            <a:ext cx="6059487"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primera carrera en Australia, Alonso sale quinto.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A88FCF3F-F745-40D1-AFE3-EB11F844061A}"/>
              </a:ext>
            </a:extLst>
          </p:cNvPr>
          <p:cNvSpPr/>
          <p:nvPr/>
        </p:nvSpPr>
        <p:spPr>
          <a:xfrm>
            <a:off x="1" y="1474828"/>
            <a:ext cx="6059487"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de batallar con Massa,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Webber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de intentar dar caza al Lotus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Vitaly</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Petrov</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queda cuarto.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661E49FB-E642-4BE1-89C0-7A324AE0C15E}"/>
              </a:ext>
            </a:extLst>
          </p:cNvPr>
          <p:cNvSpPr/>
          <p:nvPr/>
        </p:nvSpPr>
        <p:spPr>
          <a:xfrm>
            <a:off x="4917" y="683335"/>
            <a:ext cx="6054571"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salida intenta adelantar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este le cierra y cae a la novena plaza.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3BC0926C-39F5-453B-B653-4CC1A06DF040}"/>
              </a:ext>
            </a:extLst>
          </p:cNvPr>
          <p:cNvSpPr/>
          <p:nvPr/>
        </p:nvSpPr>
        <p:spPr>
          <a:xfrm>
            <a:off x="1" y="2551464"/>
            <a:ext cx="6059487"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Malasia, Alonso tuvo la oportunidad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hacer su primer podio de la temporada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debido a un cuidado excelente con los neumáticos.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50DCA11A-260E-485D-B63E-977CC92B9805}"/>
              </a:ext>
            </a:extLst>
          </p:cNvPr>
          <p:cNvSpPr/>
          <p:nvPr/>
        </p:nvSpPr>
        <p:spPr>
          <a:xfrm>
            <a:off x="5397911" y="3451119"/>
            <a:ext cx="6794090"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a pocas vueltas del final, se toca con Hamilton y queda sexto.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78FBD66B-6204-4337-B62A-5F8A9367E577}"/>
              </a:ext>
            </a:extLst>
          </p:cNvPr>
          <p:cNvSpPr/>
          <p:nvPr/>
        </p:nvSpPr>
        <p:spPr>
          <a:xfrm>
            <a:off x="4793227" y="3967313"/>
            <a:ext cx="7398774"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China protagonizó un fin de semana flojo y acaba séptimo.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CuadroTexto 13">
            <a:extLst>
              <a:ext uri="{FF2B5EF4-FFF2-40B4-BE49-F238E27FC236}">
                <a16:creationId xmlns:a16="http://schemas.microsoft.com/office/drawing/2014/main" id="{1F643303-5841-4D22-9E87-84661419D486}"/>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
        <p:nvSpPr>
          <p:cNvPr id="15" name="Rectángulo 14">
            <a:extLst>
              <a:ext uri="{FF2B5EF4-FFF2-40B4-BE49-F238E27FC236}">
                <a16:creationId xmlns:a16="http://schemas.microsoft.com/office/drawing/2014/main" id="{E81EBE8E-31E6-4603-A869-4AD4D718C0FE}"/>
              </a:ext>
            </a:extLst>
          </p:cNvPr>
          <p:cNvSpPr/>
          <p:nvPr/>
        </p:nvSpPr>
        <p:spPr>
          <a:xfrm>
            <a:off x="4630999" y="4483492"/>
            <a:ext cx="7561001"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en Turquía hizo una carrera brillante y quedó tercero,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siendo el único coche capaz de plantar cara a los dos Red Bull.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ángulo 15">
            <a:extLst>
              <a:ext uri="{FF2B5EF4-FFF2-40B4-BE49-F238E27FC236}">
                <a16:creationId xmlns:a16="http://schemas.microsoft.com/office/drawing/2014/main" id="{E735D159-CC81-4F9F-A22A-5F7A9E07901A}"/>
              </a:ext>
            </a:extLst>
          </p:cNvPr>
          <p:cNvSpPr/>
          <p:nvPr/>
        </p:nvSpPr>
        <p:spPr>
          <a:xfrm>
            <a:off x="4424516" y="5353646"/>
            <a:ext cx="7767484"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Montmeló fue el fin de semana donde se vieron las carencias del Ferrari.</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7" name="Imagen 16" descr="Imagen que contiene interior, pared, mesa, sentado&#10;&#10;Descripción generada con confianza alta">
            <a:extLst>
              <a:ext uri="{FF2B5EF4-FFF2-40B4-BE49-F238E27FC236}">
                <a16:creationId xmlns:a16="http://schemas.microsoft.com/office/drawing/2014/main" id="{E3063A7E-210A-4E98-B525-7F5D308940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5475" y="3259394"/>
            <a:ext cx="4365524" cy="327414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18" name="Rectángulo 17">
            <a:extLst>
              <a:ext uri="{FF2B5EF4-FFF2-40B4-BE49-F238E27FC236}">
                <a16:creationId xmlns:a16="http://schemas.microsoft.com/office/drawing/2014/main" id="{1CBA2FB4-1A86-4777-9F1B-408E58ED4E21}"/>
              </a:ext>
            </a:extLst>
          </p:cNvPr>
          <p:cNvSpPr/>
          <p:nvPr/>
        </p:nvSpPr>
        <p:spPr>
          <a:xfrm rot="20948983">
            <a:off x="1533829" y="5549669"/>
            <a:ext cx="3107017" cy="707886"/>
          </a:xfrm>
          <a:prstGeom prst="rect">
            <a:avLst/>
          </a:prstGeom>
        </p:spPr>
        <p:txBody>
          <a:bodyPr wrap="square">
            <a:spAutoFit/>
          </a:bodyPr>
          <a:lstStyle/>
          <a:p>
            <a:pPr algn="ctr">
              <a:lnSpc>
                <a:spcPts val="2400"/>
              </a:lnSpc>
            </a:pPr>
            <a:r>
              <a:rPr lang="es-ES" sz="2800" b="1" kern="1800" dirty="0">
                <a:solidFill>
                  <a:srgbClr val="9CEAFA"/>
                </a:solidFill>
                <a:latin typeface="Edwardian Script ITC" panose="030303020407070D0804" pitchFamily="66" charset="0"/>
                <a:cs typeface="Times New Roman" panose="02020603050405020304" pitchFamily="18" charset="0"/>
              </a:rPr>
              <a:t>Coche de Fórmula Nissan de Fernando Alonso.</a:t>
            </a:r>
            <a:endParaRPr lang="es-MX" sz="2800" b="1" kern="1800" dirty="0">
              <a:solidFill>
                <a:srgbClr val="9CEAFA"/>
              </a:solidFill>
              <a:latin typeface="Edwardian Script ITC" panose="030303020407070D0804" pitchFamily="66" charset="0"/>
              <a:cs typeface="Times New Roman" panose="02020603050405020304" pitchFamily="18" charset="0"/>
            </a:endParaRPr>
          </a:p>
        </p:txBody>
      </p:sp>
      <p:sp>
        <p:nvSpPr>
          <p:cNvPr id="19" name="Rectángulo 18">
            <a:extLst>
              <a:ext uri="{FF2B5EF4-FFF2-40B4-BE49-F238E27FC236}">
                <a16:creationId xmlns:a16="http://schemas.microsoft.com/office/drawing/2014/main" id="{D63831C7-9E17-4C9B-834B-9E18D8268845}"/>
              </a:ext>
            </a:extLst>
          </p:cNvPr>
          <p:cNvSpPr/>
          <p:nvPr/>
        </p:nvSpPr>
        <p:spPr>
          <a:xfrm>
            <a:off x="4594027" y="5973076"/>
            <a:ext cx="7597973"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Clasificó cuarto, una posición que Alonso describió como irreal,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ya que decía que máximo podían aspirar a la séptima plaza.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24280592"/>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6000" fill="hold"/>
                                        <p:tgtEl>
                                          <p:spTgt spid="10"/>
                                        </p:tgtEl>
                                        <p:attrNameLst>
                                          <p:attrName>ppt_x</p:attrName>
                                        </p:attrNameLst>
                                      </p:cBhvr>
                                      <p:tavLst>
                                        <p:tav tm="0">
                                          <p:val>
                                            <p:strVal val="#ppt_x"/>
                                          </p:val>
                                        </p:tav>
                                        <p:tav tm="100000">
                                          <p:val>
                                            <p:strVal val="#ppt_x"/>
                                          </p:val>
                                        </p:tav>
                                      </p:tavLst>
                                    </p:anim>
                                    <p:anim calcmode="lin" valueType="num">
                                      <p:cBhvr additive="base">
                                        <p:cTn id="8" dur="16000" fill="hold"/>
                                        <p:tgtEl>
                                          <p:spTgt spid="10"/>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80"/>
                                        <p:tgtEl>
                                          <p:spTgt spid="6"/>
                                        </p:tgtEl>
                                      </p:cBhvr>
                                    </p:animEffect>
                                  </p:childTnLst>
                                </p:cTn>
                              </p:par>
                              <p:par>
                                <p:cTn id="12" presetID="10" presetClass="entr" presetSubtype="0" fill="hold" grpId="0" nodeType="withEffect">
                                  <p:stCondLst>
                                    <p:cond delay="8250"/>
                                  </p:stCondLst>
                                  <p:iterate type="lt">
                                    <p:tmPct val="10000"/>
                                  </p:iterate>
                                  <p:childTnLst>
                                    <p:set>
                                      <p:cBhvr>
                                        <p:cTn id="13" dur="1" fill="hold">
                                          <p:stCondLst>
                                            <p:cond delay="0"/>
                                          </p:stCondLst>
                                        </p:cTn>
                                        <p:tgtEl>
                                          <p:spTgt spid="8"/>
                                        </p:tgtEl>
                                        <p:attrNameLst>
                                          <p:attrName>style.visibility</p:attrName>
                                        </p:attrNameLst>
                                      </p:cBhvr>
                                      <p:to>
                                        <p:strVal val="visible"/>
                                      </p:to>
                                    </p:set>
                                    <p:animEffect transition="in" filter="fade">
                                      <p:cBhvr>
                                        <p:cTn id="14" dur="1180"/>
                                        <p:tgtEl>
                                          <p:spTgt spid="8"/>
                                        </p:tgtEl>
                                      </p:cBhvr>
                                    </p:animEffect>
                                  </p:childTnLst>
                                </p:cTn>
                              </p:par>
                            </p:childTnLst>
                          </p:cTn>
                        </p:par>
                        <p:par>
                          <p:cTn id="15" fill="hold">
                            <p:stCondLst>
                              <p:cond delay="17454"/>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180"/>
                                        <p:tgtEl>
                                          <p:spTgt spid="7"/>
                                        </p:tgtEl>
                                      </p:cBhvr>
                                    </p:animEffect>
                                  </p:childTnLst>
                                </p:cTn>
                              </p:par>
                            </p:childTnLst>
                          </p:cTn>
                        </p:par>
                        <p:par>
                          <p:cTn id="19" fill="hold">
                            <p:stCondLst>
                              <p:cond delay="30962"/>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11"/>
                                        </p:tgtEl>
                                        <p:attrNameLst>
                                          <p:attrName>style.visibility</p:attrName>
                                        </p:attrNameLst>
                                      </p:cBhvr>
                                      <p:to>
                                        <p:strVal val="visible"/>
                                      </p:to>
                                    </p:set>
                                    <p:animEffect transition="in" filter="fade">
                                      <p:cBhvr>
                                        <p:cTn id="22" dur="1180"/>
                                        <p:tgtEl>
                                          <p:spTgt spid="11"/>
                                        </p:tgtEl>
                                      </p:cBhvr>
                                    </p:animEffect>
                                  </p:childTnLst>
                                </p:cTn>
                              </p:par>
                            </p:childTnLst>
                          </p:cTn>
                        </p:par>
                        <p:par>
                          <p:cTn id="23" fill="hold">
                            <p:stCondLst>
                              <p:cond delay="45768"/>
                            </p:stCondLst>
                            <p:childTnLst>
                              <p:par>
                                <p:cTn id="24" presetID="2" presetClass="entr" presetSubtype="8"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16000" fill="hold"/>
                                        <p:tgtEl>
                                          <p:spTgt spid="17"/>
                                        </p:tgtEl>
                                        <p:attrNameLst>
                                          <p:attrName>ppt_x</p:attrName>
                                        </p:attrNameLst>
                                      </p:cBhvr>
                                      <p:tavLst>
                                        <p:tav tm="0">
                                          <p:val>
                                            <p:strVal val="0-#ppt_w/2"/>
                                          </p:val>
                                        </p:tav>
                                        <p:tav tm="100000">
                                          <p:val>
                                            <p:strVal val="#ppt_x"/>
                                          </p:val>
                                        </p:tav>
                                      </p:tavLst>
                                    </p:anim>
                                    <p:anim calcmode="lin" valueType="num">
                                      <p:cBhvr additive="base">
                                        <p:cTn id="27" dur="16000" fill="hold"/>
                                        <p:tgtEl>
                                          <p:spTgt spid="17"/>
                                        </p:tgtEl>
                                        <p:attrNameLst>
                                          <p:attrName>ppt_y</p:attrName>
                                        </p:attrNameLst>
                                      </p:cBhvr>
                                      <p:tavLst>
                                        <p:tav tm="0">
                                          <p:val>
                                            <p:strVal val="#ppt_y"/>
                                          </p:val>
                                        </p:tav>
                                        <p:tav tm="100000">
                                          <p:val>
                                            <p:strVal val="#ppt_y"/>
                                          </p:val>
                                        </p:tav>
                                      </p:tavLst>
                                    </p:anim>
                                  </p:childTnLst>
                                </p:cTn>
                              </p:par>
                              <p:par>
                                <p:cTn id="28" presetID="10" presetClass="entr" presetSubtype="0" fill="hold" grpId="0" nodeType="withEffect">
                                  <p:stCondLst>
                                    <p:cond delay="1500"/>
                                  </p:stCondLst>
                                  <p:iterate type="lt">
                                    <p:tmPct val="10000"/>
                                  </p:iterate>
                                  <p:childTnLst>
                                    <p:set>
                                      <p:cBhvr>
                                        <p:cTn id="29" dur="1" fill="hold">
                                          <p:stCondLst>
                                            <p:cond delay="0"/>
                                          </p:stCondLst>
                                        </p:cTn>
                                        <p:tgtEl>
                                          <p:spTgt spid="12"/>
                                        </p:tgtEl>
                                        <p:attrNameLst>
                                          <p:attrName>style.visibility</p:attrName>
                                        </p:attrNameLst>
                                      </p:cBhvr>
                                      <p:to>
                                        <p:strVal val="visible"/>
                                      </p:to>
                                    </p:set>
                                    <p:animEffect transition="in" filter="fade">
                                      <p:cBhvr>
                                        <p:cTn id="30" dur="1180"/>
                                        <p:tgtEl>
                                          <p:spTgt spid="12"/>
                                        </p:tgtEl>
                                      </p:cBhvr>
                                    </p:animEffect>
                                  </p:childTnLst>
                                </p:cTn>
                              </p:par>
                              <p:par>
                                <p:cTn id="31" presetID="10" presetClass="entr" presetSubtype="0" fill="hold" grpId="0" nodeType="withEffect">
                                  <p:stCondLst>
                                    <p:cond delay="10000"/>
                                  </p:stCondLst>
                                  <p:iterate type="lt">
                                    <p:tmPct val="10000"/>
                                  </p:iterate>
                                  <p:childTnLst>
                                    <p:set>
                                      <p:cBhvr>
                                        <p:cTn id="32" dur="1" fill="hold">
                                          <p:stCondLst>
                                            <p:cond delay="0"/>
                                          </p:stCondLst>
                                        </p:cTn>
                                        <p:tgtEl>
                                          <p:spTgt spid="13"/>
                                        </p:tgtEl>
                                        <p:attrNameLst>
                                          <p:attrName>style.visibility</p:attrName>
                                        </p:attrNameLst>
                                      </p:cBhvr>
                                      <p:to>
                                        <p:strVal val="visible"/>
                                      </p:to>
                                    </p:set>
                                    <p:animEffect transition="in" filter="fade">
                                      <p:cBhvr>
                                        <p:cTn id="33" dur="1180"/>
                                        <p:tgtEl>
                                          <p:spTgt spid="13"/>
                                        </p:tgtEl>
                                      </p:cBhvr>
                                    </p:animEffect>
                                  </p:childTnLst>
                                </p:cTn>
                              </p:par>
                            </p:childTnLst>
                          </p:cTn>
                        </p:par>
                        <p:par>
                          <p:cTn id="34" fill="hold">
                            <p:stCondLst>
                              <p:cond delay="62730"/>
                            </p:stCondLst>
                            <p:childTnLst>
                              <p:par>
                                <p:cTn id="35" presetID="10" presetClass="entr" presetSubtype="0" fill="hold" grpId="0" nodeType="afterEffect">
                                  <p:stCondLst>
                                    <p:cond delay="1000"/>
                                  </p:stCondLst>
                                  <p:iterate type="lt">
                                    <p:tmPct val="10000"/>
                                  </p:iterate>
                                  <p:childTnLst>
                                    <p:set>
                                      <p:cBhvr>
                                        <p:cTn id="36" dur="1" fill="hold">
                                          <p:stCondLst>
                                            <p:cond delay="0"/>
                                          </p:stCondLst>
                                        </p:cTn>
                                        <p:tgtEl>
                                          <p:spTgt spid="18"/>
                                        </p:tgtEl>
                                        <p:attrNameLst>
                                          <p:attrName>style.visibility</p:attrName>
                                        </p:attrNameLst>
                                      </p:cBhvr>
                                      <p:to>
                                        <p:strVal val="visible"/>
                                      </p:to>
                                    </p:set>
                                    <p:animEffect transition="in" filter="fade">
                                      <p:cBhvr>
                                        <p:cTn id="37" dur="1180"/>
                                        <p:tgtEl>
                                          <p:spTgt spid="18"/>
                                        </p:tgtEl>
                                      </p:cBhvr>
                                    </p:animEffect>
                                  </p:childTnLst>
                                </p:cTn>
                              </p:par>
                            </p:childTnLst>
                          </p:cTn>
                        </p:par>
                        <p:par>
                          <p:cTn id="38" fill="hold">
                            <p:stCondLst>
                              <p:cond delay="69158"/>
                            </p:stCondLst>
                            <p:childTnLst>
                              <p:par>
                                <p:cTn id="39" presetID="10" presetClass="entr" presetSubtype="0" fill="hold" grpId="0" nodeType="afterEffect">
                                  <p:stCondLst>
                                    <p:cond delay="1000"/>
                                  </p:stCondLst>
                                  <p:iterate type="lt">
                                    <p:tmPct val="10000"/>
                                  </p:iterate>
                                  <p:childTnLst>
                                    <p:set>
                                      <p:cBhvr>
                                        <p:cTn id="40" dur="1" fill="hold">
                                          <p:stCondLst>
                                            <p:cond delay="0"/>
                                          </p:stCondLst>
                                        </p:cTn>
                                        <p:tgtEl>
                                          <p:spTgt spid="15"/>
                                        </p:tgtEl>
                                        <p:attrNameLst>
                                          <p:attrName>style.visibility</p:attrName>
                                        </p:attrNameLst>
                                      </p:cBhvr>
                                      <p:to>
                                        <p:strVal val="visible"/>
                                      </p:to>
                                    </p:set>
                                    <p:animEffect transition="in" filter="fade">
                                      <p:cBhvr>
                                        <p:cTn id="41" dur="1180"/>
                                        <p:tgtEl>
                                          <p:spTgt spid="15"/>
                                        </p:tgtEl>
                                      </p:cBhvr>
                                    </p:animEffect>
                                  </p:childTnLst>
                                </p:cTn>
                              </p:par>
                            </p:childTnLst>
                          </p:cTn>
                        </p:par>
                        <p:par>
                          <p:cTn id="42" fill="hold">
                            <p:stCondLst>
                              <p:cond delay="83138"/>
                            </p:stCondLst>
                            <p:childTnLst>
                              <p:par>
                                <p:cTn id="43" presetID="10" presetClass="entr" presetSubtype="0" fill="hold" grpId="0" nodeType="afterEffect">
                                  <p:stCondLst>
                                    <p:cond delay="1000"/>
                                  </p:stCondLst>
                                  <p:iterate type="lt">
                                    <p:tmPct val="10000"/>
                                  </p:iterate>
                                  <p:childTnLst>
                                    <p:set>
                                      <p:cBhvr>
                                        <p:cTn id="44" dur="1" fill="hold">
                                          <p:stCondLst>
                                            <p:cond delay="0"/>
                                          </p:stCondLst>
                                        </p:cTn>
                                        <p:tgtEl>
                                          <p:spTgt spid="16"/>
                                        </p:tgtEl>
                                        <p:attrNameLst>
                                          <p:attrName>style.visibility</p:attrName>
                                        </p:attrNameLst>
                                      </p:cBhvr>
                                      <p:to>
                                        <p:strVal val="visible"/>
                                      </p:to>
                                    </p:set>
                                    <p:animEffect transition="in" filter="fade">
                                      <p:cBhvr>
                                        <p:cTn id="45" dur="1180"/>
                                        <p:tgtEl>
                                          <p:spTgt spid="16"/>
                                        </p:tgtEl>
                                      </p:cBhvr>
                                    </p:animEffect>
                                  </p:childTnLst>
                                </p:cTn>
                              </p:par>
                            </p:childTnLst>
                          </p:cTn>
                        </p:par>
                        <p:par>
                          <p:cTn id="46" fill="hold">
                            <p:stCondLst>
                              <p:cond delay="92516"/>
                            </p:stCondLst>
                            <p:childTnLst>
                              <p:par>
                                <p:cTn id="47" presetID="10" presetClass="entr" presetSubtype="0" fill="hold" grpId="0" nodeType="afterEffect">
                                  <p:stCondLst>
                                    <p:cond delay="1000"/>
                                  </p:stCondLst>
                                  <p:iterate type="lt">
                                    <p:tmPct val="10000"/>
                                  </p:iterate>
                                  <p:childTnLst>
                                    <p:set>
                                      <p:cBhvr>
                                        <p:cTn id="48" dur="1" fill="hold">
                                          <p:stCondLst>
                                            <p:cond delay="0"/>
                                          </p:stCondLst>
                                        </p:cTn>
                                        <p:tgtEl>
                                          <p:spTgt spid="19"/>
                                        </p:tgtEl>
                                        <p:attrNameLst>
                                          <p:attrName>style.visibility</p:attrName>
                                        </p:attrNameLst>
                                      </p:cBhvr>
                                      <p:to>
                                        <p:strVal val="visible"/>
                                      </p:to>
                                    </p:set>
                                    <p:animEffect transition="in" filter="fade">
                                      <p:cBhvr>
                                        <p:cTn id="49" dur="1180"/>
                                        <p:tgtEl>
                                          <p:spTgt spid="19"/>
                                        </p:tgtEl>
                                      </p:cBhvr>
                                    </p:animEffect>
                                  </p:childTnLst>
                                </p:cTn>
                              </p:par>
                            </p:childTnLst>
                          </p:cTn>
                        </p:par>
                        <p:par>
                          <p:cTn id="50" fill="hold">
                            <p:stCondLst>
                              <p:cond delay="106850"/>
                            </p:stCondLst>
                            <p:childTnLst>
                              <p:par>
                                <p:cTn id="51" presetID="1" presetClass="entr" presetSubtype="0" fill="hold" grpId="0" nodeType="afterEffect">
                                  <p:stCondLst>
                                    <p:cond delay="2000"/>
                                  </p:stCondLst>
                                  <p:childTnLst>
                                    <p:set>
                                      <p:cBhvr>
                                        <p:cTn id="5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1" grpId="0"/>
      <p:bldP spid="12" grpId="0"/>
      <p:bldP spid="13" grpId="0"/>
      <p:bldP spid="14" grpId="0"/>
      <p:bldP spid="15" grpId="0"/>
      <p:bldP spid="16" grpId="0"/>
      <p:bldP spid="18" grpId="0"/>
      <p:bldP spid="19" grpId="0"/>
    </p:bld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11" name="Imagen 10" descr="Imagen que contiene carretera, árbol, exterior, rojo&#10;&#10;Descripción generada con confianza muy alta">
            <a:extLst>
              <a:ext uri="{FF2B5EF4-FFF2-40B4-BE49-F238E27FC236}">
                <a16:creationId xmlns:a16="http://schemas.microsoft.com/office/drawing/2014/main" id="{27F04AEB-592E-445C-BCC4-86964D5CD2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594027" cy="4794489"/>
          </a:xfrm>
          <a:prstGeom prst="rect">
            <a:avLst/>
          </a:prstGeom>
          <a:effectLst>
            <a:softEdge rad="317500"/>
          </a:effectLst>
        </p:spPr>
      </p:pic>
      <p:sp>
        <p:nvSpPr>
          <p:cNvPr id="6" name="Rectángulo 5">
            <a:extLst>
              <a:ext uri="{FF2B5EF4-FFF2-40B4-BE49-F238E27FC236}">
                <a16:creationId xmlns:a16="http://schemas.microsoft.com/office/drawing/2014/main" id="{063AE138-EDFE-417E-B85D-A131D066B314}"/>
              </a:ext>
            </a:extLst>
          </p:cNvPr>
          <p:cNvSpPr/>
          <p:nvPr/>
        </p:nvSpPr>
        <p:spPr>
          <a:xfrm>
            <a:off x="4468761" y="280203"/>
            <a:ext cx="7723239"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carrera se puso primero en la salida y lideró la carrera hasta la vuelta 20.</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FDA11250-CB34-4F0C-AB08-ECC5CF13FA6B}"/>
              </a:ext>
            </a:extLst>
          </p:cNvPr>
          <p:cNvSpPr/>
          <p:nvPr/>
        </p:nvSpPr>
        <p:spPr>
          <a:xfrm>
            <a:off x="4594027" y="781647"/>
            <a:ext cx="7597973"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finalmente el Ferrari se desinfló y acabó quinto y con vuelta perdida, siendo la primera vez desde 2009 que quedaba doblado.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D00EF7AA-6849-4E1A-B9BB-1D2C7B261A54}"/>
              </a:ext>
            </a:extLst>
          </p:cNvPr>
          <p:cNvSpPr/>
          <p:nvPr/>
        </p:nvSpPr>
        <p:spPr>
          <a:xfrm>
            <a:off x="4594027" y="1607558"/>
            <a:ext cx="7597973"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Mónaco adelanta a Webber en la salida y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la estrategia, quien iba a tres paradas por dos de Alonso.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0771DB64-2ED3-45BD-BA16-98FCD57CD7B5}"/>
              </a:ext>
            </a:extLst>
          </p:cNvPr>
          <p:cNvSpPr/>
          <p:nvPr/>
        </p:nvSpPr>
        <p:spPr>
          <a:xfrm>
            <a:off x="4594027" y="2374474"/>
            <a:ext cx="7597973"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español llegó segundo, pegado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C1E97DAE-30DE-45E1-AB7F-0233F433EC73}"/>
              </a:ext>
            </a:extLst>
          </p:cNvPr>
          <p:cNvSpPr/>
          <p:nvPr/>
        </p:nvSpPr>
        <p:spPr>
          <a:xfrm>
            <a:off x="4594027" y="2905415"/>
            <a:ext cx="7597974"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Canadá se clasifica 2º, su mejor clasificación del año,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en carrera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le toca saliendo de boxes y Alonso abandona.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F7C84CE2-B6B1-478A-8E8C-CABD544EA1F1}"/>
              </a:ext>
            </a:extLst>
          </p:cNvPr>
          <p:cNvSpPr/>
          <p:nvPr/>
        </p:nvSpPr>
        <p:spPr>
          <a:xfrm>
            <a:off x="4594027" y="3864057"/>
            <a:ext cx="7597974"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Valencia adelanta a Hamilton en la salida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tras una sofocante lucha con los Red Bull, Alonso llega segundo.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C88F9DA2-61C6-4472-B81A-C70288A90090}"/>
              </a:ext>
            </a:extLst>
          </p:cNvPr>
          <p:cNvSpPr/>
          <p:nvPr/>
        </p:nvSpPr>
        <p:spPr>
          <a:xfrm>
            <a:off x="1" y="4689964"/>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Silverstone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Alonso consigue la victoria debido al problema en los boxes de los dos Red Bull,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un ritmo infernal con los neumáticos blandos y a un cuidado excelente de nuevo con las gomas.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CuadroTexto 14">
            <a:extLst>
              <a:ext uri="{FF2B5EF4-FFF2-40B4-BE49-F238E27FC236}">
                <a16:creationId xmlns:a16="http://schemas.microsoft.com/office/drawing/2014/main" id="{18458A2F-FD2E-415A-AFFC-666409D7875A}"/>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
        <p:nvSpPr>
          <p:cNvPr id="16" name="Rectángulo 15">
            <a:extLst>
              <a:ext uri="{FF2B5EF4-FFF2-40B4-BE49-F238E27FC236}">
                <a16:creationId xmlns:a16="http://schemas.microsoft.com/office/drawing/2014/main" id="{9DBEFB6E-E117-4E2E-9E36-81B927BF9AF5}"/>
              </a:ext>
            </a:extLst>
          </p:cNvPr>
          <p:cNvSpPr/>
          <p:nvPr/>
        </p:nvSpPr>
        <p:spPr>
          <a:xfrm>
            <a:off x="-1" y="5604370"/>
            <a:ext cx="12192001"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Alemania adelanta a Vettel en la salida, luego se salió, pero consiguió volver a recuperar la posición.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ángulo 16">
            <a:extLst>
              <a:ext uri="{FF2B5EF4-FFF2-40B4-BE49-F238E27FC236}">
                <a16:creationId xmlns:a16="http://schemas.microsoft.com/office/drawing/2014/main" id="{76C1D027-0D27-4C68-8F7B-6C7A49D0DA7E}"/>
              </a:ext>
            </a:extLst>
          </p:cNvPr>
          <p:cNvSpPr/>
          <p:nvPr/>
        </p:nvSpPr>
        <p:spPr>
          <a:xfrm>
            <a:off x="1" y="6223799"/>
            <a:ext cx="12192000"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Adelanta a Webber en la segunda parada y llega segundo por detrás de Hamilton.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28928216"/>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22500" fill="hold"/>
                                        <p:tgtEl>
                                          <p:spTgt spid="11"/>
                                        </p:tgtEl>
                                        <p:attrNameLst>
                                          <p:attrName>ppt_x</p:attrName>
                                        </p:attrNameLst>
                                      </p:cBhvr>
                                      <p:tavLst>
                                        <p:tav tm="0">
                                          <p:val>
                                            <p:strVal val="0-#ppt_w/2"/>
                                          </p:val>
                                        </p:tav>
                                        <p:tav tm="100000">
                                          <p:val>
                                            <p:strVal val="#ppt_x"/>
                                          </p:val>
                                        </p:tav>
                                      </p:tavLst>
                                    </p:anim>
                                    <p:anim calcmode="lin" valueType="num">
                                      <p:cBhvr additive="base">
                                        <p:cTn id="8" dur="22500" fill="hold"/>
                                        <p:tgtEl>
                                          <p:spTgt spid="11"/>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80"/>
                                        <p:tgtEl>
                                          <p:spTgt spid="6"/>
                                        </p:tgtEl>
                                      </p:cBhvr>
                                    </p:animEffect>
                                  </p:childTnLst>
                                </p:cTn>
                              </p:par>
                              <p:par>
                                <p:cTn id="12" presetID="10" presetClass="entr" presetSubtype="0" fill="hold" grpId="0" nodeType="withEffect">
                                  <p:stCondLst>
                                    <p:cond delay="10000"/>
                                  </p:stCondLst>
                                  <p:iterate type="lt">
                                    <p:tmPct val="10000"/>
                                  </p:iterate>
                                  <p:childTnLst>
                                    <p:set>
                                      <p:cBhvr>
                                        <p:cTn id="13" dur="1" fill="hold">
                                          <p:stCondLst>
                                            <p:cond delay="0"/>
                                          </p:stCondLst>
                                        </p:cTn>
                                        <p:tgtEl>
                                          <p:spTgt spid="7"/>
                                        </p:tgtEl>
                                        <p:attrNameLst>
                                          <p:attrName>style.visibility</p:attrName>
                                        </p:attrNameLst>
                                      </p:cBhvr>
                                      <p:to>
                                        <p:strVal val="visible"/>
                                      </p:to>
                                    </p:set>
                                    <p:animEffect transition="in" filter="fade">
                                      <p:cBhvr>
                                        <p:cTn id="14" dur="1180"/>
                                        <p:tgtEl>
                                          <p:spTgt spid="7"/>
                                        </p:tgtEl>
                                      </p:cBhvr>
                                    </p:animEffect>
                                  </p:childTnLst>
                                </p:cTn>
                              </p:par>
                            </p:childTnLst>
                          </p:cTn>
                        </p:par>
                        <p:par>
                          <p:cTn id="15" fill="hold">
                            <p:stCondLst>
                              <p:cond delay="23806"/>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1180"/>
                                        <p:tgtEl>
                                          <p:spTgt spid="8"/>
                                        </p:tgtEl>
                                      </p:cBhvr>
                                    </p:animEffect>
                                  </p:childTnLst>
                                </p:cTn>
                              </p:par>
                            </p:childTnLst>
                          </p:cTn>
                        </p:par>
                        <p:par>
                          <p:cTn id="19" fill="hold">
                            <p:stCondLst>
                              <p:cond delay="36606"/>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fade">
                                      <p:cBhvr>
                                        <p:cTn id="22" dur="1180"/>
                                        <p:tgtEl>
                                          <p:spTgt spid="9"/>
                                        </p:tgtEl>
                                      </p:cBhvr>
                                    </p:animEffect>
                                  </p:childTnLst>
                                </p:cTn>
                              </p:par>
                            </p:childTnLst>
                          </p:cTn>
                        </p:par>
                        <p:par>
                          <p:cTn id="23" fill="hold">
                            <p:stCondLst>
                              <p:cond delay="43978"/>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fade">
                                      <p:cBhvr>
                                        <p:cTn id="26" dur="1180"/>
                                        <p:tgtEl>
                                          <p:spTgt spid="12"/>
                                        </p:tgtEl>
                                      </p:cBhvr>
                                    </p:animEffect>
                                  </p:childTnLst>
                                </p:cTn>
                              </p:par>
                            </p:childTnLst>
                          </p:cTn>
                        </p:par>
                        <p:par>
                          <p:cTn id="27" fill="hold">
                            <p:stCondLst>
                              <p:cond delay="59138"/>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13"/>
                                        </p:tgtEl>
                                        <p:attrNameLst>
                                          <p:attrName>style.visibility</p:attrName>
                                        </p:attrNameLst>
                                      </p:cBhvr>
                                      <p:to>
                                        <p:strVal val="visible"/>
                                      </p:to>
                                    </p:set>
                                    <p:animEffect transition="in" filter="fade">
                                      <p:cBhvr>
                                        <p:cTn id="30" dur="1180"/>
                                        <p:tgtEl>
                                          <p:spTgt spid="13"/>
                                        </p:tgtEl>
                                      </p:cBhvr>
                                    </p:animEffect>
                                  </p:childTnLst>
                                </p:cTn>
                              </p:par>
                            </p:childTnLst>
                          </p:cTn>
                        </p:par>
                        <p:par>
                          <p:cTn id="31" fill="hold">
                            <p:stCondLst>
                              <p:cond delay="72056"/>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14"/>
                                        </p:tgtEl>
                                        <p:attrNameLst>
                                          <p:attrName>style.visibility</p:attrName>
                                        </p:attrNameLst>
                                      </p:cBhvr>
                                      <p:to>
                                        <p:strVal val="visible"/>
                                      </p:to>
                                    </p:set>
                                    <p:animEffect transition="in" filter="fade">
                                      <p:cBhvr>
                                        <p:cTn id="34" dur="1180"/>
                                        <p:tgtEl>
                                          <p:spTgt spid="14"/>
                                        </p:tgtEl>
                                      </p:cBhvr>
                                    </p:animEffect>
                                  </p:childTnLst>
                                </p:cTn>
                              </p:par>
                            </p:childTnLst>
                          </p:cTn>
                        </p:par>
                        <p:par>
                          <p:cTn id="35" fill="hold">
                            <p:stCondLst>
                              <p:cond delay="92762"/>
                            </p:stCondLst>
                            <p:childTnLst>
                              <p:par>
                                <p:cTn id="36" presetID="10" presetClass="entr" presetSubtype="0" fill="hold" grpId="0" nodeType="afterEffect">
                                  <p:stCondLst>
                                    <p:cond delay="1000"/>
                                  </p:stCondLst>
                                  <p:iterate type="lt">
                                    <p:tmPct val="10000"/>
                                  </p:iterate>
                                  <p:childTnLst>
                                    <p:set>
                                      <p:cBhvr>
                                        <p:cTn id="37" dur="1" fill="hold">
                                          <p:stCondLst>
                                            <p:cond delay="0"/>
                                          </p:stCondLst>
                                        </p:cTn>
                                        <p:tgtEl>
                                          <p:spTgt spid="16"/>
                                        </p:tgtEl>
                                        <p:attrNameLst>
                                          <p:attrName>style.visibility</p:attrName>
                                        </p:attrNameLst>
                                      </p:cBhvr>
                                      <p:to>
                                        <p:strVal val="visible"/>
                                      </p:to>
                                    </p:set>
                                    <p:animEffect transition="in" filter="fade">
                                      <p:cBhvr>
                                        <p:cTn id="38" dur="1180"/>
                                        <p:tgtEl>
                                          <p:spTgt spid="16"/>
                                        </p:tgtEl>
                                      </p:cBhvr>
                                    </p:animEffect>
                                  </p:childTnLst>
                                </p:cTn>
                              </p:par>
                            </p:childTnLst>
                          </p:cTn>
                        </p:par>
                        <p:par>
                          <p:cTn id="39" fill="hold">
                            <p:stCondLst>
                              <p:cond delay="105326"/>
                            </p:stCondLst>
                            <p:childTnLst>
                              <p:par>
                                <p:cTn id="40" presetID="10" presetClass="entr" presetSubtype="0" fill="hold" grpId="0" nodeType="afterEffect">
                                  <p:stCondLst>
                                    <p:cond delay="1000"/>
                                  </p:stCondLst>
                                  <p:iterate type="lt">
                                    <p:tmPct val="10000"/>
                                  </p:iterate>
                                  <p:childTnLst>
                                    <p:set>
                                      <p:cBhvr>
                                        <p:cTn id="41" dur="1" fill="hold">
                                          <p:stCondLst>
                                            <p:cond delay="0"/>
                                          </p:stCondLst>
                                        </p:cTn>
                                        <p:tgtEl>
                                          <p:spTgt spid="17"/>
                                        </p:tgtEl>
                                        <p:attrNameLst>
                                          <p:attrName>style.visibility</p:attrName>
                                        </p:attrNameLst>
                                      </p:cBhvr>
                                      <p:to>
                                        <p:strVal val="visible"/>
                                      </p:to>
                                    </p:set>
                                    <p:animEffect transition="in" filter="fade">
                                      <p:cBhvr>
                                        <p:cTn id="42" dur="1180"/>
                                        <p:tgtEl>
                                          <p:spTgt spid="17"/>
                                        </p:tgtEl>
                                      </p:cBhvr>
                                    </p:animEffect>
                                  </p:childTnLst>
                                </p:cTn>
                              </p:par>
                            </p:childTnLst>
                          </p:cTn>
                        </p:par>
                        <p:par>
                          <p:cTn id="43" fill="hold">
                            <p:stCondLst>
                              <p:cond delay="115058"/>
                            </p:stCondLst>
                            <p:childTnLst>
                              <p:par>
                                <p:cTn id="44" presetID="1" presetClass="entr" presetSubtype="0" fill="hold" grpId="0" nodeType="afterEffect">
                                  <p:stCondLst>
                                    <p:cond delay="2000"/>
                                  </p:stCondLst>
                                  <p:childTnLst>
                                    <p:set>
                                      <p:cBhvr>
                                        <p:cTn id="45"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2" grpId="0"/>
      <p:bldP spid="13" grpId="0"/>
      <p:bldP spid="14" grpId="0"/>
      <p:bldP spid="15" grpId="0"/>
      <p:bldP spid="16" grpId="0"/>
      <p:bldP spid="17" grpId="0"/>
    </p:bld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9" name="Imagen 8" descr="Imagen que contiene carretera, exterior, suelo, pequeño&#10;&#10;Descripción generada con confianza muy alta">
            <a:extLst>
              <a:ext uri="{FF2B5EF4-FFF2-40B4-BE49-F238E27FC236}">
                <a16:creationId xmlns:a16="http://schemas.microsoft.com/office/drawing/2014/main" id="{E202D1C7-D629-4099-9122-099AF50231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0909" y="545691"/>
            <a:ext cx="6721094" cy="4041058"/>
          </a:xfrm>
          <a:prstGeom prst="rect">
            <a:avLst/>
          </a:prstGeom>
          <a:effectLst>
            <a:softEdge rad="317500"/>
          </a:effectLst>
        </p:spPr>
      </p:pic>
      <p:sp>
        <p:nvSpPr>
          <p:cNvPr id="5" name="Rectángulo 4">
            <a:extLst>
              <a:ext uri="{FF2B5EF4-FFF2-40B4-BE49-F238E27FC236}">
                <a16:creationId xmlns:a16="http://schemas.microsoft.com/office/drawing/2014/main" id="{D31DE962-D3D4-4620-B28C-AD1C2CA7B2F4}"/>
              </a:ext>
            </a:extLst>
          </p:cNvPr>
          <p:cNvSpPr/>
          <p:nvPr/>
        </p:nvSpPr>
        <p:spPr>
          <a:xfrm>
            <a:off x="0" y="147470"/>
            <a:ext cx="12191999"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Hungría tuvo un ritmo conservador, pero debido a los diversos problemas de sus rivales, acaba tercero.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0D2B1FD3-0F5E-444E-9CCD-802AD371FAA7}"/>
              </a:ext>
            </a:extLst>
          </p:cNvPr>
          <p:cNvSpPr/>
          <p:nvPr/>
        </p:nvSpPr>
        <p:spPr>
          <a:xfrm>
            <a:off x="1" y="589929"/>
            <a:ext cx="5470908"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Spa clasifica octavo,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peor clasificación de la temporada.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35DCCBA5-1970-4853-A916-28D1583C1CE9}"/>
              </a:ext>
            </a:extLst>
          </p:cNvPr>
          <p:cNvSpPr/>
          <p:nvPr/>
        </p:nvSpPr>
        <p:spPr>
          <a:xfrm>
            <a:off x="0" y="1347014"/>
            <a:ext cx="5470909" cy="1015663"/>
          </a:xfrm>
          <a:prstGeom prst="rect">
            <a:avLst/>
          </a:prstGeom>
        </p:spPr>
        <p:txBody>
          <a:bodyPr wrap="square">
            <a:spAutoFit/>
          </a:bodyPr>
          <a:lstStyle/>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una brillante carrera, llega a rodar segundo,</a:t>
            </a:r>
          </a:p>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pero problemas con el calentamiento de los neumáticos duros le hacen acabar en cuarta posición.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9DA9E41E-D597-418E-982C-E136476D2463}"/>
              </a:ext>
            </a:extLst>
          </p:cNvPr>
          <p:cNvSpPr/>
          <p:nvPr/>
        </p:nvSpPr>
        <p:spPr>
          <a:xfrm>
            <a:off x="0" y="2492474"/>
            <a:ext cx="5470909"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Monza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clasifica cuarto, pero hace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una grandísima salida y se pone primero.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CB02A492-891F-41A2-9E4F-4C3AC5BD5FB1}"/>
              </a:ext>
            </a:extLst>
          </p:cNvPr>
          <p:cNvSpPr/>
          <p:nvPr/>
        </p:nvSpPr>
        <p:spPr>
          <a:xfrm>
            <a:off x="0" y="3392132"/>
            <a:ext cx="5471651"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final acabó tercero, por detrás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Vettel.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2A84E3C5-8550-4C42-AA12-199BE26C5208}"/>
              </a:ext>
            </a:extLst>
          </p:cNvPr>
          <p:cNvSpPr/>
          <p:nvPr/>
        </p:nvSpPr>
        <p:spPr>
          <a:xfrm>
            <a:off x="1" y="3923064"/>
            <a:ext cx="5470908"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Singapur clasifica quinto.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22257D64-3FC9-4E1A-B90D-F9FD907FD25F}"/>
              </a:ext>
            </a:extLst>
          </p:cNvPr>
          <p:cNvSpPr/>
          <p:nvPr/>
        </p:nvSpPr>
        <p:spPr>
          <a:xfrm>
            <a:off x="1" y="4454006"/>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debido a un ritmo flojo en carrera y a una altísima degradación de los neumáticos, Alonso acaba cuarto.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CuadroTexto 14">
            <a:extLst>
              <a:ext uri="{FF2B5EF4-FFF2-40B4-BE49-F238E27FC236}">
                <a16:creationId xmlns:a16="http://schemas.microsoft.com/office/drawing/2014/main" id="{C8D49E4B-A1E0-4CA5-98EF-B2B5D4510895}"/>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
        <p:nvSpPr>
          <p:cNvPr id="16" name="Rectángulo 15">
            <a:extLst>
              <a:ext uri="{FF2B5EF4-FFF2-40B4-BE49-F238E27FC236}">
                <a16:creationId xmlns:a16="http://schemas.microsoft.com/office/drawing/2014/main" id="{8A6CBB44-E74D-437A-8E6F-E50516D393B5}"/>
              </a:ext>
            </a:extLst>
          </p:cNvPr>
          <p:cNvSpPr/>
          <p:nvPr/>
        </p:nvSpPr>
        <p:spPr>
          <a:xfrm>
            <a:off x="1" y="4911200"/>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Suzuka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hace muy buena carrera y quedó segundo a menos de 1 segundo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Vettel se proclamó campeón del mundo al llegar tercero.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ángulo 16">
            <a:extLst>
              <a:ext uri="{FF2B5EF4-FFF2-40B4-BE49-F238E27FC236}">
                <a16:creationId xmlns:a16="http://schemas.microsoft.com/office/drawing/2014/main" id="{6EEEB57A-2447-48AE-A9ED-E25B0E0206E1}"/>
              </a:ext>
            </a:extLst>
          </p:cNvPr>
          <p:cNvSpPr/>
          <p:nvPr/>
        </p:nvSpPr>
        <p:spPr>
          <a:xfrm>
            <a:off x="1" y="5663368"/>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Corea, tras tener problemas en la salida acaba en quinta posición con un ritmo muy bueno,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luchando por el podio las últimas trece vueltas.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Rectángulo 17">
            <a:extLst>
              <a:ext uri="{FF2B5EF4-FFF2-40B4-BE49-F238E27FC236}">
                <a16:creationId xmlns:a16="http://schemas.microsoft.com/office/drawing/2014/main" id="{50BB859C-9595-49F5-BC27-B18B292E2BFE}"/>
              </a:ext>
            </a:extLst>
          </p:cNvPr>
          <p:cNvSpPr/>
          <p:nvPr/>
        </p:nvSpPr>
        <p:spPr>
          <a:xfrm>
            <a:off x="1" y="6415536"/>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India hace otra buena carrera y acaba tercero gracias a un fallo en 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Kers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Mark Webber.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48148492"/>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0" fill="hold"/>
                                        <p:tgtEl>
                                          <p:spTgt spid="9"/>
                                        </p:tgtEl>
                                        <p:attrNameLst>
                                          <p:attrName>ppt_x</p:attrName>
                                        </p:attrNameLst>
                                      </p:cBhvr>
                                      <p:tavLst>
                                        <p:tav tm="0">
                                          <p:val>
                                            <p:strVal val="#ppt_x"/>
                                          </p:val>
                                        </p:tav>
                                        <p:tav tm="100000">
                                          <p:val>
                                            <p:strVal val="#ppt_x"/>
                                          </p:val>
                                        </p:tav>
                                      </p:tavLst>
                                    </p:anim>
                                    <p:anim calcmode="lin" valueType="num">
                                      <p:cBhvr additive="base">
                                        <p:cTn id="8" dur="40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4500"/>
                            </p:stCondLst>
                            <p:childTnLst>
                              <p:par>
                                <p:cTn id="10" presetID="10" presetClass="entr" presetSubtype="0" fill="hold" grpId="0" nodeType="afterEffect">
                                  <p:stCondLst>
                                    <p:cond delay="1000"/>
                                  </p:stCondLst>
                                  <p:iterate type="lt">
                                    <p:tmPct val="10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1180"/>
                                        <p:tgtEl>
                                          <p:spTgt spid="5"/>
                                        </p:tgtEl>
                                      </p:cBhvr>
                                    </p:animEffect>
                                  </p:childTnLst>
                                </p:cTn>
                              </p:par>
                            </p:childTnLst>
                          </p:cTn>
                        </p:par>
                        <p:par>
                          <p:cTn id="13" fill="hold">
                            <p:stCondLst>
                              <p:cond delay="17064"/>
                            </p:stCondLst>
                            <p:childTnLst>
                              <p:par>
                                <p:cTn id="14" presetID="10" presetClass="entr" presetSubtype="0" fill="hold" grpId="0" nodeType="afterEffect">
                                  <p:stCondLst>
                                    <p:cond delay="100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180"/>
                                        <p:tgtEl>
                                          <p:spTgt spid="6"/>
                                        </p:tgtEl>
                                      </p:cBhvr>
                                    </p:animEffect>
                                  </p:childTnLst>
                                </p:cTn>
                              </p:par>
                            </p:childTnLst>
                          </p:cTn>
                        </p:par>
                        <p:par>
                          <p:cTn id="17" fill="hold">
                            <p:stCondLst>
                              <p:cond delay="25498"/>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10"/>
                                        </p:tgtEl>
                                        <p:attrNameLst>
                                          <p:attrName>style.visibility</p:attrName>
                                        </p:attrNameLst>
                                      </p:cBhvr>
                                      <p:to>
                                        <p:strVal val="visible"/>
                                      </p:to>
                                    </p:set>
                                    <p:animEffect transition="in" filter="fade">
                                      <p:cBhvr>
                                        <p:cTn id="20" dur="1180"/>
                                        <p:tgtEl>
                                          <p:spTgt spid="10"/>
                                        </p:tgtEl>
                                      </p:cBhvr>
                                    </p:animEffect>
                                  </p:childTnLst>
                                </p:cTn>
                              </p:par>
                            </p:childTnLst>
                          </p:cTn>
                        </p:par>
                        <p:par>
                          <p:cTn id="21" fill="hold">
                            <p:stCondLst>
                              <p:cond delay="42192"/>
                            </p:stCondLst>
                            <p:childTnLst>
                              <p:par>
                                <p:cTn id="22" presetID="10" presetClass="entr" presetSubtype="0" fill="hold" grpId="0" nodeType="afterEffect">
                                  <p:stCondLst>
                                    <p:cond delay="1000"/>
                                  </p:stCondLst>
                                  <p:iterate type="lt">
                                    <p:tmPct val="10000"/>
                                  </p:iterate>
                                  <p:childTnLst>
                                    <p:set>
                                      <p:cBhvr>
                                        <p:cTn id="23" dur="1" fill="hold">
                                          <p:stCondLst>
                                            <p:cond delay="0"/>
                                          </p:stCondLst>
                                        </p:cTn>
                                        <p:tgtEl>
                                          <p:spTgt spid="11"/>
                                        </p:tgtEl>
                                        <p:attrNameLst>
                                          <p:attrName>style.visibility</p:attrName>
                                        </p:attrNameLst>
                                      </p:cBhvr>
                                      <p:to>
                                        <p:strVal val="visible"/>
                                      </p:to>
                                    </p:set>
                                    <p:animEffect transition="in" filter="fade">
                                      <p:cBhvr>
                                        <p:cTn id="24" dur="1180"/>
                                        <p:tgtEl>
                                          <p:spTgt spid="11"/>
                                        </p:tgtEl>
                                      </p:cBhvr>
                                    </p:animEffect>
                                  </p:childTnLst>
                                </p:cTn>
                              </p:par>
                            </p:childTnLst>
                          </p:cTn>
                        </p:par>
                        <p:par>
                          <p:cTn id="25" fill="hold">
                            <p:stCondLst>
                              <p:cond delay="51924"/>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12"/>
                                        </p:tgtEl>
                                        <p:attrNameLst>
                                          <p:attrName>style.visibility</p:attrName>
                                        </p:attrNameLst>
                                      </p:cBhvr>
                                      <p:to>
                                        <p:strVal val="visible"/>
                                      </p:to>
                                    </p:set>
                                    <p:animEffect transition="in" filter="fade">
                                      <p:cBhvr>
                                        <p:cTn id="28" dur="1180"/>
                                        <p:tgtEl>
                                          <p:spTgt spid="12"/>
                                        </p:tgtEl>
                                      </p:cBhvr>
                                    </p:animEffect>
                                  </p:childTnLst>
                                </p:cTn>
                              </p:par>
                            </p:childTnLst>
                          </p:cTn>
                        </p:par>
                        <p:par>
                          <p:cTn id="29" fill="hold">
                            <p:stCondLst>
                              <p:cond delay="59296"/>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13"/>
                                        </p:tgtEl>
                                        <p:attrNameLst>
                                          <p:attrName>style.visibility</p:attrName>
                                        </p:attrNameLst>
                                      </p:cBhvr>
                                      <p:to>
                                        <p:strVal val="visible"/>
                                      </p:to>
                                    </p:set>
                                    <p:animEffect transition="in" filter="fade">
                                      <p:cBhvr>
                                        <p:cTn id="32" dur="1180"/>
                                        <p:tgtEl>
                                          <p:spTgt spid="13"/>
                                        </p:tgtEl>
                                      </p:cBhvr>
                                    </p:animEffect>
                                  </p:childTnLst>
                                </p:cTn>
                              </p:par>
                            </p:childTnLst>
                          </p:cTn>
                        </p:par>
                        <p:par>
                          <p:cTn id="33" fill="hold">
                            <p:stCondLst>
                              <p:cond delay="64426"/>
                            </p:stCondLst>
                            <p:childTnLst>
                              <p:par>
                                <p:cTn id="34" presetID="10" presetClass="entr" presetSubtype="0" fill="hold" grpId="0" nodeType="afterEffect">
                                  <p:stCondLst>
                                    <p:cond delay="1000"/>
                                  </p:stCondLst>
                                  <p:iterate type="lt">
                                    <p:tmPct val="10000"/>
                                  </p:iterate>
                                  <p:childTnLst>
                                    <p:set>
                                      <p:cBhvr>
                                        <p:cTn id="35" dur="1" fill="hold">
                                          <p:stCondLst>
                                            <p:cond delay="0"/>
                                          </p:stCondLst>
                                        </p:cTn>
                                        <p:tgtEl>
                                          <p:spTgt spid="14"/>
                                        </p:tgtEl>
                                        <p:attrNameLst>
                                          <p:attrName>style.visibility</p:attrName>
                                        </p:attrNameLst>
                                      </p:cBhvr>
                                      <p:to>
                                        <p:strVal val="visible"/>
                                      </p:to>
                                    </p:set>
                                    <p:animEffect transition="in" filter="fade">
                                      <p:cBhvr>
                                        <p:cTn id="36" dur="1180"/>
                                        <p:tgtEl>
                                          <p:spTgt spid="14"/>
                                        </p:tgtEl>
                                      </p:cBhvr>
                                    </p:animEffect>
                                  </p:childTnLst>
                                </p:cTn>
                              </p:par>
                            </p:childTnLst>
                          </p:cTn>
                        </p:par>
                        <p:par>
                          <p:cTn id="37" fill="hold">
                            <p:stCondLst>
                              <p:cond delay="77108"/>
                            </p:stCondLst>
                            <p:childTnLst>
                              <p:par>
                                <p:cTn id="38" presetID="1" presetClass="entr" presetSubtype="0" fill="hold" grpId="0" nodeType="afterEffect">
                                  <p:stCondLst>
                                    <p:cond delay="2000"/>
                                  </p:stCondLst>
                                  <p:childTnLst>
                                    <p:set>
                                      <p:cBhvr>
                                        <p:cTn id="39" dur="1" fill="hold">
                                          <p:stCondLst>
                                            <p:cond delay="0"/>
                                          </p:stCondLst>
                                        </p:cTn>
                                        <p:tgtEl>
                                          <p:spTgt spid="15"/>
                                        </p:tgtEl>
                                        <p:attrNameLst>
                                          <p:attrName>style.visibility</p:attrName>
                                        </p:attrNameLst>
                                      </p:cBhvr>
                                      <p:to>
                                        <p:strVal val="visible"/>
                                      </p:to>
                                    </p:set>
                                  </p:childTnLst>
                                </p:cTn>
                              </p:par>
                            </p:childTnLst>
                          </p:cTn>
                        </p:par>
                        <p:par>
                          <p:cTn id="40" fill="hold">
                            <p:stCondLst>
                              <p:cond delay="79108"/>
                            </p:stCondLst>
                            <p:childTnLst>
                              <p:par>
                                <p:cTn id="41" presetID="10" presetClass="entr" presetSubtype="0" fill="hold" grpId="0" nodeType="afterEffect">
                                  <p:stCondLst>
                                    <p:cond delay="1000"/>
                                  </p:stCondLst>
                                  <p:iterate type="lt">
                                    <p:tmPct val="10000"/>
                                  </p:iterate>
                                  <p:childTnLst>
                                    <p:set>
                                      <p:cBhvr>
                                        <p:cTn id="42" dur="1" fill="hold">
                                          <p:stCondLst>
                                            <p:cond delay="0"/>
                                          </p:stCondLst>
                                        </p:cTn>
                                        <p:tgtEl>
                                          <p:spTgt spid="16"/>
                                        </p:tgtEl>
                                        <p:attrNameLst>
                                          <p:attrName>style.visibility</p:attrName>
                                        </p:attrNameLst>
                                      </p:cBhvr>
                                      <p:to>
                                        <p:strVal val="visible"/>
                                      </p:to>
                                    </p:set>
                                    <p:animEffect transition="in" filter="fade">
                                      <p:cBhvr>
                                        <p:cTn id="43" dur="1180"/>
                                        <p:tgtEl>
                                          <p:spTgt spid="16"/>
                                        </p:tgtEl>
                                      </p:cBhvr>
                                    </p:animEffect>
                                  </p:childTnLst>
                                </p:cTn>
                              </p:par>
                            </p:childTnLst>
                          </p:cTn>
                        </p:par>
                        <p:par>
                          <p:cTn id="44" fill="hold">
                            <p:stCondLst>
                              <p:cond delay="95566"/>
                            </p:stCondLst>
                            <p:childTnLst>
                              <p:par>
                                <p:cTn id="45" presetID="10" presetClass="entr" presetSubtype="0" fill="hold" grpId="0" nodeType="afterEffect">
                                  <p:stCondLst>
                                    <p:cond delay="1000"/>
                                  </p:stCondLst>
                                  <p:iterate type="lt">
                                    <p:tmPct val="10000"/>
                                  </p:iterate>
                                  <p:childTnLst>
                                    <p:set>
                                      <p:cBhvr>
                                        <p:cTn id="46" dur="1" fill="hold">
                                          <p:stCondLst>
                                            <p:cond delay="0"/>
                                          </p:stCondLst>
                                        </p:cTn>
                                        <p:tgtEl>
                                          <p:spTgt spid="17"/>
                                        </p:tgtEl>
                                        <p:attrNameLst>
                                          <p:attrName>style.visibility</p:attrName>
                                        </p:attrNameLst>
                                      </p:cBhvr>
                                      <p:to>
                                        <p:strVal val="visible"/>
                                      </p:to>
                                    </p:set>
                                    <p:animEffect transition="in" filter="fade">
                                      <p:cBhvr>
                                        <p:cTn id="47" dur="1180"/>
                                        <p:tgtEl>
                                          <p:spTgt spid="17"/>
                                        </p:tgtEl>
                                      </p:cBhvr>
                                    </p:animEffect>
                                  </p:childTnLst>
                                </p:cTn>
                              </p:par>
                            </p:childTnLst>
                          </p:cTn>
                        </p:par>
                        <p:par>
                          <p:cTn id="48" fill="hold">
                            <p:stCondLst>
                              <p:cond delay="111552"/>
                            </p:stCondLst>
                            <p:childTnLst>
                              <p:par>
                                <p:cTn id="49" presetID="10" presetClass="entr" presetSubtype="0" fill="hold" grpId="0" nodeType="afterEffect">
                                  <p:stCondLst>
                                    <p:cond delay="1000"/>
                                  </p:stCondLst>
                                  <p:iterate type="lt">
                                    <p:tmPct val="10000"/>
                                  </p:iterate>
                                  <p:childTnLst>
                                    <p:set>
                                      <p:cBhvr>
                                        <p:cTn id="50" dur="1" fill="hold">
                                          <p:stCondLst>
                                            <p:cond delay="0"/>
                                          </p:stCondLst>
                                        </p:cTn>
                                        <p:tgtEl>
                                          <p:spTgt spid="18"/>
                                        </p:tgtEl>
                                        <p:attrNameLst>
                                          <p:attrName>style.visibility</p:attrName>
                                        </p:attrNameLst>
                                      </p:cBhvr>
                                      <p:to>
                                        <p:strVal val="visible"/>
                                      </p:to>
                                    </p:set>
                                    <p:animEffect transition="in" filter="fade">
                                      <p:cBhvr>
                                        <p:cTn id="51" dur="118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0" grpId="0"/>
      <p:bldP spid="11" grpId="0"/>
      <p:bldP spid="12" grpId="0"/>
      <p:bldP spid="13" grpId="0"/>
      <p:bldP spid="14" grpId="0"/>
      <p:bldP spid="15" grpId="0"/>
      <p:bldP spid="16" grpId="0"/>
      <p:bldP spid="17" grpId="0"/>
      <p:bldP spid="18" grpId="0"/>
    </p:bld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07DACA0B-CD17-4B15-B300-9404433F0058}"/>
              </a:ext>
            </a:extLst>
          </p:cNvPr>
          <p:cNvSpPr/>
          <p:nvPr/>
        </p:nvSpPr>
        <p:spPr>
          <a:xfrm>
            <a:off x="1" y="162219"/>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Suzuka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hace muy buena carrera y quedó segundo a menos de 1 segundo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Vettel se proclamó campeón del mundo al llegar tercero.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Imagen 4" descr="Imagen que contiene carretera, exterior&#10;&#10;Descripción generada con confianza muy alta">
            <a:extLst>
              <a:ext uri="{FF2B5EF4-FFF2-40B4-BE49-F238E27FC236}">
                <a16:creationId xmlns:a16="http://schemas.microsoft.com/office/drawing/2014/main" id="{EE7D4017-F875-4973-9A85-FE916B247A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2197608"/>
            <a:ext cx="7516761" cy="4660392"/>
          </a:xfrm>
          <a:prstGeom prst="rect">
            <a:avLst/>
          </a:prstGeom>
          <a:effectLst>
            <a:softEdge rad="317500"/>
          </a:effectLst>
        </p:spPr>
      </p:pic>
      <p:sp>
        <p:nvSpPr>
          <p:cNvPr id="6" name="Rectángulo 5">
            <a:extLst>
              <a:ext uri="{FF2B5EF4-FFF2-40B4-BE49-F238E27FC236}">
                <a16:creationId xmlns:a16="http://schemas.microsoft.com/office/drawing/2014/main" id="{A37C4253-9E2C-480E-9F4F-646658B6F54A}"/>
              </a:ext>
            </a:extLst>
          </p:cNvPr>
          <p:cNvSpPr/>
          <p:nvPr/>
        </p:nvSpPr>
        <p:spPr>
          <a:xfrm>
            <a:off x="1" y="914387"/>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Corea, tras tener problemas en la salida acaba en quinta posición con un ritmo muy bueno,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luchando por el podio las últimas trece vueltas.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C665F3D0-623A-4FF4-88EB-E8E48302B085}"/>
              </a:ext>
            </a:extLst>
          </p:cNvPr>
          <p:cNvSpPr/>
          <p:nvPr/>
        </p:nvSpPr>
        <p:spPr>
          <a:xfrm>
            <a:off x="1" y="1666555"/>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India hace otra buena carrera y acaba tercero gracias a un fallo en 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Kers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Mark Webber.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0EE4DE39-49B8-4731-84DE-12A537EB7ACB}"/>
              </a:ext>
            </a:extLst>
          </p:cNvPr>
          <p:cNvSpPr/>
          <p:nvPr/>
        </p:nvSpPr>
        <p:spPr>
          <a:xfrm>
            <a:off x="7521675" y="2271242"/>
            <a:ext cx="4660489"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Abu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Dhabi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el abandono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pasar en la salida a Webber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en la recta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acaba segundo.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6DA580E3-E837-4F27-911F-7BFAC539DAF8}"/>
              </a:ext>
            </a:extLst>
          </p:cNvPr>
          <p:cNvSpPr/>
          <p:nvPr/>
        </p:nvSpPr>
        <p:spPr>
          <a:xfrm>
            <a:off x="7521675" y="3805068"/>
            <a:ext cx="4660489" cy="166199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cita final en Brasil,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rodaba en puestos de podio, pero de nuevo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dificultad del Ferrari para calentar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los neumáticos duros hizo que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 adelantase y este acabase en cuarta posición.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B9F5FC69-AF2C-4A39-AA9E-DF5D1EF8B5BB}"/>
              </a:ext>
            </a:extLst>
          </p:cNvPr>
          <p:cNvSpPr/>
          <p:nvPr/>
        </p:nvSpPr>
        <p:spPr>
          <a:xfrm>
            <a:off x="7516765" y="5458853"/>
            <a:ext cx="4665399" cy="1323439"/>
          </a:xfrm>
          <a:prstGeom prst="rect">
            <a:avLst/>
          </a:prstGeom>
        </p:spPr>
        <p:txBody>
          <a:bodyPr wrap="square">
            <a:spAutoFit/>
          </a:bodyPr>
          <a:lstStyle/>
          <a:p>
            <a:pPr algn="ctr"/>
            <a:r>
              <a:rPr lang="es-ES" sz="4000" b="1" kern="0" dirty="0">
                <a:ln>
                  <a:solidFill>
                    <a:srgbClr val="C00000"/>
                  </a:solidFill>
                </a:ln>
                <a:solidFill>
                  <a:srgbClr val="FFFF00"/>
                </a:solidFill>
                <a:latin typeface="Edwardian Script ITC" panose="030303020407070D0804" pitchFamily="66" charset="0"/>
                <a:cs typeface="Arial"/>
              </a:rPr>
              <a:t>2012: </a:t>
            </a:r>
          </a:p>
          <a:p>
            <a:pPr algn="ctr"/>
            <a:r>
              <a:rPr lang="es-ES" sz="4000" b="1" kern="0" dirty="0">
                <a:ln>
                  <a:solidFill>
                    <a:srgbClr val="C00000"/>
                  </a:solidFill>
                </a:ln>
                <a:solidFill>
                  <a:srgbClr val="FFFF00"/>
                </a:solidFill>
                <a:latin typeface="Edwardian Script ITC" panose="030303020407070D0804" pitchFamily="66" charset="0"/>
                <a:cs typeface="Arial"/>
              </a:rPr>
              <a:t>Otra  vez  Subcampeón</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11" name="CuadroTexto 10">
            <a:extLst>
              <a:ext uri="{FF2B5EF4-FFF2-40B4-BE49-F238E27FC236}">
                <a16:creationId xmlns:a16="http://schemas.microsoft.com/office/drawing/2014/main" id="{21EA6A94-0BDF-4CD5-8003-F7A007E1D32F}"/>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779628000"/>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42000" fill="hold"/>
                                        <p:tgtEl>
                                          <p:spTgt spid="5"/>
                                        </p:tgtEl>
                                        <p:attrNameLst>
                                          <p:attrName>ppt_x</p:attrName>
                                        </p:attrNameLst>
                                      </p:cBhvr>
                                      <p:tavLst>
                                        <p:tav tm="0">
                                          <p:val>
                                            <p:strVal val="0-#ppt_w/2"/>
                                          </p:val>
                                        </p:tav>
                                        <p:tav tm="100000">
                                          <p:val>
                                            <p:strVal val="#ppt_x"/>
                                          </p:val>
                                        </p:tav>
                                      </p:tavLst>
                                    </p:anim>
                                    <p:anim calcmode="lin" valueType="num">
                                      <p:cBhvr additive="base">
                                        <p:cTn id="8" dur="42000" fill="hold"/>
                                        <p:tgtEl>
                                          <p:spTgt spid="5"/>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par>
                                <p:cTn id="12" presetID="10" presetClass="entr" presetSubtype="0" fill="hold" grpId="0" nodeType="withEffect">
                                  <p:stCondLst>
                                    <p:cond delay="1700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180"/>
                                        <p:tgtEl>
                                          <p:spTgt spid="6"/>
                                        </p:tgtEl>
                                      </p:cBhvr>
                                    </p:animEffect>
                                  </p:childTnLst>
                                </p:cTn>
                              </p:par>
                              <p:par>
                                <p:cTn id="15" presetID="10" presetClass="entr" presetSubtype="0" fill="hold" grpId="0" nodeType="withEffect">
                                  <p:stCondLst>
                                    <p:cond delay="3300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180"/>
                                        <p:tgtEl>
                                          <p:spTgt spid="7"/>
                                        </p:tgtEl>
                                      </p:cBhvr>
                                    </p:animEffect>
                                  </p:childTnLst>
                                </p:cTn>
                              </p:par>
                            </p:childTnLst>
                          </p:cTn>
                        </p:par>
                        <p:par>
                          <p:cTn id="18" fill="hold">
                            <p:stCondLst>
                              <p:cond delay="43266"/>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180"/>
                                        <p:tgtEl>
                                          <p:spTgt spid="8"/>
                                        </p:tgtEl>
                                      </p:cBhvr>
                                    </p:animEffect>
                                  </p:childTnLst>
                                </p:cTn>
                              </p:par>
                            </p:childTnLst>
                          </p:cTn>
                        </p:par>
                        <p:par>
                          <p:cTn id="22" fill="hold">
                            <p:stCondLst>
                              <p:cond delay="56656"/>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9"/>
                                        </p:tgtEl>
                                        <p:attrNameLst>
                                          <p:attrName>style.visibility</p:attrName>
                                        </p:attrNameLst>
                                      </p:cBhvr>
                                      <p:to>
                                        <p:strVal val="visible"/>
                                      </p:to>
                                    </p:set>
                                    <p:animEffect transition="in" filter="fade">
                                      <p:cBhvr>
                                        <p:cTn id="25" dur="1180"/>
                                        <p:tgtEl>
                                          <p:spTgt spid="9"/>
                                        </p:tgtEl>
                                      </p:cBhvr>
                                    </p:animEffect>
                                  </p:childTnLst>
                                </p:cTn>
                              </p:par>
                            </p:childTnLst>
                          </p:cTn>
                        </p:par>
                        <p:par>
                          <p:cTn id="26" fill="hold">
                            <p:stCondLst>
                              <p:cond delay="77834"/>
                            </p:stCondLst>
                            <p:childTnLst>
                              <p:par>
                                <p:cTn id="27" presetID="10" presetClass="entr" presetSubtype="0" fill="hold" grpId="0" nodeType="afterEffect">
                                  <p:stCondLst>
                                    <p:cond delay="1500"/>
                                  </p:stCondLst>
                                  <p:iterate type="lt">
                                    <p:tmPct val="10000"/>
                                  </p:iterate>
                                  <p:childTnLst>
                                    <p:set>
                                      <p:cBhvr>
                                        <p:cTn id="28" dur="1" fill="hold">
                                          <p:stCondLst>
                                            <p:cond delay="0"/>
                                          </p:stCondLst>
                                        </p:cTn>
                                        <p:tgtEl>
                                          <p:spTgt spid="10"/>
                                        </p:tgtEl>
                                        <p:attrNameLst>
                                          <p:attrName>style.visibility</p:attrName>
                                        </p:attrNameLst>
                                      </p:cBhvr>
                                      <p:to>
                                        <p:strVal val="visible"/>
                                      </p:to>
                                    </p:set>
                                    <p:animEffect transition="in" filter="fade">
                                      <p:cBhvr>
                                        <p:cTn id="29" dur="1180"/>
                                        <p:tgtEl>
                                          <p:spTgt spid="10"/>
                                        </p:tgtEl>
                                      </p:cBhvr>
                                    </p:animEffect>
                                  </p:childTnLst>
                                </p:cTn>
                              </p:par>
                            </p:childTnLst>
                          </p:cTn>
                        </p:par>
                        <p:par>
                          <p:cTn id="30" fill="hold">
                            <p:stCondLst>
                              <p:cond delay="82992"/>
                            </p:stCondLst>
                            <p:childTnLst>
                              <p:par>
                                <p:cTn id="31" presetID="1" presetClass="entr" presetSubtype="0" fill="hold" grpId="0" nodeType="afterEffect">
                                  <p:stCondLst>
                                    <p:cond delay="2000"/>
                                  </p:stCondLst>
                                  <p:childTnLst>
                                    <p:set>
                                      <p:cBhvr>
                                        <p:cTn id="3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P spid="9" grpId="0"/>
      <p:bldP spid="10" grpId="0"/>
      <p:bldP spid="11" grpId="0"/>
    </p:bld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12" name="11 CuadroTexto"/>
          <p:cNvSpPr txBox="1"/>
          <p:nvPr/>
        </p:nvSpPr>
        <p:spPr>
          <a:xfrm>
            <a:off x="2447595" y="5541039"/>
            <a:ext cx="10112943"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rPr>
              <a:t>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endParaRPr>
          </a:p>
        </p:txBody>
      </p:sp>
      <p:pic>
        <p:nvPicPr>
          <p:cNvPr id="4" name="Imagen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31716" y="5541039"/>
            <a:ext cx="2741580" cy="1200329"/>
          </a:xfrm>
          <a:prstGeom prst="rect">
            <a:avLst/>
          </a:prstGeom>
        </p:spPr>
      </p:pic>
      <p:pic>
        <p:nvPicPr>
          <p:cNvPr id="5" name="Imagen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76808" y="1878743"/>
            <a:ext cx="864096" cy="303988"/>
          </a:xfrm>
          <a:prstGeom prst="rect">
            <a:avLst/>
          </a:prstGeom>
        </p:spPr>
      </p:pic>
      <p:sp>
        <p:nvSpPr>
          <p:cNvPr id="6" name="1 Rectángulo"/>
          <p:cNvSpPr/>
          <p:nvPr/>
        </p:nvSpPr>
        <p:spPr>
          <a:xfrm rot="20909568">
            <a:off x="2723774" y="2767304"/>
            <a:ext cx="6901889" cy="923331"/>
          </a:xfrm>
          <a:prstGeom prst="rect">
            <a:avLst/>
          </a:prstGeom>
          <a:noFill/>
        </p:spPr>
        <p:txBody>
          <a:bodyPr wrap="none" lIns="121920" tIns="60960" rIns="121920" bIns="60960" numCol="1">
            <a:prstTxWarp prst="textCurveDown">
              <a:avLst>
                <a:gd name="adj" fmla="val 56338"/>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s-ES" sz="7200"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Pasenla</a:t>
            </a:r>
            <a:r>
              <a:rPr kumimoji="0" lang="es-ES" sz="7200"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 Bien</a:t>
            </a:r>
          </a:p>
        </p:txBody>
      </p:sp>
      <p:sp>
        <p:nvSpPr>
          <p:cNvPr id="7" name="7 Rectángulo"/>
          <p:cNvSpPr/>
          <p:nvPr/>
        </p:nvSpPr>
        <p:spPr>
          <a:xfrm rot="21262966">
            <a:off x="135418" y="1690427"/>
            <a:ext cx="176202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Hasta la vista</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8" name="10 Rectángulo"/>
          <p:cNvSpPr/>
          <p:nvPr/>
        </p:nvSpPr>
        <p:spPr>
          <a:xfrm rot="21302569">
            <a:off x="9932338" y="776007"/>
            <a:ext cx="80663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Chao</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3" name="12 CuadroTexto"/>
          <p:cNvSpPr txBox="1"/>
          <p:nvPr/>
        </p:nvSpPr>
        <p:spPr>
          <a:xfrm>
            <a:off x="9811977" y="6129954"/>
            <a:ext cx="2141049" cy="338554"/>
          </a:xfrm>
          <a:prstGeom prst="rect">
            <a:avLst/>
          </a:prstGeom>
          <a:noFill/>
        </p:spPr>
        <p:txBody>
          <a:bodyPr wrap="square">
            <a:spAutoFit/>
          </a:bodyPr>
          <a:lstStyle/>
          <a:p>
            <a:pPr marL="0" marR="0" lvl="0" indent="0" algn="l" defTabSz="914378" rtl="0" eaLnBrk="1" fontAlgn="auto" latinLnBrk="0" hangingPunct="1">
              <a:lnSpc>
                <a:spcPct val="100000"/>
              </a:lnSpc>
              <a:spcBef>
                <a:spcPts val="0"/>
              </a:spcBef>
              <a:spcAft>
                <a:spcPts val="0"/>
              </a:spcAft>
              <a:buClrTx/>
              <a:buSzTx/>
              <a:buFontTx/>
              <a:buNone/>
              <a:tabLst/>
              <a:defRPr/>
            </a:pPr>
            <a:r>
              <a:rPr kumimoji="0" lang="es-MX" sz="1600" b="0" i="0" u="none" strike="noStrike" kern="0" cap="none" spc="0" normalizeH="0" baseline="0" noProof="0" dirty="0" err="1">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a:t>
            </a:r>
            <a:r>
              <a:rPr kumimoji="0" lang="es-MX" sz="12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8</a:t>
            </a:r>
            <a:r>
              <a:rPr kumimoji="0" lang="es-MX" sz="16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@hotmail.com</a:t>
            </a:r>
          </a:p>
        </p:txBody>
      </p:sp>
      <p:sp>
        <p:nvSpPr>
          <p:cNvPr id="9" name="5 Rectángulo"/>
          <p:cNvSpPr/>
          <p:nvPr/>
        </p:nvSpPr>
        <p:spPr>
          <a:xfrm rot="21296279">
            <a:off x="6576004" y="1004603"/>
            <a:ext cx="220765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Auf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wiedersehen</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0" name="6 Rectángulo"/>
          <p:cNvSpPr/>
          <p:nvPr/>
        </p:nvSpPr>
        <p:spPr>
          <a:xfrm rot="21391232">
            <a:off x="3259394" y="1381072"/>
            <a:ext cx="138531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revoir</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p>
        </p:txBody>
      </p:sp>
      <p:pic>
        <p:nvPicPr>
          <p:cNvPr id="11" name="Eagle 1 - depegue final 30  4-4-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823648" y="7228656"/>
            <a:ext cx="304800" cy="304800"/>
          </a:xfrm>
          <a:prstGeom prst="rect">
            <a:avLst/>
          </a:prstGeom>
        </p:spPr>
      </p:pic>
      <p:pic>
        <p:nvPicPr>
          <p:cNvPr id="3" name="Picture 2" descr="C:\Users\capiA\Desktop\Eaglenest 767.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677647" y="5786438"/>
            <a:ext cx="2297303" cy="811162"/>
          </a:xfrm>
          <a:prstGeom prst="rect">
            <a:avLst/>
          </a:prstGeom>
          <a:noFill/>
          <a:extLst>
            <a:ext uri="{909E8E84-426E-40DD-AFC4-6F175D3DCCD1}">
              <a14:hiddenFill xmlns:a14="http://schemas.microsoft.com/office/drawing/2010/main">
                <a:solidFill>
                  <a:srgbClr val="FFFFFF"/>
                </a:solidFill>
              </a14:hiddenFill>
            </a:ext>
          </a:extLst>
        </p:spPr>
      </p:pic>
      <p:sp>
        <p:nvSpPr>
          <p:cNvPr id="2" name="9 Rectángulo"/>
          <p:cNvSpPr/>
          <p:nvPr/>
        </p:nvSpPr>
        <p:spPr>
          <a:xfrm>
            <a:off x="3614737" y="-1"/>
            <a:ext cx="4981575" cy="6843713"/>
          </a:xfrm>
          <a:prstGeom prst="rect">
            <a:avLst/>
          </a:prstGeom>
          <a:noFill/>
        </p:spPr>
        <p:txBody>
          <a:bodyPr>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err="1">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Imagenes</a:t>
            </a: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 y texto :</a:t>
            </a: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De la red</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Música:</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Fernando Alonso </a:t>
            </a: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medley</a:t>
            </a:r>
            <a:endPar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1867"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Interprete:</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Varios Artistas Españoles</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Edición:</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Eaglenest</a:t>
            </a: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 </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Duración :</a:t>
            </a:r>
          </a:p>
          <a:p>
            <a:pPr marL="0" marR="0" lvl="0" indent="0" algn="ctr" defTabSz="1219140" rtl="0" eaLnBrk="1" fontAlgn="auto" latinLnBrk="0" hangingPunct="1">
              <a:lnSpc>
                <a:spcPts val="3333"/>
              </a:lnSpc>
              <a:spcBef>
                <a:spcPts val="0"/>
              </a:spcBef>
              <a:spcAft>
                <a:spcPts val="0"/>
              </a:spcAft>
              <a:buClrTx/>
              <a:buSzTx/>
              <a:buFontTx/>
              <a:buNone/>
              <a:tabLst/>
              <a:defRPr/>
            </a:pPr>
            <a:r>
              <a:rPr lang="es-ES" sz="3200" b="1" kern="0" dirty="0">
                <a:ln w="11430"/>
                <a:solidFill>
                  <a:srgbClr val="996600"/>
                </a:solidFill>
                <a:effectLst>
                  <a:outerShdw blurRad="50800" dist="39000" dir="5460000" algn="tl">
                    <a:srgbClr val="000000">
                      <a:alpha val="38000"/>
                    </a:srgbClr>
                  </a:outerShdw>
                </a:effectLst>
                <a:latin typeface="Cooper Black" pitchFamily="18" charset="0"/>
              </a:rPr>
              <a:t>02 Horas</a:t>
            </a:r>
          </a:p>
          <a:p>
            <a:pPr marL="0" marR="0" lvl="0" indent="0" algn="ctr" defTabSz="1219140" rtl="0" eaLnBrk="1" fontAlgn="auto" latinLnBrk="0" hangingPunct="1">
              <a:lnSpc>
                <a:spcPts val="3333"/>
              </a:lnSpc>
              <a:spcBef>
                <a:spcPts val="0"/>
              </a:spcBef>
              <a:spcAft>
                <a:spcPts val="0"/>
              </a:spcAft>
              <a:buClrTx/>
              <a:buSzTx/>
              <a:buFontTx/>
              <a:buNone/>
              <a:tabLst/>
              <a:defRPr/>
            </a:pPr>
            <a:r>
              <a:rPr lang="es-ES" sz="3200" b="1" kern="0" dirty="0">
                <a:ln w="11430"/>
                <a:solidFill>
                  <a:srgbClr val="996600"/>
                </a:solidFill>
                <a:effectLst>
                  <a:outerShdw blurRad="50800" dist="39000" dir="5460000" algn="tl">
                    <a:srgbClr val="000000">
                      <a:alpha val="38000"/>
                    </a:srgbClr>
                  </a:outerShdw>
                </a:effectLst>
                <a:latin typeface="Cooper Black" pitchFamily="18" charset="0"/>
              </a:rPr>
              <a:t>09</a:t>
            </a: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 minutos</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29 segundos</a:t>
            </a: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p:txBody>
      </p:sp>
      <p:pic>
        <p:nvPicPr>
          <p:cNvPr id="18" name="Imagen 17" descr="Imagen que contiene hierba, plano, carretera, deporte&#10;&#10;Descripción generada con confianza muy alta">
            <a:extLst>
              <a:ext uri="{FF2B5EF4-FFF2-40B4-BE49-F238E27FC236}">
                <a16:creationId xmlns:a16="http://schemas.microsoft.com/office/drawing/2014/main" id="{A93E6E88-4E14-41BA-A16F-292DB1A135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2"/>
            <a:ext cx="12192001" cy="6858001"/>
          </a:xfrm>
          <a:prstGeom prst="rect">
            <a:avLst/>
          </a:prstGeom>
        </p:spPr>
      </p:pic>
    </p:spTree>
    <p:extLst>
      <p:ext uri="{BB962C8B-B14F-4D97-AF65-F5344CB8AC3E}">
        <p14:creationId xmlns:p14="http://schemas.microsoft.com/office/powerpoint/2010/main" val="11007646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sndAc>
          <p:stSnd>
            <p:snd r:embed="rId4" name="Gabriel's Oboe PD-Eaglenest-1.wav"/>
          </p:stSnd>
        </p:sndAc>
      </p:transition>
    </mc:Choice>
    <mc:Fallback xmlns="">
      <p:transition spd="slow" advTm="0">
        <p:fade/>
        <p:sndAc>
          <p:stSnd>
            <p:snd r:embed="rId10" name="Gabriel's Oboe PD-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1000"/>
                                  </p:stCondLst>
                                  <p:childTnLst>
                                    <p:animEffect transition="out" filter="fade">
                                      <p:cBhvr>
                                        <p:cTn id="6" dur="3000"/>
                                        <p:tgtEl>
                                          <p:spTgt spid="18"/>
                                        </p:tgtEl>
                                      </p:cBhvr>
                                    </p:animEffect>
                                    <p:set>
                                      <p:cBhvr>
                                        <p:cTn id="7" dur="1" fill="hold">
                                          <p:stCondLst>
                                            <p:cond delay="2999"/>
                                          </p:stCondLst>
                                        </p:cTn>
                                        <p:tgtEl>
                                          <p:spTgt spid="18"/>
                                        </p:tgtEl>
                                        <p:attrNameLst>
                                          <p:attrName>style.visibility</p:attrName>
                                        </p:attrNameLst>
                                      </p:cBhvr>
                                      <p:to>
                                        <p:strVal val="hidden"/>
                                      </p:to>
                                    </p:set>
                                  </p:childTnLst>
                                </p:cTn>
                              </p:par>
                            </p:childTnLst>
                          </p:cTn>
                        </p:par>
                        <p:par>
                          <p:cTn id="8" fill="hold">
                            <p:stCondLst>
                              <p:cond delay="4000"/>
                            </p:stCondLst>
                            <p:childTnLst>
                              <p:par>
                                <p:cTn id="9" presetID="28"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8000" fill="hold"/>
                                        <p:tgtEl>
                                          <p:spTgt spid="2"/>
                                        </p:tgtEl>
                                        <p:attrNameLst>
                                          <p:attrName>ppt_x</p:attrName>
                                        </p:attrNameLst>
                                      </p:cBhvr>
                                      <p:tavLst>
                                        <p:tav tm="0">
                                          <p:val>
                                            <p:strVal val="#ppt_x"/>
                                          </p:val>
                                        </p:tav>
                                        <p:tav tm="100000">
                                          <p:val>
                                            <p:strVal val="#ppt_x"/>
                                          </p:val>
                                        </p:tav>
                                      </p:tavLst>
                                    </p:anim>
                                    <p:anim calcmode="lin" valueType="num">
                                      <p:cBhvr>
                                        <p:cTn id="12" dur="28000" fill="hold"/>
                                        <p:tgtEl>
                                          <p:spTgt spid="2"/>
                                        </p:tgtEl>
                                        <p:attrNameLst>
                                          <p:attrName>ppt_y</p:attrName>
                                        </p:attrNameLst>
                                      </p:cBhvr>
                                      <p:tavLst>
                                        <p:tav tm="0">
                                          <p:val>
                                            <p:strVal val="#ppt_y+1"/>
                                          </p:val>
                                        </p:tav>
                                        <p:tav tm="100000">
                                          <p:val>
                                            <p:strVal val="#ppt_y-1"/>
                                          </p:val>
                                        </p:tav>
                                      </p:tavLst>
                                    </p:anim>
                                  </p:childTnLst>
                                </p:cTn>
                              </p:par>
                              <p:par>
                                <p:cTn id="13" presetID="2"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8000" fill="hold"/>
                                        <p:tgtEl>
                                          <p:spTgt spid="3"/>
                                        </p:tgtEl>
                                        <p:attrNameLst>
                                          <p:attrName>ppt_x</p:attrName>
                                        </p:attrNameLst>
                                      </p:cBhvr>
                                      <p:tavLst>
                                        <p:tav tm="0">
                                          <p:val>
                                            <p:strVal val="1+#ppt_w/2"/>
                                          </p:val>
                                        </p:tav>
                                        <p:tav tm="100000">
                                          <p:val>
                                            <p:strVal val="#ppt_x"/>
                                          </p:val>
                                        </p:tav>
                                      </p:tavLst>
                                    </p:anim>
                                    <p:anim calcmode="lin" valueType="num">
                                      <p:cBhvr additive="base">
                                        <p:cTn id="16" dur="8000" fill="hold"/>
                                        <p:tgtEl>
                                          <p:spTgt spid="3"/>
                                        </p:tgtEl>
                                        <p:attrNameLst>
                                          <p:attrName>ppt_y</p:attrName>
                                        </p:attrNameLst>
                                      </p:cBhvr>
                                      <p:tavLst>
                                        <p:tav tm="0">
                                          <p:val>
                                            <p:strVal val="#ppt_y"/>
                                          </p:val>
                                        </p:tav>
                                        <p:tav tm="100000">
                                          <p:val>
                                            <p:strVal val="#ppt_y"/>
                                          </p:val>
                                        </p:tav>
                                      </p:tavLst>
                                    </p:anim>
                                  </p:childTnLst>
                                </p:cTn>
                              </p:par>
                              <p:par>
                                <p:cTn id="17" presetID="43" presetClass="path" presetSubtype="0" accel="50000" decel="50000" fill="hold" nodeType="withEffect">
                                  <p:stCondLst>
                                    <p:cond delay="11000"/>
                                  </p:stCondLst>
                                  <p:childTnLst>
                                    <p:animMotion origin="layout" path="M -6.25E-7 0.00023 L -0.22031 0.00023 C -0.29726 -0.00162 -0.42057 -0.00324 -0.46302 -0.00718 C -0.53815 -0.02801 -0.65586 -0.07037 -0.69961 -0.09445 " pathEditMode="relative" rAng="0" ptsTypes="AAAA">
                                      <p:cBhvr>
                                        <p:cTn id="18" dur="15000" fill="hold"/>
                                        <p:tgtEl>
                                          <p:spTgt spid="3"/>
                                        </p:tgtEl>
                                        <p:attrNameLst>
                                          <p:attrName>ppt_x</p:attrName>
                                          <p:attrName>ppt_y</p:attrName>
                                        </p:attrNameLst>
                                      </p:cBhvr>
                                      <p:rCtr x="-34987" y="-4745"/>
                                    </p:animMotion>
                                  </p:childTnLst>
                                </p:cTn>
                              </p:par>
                              <p:par>
                                <p:cTn id="19" presetID="1" presetClass="mediacall" presetSubtype="0" fill="hold" nodeType="withEffect">
                                  <p:stCondLst>
                                    <p:cond delay="10000"/>
                                  </p:stCondLst>
                                  <p:childTnLst>
                                    <p:cmd type="call" cmd="playFrom(0.0)">
                                      <p:cBhvr>
                                        <p:cTn id="20" dur="30050" fill="hold"/>
                                        <p:tgtEl>
                                          <p:spTgt spid="11"/>
                                        </p:tgtEl>
                                      </p:cBhvr>
                                    </p:cmd>
                                  </p:childTnLst>
                                </p:cTn>
                              </p:par>
                              <p:par>
                                <p:cTn id="21" presetID="41" presetClass="entr" presetSubtype="0" fill="hold" grpId="0" nodeType="withEffect">
                                  <p:stCondLst>
                                    <p:cond delay="1250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125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13"/>
                                        </p:tgtEl>
                                        <p:attrNameLst>
                                          <p:attrName>ppt_y</p:attrName>
                                        </p:attrNameLst>
                                      </p:cBhvr>
                                      <p:tavLst>
                                        <p:tav tm="0">
                                          <p:val>
                                            <p:strVal val="#ppt_y"/>
                                          </p:val>
                                        </p:tav>
                                        <p:tav tm="100000">
                                          <p:val>
                                            <p:strVal val="#ppt_y"/>
                                          </p:val>
                                        </p:tav>
                                      </p:tavLst>
                                    </p:anim>
                                    <p:anim calcmode="lin" valueType="num">
                                      <p:cBhvr>
                                        <p:cTn id="25" dur="125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13"/>
                                        </p:tgtEl>
                                      </p:cBhvr>
                                    </p:animEffect>
                                  </p:childTnLst>
                                </p:cTn>
                              </p:par>
                              <p:par>
                                <p:cTn id="28" presetID="8" presetClass="emph" presetSubtype="0" fill="hold" grpId="1" nodeType="withEffect">
                                  <p:stCondLst>
                                    <p:cond delay="12500"/>
                                  </p:stCondLst>
                                  <p:iterate type="lt">
                                    <p:tmPct val="7000"/>
                                  </p:iterate>
                                  <p:childTnLst>
                                    <p:animRot by="-43200000">
                                      <p:cBhvr>
                                        <p:cTn id="29" dur="2250" fill="hold"/>
                                        <p:tgtEl>
                                          <p:spTgt spid="13"/>
                                        </p:tgtEl>
                                        <p:attrNameLst>
                                          <p:attrName>r</p:attrName>
                                        </p:attrNameLst>
                                      </p:cBhvr>
                                    </p:animRot>
                                  </p:childTnLst>
                                </p:cTn>
                              </p:par>
                              <p:par>
                                <p:cTn id="30" presetID="1" presetClass="exit" presetSubtype="0" fill="hold" nodeType="withEffect">
                                  <p:stCondLst>
                                    <p:cond delay="20650"/>
                                  </p:stCondLst>
                                  <p:childTnLst>
                                    <p:set>
                                      <p:cBhvr>
                                        <p:cTn id="31" dur="1" fill="hold">
                                          <p:stCondLst>
                                            <p:cond delay="9"/>
                                          </p:stCondLst>
                                        </p:cTn>
                                        <p:tgtEl>
                                          <p:spTgt spid="3"/>
                                        </p:tgtEl>
                                        <p:attrNameLst>
                                          <p:attrName>style.visibility</p:attrName>
                                        </p:attrNameLst>
                                      </p:cBhvr>
                                      <p:to>
                                        <p:strVal val="hidden"/>
                                      </p:to>
                                    </p:set>
                                  </p:childTnLst>
                                </p:cTn>
                              </p:par>
                              <p:par>
                                <p:cTn id="32" presetID="10" presetClass="entr" presetSubtype="0" fill="hold" nodeType="withEffect">
                                  <p:stCondLst>
                                    <p:cond delay="205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350"/>
                                        <p:tgtEl>
                                          <p:spTgt spid="4"/>
                                        </p:tgtEl>
                                      </p:cBhvr>
                                    </p:animEffect>
                                  </p:childTnLst>
                                </p:cTn>
                              </p:par>
                              <p:par>
                                <p:cTn id="35" presetID="43" presetClass="path" presetSubtype="0" accel="50000" decel="50000" fill="hold" nodeType="withEffect">
                                  <p:stCondLst>
                                    <p:cond delay="16500"/>
                                  </p:stCondLst>
                                  <p:childTnLst>
                                    <p:animMotion origin="layout" path="M -0.01354 -3.7037E-7 L -0.6526 -0.23009 " pathEditMode="relative" rAng="0" ptsTypes="AA">
                                      <p:cBhvr>
                                        <p:cTn id="36" dur="12000" fill="hold"/>
                                        <p:tgtEl>
                                          <p:spTgt spid="4"/>
                                        </p:tgtEl>
                                        <p:attrNameLst>
                                          <p:attrName>ppt_x</p:attrName>
                                          <p:attrName>ppt_y</p:attrName>
                                        </p:attrNameLst>
                                      </p:cBhvr>
                                      <p:rCtr x="-31953" y="-11505"/>
                                    </p:animMotion>
                                  </p:childTnLst>
                                </p:cTn>
                              </p:par>
                              <p:par>
                                <p:cTn id="37" presetID="63" presetClass="path" presetSubtype="0" accel="50000" decel="50000" fill="hold" nodeType="withEffect">
                                  <p:stCondLst>
                                    <p:cond delay="24500"/>
                                  </p:stCondLst>
                                  <p:childTnLst>
                                    <p:animMotion origin="layout" path="M -2.29167E-6 0.00209 L 1.20716 -0.2037 " pathEditMode="relative" rAng="0" ptsTypes="AA">
                                      <p:cBhvr>
                                        <p:cTn id="38" dur="18000" fill="hold"/>
                                        <p:tgtEl>
                                          <p:spTgt spid="5"/>
                                        </p:tgtEl>
                                        <p:attrNameLst>
                                          <p:attrName>ppt_x</p:attrName>
                                          <p:attrName>ppt_y</p:attrName>
                                        </p:attrNameLst>
                                      </p:cBhvr>
                                      <p:rCtr x="60352" y="-10301"/>
                                    </p:animMotion>
                                  </p:childTnLst>
                                </p:cTn>
                              </p:par>
                              <p:par>
                                <p:cTn id="39" presetID="53" presetClass="entr" presetSubtype="16" fill="hold" grpId="0" nodeType="withEffect">
                                  <p:stCondLst>
                                    <p:cond delay="2600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0" fill="hold"/>
                                        <p:tgtEl>
                                          <p:spTgt spid="6"/>
                                        </p:tgtEl>
                                        <p:attrNameLst>
                                          <p:attrName>ppt_w</p:attrName>
                                        </p:attrNameLst>
                                      </p:cBhvr>
                                      <p:tavLst>
                                        <p:tav tm="0">
                                          <p:val>
                                            <p:fltVal val="0"/>
                                          </p:val>
                                        </p:tav>
                                        <p:tav tm="100000">
                                          <p:val>
                                            <p:strVal val="#ppt_w"/>
                                          </p:val>
                                        </p:tav>
                                      </p:tavLst>
                                    </p:anim>
                                    <p:anim calcmode="lin" valueType="num">
                                      <p:cBhvr>
                                        <p:cTn id="42" dur="5000" fill="hold"/>
                                        <p:tgtEl>
                                          <p:spTgt spid="6"/>
                                        </p:tgtEl>
                                        <p:attrNameLst>
                                          <p:attrName>ppt_h</p:attrName>
                                        </p:attrNameLst>
                                      </p:cBhvr>
                                      <p:tavLst>
                                        <p:tav tm="0">
                                          <p:val>
                                            <p:fltVal val="0"/>
                                          </p:val>
                                        </p:tav>
                                        <p:tav tm="100000">
                                          <p:val>
                                            <p:strVal val="#ppt_h"/>
                                          </p:val>
                                        </p:tav>
                                      </p:tavLst>
                                    </p:anim>
                                    <p:animEffect transition="in" filter="fade">
                                      <p:cBhvr>
                                        <p:cTn id="43" dur="5000"/>
                                        <p:tgtEl>
                                          <p:spTgt spid="6"/>
                                        </p:tgtEl>
                                      </p:cBhvr>
                                    </p:animEffect>
                                  </p:childTnLst>
                                </p:cTn>
                              </p:par>
                              <p:par>
                                <p:cTn id="44" presetID="10" presetClass="entr" presetSubtype="0" fill="hold" grpId="0" nodeType="withEffect">
                                  <p:stCondLst>
                                    <p:cond delay="3075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250"/>
                                        <p:tgtEl>
                                          <p:spTgt spid="7"/>
                                        </p:tgtEl>
                                      </p:cBhvr>
                                    </p:animEffect>
                                  </p:childTnLst>
                                </p:cTn>
                              </p:par>
                              <p:par>
                                <p:cTn id="47" presetID="8" presetClass="emph" presetSubtype="0" fill="hold" grpId="1" nodeType="withEffect">
                                  <p:stCondLst>
                                    <p:cond delay="30750"/>
                                  </p:stCondLst>
                                  <p:iterate type="lt">
                                    <p:tmPct val="10000"/>
                                  </p:iterate>
                                  <p:childTnLst>
                                    <p:animRot by="21600000">
                                      <p:cBhvr>
                                        <p:cTn id="48" dur="2250" fill="hold"/>
                                        <p:tgtEl>
                                          <p:spTgt spid="7"/>
                                        </p:tgtEl>
                                        <p:attrNameLst>
                                          <p:attrName>r</p:attrName>
                                        </p:attrNameLst>
                                      </p:cBhvr>
                                    </p:animRot>
                                  </p:childTnLst>
                                </p:cTn>
                              </p:par>
                              <p:par>
                                <p:cTn id="49" presetID="10" presetClass="entr" presetSubtype="0" fill="hold" grpId="0" nodeType="withEffect">
                                  <p:stCondLst>
                                    <p:cond delay="33250"/>
                                  </p:stCondLst>
                                  <p:iterate type="lt">
                                    <p:tmPct val="10000"/>
                                  </p:iterate>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childTnLst>
                                </p:cTn>
                              </p:par>
                              <p:par>
                                <p:cTn id="52" presetID="8" presetClass="emph" presetSubtype="0" fill="hold" grpId="1" nodeType="withEffect">
                                  <p:stCondLst>
                                    <p:cond delay="33250"/>
                                  </p:stCondLst>
                                  <p:iterate type="lt">
                                    <p:tmPct val="10000"/>
                                  </p:iterate>
                                  <p:childTnLst>
                                    <p:animRot by="43200000">
                                      <p:cBhvr>
                                        <p:cTn id="53" dur="2250" fill="hold"/>
                                        <p:tgtEl>
                                          <p:spTgt spid="10"/>
                                        </p:tgtEl>
                                        <p:attrNameLst>
                                          <p:attrName>r</p:attrName>
                                        </p:attrNameLst>
                                      </p:cBhvr>
                                    </p:animRot>
                                  </p:childTnLst>
                                </p:cTn>
                              </p:par>
                              <p:par>
                                <p:cTn id="54" presetID="10" presetClass="entr" presetSubtype="0" fill="hold" grpId="0" nodeType="withEffect">
                                  <p:stCondLst>
                                    <p:cond delay="3550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childTnLst>
                                </p:cTn>
                              </p:par>
                              <p:par>
                                <p:cTn id="57" presetID="8" presetClass="emph" presetSubtype="0" fill="hold" grpId="1" nodeType="withEffect">
                                  <p:stCondLst>
                                    <p:cond delay="35500"/>
                                  </p:stCondLst>
                                  <p:iterate type="lt">
                                    <p:tmPct val="10000"/>
                                  </p:iterate>
                                  <p:childTnLst>
                                    <p:animRot by="21600000">
                                      <p:cBhvr>
                                        <p:cTn id="58" dur="2250" fill="hold"/>
                                        <p:tgtEl>
                                          <p:spTgt spid="9"/>
                                        </p:tgtEl>
                                        <p:attrNameLst>
                                          <p:attrName>r</p:attrName>
                                        </p:attrNameLst>
                                      </p:cBhvr>
                                    </p:animRot>
                                  </p:childTnLst>
                                </p:cTn>
                              </p:par>
                              <p:par>
                                <p:cTn id="59" presetID="10" presetClass="entr" presetSubtype="0" fill="hold" grpId="0" nodeType="withEffect">
                                  <p:stCondLst>
                                    <p:cond delay="37500"/>
                                  </p:stCondLst>
                                  <p:iterate type="lt">
                                    <p:tmPct val="10000"/>
                                  </p:iterate>
                                  <p:childTnLst>
                                    <p:set>
                                      <p:cBhvr>
                                        <p:cTn id="60" dur="1" fill="hold">
                                          <p:stCondLst>
                                            <p:cond delay="0"/>
                                          </p:stCondLst>
                                        </p:cTn>
                                        <p:tgtEl>
                                          <p:spTgt spid="8"/>
                                        </p:tgtEl>
                                        <p:attrNameLst>
                                          <p:attrName>style.visibility</p:attrName>
                                        </p:attrNameLst>
                                      </p:cBhvr>
                                      <p:to>
                                        <p:strVal val="visible"/>
                                      </p:to>
                                    </p:set>
                                    <p:animEffect transition="in" filter="fade">
                                      <p:cBhvr>
                                        <p:cTn id="61" dur="1000"/>
                                        <p:tgtEl>
                                          <p:spTgt spid="8"/>
                                        </p:tgtEl>
                                      </p:cBhvr>
                                    </p:animEffect>
                                  </p:childTnLst>
                                </p:cTn>
                              </p:par>
                              <p:par>
                                <p:cTn id="62" presetID="8" presetClass="emph" presetSubtype="0" fill="hold" grpId="1" nodeType="withEffect">
                                  <p:stCondLst>
                                    <p:cond delay="37500"/>
                                  </p:stCondLst>
                                  <p:iterate type="lt">
                                    <p:tmPct val="0"/>
                                  </p:iterate>
                                  <p:childTnLst>
                                    <p:animRot by="21600000">
                                      <p:cBhvr>
                                        <p:cTn id="63" dur="225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64" fill="hold" display="0">
                  <p:stCondLst>
                    <p:cond delay="indefinite"/>
                  </p:stCondLst>
                  <p:endCondLst>
                    <p:cond evt="onStopAudio" delay="0">
                      <p:tgtEl>
                        <p:sldTgt/>
                      </p:tgtEl>
                    </p:cond>
                  </p:endCondLst>
                </p:cTn>
                <p:tgtEl>
                  <p:spTgt spid="11"/>
                </p:tgtEl>
              </p:cMediaNode>
            </p:audio>
          </p:childTnLst>
        </p:cTn>
      </p:par>
    </p:tnLst>
    <p:bldLst>
      <p:bldP spid="6" grpId="0"/>
      <p:bldP spid="7" grpId="0"/>
      <p:bldP spid="7" grpId="1"/>
      <p:bldP spid="8" grpId="0"/>
      <p:bldP spid="8" grpId="1"/>
      <p:bldP spid="13" grpId="0"/>
      <p:bldP spid="13" grpId="1"/>
      <p:bldP spid="9" grpId="0"/>
      <p:bldP spid="9" grpId="1"/>
      <p:bldP spid="10" grpId="0"/>
      <p:bldP spid="10" grpId="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9699" name="Rectangle 3"/>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pic>
        <p:nvPicPr>
          <p:cNvPr id="29700" name="Picture 4"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400" y="0"/>
            <a:ext cx="65024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 Box 5"/>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 altLang="es-MX" sz="60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¿Te ha gustado?</a:t>
            </a:r>
            <a: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 </a:t>
            </a:r>
            <a:b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Puedes ver más entrando </a:t>
            </a:r>
            <a:b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hlinkClick r:id="rId2"/>
              </a:rPr>
              <a:t>Aquí</a:t>
            </a:r>
            <a:endPar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endParaRPr>
          </a:p>
        </p:txBody>
      </p:sp>
      <p:sp>
        <p:nvSpPr>
          <p:cNvPr id="29702" name="Text Box 6"/>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altLang="es-MX" sz="18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Además puedes recibir powerpoints en tu correo electrónico suscribiéndote aquí:</a:t>
            </a:r>
            <a:r>
              <a:rPr kumimoji="0" lang="es-ES_tradnl"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rPr>
              <a:t> </a:t>
            </a: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s-ES"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endParaRPr>
          </a:p>
        </p:txBody>
      </p:sp>
      <p:pic>
        <p:nvPicPr>
          <p:cNvPr id="29703" name="Picture 7"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8"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9"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10"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7" name="Picture 11"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8" name="Picture 12"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9" name="1 CuadroTexto"/>
          <p:cNvSpPr txBox="1">
            <a:spLocks noChangeArrowheads="1"/>
          </p:cNvSpPr>
          <p:nvPr/>
        </p:nvSpPr>
        <p:spPr bwMode="auto">
          <a:xfrm>
            <a:off x="12299950" y="44450"/>
            <a:ext cx="4445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rPr>
              <a:t>12:00</a:t>
            </a:r>
            <a:endParaRPr kumimoji="0" lang="es-MX"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414224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0">
        <p15:prstTrans prst="curtain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0"/>
                                  </p:stCondLst>
                                  <p:childTnLst>
                                    <p:set>
                                      <p:cBhvr>
                                        <p:cTn id="6" dur="1" fill="hold">
                                          <p:stCondLst>
                                            <p:cond delay="0"/>
                                          </p:stCondLst>
                                        </p:cTn>
                                        <p:tgtEl>
                                          <p:spTgt spid="297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9" grpId="0"/>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1812537"/>
      </p:ext>
    </p:extLst>
  </p:cSld>
  <p:clrMapOvr>
    <a:masterClrMapping/>
  </p:clrMapOvr>
  <p:transition spd="slow" advClick="0" advTm="0">
    <p:fade/>
  </p:transition>
</p:sld>
</file>

<file path=ppt/theme/theme1.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ción Inicial 05" id="{92743AAB-F398-487A-B92A-77EC1261AC14}" vid="{5A2E725D-69FD-4E98-B9F0-EB4072FEFEE9}"/>
    </a:ext>
  </a:extLst>
</a:theme>
</file>

<file path=ppt/theme/theme2.xml><?xml version="1.0" encoding="utf-8"?>
<a:theme xmlns:a="http://schemas.openxmlformats.org/drawingml/2006/main" name="1_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34554</TotalTime>
  <Words>8203</Words>
  <Application>Microsoft Office PowerPoint</Application>
  <PresentationFormat>Panorámica</PresentationFormat>
  <Paragraphs>904</Paragraphs>
  <Slides>59</Slides>
  <Notes>0</Notes>
  <HiddenSlides>0</HiddenSlides>
  <MMClips>2</MMClips>
  <ScaleCrop>false</ScaleCrop>
  <HeadingPairs>
    <vt:vector size="6" baseType="variant">
      <vt:variant>
        <vt:lpstr>Fuentes usadas</vt:lpstr>
      </vt:variant>
      <vt:variant>
        <vt:i4>13</vt:i4>
      </vt:variant>
      <vt:variant>
        <vt:lpstr>Tema</vt:lpstr>
      </vt:variant>
      <vt:variant>
        <vt:i4>2</vt:i4>
      </vt:variant>
      <vt:variant>
        <vt:lpstr>Títulos de diapositiva</vt:lpstr>
      </vt:variant>
      <vt:variant>
        <vt:i4>59</vt:i4>
      </vt:variant>
    </vt:vector>
  </HeadingPairs>
  <TitlesOfParts>
    <vt:vector size="74" baseType="lpstr">
      <vt:lpstr>Algerian</vt:lpstr>
      <vt:lpstr>Arial</vt:lpstr>
      <vt:lpstr>Arial Narrow</vt:lpstr>
      <vt:lpstr>Calibri</vt:lpstr>
      <vt:lpstr>Calibri Light</vt:lpstr>
      <vt:lpstr>CommercialScript BT</vt:lpstr>
      <vt:lpstr>Cooper Black</vt:lpstr>
      <vt:lpstr>Edwardian Script ITC</vt:lpstr>
      <vt:lpstr>Kristen ITC</vt:lpstr>
      <vt:lpstr>Palace Script MT</vt:lpstr>
      <vt:lpstr>Times New Roman</vt:lpstr>
      <vt:lpstr>Verdana</vt:lpstr>
      <vt:lpstr>Wingdings 2</vt:lpstr>
      <vt:lpstr>1_Tema de Office</vt:lpstr>
      <vt:lpstr>1_HDOfficeLightV0</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(F1a)  2005 y 2006  Fernando Alonso   Versión Completa  02:09'29''  Misppsx</dc:title>
  <dc:creator>Eagle's nest</dc:creator>
  <cp:lastModifiedBy>Eagle's nest</cp:lastModifiedBy>
  <cp:revision>2897</cp:revision>
  <dcterms:created xsi:type="dcterms:W3CDTF">2017-07-02T00:56:35Z</dcterms:created>
  <dcterms:modified xsi:type="dcterms:W3CDTF">2018-02-26T13:39:43Z</dcterms:modified>
</cp:coreProperties>
</file>