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0"/>
  </p:notesMasterIdLst>
  <p:sldIdLst>
    <p:sldId id="2174" r:id="rId3"/>
    <p:sldId id="531" r:id="rId4"/>
    <p:sldId id="2068" r:id="rId5"/>
    <p:sldId id="2065" r:id="rId6"/>
    <p:sldId id="2070" r:id="rId7"/>
    <p:sldId id="2072" r:id="rId8"/>
    <p:sldId id="2074" r:id="rId9"/>
    <p:sldId id="2067" r:id="rId10"/>
    <p:sldId id="2085" r:id="rId11"/>
    <p:sldId id="2076" r:id="rId12"/>
    <p:sldId id="2097" r:id="rId13"/>
    <p:sldId id="2101" r:id="rId14"/>
    <p:sldId id="2109" r:id="rId15"/>
    <p:sldId id="2115" r:id="rId16"/>
    <p:sldId id="2120" r:id="rId17"/>
    <p:sldId id="2125" r:id="rId18"/>
    <p:sldId id="2132" r:id="rId19"/>
    <p:sldId id="2139" r:id="rId20"/>
    <p:sldId id="2141" r:id="rId21"/>
    <p:sldId id="2145" r:id="rId22"/>
    <p:sldId id="2151" r:id="rId23"/>
    <p:sldId id="2158" r:id="rId24"/>
    <p:sldId id="2165" r:id="rId25"/>
    <p:sldId id="2170" r:id="rId26"/>
    <p:sldId id="2173" r:id="rId27"/>
    <p:sldId id="952" r:id="rId28"/>
    <p:sldId id="953" r:id="rId2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5A00"/>
    <a:srgbClr val="644C00"/>
    <a:srgbClr val="191C29"/>
    <a:srgbClr val="001132"/>
    <a:srgbClr val="6C5200"/>
    <a:srgbClr val="7A5D00"/>
    <a:srgbClr val="9CEAFA"/>
    <a:srgbClr val="58267E"/>
    <a:srgbClr val="684F00"/>
    <a:srgbClr val="1B1B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573" autoAdjust="0"/>
    <p:restoredTop sz="94322" autoAdjust="0"/>
  </p:normalViewPr>
  <p:slideViewPr>
    <p:cSldViewPr snapToGrid="0" showGuides="1">
      <p:cViewPr varScale="1">
        <p:scale>
          <a:sx n="62" d="100"/>
          <a:sy n="62" d="100"/>
        </p:scale>
        <p:origin x="522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20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26/02/2018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530A-C9BD-4FCD-952A-13E9C7212410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153D8-46DE-4AB1-BC2E-771CFCA8BCA3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A9635-DF39-49F0-B99E-D89FBF28A427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64B59-439E-44E2-97C0-9C19CD88F4C5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B6A09-6B3B-4A56-B069-C34CA7B454F6}" type="datetime1">
              <a:rPr lang="es-MX" smtClean="0"/>
              <a:t>26/02/2018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97215-8432-4332-A4EA-F398F49D0C81}" type="datetime1">
              <a:rPr lang="es-MX" smtClean="0"/>
              <a:t>26/02/2018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F1E8-2B35-43B9-8D4E-39E67509107D}" type="datetime1">
              <a:rPr lang="es-MX" smtClean="0"/>
              <a:t>26/02/2018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B286-8FB9-4897-9900-7DE8C46E2D7A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4315E-05F6-4C75-BE6C-9A13FD84FC98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EE58A-D3C8-4904-ACC1-EC9C6E218E2C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AB618-7C2C-4F32-A009-35CCF5DC0189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21FA7-DF91-4FA7-9A3F-7592494A4616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902377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014A8-29CF-4E86-BCE1-2428416DD5CF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262575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6CB60-AC98-4A46-87C0-99EB1A1C7ADC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4023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8D4AD-F947-47E9-83B9-F00342F60017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29914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E0D24-51C5-494E-B4F5-614982B7D6B1}" type="datetime1">
              <a:rPr lang="es-MX" smtClean="0"/>
              <a:t>26/02/2018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8678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319A-D53A-4164-AA6A-D969D587416D}" type="datetime1">
              <a:rPr lang="es-MX" smtClean="0"/>
              <a:t>26/02/2018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0810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D1B83-F9C4-46B6-B097-A83D9A5C5DA2}" type="datetime1">
              <a:rPr lang="es-MX" smtClean="0"/>
              <a:t>26/02/2018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916686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23B89-7A2A-4AB8-B556-441538596ADF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8159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C990F-5619-47D3-86F7-3FD0C558D80B}" type="datetime1">
              <a:rPr lang="es-MX" smtClean="0"/>
              <a:t>26/02/2018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955173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E502A-148C-4F4F-AA76-1F6475A9F94F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04665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7BB80-A1E8-4192-92A9-FE758D7F7EF4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1061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A4841-B7AE-4832-999F-E084DB752B28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6B202B1-247D-4C81-A7CB-870CE3A1F12C}" type="datetime1">
              <a:rPr lang="es-MX" smtClean="0"/>
              <a:t>26/02/2018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18403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8.jpg"/><Relationship Id="rId7" Type="http://schemas.microsoft.com/office/2007/relationships/hdphoto" Target="../media/hdphoto4.wdp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4.png"/><Relationship Id="rId5" Type="http://schemas.openxmlformats.org/officeDocument/2006/relationships/image" Target="../media/image33.jpg"/><Relationship Id="rId10" Type="http://schemas.openxmlformats.org/officeDocument/2006/relationships/audio" Target="../media/audio5.wav"/><Relationship Id="rId4" Type="http://schemas.openxmlformats.org/officeDocument/2006/relationships/audio" Target="../media/audio5.wav"/><Relationship Id="rId9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-29496" y="513311"/>
            <a:ext cx="12221496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contaremos la vida del vigésimo sexto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 hijo de Gilles Villeneuve… quien fuera piloto de la formula Uno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que falleciera persiguiendo el sueño de ser Campeón…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462310" y="2551172"/>
            <a:ext cx="5703574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26º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1997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5919022" y="2042115"/>
            <a:ext cx="6057912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Jaques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villeneuve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1754346" y="6037851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250086" y="21323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11" name="Imagen 10" descr="Imagen que contiene hombre, persona&#10;&#10;Descripción generada con confianza muy alta">
            <a:extLst>
              <a:ext uri="{FF2B5EF4-FFF2-40B4-BE49-F238E27FC236}">
                <a16:creationId xmlns:a16="http://schemas.microsoft.com/office/drawing/2014/main" id="{72570144-5D39-4643-A935-08B10725E9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67" b="98370" l="8424" r="94429">
                        <a14:foregroundMark x1="33560" y1="6884" x2="33560" y2="6884"/>
                        <a14:foregroundMark x1="44701" y1="8877" x2="44701" y2="8877"/>
                        <a14:foregroundMark x1="40217" y1="4710" x2="40217" y2="4710"/>
                        <a14:foregroundMark x1="36413" y1="4710" x2="36413" y2="4710"/>
                        <a14:foregroundMark x1="35054" y1="4167" x2="35054" y2="4167"/>
                        <a14:foregroundMark x1="26766" y1="49819" x2="26766" y2="49819"/>
                        <a14:foregroundMark x1="25543" y1="53986" x2="25543" y2="53986"/>
                        <a14:foregroundMark x1="18207" y1="54891" x2="18207" y2="54891"/>
                        <a14:foregroundMark x1="21332" y1="58333" x2="21332" y2="58333"/>
                        <a14:foregroundMark x1="24049" y1="48188" x2="24049" y2="48188"/>
                        <a14:foregroundMark x1="16712" y1="55978" x2="16712" y2="55978"/>
                        <a14:foregroundMark x1="12092" y1="66123" x2="12092" y2="66123"/>
                        <a14:foregroundMark x1="13723" y1="78986" x2="13723" y2="78986"/>
                        <a14:foregroundMark x1="13179" y1="71377" x2="13179" y2="71377"/>
                        <a14:foregroundMark x1="10326" y1="73188" x2="10326" y2="73188"/>
                        <a14:foregroundMark x1="11821" y1="88768" x2="11821" y2="88768"/>
                        <a14:foregroundMark x1="12636" y1="76268" x2="12636" y2="76268"/>
                        <a14:foregroundMark x1="17255" y1="69022" x2="17255" y2="69022"/>
                        <a14:foregroundMark x1="22147" y1="77355" x2="22147" y2="77355"/>
                        <a14:foregroundMark x1="19429" y1="80072" x2="19429" y2="80072"/>
                        <a14:foregroundMark x1="20245" y1="74819" x2="20245" y2="74819"/>
                        <a14:foregroundMark x1="10326" y1="63406" x2="10326" y2="63406"/>
                        <a14:foregroundMark x1="10190" y1="59964" x2="10190" y2="59964"/>
                        <a14:foregroundMark x1="8424" y1="72283" x2="8424" y2="72283"/>
                        <a14:foregroundMark x1="11413" y1="83514" x2="11413" y2="83514"/>
                        <a14:foregroundMark x1="9375" y1="90217" x2="9375" y2="90217"/>
                        <a14:foregroundMark x1="9511" y1="93659" x2="9511" y2="93659"/>
                        <a14:foregroundMark x1="9103" y1="97826" x2="9103" y2="98188"/>
                        <a14:foregroundMark x1="27446" y1="80435" x2="27446" y2="80435"/>
                        <a14:foregroundMark x1="30842" y1="73913" x2="30842" y2="73913"/>
                        <a14:foregroundMark x1="32745" y1="74275" x2="32745" y2="74275"/>
                        <a14:foregroundMark x1="24321" y1="68297" x2="24321" y2="68297"/>
                        <a14:foregroundMark x1="34511" y1="68659" x2="34511" y2="68659"/>
                        <a14:foregroundMark x1="33967" y1="66123" x2="33967" y2="66123"/>
                        <a14:foregroundMark x1="32880" y1="68297" x2="32880" y2="68297"/>
                        <a14:foregroundMark x1="34511" y1="66486" x2="34511" y2="66486"/>
                        <a14:foregroundMark x1="34103" y1="66486" x2="34103" y2="66486"/>
                        <a14:foregroundMark x1="34375" y1="65580" x2="34375" y2="65580"/>
                        <a14:foregroundMark x1="33967" y1="65580" x2="33967" y2="65580"/>
                        <a14:foregroundMark x1="33152" y1="68116" x2="33152" y2="68116"/>
                        <a14:foregroundMark x1="34103" y1="66486" x2="34103" y2="66486"/>
                        <a14:foregroundMark x1="49321" y1="65036" x2="49321" y2="65036"/>
                        <a14:foregroundMark x1="57065" y1="68659" x2="57065" y2="68659"/>
                        <a14:foregroundMark x1="34511" y1="65761" x2="34511" y2="65761"/>
                        <a14:foregroundMark x1="33696" y1="67572" x2="33696" y2="67572"/>
                        <a14:foregroundMark x1="34103" y1="66123" x2="34103" y2="66123"/>
                        <a14:foregroundMark x1="33967" y1="66667" x2="33967" y2="66667"/>
                        <a14:foregroundMark x1="77310" y1="67210" x2="77310" y2="67210"/>
                        <a14:foregroundMark x1="94565" y1="88768" x2="94565" y2="88768"/>
                        <a14:foregroundMark x1="68886" y1="62681" x2="68886" y2="62681"/>
                        <a14:foregroundMark x1="68478" y1="98370" x2="68478" y2="98370"/>
                        <a14:foregroundMark x1="65761" y1="98188" x2="65761" y2="98188"/>
                        <a14:foregroundMark x1="65353" y1="96739" x2="65353" y2="96739"/>
                        <a14:foregroundMark x1="64266" y1="55978" x2="64266" y2="55978"/>
                        <a14:foregroundMark x1="55571" y1="46196" x2="55571" y2="46196"/>
                        <a14:backgroundMark x1="63179" y1="36594" x2="63179" y2="36594"/>
                        <a14:backgroundMark x1="63179" y1="39493" x2="63179" y2="39493"/>
                        <a14:backgroundMark x1="67120" y1="46014" x2="67120" y2="46014"/>
                        <a14:backgroundMark x1="60462" y1="44203" x2="60462" y2="44203"/>
                        <a14:backgroundMark x1="46739" y1="3623" x2="46739" y2="3623"/>
                        <a14:backgroundMark x1="47826" y1="8877" x2="47826" y2="8877"/>
                        <a14:backgroundMark x1="34783" y1="3261" x2="34783" y2="32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845" y="3077106"/>
            <a:ext cx="5041192" cy="3780894"/>
          </a:xfrm>
          <a:prstGeom prst="rect">
            <a:avLst/>
          </a:prstGeom>
        </p:spPr>
      </p:pic>
      <p:pic>
        <p:nvPicPr>
          <p:cNvPr id="13" name="Imagen 12" descr="Imagen que contiene carretera, cielo, persona&#10;&#10;Descripción generada con confianza alta">
            <a:extLst>
              <a:ext uri="{FF2B5EF4-FFF2-40B4-BE49-F238E27FC236}">
                <a16:creationId xmlns:a16="http://schemas.microsoft.com/office/drawing/2014/main" id="{C8E6ECCA-B687-44CF-86FB-FD45723ED2B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577" b="89577" l="2997" r="89810">
                        <a14:foregroundMark x1="16783" y1="50141" x2="16783" y2="50141"/>
                        <a14:foregroundMark x1="6294" y1="52676" x2="6294" y2="52676"/>
                        <a14:foregroundMark x1="2997" y1="52676" x2="2997" y2="526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654" r="34959" b="13021"/>
          <a:stretch/>
        </p:blipFill>
        <p:spPr>
          <a:xfrm>
            <a:off x="12219286" y="3021973"/>
            <a:ext cx="2851767" cy="80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7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:fade/>
        <p:sndAc>
          <p:stSnd>
            <p:snd r:embed="rId2" name="Canada Nationale Hymne Ringtone-Eaglenest-2.wav"/>
          </p:stSnd>
        </p:sndAc>
      </p:transition>
    </mc:Choice>
    <mc:Fallback>
      <p:transition spd="slow" advTm="0">
        <p:fade/>
        <p:sndAc>
          <p:stSnd>
            <p:snd r:embed="rId2" name="Canada Nationale Hymne Ringtone-Eaglenest-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9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9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25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164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174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/>
      <p:bldP spid="6" grpId="0"/>
      <p:bldP spid="7" grpId="0"/>
      <p:bldP spid="1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hierba, carretera, exterior, deporte&#10;&#10;Descripción generada con confianza muy alta">
            <a:extLst>
              <a:ext uri="{FF2B5EF4-FFF2-40B4-BE49-F238E27FC236}">
                <a16:creationId xmlns:a16="http://schemas.microsoft.com/office/drawing/2014/main" id="{CFC21EA5-3D72-4C48-9176-BC156F0451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7102"/>
            <a:ext cx="12192001" cy="6895102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6" name="1 Rectángulo">
            <a:extLst>
              <a:ext uri="{FF2B5EF4-FFF2-40B4-BE49-F238E27FC236}">
                <a16:creationId xmlns:a16="http://schemas.microsoft.com/office/drawing/2014/main" id="{0AA4F836-C40A-47F7-9880-25857D9ABE48}"/>
              </a:ext>
            </a:extLst>
          </p:cNvPr>
          <p:cNvSpPr/>
          <p:nvPr/>
        </p:nvSpPr>
        <p:spPr>
          <a:xfrm rot="21174777">
            <a:off x="7376589" y="5386016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Left">
              <a:avLst/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93B93894-5A14-4B13-BCE0-5356613498F1}"/>
              </a:ext>
            </a:extLst>
          </p:cNvPr>
          <p:cNvSpPr/>
          <p:nvPr/>
        </p:nvSpPr>
        <p:spPr>
          <a:xfrm rot="20586211">
            <a:off x="523191" y="668052"/>
            <a:ext cx="6745599" cy="26266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Right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Jacques Villeneuve 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Campeón Mundial F</a:t>
            </a: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1997 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06453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0">
        <p15:prstTrans prst="curtains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6" grpId="0"/>
      <p:bldP spid="16" grpId="1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asco, tocado&#10;&#10;Descripción generada con confianza muy alta">
            <a:extLst>
              <a:ext uri="{FF2B5EF4-FFF2-40B4-BE49-F238E27FC236}">
                <a16:creationId xmlns:a16="http://schemas.microsoft.com/office/drawing/2014/main" id="{FE446377-BD45-4F9B-9AD4-E72723D655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695" b="94366" l="6780" r="92797">
                        <a14:foregroundMark x1="92797" y1="57746" x2="92797" y2="57746"/>
                        <a14:foregroundMark x1="7627" y1="79343" x2="7627" y2="79343"/>
                        <a14:foregroundMark x1="38983" y1="5164" x2="38983" y2="5164"/>
                        <a14:foregroundMark x1="66525" y1="6573" x2="66525" y2="6573"/>
                        <a14:foregroundMark x1="23729" y1="15962" x2="23729" y2="15962"/>
                        <a14:foregroundMark x1="11441" y1="94366" x2="11441" y2="94366"/>
                        <a14:foregroundMark x1="16525" y1="39437" x2="16525" y2="39437"/>
                        <a14:foregroundMark x1="12712" y1="41315" x2="12712" y2="41315"/>
                        <a14:foregroundMark x1="14407" y1="38498" x2="14407" y2="38498"/>
                        <a14:foregroundMark x1="16949" y1="38967" x2="16949" y2="38967"/>
                        <a14:foregroundMark x1="17373" y1="42254" x2="17373" y2="42254"/>
                        <a14:foregroundMark x1="13983" y1="37559" x2="13983" y2="37559"/>
                        <a14:foregroundMark x1="12288" y1="40376" x2="12288" y2="403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1204" y="668607"/>
            <a:ext cx="2374971" cy="2143512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7CF26E6-DDA2-4528-94E3-1212BCA6D9CD}"/>
              </a:ext>
            </a:extLst>
          </p:cNvPr>
          <p:cNvSpPr/>
          <p:nvPr/>
        </p:nvSpPr>
        <p:spPr>
          <a:xfrm>
            <a:off x="3937819" y="339215"/>
            <a:ext cx="4321279" cy="119461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Jacques Villeneuve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3" name="Rectángulo 3">
            <a:extLst>
              <a:ext uri="{FF2B5EF4-FFF2-40B4-BE49-F238E27FC236}">
                <a16:creationId xmlns:a16="http://schemas.microsoft.com/office/drawing/2014/main" id="{8374F4E1-A4C9-4132-8A60-895D7525E25E}"/>
              </a:ext>
            </a:extLst>
          </p:cNvPr>
          <p:cNvSpPr/>
          <p:nvPr/>
        </p:nvSpPr>
        <p:spPr>
          <a:xfrm>
            <a:off x="4055804" y="4428633"/>
            <a:ext cx="4085304" cy="866042"/>
          </a:xfrm>
          <a:custGeom>
            <a:avLst/>
            <a:gdLst>
              <a:gd name="connsiteX0" fmla="*/ 0 w 4321277"/>
              <a:gd name="connsiteY0" fmla="*/ 0 h 973398"/>
              <a:gd name="connsiteX1" fmla="*/ 4321277 w 4321277"/>
              <a:gd name="connsiteY1" fmla="*/ 0 h 973398"/>
              <a:gd name="connsiteX2" fmla="*/ 4321277 w 4321277"/>
              <a:gd name="connsiteY2" fmla="*/ 973398 h 973398"/>
              <a:gd name="connsiteX3" fmla="*/ 0 w 4321277"/>
              <a:gd name="connsiteY3" fmla="*/ 973398 h 973398"/>
              <a:gd name="connsiteX4" fmla="*/ 0 w 4321277"/>
              <a:gd name="connsiteY4" fmla="*/ 0 h 973398"/>
              <a:gd name="connsiteX0" fmla="*/ 0 w 4321277"/>
              <a:gd name="connsiteY0" fmla="*/ 0 h 1135729"/>
              <a:gd name="connsiteX1" fmla="*/ 4321277 w 4321277"/>
              <a:gd name="connsiteY1" fmla="*/ 0 h 1135729"/>
              <a:gd name="connsiteX2" fmla="*/ 4321277 w 4321277"/>
              <a:gd name="connsiteY2" fmla="*/ 973398 h 1135729"/>
              <a:gd name="connsiteX3" fmla="*/ 2138515 w 4321277"/>
              <a:gd name="connsiteY3" fmla="*/ 1135626 h 1135729"/>
              <a:gd name="connsiteX4" fmla="*/ 0 w 4321277"/>
              <a:gd name="connsiteY4" fmla="*/ 973398 h 1135729"/>
              <a:gd name="connsiteX5" fmla="*/ 0 w 4321277"/>
              <a:gd name="connsiteY5" fmla="*/ 0 h 1135729"/>
              <a:gd name="connsiteX0" fmla="*/ 0 w 4321277"/>
              <a:gd name="connsiteY0" fmla="*/ 0 h 1268419"/>
              <a:gd name="connsiteX1" fmla="*/ 4321277 w 4321277"/>
              <a:gd name="connsiteY1" fmla="*/ 0 h 1268419"/>
              <a:gd name="connsiteX2" fmla="*/ 4321277 w 4321277"/>
              <a:gd name="connsiteY2" fmla="*/ 973398 h 1268419"/>
              <a:gd name="connsiteX3" fmla="*/ 2138515 w 4321277"/>
              <a:gd name="connsiteY3" fmla="*/ 1268361 h 1268419"/>
              <a:gd name="connsiteX4" fmla="*/ 0 w 4321277"/>
              <a:gd name="connsiteY4" fmla="*/ 973398 h 1268419"/>
              <a:gd name="connsiteX5" fmla="*/ 0 w 4321277"/>
              <a:gd name="connsiteY5" fmla="*/ 0 h 1268419"/>
              <a:gd name="connsiteX0" fmla="*/ 0 w 4321277"/>
              <a:gd name="connsiteY0" fmla="*/ 0 h 1489621"/>
              <a:gd name="connsiteX1" fmla="*/ 4321277 w 4321277"/>
              <a:gd name="connsiteY1" fmla="*/ 0 h 1489621"/>
              <a:gd name="connsiteX2" fmla="*/ 4321277 w 4321277"/>
              <a:gd name="connsiteY2" fmla="*/ 973398 h 1489621"/>
              <a:gd name="connsiteX3" fmla="*/ 2138515 w 4321277"/>
              <a:gd name="connsiteY3" fmla="*/ 1489587 h 1489621"/>
              <a:gd name="connsiteX4" fmla="*/ 0 w 4321277"/>
              <a:gd name="connsiteY4" fmla="*/ 973398 h 1489621"/>
              <a:gd name="connsiteX5" fmla="*/ 0 w 4321277"/>
              <a:gd name="connsiteY5" fmla="*/ 0 h 1489621"/>
              <a:gd name="connsiteX0" fmla="*/ 0 w 4321277"/>
              <a:gd name="connsiteY0" fmla="*/ 0 h 1489621"/>
              <a:gd name="connsiteX1" fmla="*/ 4321277 w 4321277"/>
              <a:gd name="connsiteY1" fmla="*/ 235974 h 1489621"/>
              <a:gd name="connsiteX2" fmla="*/ 4321277 w 4321277"/>
              <a:gd name="connsiteY2" fmla="*/ 973398 h 1489621"/>
              <a:gd name="connsiteX3" fmla="*/ 2138515 w 4321277"/>
              <a:gd name="connsiteY3" fmla="*/ 1489587 h 1489621"/>
              <a:gd name="connsiteX4" fmla="*/ 0 w 4321277"/>
              <a:gd name="connsiteY4" fmla="*/ 973398 h 1489621"/>
              <a:gd name="connsiteX5" fmla="*/ 0 w 4321277"/>
              <a:gd name="connsiteY5" fmla="*/ 0 h 1489621"/>
              <a:gd name="connsiteX0" fmla="*/ 0 w 4321277"/>
              <a:gd name="connsiteY0" fmla="*/ 0 h 1253647"/>
              <a:gd name="connsiteX1" fmla="*/ 4321277 w 4321277"/>
              <a:gd name="connsiteY1" fmla="*/ 0 h 1253647"/>
              <a:gd name="connsiteX2" fmla="*/ 4321277 w 4321277"/>
              <a:gd name="connsiteY2" fmla="*/ 737424 h 1253647"/>
              <a:gd name="connsiteX3" fmla="*/ 2138515 w 4321277"/>
              <a:gd name="connsiteY3" fmla="*/ 1253613 h 1253647"/>
              <a:gd name="connsiteX4" fmla="*/ 0 w 4321277"/>
              <a:gd name="connsiteY4" fmla="*/ 737424 h 1253647"/>
              <a:gd name="connsiteX5" fmla="*/ 0 w 4321277"/>
              <a:gd name="connsiteY5" fmla="*/ 0 h 1253647"/>
              <a:gd name="connsiteX0" fmla="*/ 0 w 4321277"/>
              <a:gd name="connsiteY0" fmla="*/ 0 h 1253647"/>
              <a:gd name="connsiteX1" fmla="*/ 4247535 w 4321277"/>
              <a:gd name="connsiteY1" fmla="*/ 280219 h 1253647"/>
              <a:gd name="connsiteX2" fmla="*/ 4321277 w 4321277"/>
              <a:gd name="connsiteY2" fmla="*/ 737424 h 1253647"/>
              <a:gd name="connsiteX3" fmla="*/ 2138515 w 4321277"/>
              <a:gd name="connsiteY3" fmla="*/ 1253613 h 1253647"/>
              <a:gd name="connsiteX4" fmla="*/ 0 w 4321277"/>
              <a:gd name="connsiteY4" fmla="*/ 737424 h 1253647"/>
              <a:gd name="connsiteX5" fmla="*/ 0 w 4321277"/>
              <a:gd name="connsiteY5" fmla="*/ 0 h 1253647"/>
              <a:gd name="connsiteX0" fmla="*/ 0 w 4365522"/>
              <a:gd name="connsiteY0" fmla="*/ 0 h 973428"/>
              <a:gd name="connsiteX1" fmla="*/ 4291780 w 4365522"/>
              <a:gd name="connsiteY1" fmla="*/ 0 h 973428"/>
              <a:gd name="connsiteX2" fmla="*/ 4365522 w 4365522"/>
              <a:gd name="connsiteY2" fmla="*/ 457205 h 973428"/>
              <a:gd name="connsiteX3" fmla="*/ 2182760 w 4365522"/>
              <a:gd name="connsiteY3" fmla="*/ 973394 h 973428"/>
              <a:gd name="connsiteX4" fmla="*/ 44245 w 4365522"/>
              <a:gd name="connsiteY4" fmla="*/ 457205 h 973428"/>
              <a:gd name="connsiteX5" fmla="*/ 0 w 4365522"/>
              <a:gd name="connsiteY5" fmla="*/ 0 h 973428"/>
              <a:gd name="connsiteX0" fmla="*/ 0 w 4365522"/>
              <a:gd name="connsiteY0" fmla="*/ 0 h 1312627"/>
              <a:gd name="connsiteX1" fmla="*/ 4291780 w 4365522"/>
              <a:gd name="connsiteY1" fmla="*/ 0 h 1312627"/>
              <a:gd name="connsiteX2" fmla="*/ 4365522 w 4365522"/>
              <a:gd name="connsiteY2" fmla="*/ 457205 h 1312627"/>
              <a:gd name="connsiteX3" fmla="*/ 2212257 w 4365522"/>
              <a:gd name="connsiteY3" fmla="*/ 1312607 h 1312627"/>
              <a:gd name="connsiteX4" fmla="*/ 44245 w 4365522"/>
              <a:gd name="connsiteY4" fmla="*/ 457205 h 1312627"/>
              <a:gd name="connsiteX5" fmla="*/ 0 w 4365522"/>
              <a:gd name="connsiteY5" fmla="*/ 0 h 1312627"/>
              <a:gd name="connsiteX0" fmla="*/ 0 w 4365522"/>
              <a:gd name="connsiteY0" fmla="*/ 0 h 1312627"/>
              <a:gd name="connsiteX1" fmla="*/ 4306529 w 4365522"/>
              <a:gd name="connsiteY1" fmla="*/ 132736 h 1312627"/>
              <a:gd name="connsiteX2" fmla="*/ 4365522 w 4365522"/>
              <a:gd name="connsiteY2" fmla="*/ 457205 h 1312627"/>
              <a:gd name="connsiteX3" fmla="*/ 2212257 w 4365522"/>
              <a:gd name="connsiteY3" fmla="*/ 1312607 h 1312627"/>
              <a:gd name="connsiteX4" fmla="*/ 44245 w 4365522"/>
              <a:gd name="connsiteY4" fmla="*/ 457205 h 1312627"/>
              <a:gd name="connsiteX5" fmla="*/ 0 w 4365522"/>
              <a:gd name="connsiteY5" fmla="*/ 0 h 1312627"/>
              <a:gd name="connsiteX0" fmla="*/ 0 w 4454013"/>
              <a:gd name="connsiteY0" fmla="*/ 103238 h 1179891"/>
              <a:gd name="connsiteX1" fmla="*/ 4395020 w 4454013"/>
              <a:gd name="connsiteY1" fmla="*/ 0 h 1179891"/>
              <a:gd name="connsiteX2" fmla="*/ 4454013 w 4454013"/>
              <a:gd name="connsiteY2" fmla="*/ 324469 h 1179891"/>
              <a:gd name="connsiteX3" fmla="*/ 2300748 w 4454013"/>
              <a:gd name="connsiteY3" fmla="*/ 1179871 h 1179891"/>
              <a:gd name="connsiteX4" fmla="*/ 132736 w 4454013"/>
              <a:gd name="connsiteY4" fmla="*/ 324469 h 1179891"/>
              <a:gd name="connsiteX5" fmla="*/ 0 w 4454013"/>
              <a:gd name="connsiteY5" fmla="*/ 103238 h 1179891"/>
              <a:gd name="connsiteX0" fmla="*/ 0 w 4454013"/>
              <a:gd name="connsiteY0" fmla="*/ 103238 h 1578091"/>
              <a:gd name="connsiteX1" fmla="*/ 4395020 w 4454013"/>
              <a:gd name="connsiteY1" fmla="*/ 0 h 1578091"/>
              <a:gd name="connsiteX2" fmla="*/ 4454013 w 4454013"/>
              <a:gd name="connsiteY2" fmla="*/ 324469 h 1578091"/>
              <a:gd name="connsiteX3" fmla="*/ 2285999 w 4454013"/>
              <a:gd name="connsiteY3" fmla="*/ 1578077 h 1578091"/>
              <a:gd name="connsiteX4" fmla="*/ 132736 w 4454013"/>
              <a:gd name="connsiteY4" fmla="*/ 324469 h 1578091"/>
              <a:gd name="connsiteX5" fmla="*/ 0 w 4454013"/>
              <a:gd name="connsiteY5" fmla="*/ 103238 h 1578091"/>
              <a:gd name="connsiteX0" fmla="*/ 0 w 4572000"/>
              <a:gd name="connsiteY0" fmla="*/ 103238 h 1578095"/>
              <a:gd name="connsiteX1" fmla="*/ 4395020 w 4572000"/>
              <a:gd name="connsiteY1" fmla="*/ 0 h 1578095"/>
              <a:gd name="connsiteX2" fmla="*/ 4572000 w 4572000"/>
              <a:gd name="connsiteY2" fmla="*/ 589940 h 1578095"/>
              <a:gd name="connsiteX3" fmla="*/ 2285999 w 4572000"/>
              <a:gd name="connsiteY3" fmla="*/ 1578077 h 1578095"/>
              <a:gd name="connsiteX4" fmla="*/ 132736 w 4572000"/>
              <a:gd name="connsiteY4" fmla="*/ 324469 h 1578095"/>
              <a:gd name="connsiteX5" fmla="*/ 0 w 4572000"/>
              <a:gd name="connsiteY5" fmla="*/ 103238 h 1578095"/>
              <a:gd name="connsiteX0" fmla="*/ 0 w 4572000"/>
              <a:gd name="connsiteY0" fmla="*/ 103238 h 1578095"/>
              <a:gd name="connsiteX1" fmla="*/ 4395020 w 4572000"/>
              <a:gd name="connsiteY1" fmla="*/ 0 h 1578095"/>
              <a:gd name="connsiteX2" fmla="*/ 4572000 w 4572000"/>
              <a:gd name="connsiteY2" fmla="*/ 589940 h 1578095"/>
              <a:gd name="connsiteX3" fmla="*/ 2285999 w 4572000"/>
              <a:gd name="connsiteY3" fmla="*/ 1578077 h 1578095"/>
              <a:gd name="connsiteX4" fmla="*/ 58994 w 4572000"/>
              <a:gd name="connsiteY4" fmla="*/ 648933 h 1578095"/>
              <a:gd name="connsiteX5" fmla="*/ 0 w 4572000"/>
              <a:gd name="connsiteY5" fmla="*/ 103238 h 1578095"/>
              <a:gd name="connsiteX0" fmla="*/ 0 w 4572000"/>
              <a:gd name="connsiteY0" fmla="*/ 103238 h 1578095"/>
              <a:gd name="connsiteX1" fmla="*/ 4395020 w 4572000"/>
              <a:gd name="connsiteY1" fmla="*/ 0 h 1578095"/>
              <a:gd name="connsiteX2" fmla="*/ 4572000 w 4572000"/>
              <a:gd name="connsiteY2" fmla="*/ 589940 h 1578095"/>
              <a:gd name="connsiteX3" fmla="*/ 2285999 w 4572000"/>
              <a:gd name="connsiteY3" fmla="*/ 1578077 h 1578095"/>
              <a:gd name="connsiteX4" fmla="*/ 58994 w 4572000"/>
              <a:gd name="connsiteY4" fmla="*/ 648933 h 1578095"/>
              <a:gd name="connsiteX5" fmla="*/ 0 w 4572000"/>
              <a:gd name="connsiteY5" fmla="*/ 103238 h 1578095"/>
              <a:gd name="connsiteX0" fmla="*/ 0 w 4572000"/>
              <a:gd name="connsiteY0" fmla="*/ 103238 h 1578095"/>
              <a:gd name="connsiteX1" fmla="*/ 4395020 w 4572000"/>
              <a:gd name="connsiteY1" fmla="*/ 0 h 1578095"/>
              <a:gd name="connsiteX2" fmla="*/ 4572000 w 4572000"/>
              <a:gd name="connsiteY2" fmla="*/ 589940 h 1578095"/>
              <a:gd name="connsiteX3" fmla="*/ 2285999 w 4572000"/>
              <a:gd name="connsiteY3" fmla="*/ 1578077 h 1578095"/>
              <a:gd name="connsiteX4" fmla="*/ 58994 w 4572000"/>
              <a:gd name="connsiteY4" fmla="*/ 752172 h 1578095"/>
              <a:gd name="connsiteX5" fmla="*/ 0 w 4572000"/>
              <a:gd name="connsiteY5" fmla="*/ 103238 h 1578095"/>
              <a:gd name="connsiteX0" fmla="*/ 0 w 4572000"/>
              <a:gd name="connsiteY0" fmla="*/ 103238 h 1578095"/>
              <a:gd name="connsiteX1" fmla="*/ 4395020 w 4572000"/>
              <a:gd name="connsiteY1" fmla="*/ 0 h 1578095"/>
              <a:gd name="connsiteX2" fmla="*/ 4572000 w 4572000"/>
              <a:gd name="connsiteY2" fmla="*/ 589940 h 1578095"/>
              <a:gd name="connsiteX3" fmla="*/ 2285999 w 4572000"/>
              <a:gd name="connsiteY3" fmla="*/ 1578077 h 1578095"/>
              <a:gd name="connsiteX4" fmla="*/ 58994 w 4572000"/>
              <a:gd name="connsiteY4" fmla="*/ 752172 h 1578095"/>
              <a:gd name="connsiteX5" fmla="*/ 0 w 4572000"/>
              <a:gd name="connsiteY5" fmla="*/ 103238 h 1578095"/>
              <a:gd name="connsiteX0" fmla="*/ 0 w 4572000"/>
              <a:gd name="connsiteY0" fmla="*/ 103238 h 1578095"/>
              <a:gd name="connsiteX1" fmla="*/ 4395020 w 4572000"/>
              <a:gd name="connsiteY1" fmla="*/ 0 h 1578095"/>
              <a:gd name="connsiteX2" fmla="*/ 4572000 w 4572000"/>
              <a:gd name="connsiteY2" fmla="*/ 589940 h 1578095"/>
              <a:gd name="connsiteX3" fmla="*/ 2285999 w 4572000"/>
              <a:gd name="connsiteY3" fmla="*/ 1578077 h 1578095"/>
              <a:gd name="connsiteX4" fmla="*/ 29498 w 4572000"/>
              <a:gd name="connsiteY4" fmla="*/ 501450 h 1578095"/>
              <a:gd name="connsiteX5" fmla="*/ 0 w 4572000"/>
              <a:gd name="connsiteY5" fmla="*/ 103238 h 1578095"/>
              <a:gd name="connsiteX0" fmla="*/ 6553 w 4578553"/>
              <a:gd name="connsiteY0" fmla="*/ 103238 h 1578095"/>
              <a:gd name="connsiteX1" fmla="*/ 4401573 w 4578553"/>
              <a:gd name="connsiteY1" fmla="*/ 0 h 1578095"/>
              <a:gd name="connsiteX2" fmla="*/ 4578553 w 4578553"/>
              <a:gd name="connsiteY2" fmla="*/ 589940 h 1578095"/>
              <a:gd name="connsiteX3" fmla="*/ 2292552 w 4578553"/>
              <a:gd name="connsiteY3" fmla="*/ 1578077 h 1578095"/>
              <a:gd name="connsiteX4" fmla="*/ 21303 w 4578553"/>
              <a:gd name="connsiteY4" fmla="*/ 796418 h 1578095"/>
              <a:gd name="connsiteX5" fmla="*/ 6553 w 4578553"/>
              <a:gd name="connsiteY5" fmla="*/ 103238 h 157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8553" h="1578095">
                <a:moveTo>
                  <a:pt x="6553" y="103238"/>
                </a:moveTo>
                <a:lnTo>
                  <a:pt x="4401573" y="0"/>
                </a:lnTo>
                <a:lnTo>
                  <a:pt x="4578553" y="589940"/>
                </a:lnTo>
                <a:cubicBezTo>
                  <a:pt x="3860798" y="585022"/>
                  <a:pt x="3010307" y="1582995"/>
                  <a:pt x="2292552" y="1578077"/>
                </a:cubicBezTo>
                <a:lnTo>
                  <a:pt x="21303" y="796418"/>
                </a:lnTo>
                <a:cubicBezTo>
                  <a:pt x="-27859" y="290056"/>
                  <a:pt x="26218" y="285136"/>
                  <a:pt x="6553" y="103238"/>
                </a:cubicBezTo>
                <a:close/>
              </a:path>
            </a:pathLst>
          </a:custGeom>
          <a:noFill/>
        </p:spPr>
        <p:txBody>
          <a:bodyPr wrap="square" lIns="121920" tIns="60960" rIns="121920" bIns="60960" numCol="1">
            <a:prstTxWarp prst="textDeflateTop">
              <a:avLst>
                <a:gd name="adj" fmla="val 64582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400" b="1" kern="0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latin typeface="Arial"/>
                <a:cs typeface="Arial"/>
              </a:rPr>
              <a:t>Datos personales</a:t>
            </a:r>
            <a:endParaRPr lang="es-MX" sz="2400" b="1" kern="0" dirty="0">
              <a:ln>
                <a:solidFill>
                  <a:srgbClr val="FFFF00"/>
                </a:solidFill>
              </a:ln>
              <a:solidFill>
                <a:srgbClr val="C00000"/>
              </a:solidFill>
              <a:latin typeface="Arial"/>
              <a:cs typeface="Arial"/>
            </a:endParaRPr>
          </a:p>
        </p:txBody>
      </p:sp>
      <p:pic>
        <p:nvPicPr>
          <p:cNvPr id="6" name="Imagen 5" descr="Imagen que contiene casco, tocado&#10;&#10;Descripción generada con confianza muy alta">
            <a:extLst>
              <a:ext uri="{FF2B5EF4-FFF2-40B4-BE49-F238E27FC236}">
                <a16:creationId xmlns:a16="http://schemas.microsoft.com/office/drawing/2014/main" id="{6E0D62DE-7262-467B-8988-82C75F713E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695" b="94366" l="6780" r="92797">
                        <a14:foregroundMark x1="92797" y1="57746" x2="92797" y2="57746"/>
                        <a14:foregroundMark x1="7627" y1="79343" x2="7627" y2="79343"/>
                        <a14:foregroundMark x1="38983" y1="5164" x2="38983" y2="5164"/>
                        <a14:foregroundMark x1="66525" y1="6573" x2="66525" y2="6573"/>
                        <a14:foregroundMark x1="23729" y1="15962" x2="23729" y2="15962"/>
                        <a14:foregroundMark x1="11441" y1="94366" x2="11441" y2="94366"/>
                        <a14:foregroundMark x1="16525" y1="39437" x2="16525" y2="39437"/>
                        <a14:foregroundMark x1="12712" y1="41315" x2="12712" y2="41315"/>
                        <a14:foregroundMark x1="14407" y1="38498" x2="14407" y2="38498"/>
                        <a14:foregroundMark x1="16949" y1="38967" x2="16949" y2="38967"/>
                        <a14:foregroundMark x1="17373" y1="42254" x2="17373" y2="42254"/>
                        <a14:foregroundMark x1="13983" y1="37559" x2="13983" y2="37559"/>
                        <a14:foregroundMark x1="12288" y1="40376" x2="12288" y2="403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5974" y="663687"/>
            <a:ext cx="2515048" cy="2143512"/>
          </a:xfrm>
          <a:prstGeom prst="rect">
            <a:avLst/>
          </a:prstGeom>
        </p:spPr>
      </p:pic>
      <p:pic>
        <p:nvPicPr>
          <p:cNvPr id="7" name="Imagen 6" descr="Imagen que contiene persona, pared, hombre, interior&#10;&#10;Descripción generada con confianza muy alta">
            <a:extLst>
              <a:ext uri="{FF2B5EF4-FFF2-40B4-BE49-F238E27FC236}">
                <a16:creationId xmlns:a16="http://schemas.microsoft.com/office/drawing/2014/main" id="{8DD76B4D-64DB-4589-BF71-416A944BC3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763" b="98454" l="3475" r="96525">
                        <a14:foregroundMark x1="10811" y1="91237" x2="10811" y2="91237"/>
                        <a14:foregroundMark x1="8880" y1="95361" x2="8880" y2="95361"/>
                        <a14:foregroundMark x1="4633" y1="97938" x2="4633" y2="97938"/>
                        <a14:foregroundMark x1="26641" y1="85567" x2="26641" y2="85567"/>
                        <a14:foregroundMark x1="32046" y1="96392" x2="32046" y2="96392"/>
                        <a14:foregroundMark x1="23552" y1="95876" x2="23552" y2="95876"/>
                        <a14:foregroundMark x1="32432" y1="92784" x2="32432" y2="92784"/>
                        <a14:foregroundMark x1="65637" y1="90722" x2="65637" y2="90722"/>
                        <a14:foregroundMark x1="90347" y1="83505" x2="90347" y2="83505"/>
                        <a14:foregroundMark x1="93436" y1="83505" x2="93436" y2="83505"/>
                        <a14:foregroundMark x1="86100" y1="98454" x2="86100" y2="98454"/>
                        <a14:foregroundMark x1="96911" y1="98969" x2="96911" y2="98969"/>
                        <a14:foregroundMark x1="38224" y1="8763" x2="38224" y2="8763"/>
                        <a14:foregroundMark x1="28571" y1="15979" x2="28571" y2="15979"/>
                        <a14:foregroundMark x1="26641" y1="17526" x2="26641" y2="17526"/>
                        <a14:foregroundMark x1="26255" y1="21134" x2="26255" y2="21134"/>
                        <a14:foregroundMark x1="26641" y1="38660" x2="26641" y2="38660"/>
                        <a14:foregroundMark x1="26641" y1="37629" x2="26641" y2="37629"/>
                        <a14:backgroundMark x1="28185" y1="13918" x2="28185" y2="13918"/>
                        <a14:backgroundMark x1="27413" y1="18557" x2="27413" y2="18557"/>
                        <a14:backgroundMark x1="26641" y1="18041" x2="26641" y2="18041"/>
                        <a14:backgroundMark x1="26255" y1="21649" x2="26255" y2="21649"/>
                        <a14:backgroundMark x1="33205" y1="7216" x2="33205" y2="7216"/>
                        <a14:backgroundMark x1="29344" y1="14433" x2="29344" y2="14433"/>
                        <a14:backgroundMark x1="28571" y1="15464" x2="28571" y2="154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87625"/>
            <a:ext cx="3156155" cy="2364070"/>
          </a:xfrm>
          <a:prstGeom prst="rect">
            <a:avLst/>
          </a:prstGeom>
        </p:spPr>
      </p:pic>
      <p:pic>
        <p:nvPicPr>
          <p:cNvPr id="9" name="Imagen 8" descr="Imagen que contiene persona, pared, hombre, interior&#10;&#10;Descripción generada con confianza muy alta">
            <a:extLst>
              <a:ext uri="{FF2B5EF4-FFF2-40B4-BE49-F238E27FC236}">
                <a16:creationId xmlns:a16="http://schemas.microsoft.com/office/drawing/2014/main" id="{B1161BB3-87D3-41AF-A7E3-09D60D1A5B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763" b="98454" l="3475" r="96525">
                        <a14:foregroundMark x1="10811" y1="91237" x2="10811" y2="91237"/>
                        <a14:foregroundMark x1="8880" y1="95361" x2="8880" y2="95361"/>
                        <a14:foregroundMark x1="4633" y1="97938" x2="4633" y2="97938"/>
                        <a14:foregroundMark x1="26641" y1="85567" x2="26641" y2="85567"/>
                        <a14:foregroundMark x1="32046" y1="96392" x2="32046" y2="96392"/>
                        <a14:foregroundMark x1="23552" y1="95876" x2="23552" y2="95876"/>
                        <a14:foregroundMark x1="32432" y1="92784" x2="32432" y2="92784"/>
                        <a14:foregroundMark x1="65637" y1="90722" x2="65637" y2="90722"/>
                        <a14:foregroundMark x1="90347" y1="83505" x2="90347" y2="83505"/>
                        <a14:foregroundMark x1="93436" y1="83505" x2="93436" y2="83505"/>
                        <a14:foregroundMark x1="86100" y1="98454" x2="86100" y2="98454"/>
                        <a14:foregroundMark x1="96911" y1="98969" x2="96911" y2="98969"/>
                        <a14:foregroundMark x1="38224" y1="8763" x2="38224" y2="8763"/>
                        <a14:foregroundMark x1="28571" y1="15979" x2="28571" y2="15979"/>
                        <a14:foregroundMark x1="26641" y1="17526" x2="26641" y2="17526"/>
                        <a14:foregroundMark x1="26255" y1="21134" x2="26255" y2="21134"/>
                        <a14:foregroundMark x1="26641" y1="38660" x2="26641" y2="38660"/>
                        <a14:foregroundMark x1="26641" y1="37629" x2="26641" y2="37629"/>
                        <a14:backgroundMark x1="28185" y1="13918" x2="28185" y2="13918"/>
                        <a14:backgroundMark x1="27413" y1="18557" x2="27413" y2="18557"/>
                        <a14:backgroundMark x1="26641" y1="18041" x2="26641" y2="18041"/>
                        <a14:backgroundMark x1="26255" y1="21649" x2="26255" y2="21649"/>
                        <a14:backgroundMark x1="33205" y1="7216" x2="33205" y2="7216"/>
                        <a14:backgroundMark x1="29344" y1="14433" x2="29344" y2="14433"/>
                        <a14:backgroundMark x1="28571" y1="15464" x2="28571" y2="154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0430" y="4492545"/>
            <a:ext cx="3156155" cy="236407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DE7ABB2-4457-47BE-8879-F996580784AC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28855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Mezcla J.V.1-Eaglenest-1.wav"/>
          </p:stSnd>
        </p:sndAc>
      </p:transition>
    </mc:Choice>
    <mc:Fallback xmlns="">
      <p:transition spd="slow" advTm="0">
        <p:fade/>
        <p:sndAc>
          <p:stSnd>
            <p:snd r:embed="rId8" name="Mezcla J.V.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55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rgbClr val="C00000"/>
            </a:gs>
            <a:gs pos="25000">
              <a:schemeClr val="bg1"/>
            </a:gs>
            <a:gs pos="75000">
              <a:schemeClr val="bg1"/>
            </a:gs>
            <a:gs pos="75000">
              <a:srgbClr val="C00000"/>
            </a:gs>
          </a:gsLst>
          <a:lin ang="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F30D6192-2CC1-4CE9-9053-E28C82866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00" b="98000" l="2600" r="98400">
                        <a14:foregroundMark x1="10800" y1="56600" x2="10800" y2="56600"/>
                        <a14:foregroundMark x1="18600" y1="67600" x2="18600" y2="67600"/>
                        <a14:foregroundMark x1="25600" y1="67600" x2="25600" y2="67600"/>
                        <a14:foregroundMark x1="34800" y1="81000" x2="34800" y2="81000"/>
                        <a14:foregroundMark x1="23200" y1="85200" x2="23200" y2="85200"/>
                        <a14:foregroundMark x1="14000" y1="55200" x2="14000" y2="55200"/>
                        <a14:foregroundMark x1="59400" y1="13000" x2="59400" y2="13000"/>
                        <a14:foregroundMark x1="48400" y1="5800" x2="48400" y2="5800"/>
                        <a14:foregroundMark x1="31600" y1="9400" x2="31600" y2="9400"/>
                        <a14:foregroundMark x1="29200" y1="7600" x2="29200" y2="7600"/>
                        <a14:foregroundMark x1="31000" y1="6200" x2="31000" y2="6200"/>
                        <a14:foregroundMark x1="29200" y1="7200" x2="29200" y2="7200"/>
                        <a14:foregroundMark x1="37400" y1="10800" x2="37400" y2="10800"/>
                        <a14:foregroundMark x1="23800" y1="15000" x2="23800" y2="15000"/>
                        <a14:foregroundMark x1="12200" y1="22800" x2="12200" y2="22800"/>
                        <a14:foregroundMark x1="10000" y1="36400" x2="10000" y2="36400"/>
                        <a14:foregroundMark x1="7600" y1="33200" x2="7600" y2="33200"/>
                        <a14:foregroundMark x1="2600" y1="48000" x2="2600" y2="48000"/>
                        <a14:foregroundMark x1="13200" y1="72800" x2="13200" y2="72800"/>
                        <a14:foregroundMark x1="13200" y1="75000" x2="13200" y2="75000"/>
                        <a14:foregroundMark x1="27400" y1="82400" x2="27400" y2="82400"/>
                        <a14:foregroundMark x1="34800" y1="91000" x2="34800" y2="91000"/>
                        <a14:foregroundMark x1="35600" y1="86000" x2="35600" y2="86000"/>
                        <a14:foregroundMark x1="53000" y1="87800" x2="53000" y2="87800"/>
                        <a14:foregroundMark x1="66400" y1="82400" x2="66400" y2="82400"/>
                        <a14:foregroundMark x1="80600" y1="71800" x2="80600" y2="71800"/>
                        <a14:foregroundMark x1="88800" y1="42400" x2="88800" y2="42400"/>
                        <a14:foregroundMark x1="92000" y1="51200" x2="92000" y2="51200"/>
                        <a14:foregroundMark x1="85200" y1="61200" x2="85200" y2="61200"/>
                        <a14:foregroundMark x1="88000" y1="64400" x2="88000" y2="64400"/>
                        <a14:foregroundMark x1="79600" y1="70400" x2="79600" y2="70400"/>
                        <a14:foregroundMark x1="35200" y1="10400" x2="35200" y2="10400"/>
                        <a14:foregroundMark x1="20000" y1="18200" x2="20000" y2="18200"/>
                        <a14:foregroundMark x1="9000" y1="32800" x2="9000" y2="32800"/>
                        <a14:foregroundMark x1="14000" y1="40600" x2="14000" y2="40600"/>
                        <a14:foregroundMark x1="12200" y1="54800" x2="12200" y2="54800"/>
                        <a14:foregroundMark x1="19200" y1="56600" x2="19200" y2="56600"/>
                        <a14:foregroundMark x1="10800" y1="74200" x2="10800" y2="74200"/>
                        <a14:foregroundMark x1="19600" y1="79200" x2="19600" y2="79200"/>
                        <a14:foregroundMark x1="25000" y1="83200" x2="25000" y2="83200"/>
                        <a14:foregroundMark x1="21400" y1="84600" x2="21400" y2="84600"/>
                        <a14:foregroundMark x1="17800" y1="80000" x2="17800" y2="80000"/>
                        <a14:foregroundMark x1="20400" y1="84200" x2="20400" y2="84200"/>
                        <a14:foregroundMark x1="28800" y1="90200" x2="28800" y2="90200"/>
                        <a14:foregroundMark x1="31600" y1="86000" x2="31600" y2="86000"/>
                        <a14:foregroundMark x1="29600" y1="78200" x2="29600" y2="78200"/>
                        <a14:foregroundMark x1="26000" y1="87000" x2="26000" y2="87000"/>
                        <a14:foregroundMark x1="40200" y1="87800" x2="40200" y2="87800"/>
                        <a14:foregroundMark x1="55400" y1="85200" x2="55400" y2="85200"/>
                        <a14:foregroundMark x1="51200" y1="86000" x2="51200" y2="86000"/>
                        <a14:foregroundMark x1="51600" y1="94800" x2="51600" y2="94800"/>
                        <a14:foregroundMark x1="49800" y1="95600" x2="49800" y2="95600"/>
                        <a14:foregroundMark x1="62200" y1="94200" x2="62200" y2="94200"/>
                        <a14:foregroundMark x1="60400" y1="91000" x2="60400" y2="91000"/>
                        <a14:foregroundMark x1="57600" y1="88800" x2="57600" y2="88800"/>
                        <a14:foregroundMark x1="55000" y1="94800" x2="55000" y2="94800"/>
                        <a14:foregroundMark x1="55400" y1="96200" x2="55400" y2="96200"/>
                        <a14:foregroundMark x1="47600" y1="97000" x2="47600" y2="97000"/>
                        <a14:foregroundMark x1="44800" y1="98000" x2="44800" y2="98000"/>
                        <a14:foregroundMark x1="39800" y1="97000" x2="39800" y2="97000"/>
                        <a14:foregroundMark x1="2600" y1="41600" x2="2600" y2="41600"/>
                        <a14:foregroundMark x1="4000" y1="33200" x2="4000" y2="33200"/>
                        <a14:foregroundMark x1="11400" y1="21800" x2="11400" y2="21800"/>
                        <a14:foregroundMark x1="8600" y1="24000" x2="8600" y2="24000"/>
                        <a14:foregroundMark x1="19600" y1="11800" x2="19600" y2="11800"/>
                        <a14:foregroundMark x1="31600" y1="5800" x2="31600" y2="5800"/>
                        <a14:foregroundMark x1="38800" y1="2600" x2="38800" y2="2600"/>
                        <a14:foregroundMark x1="85200" y1="17200" x2="85200" y2="17200"/>
                        <a14:foregroundMark x1="93000" y1="27800" x2="93000" y2="27800"/>
                        <a14:foregroundMark x1="91200" y1="24600" x2="91200" y2="24600"/>
                        <a14:foregroundMark x1="76400" y1="69000" x2="76400" y2="69000"/>
                        <a14:foregroundMark x1="71800" y1="81400" x2="71800" y2="81400"/>
                        <a14:foregroundMark x1="80600" y1="74200" x2="80600" y2="74200"/>
                        <a14:foregroundMark x1="82800" y1="65400" x2="82800" y2="65400"/>
                        <a14:foregroundMark x1="93000" y1="57600" x2="93000" y2="57600"/>
                        <a14:foregroundMark x1="94800" y1="51200" x2="94800" y2="51200"/>
                        <a14:foregroundMark x1="84200" y1="84200" x2="84200" y2="84200"/>
                        <a14:foregroundMark x1="89400" y1="77800" x2="89400" y2="77800"/>
                        <a14:foregroundMark x1="91200" y1="75400" x2="91200" y2="75400"/>
                        <a14:foregroundMark x1="95200" y1="67600" x2="95200" y2="67600"/>
                        <a14:foregroundMark x1="94400" y1="71400" x2="94400" y2="71400"/>
                        <a14:foregroundMark x1="95200" y1="34200" x2="95200" y2="34200"/>
                        <a14:foregroundMark x1="96200" y1="36000" x2="96200" y2="36000"/>
                        <a14:foregroundMark x1="98000" y1="43800" x2="98000" y2="43800"/>
                        <a14:foregroundMark x1="97600" y1="50800" x2="97600" y2="50800"/>
                        <a14:foregroundMark x1="98400" y1="54800" x2="98400" y2="54800"/>
                        <a14:foregroundMark x1="97200" y1="61200" x2="97200" y2="61200"/>
                        <a14:backgroundMark x1="99800" y1="53000" x2="99800" y2="53000"/>
                        <a14:backgroundMark x1="99400" y1="45600" x2="99400" y2="45600"/>
                        <a14:backgroundMark x1="400" y1="53400" x2="400" y2="53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36" y="1942550"/>
            <a:ext cx="3000000" cy="3000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4542496" y="781656"/>
            <a:ext cx="312666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Nacionalidad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Canadiense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Nacimiento</a:t>
            </a:r>
          </a:p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9 de abril de 1971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n-U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Saint-Jean-sur-Richelieu, </a:t>
            </a:r>
          </a:p>
          <a:p>
            <a:pPr algn="r">
              <a:lnSpc>
                <a:spcPts val="2400"/>
              </a:lnSpc>
              <a:spcAft>
                <a:spcPts val="0"/>
              </a:spcAft>
            </a:pPr>
            <a:r>
              <a:rPr lang="en-U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Quebec, </a:t>
            </a:r>
            <a:r>
              <a:rPr lang="en-US" sz="2800" b="1" kern="1800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Canadá</a:t>
            </a:r>
            <a:endParaRPr lang="en-US" sz="2800" b="1" kern="18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Carrera deportiva</a:t>
            </a:r>
            <a:endParaRPr lang="es-MX" sz="4000" b="1" dirty="0">
              <a:solidFill>
                <a:srgbClr val="644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Competiciones</a:t>
            </a:r>
          </a:p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Formula 1</a:t>
            </a:r>
          </a:p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Formula E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DAE336C-E444-4CE6-80BE-AD0B2F00D7D1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0207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0" dur="5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Rot by="-43200000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824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749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557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131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112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3109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rgbClr val="C00000"/>
            </a:gs>
            <a:gs pos="25000">
              <a:schemeClr val="bg1"/>
            </a:gs>
            <a:gs pos="75000">
              <a:schemeClr val="bg1"/>
            </a:gs>
            <a:gs pos="75000">
              <a:srgbClr val="C00000"/>
            </a:gs>
          </a:gsLst>
          <a:lin ang="1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3234A25-29BF-4445-86A4-1E3F3CD95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25" b="97500" l="4250" r="97125">
                        <a14:foregroundMark x1="17000" y1="50750" x2="17000" y2="50750"/>
                        <a14:foregroundMark x1="31750" y1="72875" x2="31750" y2="72875"/>
                        <a14:foregroundMark x1="45125" y1="74875" x2="45125" y2="74875"/>
                        <a14:foregroundMark x1="80500" y1="66500" x2="80500" y2="66500"/>
                        <a14:foregroundMark x1="61750" y1="10500" x2="61750" y2="10500"/>
                        <a14:foregroundMark x1="38625" y1="10000" x2="38625" y2="10000"/>
                        <a14:foregroundMark x1="52875" y1="8500" x2="52875" y2="8500"/>
                        <a14:foregroundMark x1="37750" y1="5000" x2="37750" y2="5000"/>
                        <a14:foregroundMark x1="34750" y1="5000" x2="34750" y2="5000"/>
                        <a14:foregroundMark x1="26375" y1="9500" x2="26375" y2="9500"/>
                        <a14:foregroundMark x1="20000" y1="13375" x2="20000" y2="13375"/>
                        <a14:foregroundMark x1="13125" y1="18375" x2="13125" y2="18375"/>
                        <a14:foregroundMark x1="12125" y1="21750" x2="12125" y2="21750"/>
                        <a14:foregroundMark x1="15125" y1="41000" x2="15125" y2="41000"/>
                        <a14:foregroundMark x1="16000" y1="50250" x2="16000" y2="50250"/>
                        <a14:foregroundMark x1="15125" y1="35000" x2="15125" y2="35000"/>
                        <a14:foregroundMark x1="15625" y1="30625" x2="15625" y2="30625"/>
                        <a14:foregroundMark x1="12125" y1="29125" x2="12125" y2="29125"/>
                        <a14:foregroundMark x1="6250" y1="39500" x2="6250" y2="39500"/>
                        <a14:foregroundMark x1="17500" y1="23750" x2="17500" y2="23750"/>
                        <a14:foregroundMark x1="22000" y1="18375" x2="22000" y2="18375"/>
                        <a14:foregroundMark x1="32250" y1="13375" x2="32250" y2="13375"/>
                        <a14:foregroundMark x1="26875" y1="13375" x2="26875" y2="13375"/>
                        <a14:foregroundMark x1="28375" y1="12875" x2="28375" y2="12875"/>
                        <a14:foregroundMark x1="34750" y1="11500" x2="34750" y2="11500"/>
                        <a14:foregroundMark x1="32750" y1="11500" x2="32750" y2="11500"/>
                        <a14:foregroundMark x1="30375" y1="10000" x2="30375" y2="10000"/>
                        <a14:foregroundMark x1="4250" y1="60625" x2="4250" y2="60625"/>
                        <a14:foregroundMark x1="6250" y1="37500" x2="6250" y2="37500"/>
                        <a14:foregroundMark x1="5250" y1="37500" x2="5250" y2="37500"/>
                        <a14:foregroundMark x1="84875" y1="81750" x2="84875" y2="81750"/>
                        <a14:foregroundMark x1="72125" y1="70875" x2="72125" y2="70875"/>
                        <a14:foregroundMark x1="42625" y1="75375" x2="42625" y2="75375"/>
                        <a14:foregroundMark x1="49000" y1="60125" x2="49000" y2="60125"/>
                        <a14:foregroundMark x1="36750" y1="74375" x2="36750" y2="74375"/>
                        <a14:foregroundMark x1="61250" y1="81750" x2="61250" y2="81750"/>
                        <a14:foregroundMark x1="49500" y1="64500" x2="49500" y2="64500"/>
                        <a14:foregroundMark x1="35750" y1="74875" x2="35750" y2="74875"/>
                        <a14:foregroundMark x1="29875" y1="71875" x2="29875" y2="71875"/>
                        <a14:foregroundMark x1="17000" y1="71875" x2="17000" y2="71875"/>
                        <a14:foregroundMark x1="38125" y1="84250" x2="38125" y2="84250"/>
                        <a14:foregroundMark x1="33250" y1="89125" x2="33250" y2="89125"/>
                        <a14:foregroundMark x1="49000" y1="92125" x2="49000" y2="92125"/>
                        <a14:foregroundMark x1="90750" y1="63125" x2="90750" y2="63125"/>
                        <a14:foregroundMark x1="91750" y1="51250" x2="91750" y2="51250"/>
                        <a14:foregroundMark x1="93250" y1="44875" x2="93250" y2="44875"/>
                        <a14:foregroundMark x1="52000" y1="93500" x2="52000" y2="93500"/>
                        <a14:foregroundMark x1="49000" y1="97500" x2="49000" y2="97500"/>
                        <a14:foregroundMark x1="50500" y1="3125" x2="50500" y2="3125"/>
                        <a14:foregroundMark x1="97125" y1="41000" x2="97125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225" y="1942550"/>
            <a:ext cx="3000000" cy="3000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4055803" y="471945"/>
            <a:ext cx="4085307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Años en activo</a:t>
            </a:r>
          </a:p>
          <a:p>
            <a:pPr lvl="0">
              <a:lnSpc>
                <a:spcPts val="2400"/>
              </a:lnSpc>
            </a:pPr>
            <a:r>
              <a:rPr lang="es-ES" sz="2800" b="1" kern="1800" dirty="0">
                <a:solidFill>
                  <a:srgbClr val="70AD4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1996-2006, </a:t>
            </a:r>
          </a:p>
          <a:p>
            <a:pPr lvl="0">
              <a:lnSpc>
                <a:spcPts val="2400"/>
              </a:lnSpc>
            </a:pPr>
            <a:r>
              <a:rPr lang="es-ES" sz="2800" b="1" kern="1800" dirty="0">
                <a:solidFill>
                  <a:srgbClr val="70AD4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2015-2016</a:t>
            </a:r>
            <a:endParaRPr lang="es-MX" sz="1100" b="1" dirty="0">
              <a:solidFill>
                <a:srgbClr val="70AD47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4000" b="1" kern="1800" dirty="0">
              <a:solidFill>
                <a:srgbClr val="644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Equipos</a:t>
            </a:r>
          </a:p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Williams, </a:t>
            </a:r>
          </a:p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BAR,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Renault, </a:t>
            </a:r>
          </a:p>
          <a:p>
            <a:pPr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Saubery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Venturi </a:t>
            </a:r>
          </a:p>
          <a:p>
            <a:pPr algn="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Formula E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  <a:endParaRPr lang="es-ES" sz="2800" b="1" kern="18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Carreras comenzadas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163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Campeonatos mundiales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1997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C07B0D2A-897A-4F39-AC46-FC8E9BA76F4F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1090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l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10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43200000">
                                      <p:cBhvr>
                                        <p:cTn id="12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356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877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866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557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014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173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17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77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17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97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17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214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17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3661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rgbClr val="C00000"/>
            </a:gs>
            <a:gs pos="25000">
              <a:schemeClr val="bg1"/>
            </a:gs>
            <a:gs pos="75000">
              <a:schemeClr val="bg1"/>
            </a:gs>
            <a:gs pos="75000">
              <a:srgbClr val="C00000"/>
            </a:gs>
          </a:gsLst>
          <a:lin ang="1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1169A69-985D-4607-9395-17EF753DA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037" y="1920973"/>
            <a:ext cx="3049232" cy="3049232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4454012" y="634177"/>
            <a:ext cx="327414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Victorias</a:t>
            </a:r>
          </a:p>
          <a:p>
            <a:pPr lvl="0" algn="ctr">
              <a:lnSpc>
                <a:spcPts val="2400"/>
              </a:lnSpc>
            </a:pPr>
            <a:r>
              <a:rPr lang="es-ES" sz="2800" b="1" kern="1800" dirty="0">
                <a:solidFill>
                  <a:srgbClr val="70AD4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</a:p>
          <a:p>
            <a:pPr lvl="0" algn="ctr">
              <a:lnSpc>
                <a:spcPts val="2400"/>
              </a:lnSpc>
            </a:pPr>
            <a:endParaRPr lang="es-ES" sz="2800" b="1" kern="1800" dirty="0">
              <a:solidFill>
                <a:srgbClr val="70AD47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Podios</a:t>
            </a:r>
          </a:p>
          <a:p>
            <a:pPr lvl="0" algn="ctr">
              <a:lnSpc>
                <a:spcPts val="2400"/>
              </a:lnSpc>
            </a:pPr>
            <a:r>
              <a:rPr lang="es-ES" sz="2800" b="1" kern="1800" dirty="0">
                <a:solidFill>
                  <a:srgbClr val="70AD4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23 </a:t>
            </a:r>
          </a:p>
          <a:p>
            <a:pPr lvl="0" algn="ctr">
              <a:lnSpc>
                <a:spcPts val="2400"/>
              </a:lnSpc>
            </a:pPr>
            <a:endParaRPr lang="es-ES" sz="2800" b="1" kern="1800" dirty="0">
              <a:solidFill>
                <a:srgbClr val="70AD47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400"/>
              </a:lnSpc>
            </a:pPr>
            <a:endParaRPr lang="es-ES" sz="2800" b="1" kern="1800" dirty="0">
              <a:solidFill>
                <a:srgbClr val="70AD47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Poles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Vueltas rápidas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Primera carrera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Gran Premio de Australia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1996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ACCE8DE-A78D-40E7-BFAC-D09938B68EC9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9276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0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43200000">
                                      <p:cBhvr>
                                        <p:cTn id="12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37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728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898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589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99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62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rgbClr val="C00000"/>
            </a:gs>
            <a:gs pos="25000">
              <a:schemeClr val="bg1"/>
            </a:gs>
            <a:gs pos="75000">
              <a:schemeClr val="bg1"/>
            </a:gs>
            <a:gs pos="75000">
              <a:srgbClr val="C00000"/>
            </a:gs>
          </a:gsLst>
          <a:lin ang="2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1021089-11BD-402A-9E33-A2104D4A0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088" y="1942550"/>
            <a:ext cx="3000000" cy="3000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4380265" y="1091391"/>
            <a:ext cx="345112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Primera victoria</a:t>
            </a:r>
          </a:p>
          <a:p>
            <a:pPr lvl="0" algn="ctr">
              <a:lnSpc>
                <a:spcPts val="2400"/>
              </a:lnSpc>
            </a:pPr>
            <a:r>
              <a:rPr lang="es-ES" sz="2800" b="1" kern="1800" dirty="0">
                <a:solidFill>
                  <a:srgbClr val="70AD4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Gran Premio de Europa</a:t>
            </a:r>
          </a:p>
          <a:p>
            <a:pPr lvl="0" algn="ctr">
              <a:lnSpc>
                <a:spcPts val="2400"/>
              </a:lnSpc>
            </a:pPr>
            <a:r>
              <a:rPr lang="es-ES" sz="2800" b="1" kern="1800" dirty="0">
                <a:solidFill>
                  <a:srgbClr val="70AD4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1996 </a:t>
            </a:r>
          </a:p>
          <a:p>
            <a:pPr lvl="0" algn="ctr">
              <a:lnSpc>
                <a:spcPts val="2400"/>
              </a:lnSpc>
            </a:pPr>
            <a:endParaRPr lang="es-ES" sz="2800" b="1" kern="1800" dirty="0">
              <a:solidFill>
                <a:srgbClr val="70AD47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400"/>
              </a:lnSpc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Última victoria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Gran Premio de Luxemburgo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1997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ES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Última carrera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Gran Premio de Alemania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2006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endParaRPr lang="es-MX" sz="4000" b="1" dirty="0">
              <a:solidFill>
                <a:srgbClr val="644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Estado actual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Libre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E6C5619-20FE-4981-AAC2-E9EA3AFD7692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7002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l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" dur="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Rot by="43200000">
                                      <p:cBhvr>
                                        <p:cTn id="12" dur="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521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9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488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009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466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1104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exterior, grupo, personas&#10;&#10;Descripción generada con confianza alta">
            <a:extLst>
              <a:ext uri="{FF2B5EF4-FFF2-40B4-BE49-F238E27FC236}">
                <a16:creationId xmlns:a16="http://schemas.microsoft.com/office/drawing/2014/main" id="{4757AA21-D431-411A-9943-31AAF2CBEF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054" y="1316506"/>
            <a:ext cx="3834169" cy="5137786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0" y="530939"/>
            <a:ext cx="12191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Jacques Joseph Charles Villeneuve nació en Saint-Jean-sur-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Richelieu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Quebec, 9 de abril de 1971,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 un piloto </a:t>
            </a:r>
            <a:r>
              <a:rPr lang="es-ES" sz="2800" b="1" kern="1800" dirty="0">
                <a:solidFill>
                  <a:srgbClr val="70AD47">
                    <a:lumMod val="50000"/>
                  </a:srgb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canadiense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automovilismo de velocidad.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7111832-0134-46B7-978F-8DB6D1CFC2D4}"/>
              </a:ext>
            </a:extLst>
          </p:cNvPr>
          <p:cNvSpPr/>
          <p:nvPr/>
        </p:nvSpPr>
        <p:spPr>
          <a:xfrm>
            <a:off x="0" y="1622313"/>
            <a:ext cx="4689987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 sido campeón de la Fórmula 1 en 1997 y subcampeón en 1996,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logrando 11 victorias y 23 podios.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464CCBD-0F65-4047-BA04-6FEC89F08ED5}"/>
              </a:ext>
            </a:extLst>
          </p:cNvPr>
          <p:cNvSpPr/>
          <p:nvPr/>
        </p:nvSpPr>
        <p:spPr>
          <a:xfrm>
            <a:off x="1" y="2757939"/>
            <a:ext cx="418854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obtuvo campeonato de la serie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CART</a:t>
            </a:r>
            <a:r>
              <a:rPr lang="es-ES" sz="1600" b="1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1995, triunfando además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500 Millas de Indianápolis.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B87FB58-B6AF-4B37-ACAC-35295E291ED1}"/>
              </a:ext>
            </a:extLst>
          </p:cNvPr>
          <p:cNvSpPr/>
          <p:nvPr/>
        </p:nvSpPr>
        <p:spPr>
          <a:xfrm>
            <a:off x="-103239" y="3967310"/>
            <a:ext cx="429178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Actualmente corre esporádicamente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2800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NASCAR</a:t>
            </a:r>
            <a:r>
              <a:rPr lang="es-ES" sz="2800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V8 </a:t>
            </a:r>
            <a:r>
              <a:rPr lang="es-ES" sz="1600" kern="1800" dirty="0" err="1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Supercars</a:t>
            </a:r>
            <a:r>
              <a:rPr lang="es-ES" sz="1600" b="1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90162F9-1394-4E09-90AA-8A32D408D8CE}"/>
              </a:ext>
            </a:extLst>
          </p:cNvPr>
          <p:cNvSpPr/>
          <p:nvPr/>
        </p:nvSpPr>
        <p:spPr>
          <a:xfrm>
            <a:off x="1" y="4807966"/>
            <a:ext cx="439501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hijo de Gilles Villeneuve,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también fue piloto en la Fórmula 1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 falleció en un accidente,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pruebas clasificatorias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Gran Premio de Bélgica de 1982.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034F921-1A3B-4208-BB0E-1B7397BA5A3C}"/>
              </a:ext>
            </a:extLst>
          </p:cNvPr>
          <p:cNvSpPr/>
          <p:nvPr/>
        </p:nvSpPr>
        <p:spPr>
          <a:xfrm>
            <a:off x="7418439" y="1386344"/>
            <a:ext cx="477356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Uno de sus tíos, también llamado Jacques "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Jacquo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Villeneuve, fue piloto en carreras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Estados Unidos  y Canadá,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llegando a ganar una prueba de 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CART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110FA4D-2170-409B-94C7-0C949C07064B}"/>
              </a:ext>
            </a:extLst>
          </p:cNvPr>
          <p:cNvSpPr/>
          <p:nvPr/>
        </p:nvSpPr>
        <p:spPr>
          <a:xfrm>
            <a:off x="8022719" y="2846436"/>
            <a:ext cx="416928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joven Jacques, siguiendo los pasos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sus familiares, comenzó compitiendo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3 Italiana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los años 1989 y 1991.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CE7C0A0-8452-41AB-80C7-C176C0E189A8}"/>
              </a:ext>
            </a:extLst>
          </p:cNvPr>
          <p:cNvSpPr/>
          <p:nvPr/>
        </p:nvSpPr>
        <p:spPr>
          <a:xfrm>
            <a:off x="7713403" y="4336024"/>
            <a:ext cx="449786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1992,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participó en la Fórmula 3 Japonesa,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obtuvo tres victorias y el subcampeonato.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2D4E481-D66F-45C6-A379-A872681CC401}"/>
              </a:ext>
            </a:extLst>
          </p:cNvPr>
          <p:cNvSpPr/>
          <p:nvPr/>
        </p:nvSpPr>
        <p:spPr>
          <a:xfrm>
            <a:off x="7418439" y="5530646"/>
            <a:ext cx="477356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año siguiente,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pasó a la Fórmula Atlantic norteamericana, ganando allí 5  pruebas  para terminar tercero.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C34D1EE-D93C-40B0-AB7D-1932B86DF62A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4866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997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repeatCount="35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5" presetClass="entr" presetSubtype="0" repeatCount="14000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5" presetClass="entr" presetSubtype="0" repeatCount="2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596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9201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7283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4461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91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329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3029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s://upload.wikimedia.org/wikipedia/commons/thumb/f/f0/1995_Indianapolis_500_winning_car.jpg/270px-1995_Indianapolis_500_winning_car.jpg">
            <a:extLst>
              <a:ext uri="{FF2B5EF4-FFF2-40B4-BE49-F238E27FC236}">
                <a16:creationId xmlns:a16="http://schemas.microsoft.com/office/drawing/2014/main" id="{1689850A-C2E0-44E6-9867-8D4FAD33A0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26" y="32179"/>
            <a:ext cx="7831388" cy="5882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0" y="280218"/>
            <a:ext cx="12192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800" b="1" kern="1800" dirty="0" err="1">
                <a:ln>
                  <a:solidFill>
                    <a:srgbClr val="765A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Champ</a:t>
            </a:r>
            <a:r>
              <a:rPr lang="es-ES" sz="4800" b="1" kern="1800" dirty="0">
                <a:ln>
                  <a:solidFill>
                    <a:srgbClr val="765A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</a:t>
            </a:r>
            <a:endParaRPr lang="es-MX" sz="4800" b="1" dirty="0">
              <a:ln>
                <a:solidFill>
                  <a:srgbClr val="765A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9D9B7C9-943E-4681-8D01-4E66F9A0BC88}"/>
              </a:ext>
            </a:extLst>
          </p:cNvPr>
          <p:cNvSpPr/>
          <p:nvPr/>
        </p:nvSpPr>
        <p:spPr>
          <a:xfrm rot="331429">
            <a:off x="412956" y="5767277"/>
            <a:ext cx="61353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fotografía,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coche ganador de la </a:t>
            </a:r>
            <a:r>
              <a:rPr lang="es-ES" sz="2800" b="1" kern="1800" dirty="0" err="1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Indy</a:t>
            </a:r>
            <a:r>
              <a:rPr lang="es-ES" sz="2800" b="1" kern="1800" dirty="0">
                <a:solidFill>
                  <a:srgbClr val="644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500  de 1995.</a:t>
            </a:r>
            <a:endParaRPr lang="es-MX" sz="1100" b="1" dirty="0">
              <a:solidFill>
                <a:srgbClr val="644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6FE5DCB-E0BB-468A-A151-6300EF8520B0}"/>
              </a:ext>
            </a:extLst>
          </p:cNvPr>
          <p:cNvSpPr/>
          <p:nvPr/>
        </p:nvSpPr>
        <p:spPr>
          <a:xfrm>
            <a:off x="8347587" y="324466"/>
            <a:ext cx="384441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pase a la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Champ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produjo en 1994,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ser contratado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Forsythe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/Green.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0AAD63F-A1E0-41E2-BE5B-F86850B41C9F}"/>
              </a:ext>
            </a:extLst>
          </p:cNvPr>
          <p:cNvSpPr/>
          <p:nvPr/>
        </p:nvSpPr>
        <p:spPr>
          <a:xfrm>
            <a:off x="8170606" y="1725566"/>
            <a:ext cx="4021394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Terminó sexto y  fue declarado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novato del año,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gracias a una serie de buenos resultados, que incluyeron una victoria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Road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America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un segundo lugar en las 500 Millas de Indianápolis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tercero en Laguna Seca.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184B805-4453-4D14-8DA0-91D2DD606734}"/>
              </a:ext>
            </a:extLst>
          </p:cNvPr>
          <p:cNvSpPr/>
          <p:nvPr/>
        </p:nvSpPr>
        <p:spPr>
          <a:xfrm>
            <a:off x="8037872" y="4100056"/>
            <a:ext cx="41541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1995, Jacques ganó </a:t>
            </a:r>
          </a:p>
          <a:p>
            <a:pPr lvl="0" algn="ctr">
              <a:lnSpc>
                <a:spcPts val="2400"/>
              </a:lnSpc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500 Millas de Indianápolis </a:t>
            </a:r>
          </a:p>
          <a:p>
            <a:pPr lvl="0" algn="ctr">
              <a:lnSpc>
                <a:spcPts val="2400"/>
              </a:lnSpc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2800" b="1" kern="1800" dirty="0">
                <a:solidFill>
                  <a:srgbClr val="70AD47">
                    <a:lumMod val="50000"/>
                  </a:srgb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alzó el trofeo para el equipo </a:t>
            </a:r>
            <a:r>
              <a:rPr lang="es-ES" sz="2800" b="1" kern="1800" dirty="0" err="1">
                <a:solidFill>
                  <a:srgbClr val="70AD47">
                    <a:lumMod val="50000"/>
                  </a:srgb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Forsythe</a:t>
            </a:r>
            <a:r>
              <a:rPr lang="es-ES" sz="2800" b="1" kern="1800" dirty="0">
                <a:solidFill>
                  <a:srgbClr val="70AD47">
                    <a:lumMod val="50000"/>
                  </a:srgb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cosechando cuatro victorias y siete podios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equipo Green,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lo llevó a obtener el título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categoría frente a Al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Unser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Jr., Bobby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Rahal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Michael Andretti.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BCDAF3D-E19A-4DD2-A960-04F2ED0DCF74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9917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3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970"/>
                            </p:stCondLst>
                            <p:childTnLst>
                              <p:par>
                                <p:cTn id="17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3646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198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0" y="471941"/>
            <a:ext cx="41590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6000" b="1" kern="1800" dirty="0">
                <a:ln>
                  <a:solidFill>
                    <a:srgbClr val="644C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Fórmula 1</a:t>
            </a:r>
            <a:endParaRPr lang="es-MX" sz="6000" b="1" kern="1800" dirty="0">
              <a:ln>
                <a:solidFill>
                  <a:srgbClr val="644C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EE471FE-A6F7-426F-9CD9-EA9EFD8FB4C4}"/>
              </a:ext>
            </a:extLst>
          </p:cNvPr>
          <p:cNvSpPr/>
          <p:nvPr/>
        </p:nvSpPr>
        <p:spPr>
          <a:xfrm>
            <a:off x="1" y="1253613"/>
            <a:ext cx="4439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4000" b="1" kern="1800" dirty="0">
                <a:ln>
                  <a:solidFill>
                    <a:srgbClr val="644C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Williams </a:t>
            </a:r>
          </a:p>
          <a:p>
            <a:pPr algn="ctr">
              <a:lnSpc>
                <a:spcPts val="2400"/>
              </a:lnSpc>
            </a:pPr>
            <a:r>
              <a:rPr lang="es-ES" sz="4000" b="1" kern="1800" dirty="0">
                <a:ln>
                  <a:solidFill>
                    <a:srgbClr val="644C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y el campeonato del Mundo</a:t>
            </a:r>
            <a:endParaRPr lang="es-MX" sz="4000" b="1" kern="1800" dirty="0">
              <a:ln>
                <a:solidFill>
                  <a:srgbClr val="644C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23F991D-68F2-4AE0-B3D3-7C054B2DD7DD}"/>
              </a:ext>
            </a:extLst>
          </p:cNvPr>
          <p:cNvSpPr/>
          <p:nvPr/>
        </p:nvSpPr>
        <p:spPr>
          <a:xfrm>
            <a:off x="4424516" y="368717"/>
            <a:ext cx="75610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Jacques conduciendo un Williams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Canadá de 1996.</a:t>
            </a:r>
            <a:endParaRPr lang="es-MX" sz="1100" b="1" dirty="0">
              <a:solidFill>
                <a:srgbClr val="644C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2D391FD-ADA5-4E90-AC33-5A9AD0B698C3}"/>
              </a:ext>
            </a:extLst>
          </p:cNvPr>
          <p:cNvSpPr/>
          <p:nvPr/>
        </p:nvSpPr>
        <p:spPr>
          <a:xfrm>
            <a:off x="1" y="2109015"/>
            <a:ext cx="442451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1996, Villeneuve pasó a competir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 máxima categoría,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formando parte del equipo Williams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sustitución de David Coulthard.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carretera, hierba, exterior, plano&#10;&#10;Descripción generada con confianza muy alta">
            <a:extLst>
              <a:ext uri="{FF2B5EF4-FFF2-40B4-BE49-F238E27FC236}">
                <a16:creationId xmlns:a16="http://schemas.microsoft.com/office/drawing/2014/main" id="{8DC8C7DC-271E-4E65-9345-3E35854BC7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519" y="1303543"/>
            <a:ext cx="7620000" cy="5076825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EB2A0737-FCE2-4BE1-B73F-A4C263E99DB9}"/>
              </a:ext>
            </a:extLst>
          </p:cNvPr>
          <p:cNvSpPr/>
          <p:nvPr/>
        </p:nvSpPr>
        <p:spPr>
          <a:xfrm>
            <a:off x="1" y="3598609"/>
            <a:ext cx="41590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debut se convirtió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cuarto piloto en lograr la pole position y un podio en su primer GP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28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tres anteriores fueron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Giuseppe </a:t>
            </a:r>
            <a:r>
              <a:rPr lang="es-ES" sz="2800" b="1" kern="1800" dirty="0" err="1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Farina</a:t>
            </a:r>
            <a:r>
              <a:rPr lang="es-ES" sz="28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Carlos </a:t>
            </a:r>
            <a:r>
              <a:rPr lang="es-ES" sz="2800" b="1" kern="1800" dirty="0" err="1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Reutemann</a:t>
            </a:r>
            <a:r>
              <a:rPr lang="es-ES" sz="28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Mario Andretti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bien hubiera podido ganar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no ser por un problema de motor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últimas vueltas.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BF56004-46AD-450A-BFAA-80B3A67249F8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8B8C652-0D37-4433-90B5-00A4341DBDBD}"/>
              </a:ext>
            </a:extLst>
          </p:cNvPr>
          <p:cNvSpPr txBox="1"/>
          <p:nvPr/>
        </p:nvSpPr>
        <p:spPr>
          <a:xfrm>
            <a:off x="12368985" y="15240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6779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446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168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974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118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para fotos de Jacques Villeneuve Williams 1996">
            <a:extLst>
              <a:ext uri="{FF2B5EF4-FFF2-40B4-BE49-F238E27FC236}">
                <a16:creationId xmlns:a16="http://schemas.microsoft.com/office/drawing/2014/main" id="{2DD2A259-82A4-48F9-8012-D7D4F77B9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5401"/>
            <a:ext cx="7565924" cy="39307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7565922" y="796416"/>
            <a:ext cx="462607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Todas estas cifras se convirtieron en récords para un novato que tuvo la oportunidad de entrar a la Fórmula 1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mejor equipo del momento.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850662D-F738-470B-8A70-D1AB0E2ABCF5}"/>
              </a:ext>
            </a:extLst>
          </p:cNvPr>
          <p:cNvSpPr/>
          <p:nvPr/>
        </p:nvSpPr>
        <p:spPr>
          <a:xfrm>
            <a:off x="7565923" y="2404006"/>
            <a:ext cx="462607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canadiense finalizó en el segundo lugar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campeonato de pilotos, por detrás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 compañero de equipo Damon Hill,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colaboró para que su escudería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obtuviera el título de constructores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una ventaja de más de 100 puntos.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871A7A2-7DB7-4704-8F0A-786307528B7B}"/>
              </a:ext>
            </a:extLst>
          </p:cNvPr>
          <p:cNvSpPr/>
          <p:nvPr/>
        </p:nvSpPr>
        <p:spPr>
          <a:xfrm>
            <a:off x="1" y="4660489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la partida de Hill en 1997 hacia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Arrows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Villeneuve se convirtió claramente en el piloto número 1 de Williams,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respondió a las expectativas ganando siete carreras (su compañero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Frentzen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sólo ganó una) que le permitieron coronarse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campeonato de pilotos, al tiempo que Frank Williams sumaba otro título de constructores para su escudería.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29819D7-6164-4316-B51D-2294B3092B1A}"/>
              </a:ext>
            </a:extLst>
          </p:cNvPr>
          <p:cNvSpPr/>
          <p:nvPr/>
        </p:nvSpPr>
        <p:spPr>
          <a:xfrm>
            <a:off x="0" y="5810867"/>
            <a:ext cx="1219199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campeonato de pilotos se definió en la última carrera, el Gran Premio de Europa,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 apasionante duelo con Michael Schumacher; en el cual el alemán realizó una polémica maniobra,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golpeando a Jacques y quedando fuera de carrera.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D892B6D-87A1-429B-B671-485C108925A6}"/>
              </a:ext>
            </a:extLst>
          </p:cNvPr>
          <p:cNvSpPr/>
          <p:nvPr/>
        </p:nvSpPr>
        <p:spPr>
          <a:xfrm>
            <a:off x="0" y="88494"/>
            <a:ext cx="12191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esa temporada, Jacques obtuvo 4 victorias y subió al podio un total de 11 veces, finalizando el año con 78 puntos.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C253818-CC74-4A03-887F-58082EE09166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0047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28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027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7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141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6161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0" y="132738"/>
            <a:ext cx="12191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temporada finalizó con 10 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poles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8 podios y 81 puntos para Villeneuve.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9904BCB-A162-40EC-8858-74D0ED60036B}"/>
              </a:ext>
            </a:extLst>
          </p:cNvPr>
          <p:cNvSpPr/>
          <p:nvPr/>
        </p:nvSpPr>
        <p:spPr>
          <a:xfrm>
            <a:off x="1" y="884903"/>
            <a:ext cx="466049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año siguiente,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 adoptó los motores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Mecachrome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menos competitivos que los Renault,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Adrian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Newey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salió del equipo.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CCDC973-4E17-4653-81C8-B13A5CF2F3F1}"/>
              </a:ext>
            </a:extLst>
          </p:cNvPr>
          <p:cNvSpPr/>
          <p:nvPr/>
        </p:nvSpPr>
        <p:spPr>
          <a:xfrm>
            <a:off x="1" y="2359738"/>
            <a:ext cx="466048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canadiense no obtuvo ninguna victoria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temporada, obteniendo dos podios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nueve resultados puntuables en 16 carreras.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carretera, plano, exterior, cielo&#10;&#10;Descripción generada con confianza muy alta">
            <a:extLst>
              <a:ext uri="{FF2B5EF4-FFF2-40B4-BE49-F238E27FC236}">
                <a16:creationId xmlns:a16="http://schemas.microsoft.com/office/drawing/2014/main" id="{BC9B4BAC-720A-40C5-A92C-466F3A2575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490" y="557885"/>
            <a:ext cx="7530954" cy="49327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1B702E6E-FC61-4033-89CA-47F430E86180}"/>
              </a:ext>
            </a:extLst>
          </p:cNvPr>
          <p:cNvSpPr/>
          <p:nvPr/>
        </p:nvSpPr>
        <p:spPr>
          <a:xfrm>
            <a:off x="1" y="3628097"/>
            <a:ext cx="466048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Finalizó quinto en el campeonato,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de vuelta se impuso delante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 compañero Heinz-Harald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Frentzen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1600" b="1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Honda y su declive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4C0D657-0054-479F-911B-C932F4CA9AB1}"/>
              </a:ext>
            </a:extLst>
          </p:cNvPr>
          <p:cNvSpPr/>
          <p:nvPr/>
        </p:nvSpPr>
        <p:spPr>
          <a:xfrm>
            <a:off x="0" y="5220930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1999, Villeneuve pasó a formar parte de la recién constituida escudería British American Racing (</a:t>
            </a:r>
            <a:r>
              <a:rPr lang="es-ES" sz="1600" kern="1800" dirty="0">
                <a:solidFill>
                  <a:srgbClr val="644C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uno de cuyos fundadores y accionistas era Craig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Pollock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mánager del canadiense.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BB24F35-EF7E-4BE5-AF4B-E428C8CF5C0F}"/>
              </a:ext>
            </a:extLst>
          </p:cNvPr>
          <p:cNvSpPr/>
          <p:nvPr/>
        </p:nvSpPr>
        <p:spPr>
          <a:xfrm>
            <a:off x="0" y="6150079"/>
            <a:ext cx="12191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las expectativas que se tenían con el nuevo equipo,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tuvo una pésima temporada,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 la falta de rendimiento, al punto de abandonar en las primeras 11 carreras y no obtener un punto en todo el año.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9529B80-04F4-40A3-BE10-B59366A256E7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0357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69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37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951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874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353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6058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0" y="412956"/>
            <a:ext cx="12191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Villeneuve permanecería en la escudería durante cinco temporadas.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1BCFC66-5802-4FD5-B9B5-3D5155011809}"/>
              </a:ext>
            </a:extLst>
          </p:cNvPr>
          <p:cNvSpPr/>
          <p:nvPr/>
        </p:nvSpPr>
        <p:spPr>
          <a:xfrm>
            <a:off x="7551174" y="1194622"/>
            <a:ext cx="46408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2000 puntuó en siete carreras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terminó séptimo en el campeonato.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3335057-B97E-4C88-B325-8968184FB89F}"/>
              </a:ext>
            </a:extLst>
          </p:cNvPr>
          <p:cNvSpPr/>
          <p:nvPr/>
        </p:nvSpPr>
        <p:spPr>
          <a:xfrm>
            <a:off x="7536426" y="2227003"/>
            <a:ext cx="465557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Repitió la séptima colocación en 2001,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este caso con tres terceros puestos,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cuarto y un sexto.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9A8EF12-0A9B-4AF4-8AEE-EF0FBF4516BD}"/>
              </a:ext>
            </a:extLst>
          </p:cNvPr>
          <p:cNvSpPr/>
          <p:nvPr/>
        </p:nvSpPr>
        <p:spPr>
          <a:xfrm>
            <a:off x="7536426" y="3524858"/>
            <a:ext cx="465557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culminó 12º en 2002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16º en 2003,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puntuando en dos carreras en ambos casos.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hierba, exterior, carretera, carrera de coches&#10;&#10;Descripción generada con confianza muy alta">
            <a:extLst>
              <a:ext uri="{FF2B5EF4-FFF2-40B4-BE49-F238E27FC236}">
                <a16:creationId xmlns:a16="http://schemas.microsoft.com/office/drawing/2014/main" id="{4EA13BED-19E5-4897-A35C-0D50E5E392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3321"/>
            <a:ext cx="7551174" cy="411523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1EDC23CF-3A54-484B-B949-C7FE102B9E7B}"/>
              </a:ext>
            </a:extLst>
          </p:cNvPr>
          <p:cNvSpPr/>
          <p:nvPr/>
        </p:nvSpPr>
        <p:spPr>
          <a:xfrm>
            <a:off x="1" y="1229039"/>
            <a:ext cx="75511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Villeneuve conduciendo un </a:t>
            </a:r>
            <a:r>
              <a:rPr lang="es-ES" sz="1600" kern="1800" dirty="0">
                <a:solidFill>
                  <a:schemeClr val="bg1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-Honda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el Gran Premio de los Estados Unidos de 2003.</a:t>
            </a:r>
            <a:endParaRPr lang="es-MX" sz="11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E9D025E-EBFF-49E2-867E-BD9E4D436DC6}"/>
              </a:ext>
            </a:extLst>
          </p:cNvPr>
          <p:cNvSpPr/>
          <p:nvPr/>
        </p:nvSpPr>
        <p:spPr>
          <a:xfrm>
            <a:off x="0" y="4881720"/>
            <a:ext cx="1219199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este período, Jacques peleó con las armas que tuvo a su disposición, haciendo fantásticas salidas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2800" b="1" kern="1800" dirty="0">
                <a:solidFill>
                  <a:srgbClr val="644C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tal punto de ser sospechoso de usar un prohibido control de tracción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muy buenas maniobras de adelantamiento, y buenas remontadas en carrera.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8D79263-1303-4CEA-B6BC-BC0A0E91F1C7}"/>
              </a:ext>
            </a:extLst>
          </p:cNvPr>
          <p:cNvSpPr/>
          <p:nvPr/>
        </p:nvSpPr>
        <p:spPr>
          <a:xfrm>
            <a:off x="1" y="6164818"/>
            <a:ext cx="121919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Demostró ser más veloz que sus compañeros de equipo Ricardo Zonta, Mika Salo y Olivier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Panis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B143AAEE-7C47-4222-93F6-B68E857F87F2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4519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33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28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0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77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662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636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6815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0" y="560437"/>
            <a:ext cx="12191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2003 no logró superar a su compañero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Jenson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piloto muy competitivo,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siendo los fallos mecánicos un punto que jugó en contra de Villeneuve.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134FBA7-34D5-43A1-A9D2-5E95749A112B}"/>
              </a:ext>
            </a:extLst>
          </p:cNvPr>
          <p:cNvSpPr/>
          <p:nvPr/>
        </p:nvSpPr>
        <p:spPr>
          <a:xfrm>
            <a:off x="1" y="1415837"/>
            <a:ext cx="501445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Honda, que suministraba motores 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presionó al equipo para que contratara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un piloto japonés.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DDADDC7-DB05-47AD-90B0-2FAB5D89CA05}"/>
              </a:ext>
            </a:extLst>
          </p:cNvPr>
          <p:cNvSpPr/>
          <p:nvPr/>
        </p:nvSpPr>
        <p:spPr>
          <a:xfrm>
            <a:off x="1" y="2507217"/>
            <a:ext cx="501445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Finalmente, en la última carrera del año 2003, Villeneuve fue reemplazado por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Takuma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Sato, quien se quedar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Edwardian Script ITC" panose="030303020407070D0804" pitchFamily="66" charset="0"/>
              </a:rPr>
              <a:t>í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con una butaca titular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equipo al siguiente a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Edwardian Script ITC" panose="030303020407070D0804" pitchFamily="66" charset="0"/>
              </a:rPr>
              <a:t>ñ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3D0CD70-51ED-4CA9-AFC1-FE4634124476}"/>
              </a:ext>
            </a:extLst>
          </p:cNvPr>
          <p:cNvSpPr/>
          <p:nvPr/>
        </p:nvSpPr>
        <p:spPr>
          <a:xfrm>
            <a:off x="1" y="3952560"/>
            <a:ext cx="508819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la partida de Jacques,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tuvo una notable mejoría en su rendimiento, alcanzando el segundo puesto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campeonato de constructores, debido también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una muy buena actuación de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Jenson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Button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hierba, carretera, exterior, deporte&#10;&#10;Descripción generada con confianza muy alta">
            <a:extLst>
              <a:ext uri="{FF2B5EF4-FFF2-40B4-BE49-F238E27FC236}">
                <a16:creationId xmlns:a16="http://schemas.microsoft.com/office/drawing/2014/main" id="{F7A2E851-A5AB-4A2C-9E22-9E4310F11B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1431830"/>
            <a:ext cx="6853888" cy="429053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AD19A84-D818-48F4-BA3A-B26E6F609293}"/>
              </a:ext>
            </a:extLst>
          </p:cNvPr>
          <p:cNvSpPr/>
          <p:nvPr/>
        </p:nvSpPr>
        <p:spPr>
          <a:xfrm>
            <a:off x="0" y="5914110"/>
            <a:ext cx="12191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Posteriormente, el equipo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1600" b="1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comprado por Honda, pero perdió mucho rendimiento.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C7260988-CD34-4DA5-B0D6-05A482665DF2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0670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  <p:sndAc>
          <p:stSnd>
            <p:snd r:embed="rId2" name="Mezcla J.V. 2-Eaglenest-1.wav"/>
          </p:stSnd>
        </p:sndAc>
      </p:transition>
    </mc:Choice>
    <mc:Fallback xmlns="">
      <p:transition spd="slow" advTm="0">
        <p:fade/>
        <p:sndAc>
          <p:stSnd>
            <p:snd r:embed="rId5" name="Mezcla J.V.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17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94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907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499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8093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negro, sentado&#10;&#10;Descripción generada con confianza alta">
            <a:extLst>
              <a:ext uri="{FF2B5EF4-FFF2-40B4-BE49-F238E27FC236}">
                <a16:creationId xmlns:a16="http://schemas.microsoft.com/office/drawing/2014/main" id="{64B58049-3518-4699-BC47-F8BE9C3FFB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2" y="1621098"/>
            <a:ext cx="7709406" cy="1797064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3008671" y="235975"/>
            <a:ext cx="6135329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4000" b="1" kern="18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Regreso a la máxima categoría</a:t>
            </a:r>
            <a:endParaRPr lang="es-MX" sz="4000" b="1" kern="1800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88C0668-A364-4D59-9EDA-FC56FF1F71C8}"/>
              </a:ext>
            </a:extLst>
          </p:cNvPr>
          <p:cNvSpPr/>
          <p:nvPr/>
        </p:nvSpPr>
        <p:spPr>
          <a:xfrm>
            <a:off x="0" y="825917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2004, Villeneuve estuvo sin equipo,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hasta que en septiembre se produjo un sorpresivo regreso de Jacques a la máxima categoría.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AE20ECE-DE44-4460-B43C-403107202B9E}"/>
              </a:ext>
            </a:extLst>
          </p:cNvPr>
          <p:cNvSpPr/>
          <p:nvPr/>
        </p:nvSpPr>
        <p:spPr>
          <a:xfrm>
            <a:off x="7536426" y="2005781"/>
            <a:ext cx="465557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Flavio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Briatore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director de Renault, despidió a su piloto titular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Jarno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Trulli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los malos resultados, y llamó a Villeneuve, para que corriera las tres últimas carreras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interior, transporte, persona, pequeño&#10;&#10;Descripción generada con confianza alta">
            <a:extLst>
              <a:ext uri="{FF2B5EF4-FFF2-40B4-BE49-F238E27FC236}">
                <a16:creationId xmlns:a16="http://schemas.microsoft.com/office/drawing/2014/main" id="{51F7CB85-395C-43BD-995A-8AB6B18C9C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16" y="2614152"/>
            <a:ext cx="5678129" cy="3193948"/>
          </a:xfrm>
          <a:prstGeom prst="ellipse">
            <a:avLst/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2A53F6D9-2C89-4569-B899-25040D2B62FD}"/>
              </a:ext>
            </a:extLst>
          </p:cNvPr>
          <p:cNvSpPr/>
          <p:nvPr/>
        </p:nvSpPr>
        <p:spPr>
          <a:xfrm>
            <a:off x="6096000" y="3908326"/>
            <a:ext cx="6096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ingenieros del equipo no lograron poner bien a punto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automóvil del canadiense, que a pesar de los esfuerzos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ayudar a la escudería en la obtención del subcampeonato, no obtuvo puntos en sus participaciones.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62104FA-D1D4-414A-9D4A-04F1D14EAE92}"/>
              </a:ext>
            </a:extLst>
          </p:cNvPr>
          <p:cNvSpPr/>
          <p:nvPr/>
        </p:nvSpPr>
        <p:spPr>
          <a:xfrm>
            <a:off x="6096000" y="5471656"/>
            <a:ext cx="6096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Finalmente, Renault finalizó en el tercer lugar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campeonato de constructores, por detrás de 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Honda, el anterior equipo del canadiense.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87F3B4F-653C-4AB7-A589-2E0243038F5C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8314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978"/>
                            </p:stCondLst>
                            <p:childTnLst>
                              <p:par>
                                <p:cTn id="13" presetID="2" presetClass="exit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784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19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844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167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7763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1" y="132738"/>
            <a:ext cx="4665617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 temporada 2005,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Villeneuve compitió con la escudería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Sauber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con la cual firmó un contrato por dos años, obteniendo buenos resultados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considerando el modesto presupuesto del equipo.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exterior, suelo, deporte&#10;&#10;Descripción generada con confianza muy alta">
            <a:extLst>
              <a:ext uri="{FF2B5EF4-FFF2-40B4-BE49-F238E27FC236}">
                <a16:creationId xmlns:a16="http://schemas.microsoft.com/office/drawing/2014/main" id="{0B5C147D-58A2-474F-B9F5-764423956B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618" y="1"/>
            <a:ext cx="7526382" cy="50144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1437558-27A3-49C9-B4D2-A0992F61D927}"/>
              </a:ext>
            </a:extLst>
          </p:cNvPr>
          <p:cNvSpPr/>
          <p:nvPr/>
        </p:nvSpPr>
        <p:spPr>
          <a:xfrm>
            <a:off x="1" y="1902546"/>
            <a:ext cx="46656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Puntuó en tres fechas,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quedó 14º en la tabla general.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C48B6DF-CABC-4140-B373-F13025A32428}"/>
              </a:ext>
            </a:extLst>
          </p:cNvPr>
          <p:cNvSpPr/>
          <p:nvPr/>
        </p:nvSpPr>
        <p:spPr>
          <a:xfrm>
            <a:off x="1" y="2757945"/>
            <a:ext cx="489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año siguiente, en 2006, la escudería pasó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manos del gigante automovilístico alemán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BMW</a:t>
            </a:r>
            <a:r>
              <a:rPr lang="es-ES" sz="2800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0D230F5-B9CC-41C5-8A67-CD14972A1CE1}"/>
              </a:ext>
            </a:extLst>
          </p:cNvPr>
          <p:cNvSpPr/>
          <p:nvPr/>
        </p:nvSpPr>
        <p:spPr>
          <a:xfrm>
            <a:off x="1" y="3819833"/>
            <a:ext cx="47932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la nueva denominación de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BMW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Sauber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Villeneuve corrió las 12  primeras fechas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temporada, obteniendo un sexto,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séptimo y dos octavos.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89E4916-8B7B-43D7-A98D-33D416AF74BF}"/>
              </a:ext>
            </a:extLst>
          </p:cNvPr>
          <p:cNvSpPr/>
          <p:nvPr/>
        </p:nvSpPr>
        <p:spPr>
          <a:xfrm>
            <a:off x="1" y="5250427"/>
            <a:ext cx="86720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continuación, el director de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BMW</a:t>
            </a:r>
            <a:r>
              <a:rPr lang="es-ES" sz="1600" b="1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Theissen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 sustituyó por Robert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Kubica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ABF6971-E09F-44E0-B756-CE4805C0BD7F}"/>
              </a:ext>
            </a:extLst>
          </p:cNvPr>
          <p:cNvSpPr/>
          <p:nvPr/>
        </p:nvSpPr>
        <p:spPr>
          <a:xfrm>
            <a:off x="0" y="5825613"/>
            <a:ext cx="12191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obstante,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Theissen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reconoció que Jacques obtuvo buenos resultados de acuerdo con la competitividad del equipo.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DFF4F72-465C-49D3-9283-77E6E712226E}"/>
              </a:ext>
            </a:extLst>
          </p:cNvPr>
          <p:cNvSpPr/>
          <p:nvPr/>
        </p:nvSpPr>
        <p:spPr>
          <a:xfrm>
            <a:off x="1" y="6430305"/>
            <a:ext cx="1200518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 temporada 2009, Jacques expresó su deseo de volver a la Fórmula 1.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D85FB26-A2FF-40BB-965D-917E42B16046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2142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85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17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935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68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808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9327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8868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1" y="221222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candidato a ocupar un asiento en Lotus y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USF1</a:t>
            </a:r>
            <a:r>
              <a:rPr lang="es-ES" sz="2800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E2979FC-AD38-4905-ADBC-A7315F33DF48}"/>
              </a:ext>
            </a:extLst>
          </p:cNvPr>
          <p:cNvSpPr/>
          <p:nvPr/>
        </p:nvSpPr>
        <p:spPr>
          <a:xfrm>
            <a:off x="1" y="737417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Stefan GP afirmó su interés en contratar a Jacques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la negación de la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FIA</a:t>
            </a:r>
            <a:r>
              <a:rPr lang="es-ES" sz="1600" b="1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equipo serbio para formar parte de la parrilla frustró sus planes de regreso.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C2BF7E3-3398-4EF0-8098-799A6A481A8B}"/>
              </a:ext>
            </a:extLst>
          </p:cNvPr>
          <p:cNvSpPr/>
          <p:nvPr/>
        </p:nvSpPr>
        <p:spPr>
          <a:xfrm>
            <a:off x="1" y="1578078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consecuencia,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Villeneuve aplazó su intento de regreso hasta la temporada 2011.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0F02073-3FA5-4AF3-8F8B-6C85B6CA48DC}"/>
              </a:ext>
            </a:extLst>
          </p:cNvPr>
          <p:cNvSpPr/>
          <p:nvPr/>
        </p:nvSpPr>
        <p:spPr>
          <a:xfrm>
            <a:off x="5928852" y="2433487"/>
            <a:ext cx="626314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rumoreó que podría estar preparando un nuevo equipo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nombre "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Villeneuve Racing",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hecho que confirmó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propio Villeneuve, afirmando además que es un proyecto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colaboración con el equipo Durango.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carretera, hierba, exterior, montar&#10;&#10;Descripción generada con confianza muy alta">
            <a:extLst>
              <a:ext uri="{FF2B5EF4-FFF2-40B4-BE49-F238E27FC236}">
                <a16:creationId xmlns:a16="http://schemas.microsoft.com/office/drawing/2014/main" id="{D0BC91AE-430C-4BA2-8A6C-FF5DD5162A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406789"/>
            <a:ext cx="5928851" cy="44466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A34BB16F-82A5-43DB-8CE2-D89F35B58F36}"/>
              </a:ext>
            </a:extLst>
          </p:cNvPr>
          <p:cNvSpPr/>
          <p:nvPr/>
        </p:nvSpPr>
        <p:spPr>
          <a:xfrm>
            <a:off x="5928852" y="3878832"/>
            <a:ext cx="626314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nuevo equipo, tuvo que pelear la decimotercera plaza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parrilla con los equipos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Epsilon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Euskadi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Joan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Villadelprat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Stefan GP de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Zoran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Stefanovic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F7B1CD9D-B941-4E0B-A1F8-9C5947E8CFC5}"/>
              </a:ext>
            </a:extLst>
          </p:cNvPr>
          <p:cNvSpPr/>
          <p:nvPr/>
        </p:nvSpPr>
        <p:spPr>
          <a:xfrm>
            <a:off x="5928853" y="5132450"/>
            <a:ext cx="62631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Finalmente, la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FIA</a:t>
            </a:r>
            <a:r>
              <a:rPr lang="es-ES" sz="1600" b="1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decidió que no habría decimotercer equipo.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EA975940-8716-40D3-A4F6-0AA4D2BF2721}"/>
              </a:ext>
            </a:extLst>
          </p:cNvPr>
          <p:cNvSpPr/>
          <p:nvPr/>
        </p:nvSpPr>
        <p:spPr>
          <a:xfrm>
            <a:off x="5928853" y="5648633"/>
            <a:ext cx="626314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Villeneuve evaluó la opción de comprar un equipo ya existente,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aunque se llegó a hablar de la adquisición de equipos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Hispania o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Sauber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no se llegó a materializar nada.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4F83B2C-42C9-4065-B11B-1CC8F11A516D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85576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4243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6654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4034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2288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1306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hierba, deporte&#10;&#10;Descripción generada con confianza muy alta">
            <a:extLst>
              <a:ext uri="{FF2B5EF4-FFF2-40B4-BE49-F238E27FC236}">
                <a16:creationId xmlns:a16="http://schemas.microsoft.com/office/drawing/2014/main" id="{99DEEC17-CF8D-4D76-85D4-575FFE8E5B8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72"/>
          <a:stretch/>
        </p:blipFill>
        <p:spPr>
          <a:xfrm>
            <a:off x="0" y="828921"/>
            <a:ext cx="12191999" cy="602450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0" y="353962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Consecuentemente, Jacques quedó definitivamente  fuera de la Fórmula 1.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B355A4F-AD8B-4A75-AD49-343DFC5038F4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0734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307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0" y="663680"/>
            <a:ext cx="12191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de quedar sin butaca en la Fórmula 1, Villeneuve disputó algunas carreras en las divisiones nacionales de la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NASCAR</a:t>
            </a:r>
            <a:r>
              <a:rPr lang="es-ES" sz="1600" b="1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5FED8EA-5269-4072-96D7-B20D1929AB55}"/>
              </a:ext>
            </a:extLst>
          </p:cNvPr>
          <p:cNvSpPr/>
          <p:nvPr/>
        </p:nvSpPr>
        <p:spPr>
          <a:xfrm>
            <a:off x="3008671" y="132741"/>
            <a:ext cx="6135329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4000" b="1" kern="18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Etapa final</a:t>
            </a:r>
            <a:endParaRPr lang="es-MX" sz="4000" b="1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exterior, hierba, pequeño&#10;&#10;Descripción generada con confianza muy alta">
            <a:extLst>
              <a:ext uri="{FF2B5EF4-FFF2-40B4-BE49-F238E27FC236}">
                <a16:creationId xmlns:a16="http://schemas.microsoft.com/office/drawing/2014/main" id="{8AC10706-BCE0-49E6-BAE2-EAE2D57EB1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094567"/>
            <a:ext cx="6961238" cy="406362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F09A557D-67D6-425E-9410-D97AF2595B29}"/>
              </a:ext>
            </a:extLst>
          </p:cNvPr>
          <p:cNvSpPr/>
          <p:nvPr/>
        </p:nvSpPr>
        <p:spPr>
          <a:xfrm>
            <a:off x="6961239" y="1371600"/>
            <a:ext cx="52307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categoría principal, la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NASCAR</a:t>
            </a:r>
            <a:r>
              <a:rPr lang="es-ES" sz="1600" b="1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Cup Series, corrió dos fechas en 2007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un Toyota del equipo de Bill Davis,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en 2010  con un Toyota de Braun,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una en 2013  con un Chevrolet de Phoenix, resultando 21º en su debut como mejor resultado.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2292C76-23D4-4299-9006-176F54279DB1}"/>
              </a:ext>
            </a:extLst>
          </p:cNvPr>
          <p:cNvSpPr/>
          <p:nvPr/>
        </p:nvSpPr>
        <p:spPr>
          <a:xfrm>
            <a:off x="6828504" y="3569105"/>
            <a:ext cx="536349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2007 corrió también siete fechas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NASCAR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Truck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Series,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tercera divisional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con una Toyota de Bill Davis,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obteniendo un 14º y un 19º.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7C9F612-1254-4B21-BBC0-00E4B365C87C}"/>
              </a:ext>
            </a:extLst>
          </p:cNvPr>
          <p:cNvSpPr/>
          <p:nvPr/>
        </p:nvSpPr>
        <p:spPr>
          <a:xfrm>
            <a:off x="0" y="5235681"/>
            <a:ext cx="12191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Disputó dos fechas de la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NASCAR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Canada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Series en 2009 con Ford y una en 2013 y 2014  con Dodge,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llegando tercero en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Trois-Rivières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2013  y cuarto en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Trois-Rivières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2009.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2875F27-1F2E-4C2B-ACCE-087EE87E16E6}"/>
              </a:ext>
            </a:extLst>
          </p:cNvPr>
          <p:cNvSpPr/>
          <p:nvPr/>
        </p:nvSpPr>
        <p:spPr>
          <a:xfrm>
            <a:off x="1" y="6105835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mejores actuaciones en stock cars las consiguió en la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NASCAR</a:t>
            </a:r>
            <a:r>
              <a:rPr lang="es-ES" sz="1600" b="1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Nationwide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Series,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categoría telonera de la Copa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NASCAR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FE10EDC-0961-42E8-AEC3-7BA652E9FDDE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46928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23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327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429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852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6721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1059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carretera, edificio, exterior, camión&#10;&#10;Descripción generada con confianza muy alta">
            <a:extLst>
              <a:ext uri="{FF2B5EF4-FFF2-40B4-BE49-F238E27FC236}">
                <a16:creationId xmlns:a16="http://schemas.microsoft.com/office/drawing/2014/main" id="{25635941-241B-4B10-A582-0575D8D0C5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841" y="1799313"/>
            <a:ext cx="6012158" cy="387881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0" y="132738"/>
            <a:ext cx="12191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 disputado nueve carreras desde 2008  hasta 2012, siempre en circuitos mixtos, primero con un Toyota de Braun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 partir de 2011 con un Dodge de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Penske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24023BA-D94A-4506-8D14-C098AAD204FB}"/>
              </a:ext>
            </a:extLst>
          </p:cNvPr>
          <p:cNvSpPr/>
          <p:nvPr/>
        </p:nvSpPr>
        <p:spPr>
          <a:xfrm>
            <a:off x="0" y="958644"/>
            <a:ext cx="12191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mejores actuaciones en stock cars las consiguió en la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NASCAR</a:t>
            </a:r>
            <a:r>
              <a:rPr lang="es-ES" sz="1600" b="1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Nationwide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Series,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categoría telonera de la Copa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NASCAR</a:t>
            </a:r>
            <a:endParaRPr lang="es-MX" sz="11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5D1E596-A444-46D5-AD19-CD804533C1ED}"/>
              </a:ext>
            </a:extLst>
          </p:cNvPr>
          <p:cNvSpPr/>
          <p:nvPr/>
        </p:nvSpPr>
        <p:spPr>
          <a:xfrm>
            <a:off x="0" y="1725564"/>
            <a:ext cx="625331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 disputado nueve carreras desde 2008  hasta 2012, siempre en circuitos mixtos, primero con un Toyota de Braun y a partir de 2011 con un Dodge de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Penske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03D371D-1796-4F77-8746-C76BBEEBA3B8}"/>
              </a:ext>
            </a:extLst>
          </p:cNvPr>
          <p:cNvSpPr/>
          <p:nvPr/>
        </p:nvSpPr>
        <p:spPr>
          <a:xfrm>
            <a:off x="2" y="2920184"/>
            <a:ext cx="592885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Llegó tercero en Montreal 2010,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Road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America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2011 y Montreal 2012,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cuarto en Montreal 2009,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sexto en Road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America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2012,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octavo en Watkins Glen 2010.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A4FD8E2-7DF0-4657-BE22-930F2E04C951}"/>
              </a:ext>
            </a:extLst>
          </p:cNvPr>
          <p:cNvSpPr/>
          <p:nvPr/>
        </p:nvSpPr>
        <p:spPr>
          <a:xfrm>
            <a:off x="1" y="4689990"/>
            <a:ext cx="592884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Peugeot Sport contrató a Villeneuve para disputar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24 Horas de Le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2007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Peugeot 908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HDI FAP 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clase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LMP1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abandonó.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ACAECB5-2029-4335-858E-49D9D37B049C}"/>
              </a:ext>
            </a:extLst>
          </p:cNvPr>
          <p:cNvSpPr/>
          <p:nvPr/>
        </p:nvSpPr>
        <p:spPr>
          <a:xfrm>
            <a:off x="0" y="6061589"/>
            <a:ext cx="12191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2008 corrió dos carreras con dicho automóvil: ganó en los 1000  km de Spa-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Francorchamps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llegó segundo en las 24 Horas de Le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4B883B3-BC93-4063-8709-81C93819972E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688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29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51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311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989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9614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4537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7167716" y="132738"/>
            <a:ext cx="5024283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2014, Villeneuve volvió a disputar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500 Millas de Indianápolis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equipo Schmidt Peterson, resultando 14º.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carrera de coches&#10;&#10;Descripción generada con confianza muy alta">
            <a:extLst>
              <a:ext uri="{FF2B5EF4-FFF2-40B4-BE49-F238E27FC236}">
                <a16:creationId xmlns:a16="http://schemas.microsoft.com/office/drawing/2014/main" id="{191FA67D-A9D6-4C0F-A750-0EC25531E4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241838" cy="482272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5282B12-6821-44C1-A07F-F09D225396D2}"/>
              </a:ext>
            </a:extLst>
          </p:cNvPr>
          <p:cNvSpPr/>
          <p:nvPr/>
        </p:nvSpPr>
        <p:spPr>
          <a:xfrm>
            <a:off x="7241839" y="1238867"/>
            <a:ext cx="495016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canadiense también fue invitado a disputar carreras de turismos en Sudamérica,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Medio Oriente y Australia.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6763349-E06B-4B00-AC41-5A5EF2B75FB6}"/>
              </a:ext>
            </a:extLst>
          </p:cNvPr>
          <p:cNvSpPr/>
          <p:nvPr/>
        </p:nvSpPr>
        <p:spPr>
          <a:xfrm>
            <a:off x="7241838" y="2374490"/>
            <a:ext cx="495016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Corrió nueve carreras de la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Speedcar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Series disputada en 2008  y 2009,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obteniendo un quinto lugar y dos sextos.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F7591CC-F63F-4F0B-9F5F-4436EA399F37}"/>
              </a:ext>
            </a:extLst>
          </p:cNvPr>
          <p:cNvSpPr/>
          <p:nvPr/>
        </p:nvSpPr>
        <p:spPr>
          <a:xfrm>
            <a:off x="7241838" y="3465873"/>
            <a:ext cx="495016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2008, disputó la Carrera del Año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Top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Race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V6 Argentino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Volkswagen Passat número 27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Oro Racing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llegando 16º.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CB53DDD-371F-41FD-8615-C00CEF974A8F}"/>
              </a:ext>
            </a:extLst>
          </p:cNvPr>
          <p:cNvSpPr/>
          <p:nvPr/>
        </p:nvSpPr>
        <p:spPr>
          <a:xfrm>
            <a:off x="0" y="4911221"/>
            <a:ext cx="802312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2010 abandonó en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Interlagos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terminó 13º en la Carrera del Año.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9B11A3A-47F1-47A8-9934-E02718A69F08}"/>
              </a:ext>
            </a:extLst>
          </p:cNvPr>
          <p:cNvSpPr/>
          <p:nvPr/>
        </p:nvSpPr>
        <p:spPr>
          <a:xfrm>
            <a:off x="0" y="5397914"/>
            <a:ext cx="12191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Disputó una fecha del Stock Car Brasil 2011 con un Peugeot 408, terminando 18º,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una en 2015  con un Chevrolet Sonic junto a Ricardo Zonta, resultando 21º.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70C20FAD-79EC-4216-8F64-44AFF6E14423}"/>
              </a:ext>
            </a:extLst>
          </p:cNvPr>
          <p:cNvSpPr/>
          <p:nvPr/>
        </p:nvSpPr>
        <p:spPr>
          <a:xfrm>
            <a:off x="1" y="6150081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Villeneuve corrió el Gran Premio de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Surfers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Paradise del V8 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Supercars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2010 con un Ford Falcon, </a:t>
            </a:r>
          </a:p>
          <a:p>
            <a:pPr algn="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resultando quinto en la segunda manga junto a Paul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Dumbrell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51EA7A7-BBC3-43A2-AF7F-AF2F3CE8466D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3404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636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57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9387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4076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64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9593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709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0" y="132738"/>
            <a:ext cx="12191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2012 corrió tres fechas con un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Holden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Commodore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del equipo Kelly, sin lograr ningún punto.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C596395-F7E7-4F2E-A2E3-4A0CAC2456C5}"/>
              </a:ext>
            </a:extLst>
          </p:cNvPr>
          <p:cNvSpPr/>
          <p:nvPr/>
        </p:nvSpPr>
        <p:spPr>
          <a:xfrm>
            <a:off x="0" y="693179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2014, el piloto disputó ocho fechas del Campeonato Mundial de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Rallycross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un Peugeot 208 de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Albatec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obteniendo dos 15º puestos como mejores resultados.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6DF5497-F7DC-4A8E-9ED7-993B7BD172B9}"/>
              </a:ext>
            </a:extLst>
          </p:cNvPr>
          <p:cNvSpPr/>
          <p:nvPr/>
        </p:nvSpPr>
        <p:spPr>
          <a:xfrm>
            <a:off x="0" y="1578078"/>
            <a:ext cx="12191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2015 se convierte en piloto de Venturi de la Fórmula E, con el que disputó tres fechas sin obtener puntos.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carretera, exterior, hierba, árbol&#10;&#10;Descripción generada con confianza muy alta">
            <a:extLst>
              <a:ext uri="{FF2B5EF4-FFF2-40B4-BE49-F238E27FC236}">
                <a16:creationId xmlns:a16="http://schemas.microsoft.com/office/drawing/2014/main" id="{3D024C3D-A2C8-448F-9305-035FCED854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281" y="1978188"/>
            <a:ext cx="7319718" cy="487981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91C664AE-ED4B-4957-99D2-C0264EF9AEE7}"/>
              </a:ext>
            </a:extLst>
          </p:cNvPr>
          <p:cNvSpPr/>
          <p:nvPr/>
        </p:nvSpPr>
        <p:spPr>
          <a:xfrm>
            <a:off x="2" y="2389233"/>
            <a:ext cx="48722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4000" b="1" kern="1800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Otras actividades</a:t>
            </a:r>
            <a:endParaRPr lang="es-MX" sz="4000" b="1" kern="1800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47B9B62-8A85-4F85-B42E-EC5442ABCE73}"/>
              </a:ext>
            </a:extLst>
          </p:cNvPr>
          <p:cNvSpPr/>
          <p:nvPr/>
        </p:nvSpPr>
        <p:spPr>
          <a:xfrm>
            <a:off x="1" y="2846433"/>
            <a:ext cx="48722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Villeneuve apareció brevemente en la película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acción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Driven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ambientada en la </a:t>
            </a:r>
            <a:r>
              <a:rPr lang="es-ES" sz="1600" kern="1800" dirty="0">
                <a:solidFill>
                  <a:schemeClr val="accent6">
                    <a:lumMod val="50000"/>
                  </a:schemeClr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CART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14791CB-CF0F-4D7B-B2F0-7FBA31D843BD}"/>
              </a:ext>
            </a:extLst>
          </p:cNvPr>
          <p:cNvSpPr/>
          <p:nvPr/>
        </p:nvSpPr>
        <p:spPr>
          <a:xfrm>
            <a:off x="1" y="3687093"/>
            <a:ext cx="487227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apareció en los doblajes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francés europeo y canadiense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película animada Cars 2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rol del periodista David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Hobbscap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199137F-F7D6-40B7-88B6-AD4C36EBCBF2}"/>
              </a:ext>
            </a:extLst>
          </p:cNvPr>
          <p:cNvSpPr/>
          <p:nvPr/>
        </p:nvSpPr>
        <p:spPr>
          <a:xfrm>
            <a:off x="1" y="5309417"/>
            <a:ext cx="48374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2006, Jacques Villeneuve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estrena en Canadá su canción </a:t>
            </a:r>
            <a:r>
              <a:rPr lang="es-ES" sz="2800" b="1" kern="1800" dirty="0" err="1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Accepterais</a:t>
            </a: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-tu aprovechando el Gran Premio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Canadá en Montreal.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7A8761A-4104-4AFB-88E2-FA392E02007A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3312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679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41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87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480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512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669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7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  <p:bldP spid="9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0F4C8B-8B42-464D-8BEA-E4FAEDDA6DBA}"/>
              </a:ext>
            </a:extLst>
          </p:cNvPr>
          <p:cNvSpPr/>
          <p:nvPr/>
        </p:nvSpPr>
        <p:spPr>
          <a:xfrm>
            <a:off x="0" y="132738"/>
            <a:ext cx="12191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trata de una canción cantada en francés que hizo disponible antes de estrenar el disco en su página web.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F028DEA-DF6F-4819-998B-AA75281692D9}"/>
              </a:ext>
            </a:extLst>
          </p:cNvPr>
          <p:cNvSpPr/>
          <p:nvPr/>
        </p:nvSpPr>
        <p:spPr>
          <a:xfrm>
            <a:off x="0" y="6150081"/>
            <a:ext cx="12191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canadiense integró el grupo que ingresó la bandera olímpica al estadio en la ceremonia de inauguración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6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los Juegos Olímpicos de Vancouver 2010.</a:t>
            </a:r>
            <a:endParaRPr lang="es-MX" sz="11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ielo, exterior, edificio, suelo&#10;&#10;Descripción generada con confianza muy alta">
            <a:extLst>
              <a:ext uri="{FF2B5EF4-FFF2-40B4-BE49-F238E27FC236}">
                <a16:creationId xmlns:a16="http://schemas.microsoft.com/office/drawing/2014/main" id="{049F9C74-8DB7-4076-A8F7-E1E0796CD6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051" y="559061"/>
            <a:ext cx="8563897" cy="55558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960D0DE-F078-46DD-BE31-0F92D27D8BC9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9868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849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527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21C0C0FF-ACEA-4E43-98CF-EE22733D76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35B46979-E4A8-42DE-9D9F-22CD8CE0619A}"/>
              </a:ext>
            </a:extLst>
          </p:cNvPr>
          <p:cNvSpPr txBox="1"/>
          <p:nvPr/>
        </p:nvSpPr>
        <p:spPr>
          <a:xfrm>
            <a:off x="12216585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1961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Jacques Villeneuve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Celine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Dion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27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27" name="Imagen 26" descr="Imagen que contiene carretera, hierba, exterior, deporte&#10;&#10;Descripción generada con confianza muy alta">
            <a:extLst>
              <a:ext uri="{FF2B5EF4-FFF2-40B4-BE49-F238E27FC236}">
                <a16:creationId xmlns:a16="http://schemas.microsoft.com/office/drawing/2014/main" id="{7ED6BF42-81BF-459A-9630-06757F406E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4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5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422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81253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29028</TotalTime>
  <Words>2433</Words>
  <Application>Microsoft Office PowerPoint</Application>
  <PresentationFormat>Panorámica</PresentationFormat>
  <Paragraphs>356</Paragraphs>
  <Slides>27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41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1_HDOfficeLightV0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1997  Jacques Villeneuve   Versión Completa  2827  Misppsx</dc:title>
  <dc:creator>Eagle's nest</dc:creator>
  <cp:lastModifiedBy>Eagle's nest</cp:lastModifiedBy>
  <cp:revision>2417</cp:revision>
  <dcterms:created xsi:type="dcterms:W3CDTF">2017-07-02T00:56:35Z</dcterms:created>
  <dcterms:modified xsi:type="dcterms:W3CDTF">2018-02-26T11:42:32Z</dcterms:modified>
</cp:coreProperties>
</file>