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8"/>
  </p:notesMasterIdLst>
  <p:sldIdLst>
    <p:sldId id="2056" r:id="rId3"/>
    <p:sldId id="1659" r:id="rId4"/>
    <p:sldId id="531" r:id="rId5"/>
    <p:sldId id="1870" r:id="rId6"/>
    <p:sldId id="2035" r:id="rId7"/>
    <p:sldId id="2037" r:id="rId8"/>
    <p:sldId id="2034" r:id="rId9"/>
    <p:sldId id="2033" r:id="rId10"/>
    <p:sldId id="1876" r:id="rId11"/>
    <p:sldId id="1888" r:id="rId12"/>
    <p:sldId id="1894" r:id="rId13"/>
    <p:sldId id="1904" r:id="rId14"/>
    <p:sldId id="1910" r:id="rId15"/>
    <p:sldId id="1912" r:id="rId16"/>
    <p:sldId id="1916" r:id="rId17"/>
    <p:sldId id="2048" r:id="rId18"/>
    <p:sldId id="2049" r:id="rId19"/>
    <p:sldId id="1931" r:id="rId20"/>
    <p:sldId id="1935" r:id="rId21"/>
    <p:sldId id="1941" r:id="rId22"/>
    <p:sldId id="1945" r:id="rId23"/>
    <p:sldId id="1951" r:id="rId24"/>
    <p:sldId id="1954" r:id="rId25"/>
    <p:sldId id="1962" r:id="rId26"/>
    <p:sldId id="1970" r:id="rId27"/>
    <p:sldId id="1959" r:id="rId28"/>
    <p:sldId id="1981" r:id="rId29"/>
    <p:sldId id="1986" r:id="rId30"/>
    <p:sldId id="1989" r:id="rId31"/>
    <p:sldId id="1995" r:id="rId32"/>
    <p:sldId id="2000" r:id="rId33"/>
    <p:sldId id="2004" r:id="rId34"/>
    <p:sldId id="2007" r:id="rId35"/>
    <p:sldId id="2008" r:id="rId36"/>
    <p:sldId id="1997" r:id="rId37"/>
    <p:sldId id="2016" r:id="rId38"/>
    <p:sldId id="2020" r:id="rId39"/>
    <p:sldId id="2023" r:id="rId40"/>
    <p:sldId id="2029" r:id="rId41"/>
    <p:sldId id="2032" r:id="rId42"/>
    <p:sldId id="1896" r:id="rId43"/>
    <p:sldId id="1897" r:id="rId44"/>
    <p:sldId id="2055" r:id="rId45"/>
    <p:sldId id="952" r:id="rId46"/>
    <p:sldId id="953" r:id="rId4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132"/>
    <a:srgbClr val="644C00"/>
    <a:srgbClr val="6C5200"/>
    <a:srgbClr val="765A00"/>
    <a:srgbClr val="7A5D00"/>
    <a:srgbClr val="9CEAFA"/>
    <a:srgbClr val="58267E"/>
    <a:srgbClr val="684F00"/>
    <a:srgbClr val="1B1B1B"/>
    <a:srgbClr val="191C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525" autoAdjust="0"/>
    <p:restoredTop sz="94322" autoAdjust="0"/>
  </p:normalViewPr>
  <p:slideViewPr>
    <p:cSldViewPr snapToGrid="0" showGuides="1">
      <p:cViewPr varScale="1">
        <p:scale>
          <a:sx n="62" d="100"/>
          <a:sy n="62" d="100"/>
        </p:scale>
        <p:origin x="522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452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26/02/2018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D786D-E1B2-4165-B7A8-CAC4EE256DFB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E8B6B-39DD-43F3-B5B5-7A6DFC57F4FB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3A8D-E00A-46FE-84A8-B4DCE8B5A4F0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F265B-D6C8-40A6-B8F8-B3364C7C45F0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088AC-647F-4755-866F-14009E65D5D6}" type="datetime1">
              <a:rPr lang="es-MX" smtClean="0"/>
              <a:t>26/02/2018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1D1AC-8B2E-4D11-B8F1-985E5DE7F310}" type="datetime1">
              <a:rPr lang="es-MX" smtClean="0"/>
              <a:t>26/02/2018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C5C9-95FC-4B43-AFAD-6B3678581EA8}" type="datetime1">
              <a:rPr lang="es-MX" smtClean="0"/>
              <a:t>26/02/2018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257D7-C882-4287-8992-4C443953AD5B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F04D-921F-4C5A-B5F1-FB30D97E221C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96F4-1B70-45CA-B6E1-1A1A1D478A4F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7FDB-4699-4ED1-8721-38B12E948268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79C7C-E9BD-4BB6-9B3E-3737BC012029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3608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86463-D584-4223-8D65-16AEF810A06D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25148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49B45-9E77-4464-A7E2-2647EFE0A8FC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80586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E07C4-0B96-4746-B124-D1E03013CE25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326697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5EF24-71A3-44FB-80BA-D4B8250CFB52}" type="datetime1">
              <a:rPr lang="es-MX" smtClean="0"/>
              <a:t>26/02/2018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69367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29F9B-D54F-4FC5-911F-0A2A62AB949C}" type="datetime1">
              <a:rPr lang="es-MX" smtClean="0"/>
              <a:t>26/02/2018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093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7298C-DCA8-4525-AD8E-B22E4287AF2F}" type="datetime1">
              <a:rPr lang="es-MX" smtClean="0"/>
              <a:t>26/02/2018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213722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D3679-B8F2-4445-9589-8CE73C55E2E1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422042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24758-85AA-448C-A797-E8BD1A414973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28931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26305-52C1-443E-A018-D77A4801CCFF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541374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21DD6-363F-4636-AECA-2AF81E260E19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7292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78C3F0-269B-46F6-87D7-C1F702047E49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6497A60-0439-45ED-B8C8-CD96321DEDB2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827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microsoft.com/office/2007/relationships/hdphoto" Target="../media/hdphoto4.wdp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25.jpg"/><Relationship Id="rId7" Type="http://schemas.openxmlformats.org/officeDocument/2006/relationships/image" Target="../media/image28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27.png"/><Relationship Id="rId4" Type="http://schemas.openxmlformats.org/officeDocument/2006/relationships/image" Target="../media/image2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9.wdp"/><Relationship Id="rId4" Type="http://schemas.openxmlformats.org/officeDocument/2006/relationships/image" Target="../media/image5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microsoft.com/office/2007/relationships/hdphoto" Target="../media/hdphoto10.wdp"/><Relationship Id="rId7" Type="http://schemas.microsoft.com/office/2007/relationships/hdphoto" Target="../media/hdphoto12.wdp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microsoft.com/office/2007/relationships/hdphoto" Target="../media/hdphoto14.wdp"/><Relationship Id="rId5" Type="http://schemas.microsoft.com/office/2007/relationships/hdphoto" Target="../media/hdphoto11.wdp"/><Relationship Id="rId10" Type="http://schemas.openxmlformats.org/officeDocument/2006/relationships/image" Target="../media/image60.png"/><Relationship Id="rId4" Type="http://schemas.openxmlformats.org/officeDocument/2006/relationships/image" Target="../media/image57.png"/><Relationship Id="rId9" Type="http://schemas.microsoft.com/office/2007/relationships/hdphoto" Target="../media/hdphoto13.wdp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2.png"/><Relationship Id="rId5" Type="http://schemas.openxmlformats.org/officeDocument/2006/relationships/image" Target="../media/image71.jpg"/><Relationship Id="rId10" Type="http://schemas.openxmlformats.org/officeDocument/2006/relationships/audio" Target="../media/audio6.wav"/><Relationship Id="rId4" Type="http://schemas.openxmlformats.org/officeDocument/2006/relationships/audio" Target="../media/audio6.wav"/><Relationship Id="rId9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1010003" y="3489918"/>
            <a:ext cx="5102943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25º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1996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4804066" y="1880951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Damon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hill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4954825" y="69318"/>
            <a:ext cx="2082080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2054066" y="6037851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2C2FA-CA7F-4A42-8C16-3AB2281E7410}"/>
              </a:ext>
            </a:extLst>
          </p:cNvPr>
          <p:cNvSpPr txBox="1"/>
          <p:nvPr/>
        </p:nvSpPr>
        <p:spPr>
          <a:xfrm>
            <a:off x="6892" y="525181"/>
            <a:ext cx="12185107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narraremos la historia del vigésimo quinto Campeón Mundial de F1…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piloto de Autos de competencia,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primer Campeón de la formula uno en ser hijo de otro Campeón de la misma formula…</a:t>
            </a:r>
            <a:endParaRPr kumimoji="0" lang="es-MX" sz="2800" b="0" i="0" u="none" strike="noStrike" kern="1200" cap="none" spc="0" normalizeH="0" baseline="0" noProof="0" dirty="0">
              <a:ln/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4" name="Imagen 3" descr="Imagen que contiene persona, cielo, hombre, exterior&#10;&#10;Descripción generada con confianza muy alta">
            <a:extLst>
              <a:ext uri="{FF2B5EF4-FFF2-40B4-BE49-F238E27FC236}">
                <a16:creationId xmlns:a16="http://schemas.microsoft.com/office/drawing/2014/main" id="{E5486E81-B6F0-42AE-AEDC-62B556F330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667" b="97000" l="10000" r="90000">
                        <a14:foregroundMark x1="37333" y1="91333" x2="37333" y2="91333"/>
                        <a14:foregroundMark x1="34333" y1="96333" x2="34333" y2="96333"/>
                        <a14:foregroundMark x1="30333" y1="97333" x2="30333" y2="97333"/>
                        <a14:foregroundMark x1="31333" y1="91667" x2="33333" y2="91667"/>
                        <a14:foregroundMark x1="76000" y1="96667" x2="76000" y2="96667"/>
                        <a14:foregroundMark x1="79000" y1="96667" x2="79000" y2="96667"/>
                        <a14:foregroundMark x1="52667" y1="8000" x2="52667" y2="8000"/>
                        <a14:foregroundMark x1="51000" y1="3667" x2="53000" y2="3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651" y="2867186"/>
            <a:ext cx="3990814" cy="3990814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94CD62A6-AB04-4867-843D-FEC4F02C316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1538">
                        <a14:foregroundMark x1="13333" y1="40267" x2="13333" y2="40267"/>
                        <a14:foregroundMark x1="12991" y1="40400" x2="12991" y2="40400"/>
                        <a14:foregroundMark x1="14017" y1="40400" x2="14017" y2="40400"/>
                        <a14:foregroundMark x1="36923" y1="46667" x2="36923" y2="46667"/>
                        <a14:foregroundMark x1="37863" y1="46000" x2="37863" y2="46000"/>
                        <a14:foregroundMark x1="39231" y1="47333" x2="39231" y2="47333"/>
                        <a14:foregroundMark x1="40684" y1="46667" x2="40684" y2="46667"/>
                        <a14:foregroundMark x1="91538" y1="61600" x2="91538" y2="61600"/>
                        <a14:backgroundMark x1="31624" y1="64267" x2="31624" y2="64267"/>
                        <a14:backgroundMark x1="28632" y1="64800" x2="28632" y2="64800"/>
                        <a14:backgroundMark x1="25812" y1="65067" x2="25812" y2="65067"/>
                        <a14:backgroundMark x1="24786" y1="65600" x2="24786" y2="65600"/>
                        <a14:backgroundMark x1="23846" y1="65600" x2="23846" y2="65600"/>
                        <a14:backgroundMark x1="72650" y1="66400" x2="72650" y2="66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2363" b="30723"/>
          <a:stretch/>
        </p:blipFill>
        <p:spPr>
          <a:xfrm>
            <a:off x="12223624" y="3129651"/>
            <a:ext cx="2841085" cy="672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9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0">
        <p:fade/>
        <p:sndAc>
          <p:stSnd>
            <p:snd r:embed="rId2" name="HimnoNacional-Inglaterra Eaglenesst 1.wav"/>
          </p:stSnd>
        </p:sndAc>
      </p:transition>
    </mc:Choice>
    <mc:Fallback>
      <p:transition spd="slow" advTm="0">
        <p:fade/>
        <p:sndAc>
          <p:stSnd>
            <p:snd r:embed="rId2" name="HimnoNacional-Inglaterra Eaglenesst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45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4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2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9950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2" grpId="0" uiExpan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Rectángulo">
            <a:extLst>
              <a:ext uri="{FF2B5EF4-FFF2-40B4-BE49-F238E27FC236}">
                <a16:creationId xmlns:a16="http://schemas.microsoft.com/office/drawing/2014/main" id="{898409A7-54E1-4277-B237-2526942C70BA}"/>
              </a:ext>
            </a:extLst>
          </p:cNvPr>
          <p:cNvSpPr/>
          <p:nvPr/>
        </p:nvSpPr>
        <p:spPr>
          <a:xfrm>
            <a:off x="605131" y="3613352"/>
            <a:ext cx="4601052" cy="105176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/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 Damon Hill</a:t>
            </a:r>
            <a:endParaRPr kumimoji="0" lang="es-ES" sz="4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6" name="1 Rectángulo">
            <a:extLst>
              <a:ext uri="{FF2B5EF4-FFF2-40B4-BE49-F238E27FC236}">
                <a16:creationId xmlns:a16="http://schemas.microsoft.com/office/drawing/2014/main" id="{8DF01B93-D238-4E43-9353-80404819A4DB}"/>
              </a:ext>
            </a:extLst>
          </p:cNvPr>
          <p:cNvSpPr/>
          <p:nvPr/>
        </p:nvSpPr>
        <p:spPr>
          <a:xfrm>
            <a:off x="4323060" y="5436783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7" name="12 CuadroTexto">
            <a:extLst>
              <a:ext uri="{FF2B5EF4-FFF2-40B4-BE49-F238E27FC236}">
                <a16:creationId xmlns:a16="http://schemas.microsoft.com/office/drawing/2014/main" id="{24B14615-0948-42E3-BB64-6EA3599F801B}"/>
              </a:ext>
            </a:extLst>
          </p:cNvPr>
          <p:cNvSpPr txBox="1"/>
          <p:nvPr/>
        </p:nvSpPr>
        <p:spPr>
          <a:xfrm>
            <a:off x="10101345" y="73299"/>
            <a:ext cx="197579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8" name="1 Rectángulo">
            <a:extLst>
              <a:ext uri="{FF2B5EF4-FFF2-40B4-BE49-F238E27FC236}">
                <a16:creationId xmlns:a16="http://schemas.microsoft.com/office/drawing/2014/main" id="{7FEF836A-483E-4FB1-9C75-75E7E796DA53}"/>
              </a:ext>
            </a:extLst>
          </p:cNvPr>
          <p:cNvSpPr/>
          <p:nvPr/>
        </p:nvSpPr>
        <p:spPr>
          <a:xfrm>
            <a:off x="2253614" y="6286176"/>
            <a:ext cx="1344998" cy="484748"/>
          </a:xfrm>
          <a:prstGeom prst="rect">
            <a:avLst/>
          </a:prstGeom>
        </p:spPr>
        <p:txBody>
          <a:bodyPr wrap="square" numCol="1">
            <a:prstTxWarp prst="textPlain">
              <a:avLst/>
            </a:prstTxWarp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1996 </a:t>
            </a:r>
            <a:endParaRPr lang="es-ES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E2D3E77D-179A-4FC4-991E-C33DD0B65F8D}"/>
              </a:ext>
            </a:extLst>
          </p:cNvPr>
          <p:cNvSpPr/>
          <p:nvPr/>
        </p:nvSpPr>
        <p:spPr>
          <a:xfrm>
            <a:off x="1017328" y="4754312"/>
            <a:ext cx="3969686" cy="1323439"/>
          </a:xfrm>
          <a:prstGeom prst="rect">
            <a:avLst/>
          </a:prstGeom>
        </p:spPr>
        <p:txBody>
          <a:bodyPr wrap="square" numCol="1">
            <a:prstTxWarp prst="textPlain">
              <a:avLst/>
            </a:prstTxWarp>
            <a:spAutoFit/>
          </a:bodyPr>
          <a:lstStyle/>
          <a:p>
            <a:pPr algn="ctr"/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Campeón Mundial   </a:t>
            </a:r>
          </a:p>
          <a:p>
            <a:pPr algn="ctr"/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F</a:t>
            </a: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1</a:t>
            </a:r>
            <a:endParaRPr lang="es-ES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54AEDEAE-AB50-4569-91FE-0761BDCD7B4D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53208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0">
        <p14:vortex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4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7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3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motocicleta, exterior, carretera, edificio&#10;&#10;Descripción generada con confianza muy alta">
            <a:extLst>
              <a:ext uri="{FF2B5EF4-FFF2-40B4-BE49-F238E27FC236}">
                <a16:creationId xmlns:a16="http://schemas.microsoft.com/office/drawing/2014/main" id="{1382B7DB-2EF2-40C9-B2E4-F5D4B7CF49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6" name="1 Rectángulo">
            <a:extLst>
              <a:ext uri="{FF2B5EF4-FFF2-40B4-BE49-F238E27FC236}">
                <a16:creationId xmlns:a16="http://schemas.microsoft.com/office/drawing/2014/main" id="{0AA4F836-C40A-47F7-9880-25857D9ABE48}"/>
              </a:ext>
            </a:extLst>
          </p:cNvPr>
          <p:cNvSpPr/>
          <p:nvPr/>
        </p:nvSpPr>
        <p:spPr>
          <a:xfrm rot="517727">
            <a:off x="3698950" y="5826482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FadeRight">
              <a:avLst/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93B93894-5A14-4B13-BCE0-5356613498F1}"/>
              </a:ext>
            </a:extLst>
          </p:cNvPr>
          <p:cNvSpPr/>
          <p:nvPr/>
        </p:nvSpPr>
        <p:spPr>
          <a:xfrm rot="20461937">
            <a:off x="523191" y="88932"/>
            <a:ext cx="6745599" cy="26266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FadeRight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Damon Hill </a:t>
            </a:r>
            <a:endParaRPr 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Campeón Mundial F</a:t>
            </a: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1996 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06453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0">
        <p15:prstTrans prst="curtains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6" grpId="0"/>
      <p:bldP spid="16" grpId="1"/>
      <p:bldP spid="14" grpId="0"/>
      <p:bldP spid="1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27000">
              <a:srgbClr val="C00000"/>
            </a:gs>
            <a:gs pos="74000">
              <a:srgbClr val="FF0000">
                <a:alpha val="75000"/>
              </a:srgbClr>
            </a:gs>
            <a:gs pos="100000">
              <a:srgbClr val="C00000">
                <a:alpha val="50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persona, hombre, corbata, ropa&#10;&#10;Descripción generada con confianza muy alta">
            <a:extLst>
              <a:ext uri="{FF2B5EF4-FFF2-40B4-BE49-F238E27FC236}">
                <a16:creationId xmlns:a16="http://schemas.microsoft.com/office/drawing/2014/main" id="{6F1272ED-7F17-4307-B744-9FAD90B708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374" y="1652583"/>
            <a:ext cx="2363633" cy="3376618"/>
          </a:xfrm>
          <a:prstGeom prst="rect">
            <a:avLst/>
          </a:prstGeom>
        </p:spPr>
      </p:pic>
      <p:pic>
        <p:nvPicPr>
          <p:cNvPr id="6" name="Imagen 5" descr="Imagen que contiene árbol&#10;&#10;Descripción generada con confianza muy alta">
            <a:extLst>
              <a:ext uri="{FF2B5EF4-FFF2-40B4-BE49-F238E27FC236}">
                <a16:creationId xmlns:a16="http://schemas.microsoft.com/office/drawing/2014/main" id="{D8509AF4-2E9D-4BC9-9635-9539F2C318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65" y="560438"/>
            <a:ext cx="3437557" cy="5751667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7A56FE51-324D-4438-9E7C-B6BFE64E2F28}"/>
              </a:ext>
            </a:extLst>
          </p:cNvPr>
          <p:cNvSpPr/>
          <p:nvPr/>
        </p:nvSpPr>
        <p:spPr>
          <a:xfrm>
            <a:off x="6843249" y="560440"/>
            <a:ext cx="4291780" cy="1430592"/>
          </a:xfrm>
          <a:prstGeom prst="rect">
            <a:avLst/>
          </a:prstGeom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Damon Hill</a:t>
            </a:r>
            <a:endParaRPr lang="es-MX" sz="6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FE0F91A-D1D7-4D3C-8415-6B9240E0CD07}"/>
              </a:ext>
            </a:extLst>
          </p:cNvPr>
          <p:cNvSpPr/>
          <p:nvPr/>
        </p:nvSpPr>
        <p:spPr>
          <a:xfrm>
            <a:off x="6843249" y="4262284"/>
            <a:ext cx="4291779" cy="2046067"/>
          </a:xfrm>
          <a:prstGeom prst="rect">
            <a:avLst/>
          </a:prstGeom>
        </p:spPr>
        <p:txBody>
          <a:bodyPr wrap="none">
            <a:prstTxWarp prst="textDeflateTop">
              <a:avLst/>
            </a:prstTxWarp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Datos</a:t>
            </a:r>
            <a:r>
              <a:rPr lang="es-ES" sz="60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s-ES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personales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4904593-E1E8-46CE-8353-C48005CA4A90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3486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0">
        <p14:vortex dir="r"/>
        <p:sndAc>
          <p:stSnd>
            <p:snd r:embed="rId2" name="Damon 1 Medley-Eaglenest-1.wav"/>
          </p:stSnd>
        </p:sndAc>
      </p:transition>
    </mc:Choice>
    <mc:Fallback xmlns="">
      <p:transition spd="slow" advTm="0">
        <p:fade/>
        <p:sndAc>
          <p:stSnd>
            <p:snd r:embed="rId5" name="Damon 1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9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3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27000">
              <a:srgbClr val="C00000"/>
            </a:gs>
            <a:gs pos="74000">
              <a:srgbClr val="FF0000">
                <a:alpha val="75000"/>
              </a:srgbClr>
            </a:gs>
            <a:gs pos="100000">
              <a:srgbClr val="C00000">
                <a:alpha val="7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9243EFD-C1FE-4126-9FD8-6EB054FFEB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" y="1681324"/>
            <a:ext cx="6871911" cy="3524864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1BA43A2-F6F0-456D-9E06-76D82386A7C6}"/>
              </a:ext>
            </a:extLst>
          </p:cNvPr>
          <p:cNvSpPr/>
          <p:nvPr/>
        </p:nvSpPr>
        <p:spPr>
          <a:xfrm>
            <a:off x="6622028" y="938299"/>
            <a:ext cx="466048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Nacionalidad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Británico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800" b="1" kern="1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800" b="1" kern="1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Nacimiento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Londres, Inglaterra,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 de septiembre de 1960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Carrera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deportiva</a:t>
            </a:r>
            <a:endParaRPr lang="es-MX" sz="36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Edwardian Script ITC" panose="030303020407070D0804" pitchFamily="66" charset="0"/>
              <a:cs typeface="Arial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Competiciones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B77D389-9208-4982-8645-955CB0BDADB8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699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75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27000">
              <a:srgbClr val="C00000"/>
            </a:gs>
            <a:gs pos="74000">
              <a:srgbClr val="FF0000">
                <a:alpha val="75000"/>
              </a:srgbClr>
            </a:gs>
            <a:gs pos="100000">
              <a:srgbClr val="C00000">
                <a:alpha val="7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2DE07753-8695-40CF-8BEE-5C4526A9E9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6" y="83792"/>
            <a:ext cx="6818456" cy="6818456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B77D389-9208-4982-8645-955CB0BDADB8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7BF1EAE-CC6A-4BA8-A2F8-B6C5B1BCA7FE}"/>
              </a:ext>
            </a:extLst>
          </p:cNvPr>
          <p:cNvSpPr/>
          <p:nvPr/>
        </p:nvSpPr>
        <p:spPr>
          <a:xfrm>
            <a:off x="6862917" y="634187"/>
            <a:ext cx="4655570" cy="56316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Años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en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activo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1992-1999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n-US" sz="36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Equipos</a:t>
            </a:r>
            <a:endParaRPr lang="en-US" sz="36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Edwardian Script ITC" panose="030303020407070D0804" pitchFamily="66" charset="0"/>
              <a:cs typeface="Arial"/>
            </a:endParaRPr>
          </a:p>
          <a:p>
            <a:pPr>
              <a:lnSpc>
                <a:spcPts val="2400"/>
              </a:lnSpc>
              <a:spcAft>
                <a:spcPts val="0"/>
              </a:spcAft>
            </a:pPr>
            <a:r>
              <a:rPr lang="en-U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Brabham, </a:t>
            </a:r>
          </a:p>
          <a:p>
            <a:pPr>
              <a:lnSpc>
                <a:spcPts val="2400"/>
              </a:lnSpc>
              <a:spcAft>
                <a:spcPts val="0"/>
              </a:spcAft>
            </a:pPr>
            <a:r>
              <a:rPr lang="en-U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Williams, </a:t>
            </a:r>
          </a:p>
          <a:p>
            <a:pPr>
              <a:lnSpc>
                <a:spcPts val="2400"/>
              </a:lnSpc>
              <a:spcAft>
                <a:spcPts val="0"/>
              </a:spcAft>
            </a:pPr>
            <a:r>
              <a:rPr lang="en-U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Arrows </a:t>
            </a:r>
          </a:p>
          <a:p>
            <a:pPr algn="r">
              <a:lnSpc>
                <a:spcPts val="2400"/>
              </a:lnSpc>
              <a:spcAft>
                <a:spcPts val="0"/>
              </a:spcAft>
            </a:pPr>
            <a:r>
              <a:rPr lang="en-U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Jordan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Carreras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comenzadas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115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Campeonatos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mundiales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1996</a:t>
            </a:r>
            <a:endParaRPr lang="es-MX" sz="2800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22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7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2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80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284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4644D10-0F5D-4CAB-94FC-40896C26E0DE}"/>
              </a:ext>
            </a:extLst>
          </p:cNvPr>
          <p:cNvSpPr/>
          <p:nvPr/>
        </p:nvSpPr>
        <p:spPr>
          <a:xfrm>
            <a:off x="1" y="1248015"/>
            <a:ext cx="364285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Victorias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22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Podios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42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36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Poles</a:t>
            </a:r>
            <a:endParaRPr lang="es-MX" sz="36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Edwardian Script ITC" panose="030303020407070D0804" pitchFamily="66" charset="0"/>
              <a:cs typeface="Arial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Vueltas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rápidas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lang="es-MX" sz="2800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E5CDC29A-5677-4DC5-85C9-DA6B9C13AF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852" y="781168"/>
            <a:ext cx="8214850" cy="533965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766DE282-EB97-4B2D-B1EB-EB0D473B5EF0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3227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125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D1B312C-74D4-446B-AB12-780ED75AD4CF}"/>
              </a:ext>
            </a:extLst>
          </p:cNvPr>
          <p:cNvSpPr/>
          <p:nvPr/>
        </p:nvSpPr>
        <p:spPr>
          <a:xfrm>
            <a:off x="7541344" y="633499"/>
            <a:ext cx="466048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Primera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carrera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España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1992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Primera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victoria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Hungría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1993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Última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victoria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Bélgica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1998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Última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carrera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Japón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1999</a:t>
            </a:r>
            <a:endParaRPr lang="es-MX" sz="2800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exterior, carretera, suelo, persona&#10;&#10;Descripción generada con confianza muy alta">
            <a:extLst>
              <a:ext uri="{FF2B5EF4-FFF2-40B4-BE49-F238E27FC236}">
                <a16:creationId xmlns:a16="http://schemas.microsoft.com/office/drawing/2014/main" id="{42C58982-04D9-4492-AFC3-EFAFA03A4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61" y="1135625"/>
            <a:ext cx="7188612" cy="4621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2EC5E13-FADC-4F7E-A8BC-0283E9B50C9B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8043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125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persona, exterior, carretera, suelo&#10;&#10;Descripción generada con confianza muy alta">
            <a:extLst>
              <a:ext uri="{FF2B5EF4-FFF2-40B4-BE49-F238E27FC236}">
                <a16:creationId xmlns:a16="http://schemas.microsoft.com/office/drawing/2014/main" id="{BEC05047-160C-4846-8204-D31AAAC328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955" y="1740303"/>
            <a:ext cx="7008067" cy="39468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2182763" y="304115"/>
            <a:ext cx="78166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Damon Graham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Devereux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Hill, </a:t>
            </a:r>
            <a:r>
              <a:rPr lang="es-ES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OBE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más conocido como Damon Hill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 expiloto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Britanico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del automovilismo de velocidad.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B108271-4AD1-45D3-B49A-5F82D88C2868}"/>
              </a:ext>
            </a:extLst>
          </p:cNvPr>
          <p:cNvSpPr/>
          <p:nvPr/>
        </p:nvSpPr>
        <p:spPr>
          <a:xfrm>
            <a:off x="2448236" y="1174269"/>
            <a:ext cx="728570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hijo del  Bi-campeón del mundo de Fórmula 1 Graham Hill.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7DB6F32-C4FC-4BAD-87F3-0E47527BB973}"/>
              </a:ext>
            </a:extLst>
          </p:cNvPr>
          <p:cNvSpPr/>
          <p:nvPr/>
        </p:nvSpPr>
        <p:spPr>
          <a:xfrm>
            <a:off x="0" y="1837952"/>
            <a:ext cx="52504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Disputó la Fórmula 1 desde 1992  hasta 1999,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resultando campeón de pilotos en 1996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para el equipo Williams, subcampeón en 1994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1995, y tercero en 1993.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322829B-2E48-41A8-BE64-79EE8D9BB453}"/>
              </a:ext>
            </a:extLst>
          </p:cNvPr>
          <p:cNvSpPr/>
          <p:nvPr/>
        </p:nvSpPr>
        <p:spPr>
          <a:xfrm>
            <a:off x="1" y="3445518"/>
            <a:ext cx="49849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carrera totalizó 22 victorias y 42  podios.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CFC65EE-669C-451B-8FBA-21ACF002D7F7}"/>
              </a:ext>
            </a:extLst>
          </p:cNvPr>
          <p:cNvSpPr/>
          <p:nvPr/>
        </p:nvSpPr>
        <p:spPr>
          <a:xfrm>
            <a:off x="0" y="4138690"/>
            <a:ext cx="52504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llegó a las competiciones de motor profesionales relativamente  tarde, cuando comenzó a competir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motocicletas en 1983  a la edad de 23 años.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8C7E737-C32D-466B-8440-50832C97D1DF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71755E0F-14F2-4D35-9BD1-3DAC3CF2276B}"/>
              </a:ext>
            </a:extLst>
          </p:cNvPr>
          <p:cNvSpPr/>
          <p:nvPr/>
        </p:nvSpPr>
        <p:spPr>
          <a:xfrm>
            <a:off x="0" y="5318551"/>
            <a:ext cx="635655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año siguiente ganó la copa de 350 cc en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Brands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Hatch.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C2B1C63-BFA8-4C8C-969F-11355A921E12}"/>
              </a:ext>
            </a:extLst>
          </p:cNvPr>
          <p:cNvSpPr/>
          <p:nvPr/>
        </p:nvSpPr>
        <p:spPr>
          <a:xfrm>
            <a:off x="14748" y="5878990"/>
            <a:ext cx="121772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1985 se trasladó a los monoplazas de 4 ruedas compitiendo con el equipo Van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Diemen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la Fórmula Ford,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antes de cambiar de nuevo a la Fórmula 3 británica en 1986.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1D2A8D5B-0E90-46EE-A124-6D537B1410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172395"/>
            <a:ext cx="1376516" cy="1376516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8BB4F6E1-C37F-4E6E-87CC-6810949C15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2532" y="162567"/>
            <a:ext cx="1376516" cy="1376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516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43200000">
                                      <p:cBhvr>
                                        <p:cTn id="18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48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23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416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942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7636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08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18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2882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persona, hombre, cielo, ropa&#10;&#10;Descripción generada con confianza muy alta">
            <a:extLst>
              <a:ext uri="{FF2B5EF4-FFF2-40B4-BE49-F238E27FC236}">
                <a16:creationId xmlns:a16="http://schemas.microsoft.com/office/drawing/2014/main" id="{F29794D0-4207-4F5D-BB77-EC8C79FDD1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305" b="99669" l="21799" r="73171">
                        <a14:foregroundMark x1="41768" y1="10265" x2="41768" y2="10265"/>
                        <a14:foregroundMark x1="43445" y1="15563" x2="43445" y2="15563"/>
                        <a14:foregroundMark x1="38415" y1="7616" x2="38415" y2="7616"/>
                        <a14:foregroundMark x1="40549" y1="8278" x2="40549" y2="8278"/>
                        <a14:foregroundMark x1="36128" y1="8940" x2="36128" y2="8940"/>
                        <a14:foregroundMark x1="34909" y1="8609" x2="34909" y2="8609"/>
                        <a14:foregroundMark x1="33384" y1="9603" x2="33384" y2="9603"/>
                        <a14:foregroundMark x1="39024" y1="4305" x2="39024" y2="4305"/>
                        <a14:foregroundMark x1="40244" y1="17881" x2="40244" y2="17881"/>
                        <a14:foregroundMark x1="36433" y1="13907" x2="36433" y2="13907"/>
                        <a14:foregroundMark x1="30793" y1="17219" x2="30793" y2="17219"/>
                        <a14:foregroundMark x1="27134" y1="14901" x2="27134" y2="14901"/>
                        <a14:foregroundMark x1="26372" y1="17881" x2="26372" y2="17881"/>
                        <a14:foregroundMark x1="24848" y1="20530" x2="24848" y2="20530"/>
                        <a14:foregroundMark x1="26524" y1="22517" x2="26524" y2="22517"/>
                        <a14:foregroundMark x1="49695" y1="82450" x2="49695" y2="82450"/>
                        <a14:foregroundMark x1="46189" y1="89404" x2="46189" y2="89404"/>
                        <a14:foregroundMark x1="57317" y1="96358" x2="57317" y2="96358"/>
                        <a14:foregroundMark x1="57927" y1="92053" x2="57927" y2="92053"/>
                        <a14:foregroundMark x1="59604" y1="92384" x2="59604" y2="92384"/>
                        <a14:foregroundMark x1="58384" y1="89073" x2="58384" y2="89073"/>
                        <a14:foregroundMark x1="73323" y1="99338" x2="73323" y2="99338"/>
                        <a14:foregroundMark x1="72866" y1="99338" x2="72866" y2="99338"/>
                        <a14:foregroundMark x1="22561" y1="99338" x2="22561" y2="99338"/>
                        <a14:foregroundMark x1="21799" y1="99669" x2="21799" y2="99669"/>
                        <a14:foregroundMark x1="30183" y1="92715" x2="30183" y2="92715"/>
                        <a14:foregroundMark x1="30640" y1="93709" x2="30640" y2="93709"/>
                        <a14:foregroundMark x1="29726" y1="94040" x2="29726" y2="94040"/>
                        <a14:foregroundMark x1="37805" y1="21192" x2="37805" y2="21192"/>
                        <a14:foregroundMark x1="25915" y1="16887" x2="25915" y2="16887"/>
                        <a14:foregroundMark x1="30335" y1="21523" x2="30335" y2="21523"/>
                        <a14:foregroundMark x1="22409" y1="21523" x2="22409" y2="21523"/>
                        <a14:foregroundMark x1="22561" y1="24172" x2="22561" y2="24172"/>
                        <a14:foregroundMark x1="22561" y1="22848" x2="22561" y2="22848"/>
                        <a14:foregroundMark x1="29573" y1="22517" x2="29573" y2="22517"/>
                        <a14:foregroundMark x1="27591" y1="29139" x2="27591" y2="29139"/>
                        <a14:foregroundMark x1="22561" y1="24172" x2="22561" y2="24172"/>
                        <a14:foregroundMark x1="22713" y1="24172" x2="22713" y2="24172"/>
                        <a14:foregroundMark x1="53659" y1="35762" x2="53659" y2="35762"/>
                        <a14:foregroundMark x1="52896" y1="38079" x2="52896" y2="38079"/>
                        <a14:foregroundMark x1="52896" y1="38079" x2="52896" y2="38079"/>
                        <a14:foregroundMark x1="53201" y1="38742" x2="53201" y2="38742"/>
                        <a14:foregroundMark x1="53201" y1="38742" x2="53201" y2="38742"/>
                        <a14:foregroundMark x1="53201" y1="43046" x2="53201" y2="43046"/>
                        <a14:foregroundMark x1="52591" y1="40728" x2="52591" y2="40728"/>
                        <a14:foregroundMark x1="65396" y1="94040" x2="65396" y2="94040"/>
                        <a14:foregroundMark x1="62195" y1="91722" x2="62195" y2="91722"/>
                        <a14:foregroundMark x1="60518" y1="90728" x2="60518" y2="90728"/>
                        <a14:foregroundMark x1="56402" y1="88742" x2="56402" y2="88742"/>
                        <a14:foregroundMark x1="56250" y1="87748" x2="56250" y2="87748"/>
                        <a14:foregroundMark x1="67988" y1="96358" x2="67988" y2="96358"/>
                        <a14:foregroundMark x1="69817" y1="97682" x2="69817" y2="97682"/>
                        <a14:foregroundMark x1="72104" y1="99338" x2="72104" y2="993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404" r="22966"/>
          <a:stretch/>
        </p:blipFill>
        <p:spPr>
          <a:xfrm>
            <a:off x="10221518" y="4506702"/>
            <a:ext cx="2034385" cy="1597403"/>
          </a:xfrm>
          <a:prstGeom prst="rect">
            <a:avLst/>
          </a:prstGeom>
        </p:spPr>
      </p:pic>
      <p:pic>
        <p:nvPicPr>
          <p:cNvPr id="15" name="Imagen 14" descr="Imagen que contiene deporte&#10;&#10;Descripción generada con confianza muy alta">
            <a:extLst>
              <a:ext uri="{FF2B5EF4-FFF2-40B4-BE49-F238E27FC236}">
                <a16:creationId xmlns:a16="http://schemas.microsoft.com/office/drawing/2014/main" id="{71B01257-414B-4F12-8291-7399D610C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14" b="87931" l="2875" r="95750">
                        <a14:foregroundMark x1="7500" y1="30172" x2="7500" y2="30172"/>
                        <a14:foregroundMark x1="2875" y1="33190" x2="2875" y2="33190"/>
                        <a14:foregroundMark x1="4750" y1="44828" x2="4750" y2="44828"/>
                        <a14:foregroundMark x1="4125" y1="56034" x2="4125" y2="56034"/>
                        <a14:foregroundMark x1="12125" y1="87069" x2="12125" y2="87069"/>
                        <a14:foregroundMark x1="9500" y1="86207" x2="9500" y2="86207"/>
                        <a14:foregroundMark x1="35250" y1="65517" x2="35250" y2="65517"/>
                        <a14:foregroundMark x1="40500" y1="59483" x2="40500" y2="59483"/>
                        <a14:foregroundMark x1="42625" y1="64224" x2="42625" y2="64224"/>
                        <a14:foregroundMark x1="45375" y1="66379" x2="45375" y2="66379"/>
                        <a14:foregroundMark x1="48625" y1="66379" x2="48625" y2="66379"/>
                        <a14:foregroundMark x1="44250" y1="66379" x2="44250" y2="66379"/>
                        <a14:foregroundMark x1="45125" y1="65517" x2="45125" y2="65517"/>
                        <a14:foregroundMark x1="50125" y1="65086" x2="50125" y2="65086"/>
                        <a14:foregroundMark x1="51375" y1="62069" x2="51375" y2="62069"/>
                        <a14:foregroundMark x1="49875" y1="62069" x2="49875" y2="62069"/>
                        <a14:foregroundMark x1="49875" y1="65517" x2="49875" y2="65517"/>
                        <a14:foregroundMark x1="91750" y1="65086" x2="91750" y2="65086"/>
                        <a14:foregroundMark x1="93500" y1="56034" x2="93500" y2="56034"/>
                        <a14:foregroundMark x1="95750" y1="80603" x2="95750" y2="80603"/>
                        <a14:foregroundMark x1="75250" y1="84914" x2="75250" y2="84914"/>
                        <a14:foregroundMark x1="73500" y1="81897" x2="73500" y2="81897"/>
                        <a14:foregroundMark x1="31750" y1="80172" x2="31750" y2="80172"/>
                        <a14:foregroundMark x1="35500" y1="81466" x2="35500" y2="81466"/>
                        <a14:foregroundMark x1="34625" y1="81897" x2="34625" y2="81897"/>
                        <a14:foregroundMark x1="33625" y1="81897" x2="33625" y2="81897"/>
                        <a14:foregroundMark x1="37000" y1="81897" x2="37000" y2="81897"/>
                        <a14:foregroundMark x1="39500" y1="80603" x2="39500" y2="80603"/>
                        <a14:foregroundMark x1="38375" y1="81466" x2="38375" y2="81466"/>
                        <a14:foregroundMark x1="48000" y1="55603" x2="48000" y2="55603"/>
                        <a14:foregroundMark x1="43375" y1="56897" x2="43375" y2="56897"/>
                        <a14:foregroundMark x1="41750" y1="56897" x2="41750" y2="56897"/>
                        <a14:foregroundMark x1="39750" y1="65086" x2="39750" y2="65086"/>
                        <a14:foregroundMark x1="93250" y1="79310" x2="93250" y2="79310"/>
                        <a14:foregroundMark x1="93375" y1="77155" x2="93375" y2="77155"/>
                        <a14:foregroundMark x1="95000" y1="76724" x2="95000" y2="76724"/>
                        <a14:foregroundMark x1="95125" y1="76293" x2="95125" y2="76293"/>
                        <a14:foregroundMark x1="3875" y1="31034" x2="3875" y2="31034"/>
                        <a14:foregroundMark x1="8125" y1="44397" x2="8125" y2="44397"/>
                        <a14:backgroundMark x1="21750" y1="85776" x2="21750" y2="85776"/>
                        <a14:backgroundMark x1="20375" y1="86207" x2="20375" y2="86207"/>
                        <a14:backgroundMark x1="19125" y1="86207" x2="19125" y2="86207"/>
                        <a14:backgroundMark x1="17875" y1="88793" x2="17875" y2="887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2" y="1608062"/>
            <a:ext cx="6050228" cy="1754566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0" y="200870"/>
            <a:ext cx="121919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tres temporadas en la Fórmula 3, donde ganó 4 carreras,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volvió a trasladarse, esta vez a la Fórmula 3000  internacional,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equipo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Mooncraft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donde, aunque fue competitivo, nunca ganó una carrera.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41F7BD6-46B9-4694-B48D-A1F09A42A5FF}"/>
              </a:ext>
            </a:extLst>
          </p:cNvPr>
          <p:cNvSpPr/>
          <p:nvPr/>
        </p:nvSpPr>
        <p:spPr>
          <a:xfrm>
            <a:off x="0" y="1380758"/>
            <a:ext cx="1219199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comenzó su carrera en la Fórmula 1 con la entonces poco competitiva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1992.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5DBD225-8DF5-42F4-B164-A8E1FB1A4D64}"/>
              </a:ext>
            </a:extLst>
          </p:cNvPr>
          <p:cNvSpPr/>
          <p:nvPr/>
        </p:nvSpPr>
        <p:spPr>
          <a:xfrm>
            <a:off x="5987845" y="1926447"/>
            <a:ext cx="620415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Obtuvo su primera victoria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Hungría de 1993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la escudería Williams, la primera  de 22  victorias,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21 de las cuales fueron con Williams.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47E94FD-B9AD-404B-A1B5-BE89753DB201}"/>
              </a:ext>
            </a:extLst>
          </p:cNvPr>
          <p:cNvSpPr/>
          <p:nvPr/>
        </p:nvSpPr>
        <p:spPr>
          <a:xfrm>
            <a:off x="-73740" y="3312777"/>
            <a:ext cx="1230015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1994  ganó el Gran Premio de Gran Bretaña,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carrera que su padre nunca ganó en su larga y exitosa carrera.</a:t>
            </a:r>
            <a:endParaRPr lang="es-MX" sz="2800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D708FBD-C5E2-4F08-96DA-D5BA5B69F6F8}"/>
              </a:ext>
            </a:extLst>
          </p:cNvPr>
          <p:cNvSpPr/>
          <p:nvPr/>
        </p:nvSpPr>
        <p:spPr>
          <a:xfrm>
            <a:off x="1" y="4109202"/>
            <a:ext cx="103681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mediados de los 90, Hill fue el principal rival de Michael Schumacher para el campeonato de pilotos,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acabando subcampeón en las temporadas 1994  y 1995, las cuales ganó el piloto alemán.</a:t>
            </a:r>
            <a:endParaRPr lang="es-MX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1E9CF35-DACC-412F-A1A1-2924D46B7483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6D143F32-1E91-4F8E-99ED-A83203F828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69" y="172395"/>
            <a:ext cx="985146" cy="985146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81BDEFE7-937B-4313-BEEE-33CA49A234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732" y="162567"/>
            <a:ext cx="985146" cy="985146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A40169C5-FFCE-474E-A099-CB22F6C734AD}"/>
              </a:ext>
            </a:extLst>
          </p:cNvPr>
          <p:cNvSpPr/>
          <p:nvPr/>
        </p:nvSpPr>
        <p:spPr>
          <a:xfrm>
            <a:off x="1" y="5053095"/>
            <a:ext cx="106630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Ambos tenían una larga lista de enfrentamientos dentro y fuera de la pista, incluyendo la famosa colisión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Adelaida 1994  que otorgó a Michael Schumacher su primer título por tan sólo un punto.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C5BF2E18-057C-404B-AC37-DBC534A922FC}"/>
              </a:ext>
            </a:extLst>
          </p:cNvPr>
          <p:cNvSpPr/>
          <p:nvPr/>
        </p:nvSpPr>
        <p:spPr>
          <a:xfrm>
            <a:off x="0" y="6041239"/>
            <a:ext cx="12191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 echó a Hill  para la temporada 1997 a pesar de conseguir 8 victorias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el campeonato del mundo en la temporada anterior, y fue contratado por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Arrows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35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1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43200000">
                                      <p:cBhvr>
                                        <p:cTn id="1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794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7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7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1196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3878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9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4348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8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526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8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2928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9" grpId="0"/>
      <p:bldP spid="10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cortadora de césped, transporte&#10;&#10;Descripción generada con confianza muy alta">
            <a:extLst>
              <a:ext uri="{FF2B5EF4-FFF2-40B4-BE49-F238E27FC236}">
                <a16:creationId xmlns:a16="http://schemas.microsoft.com/office/drawing/2014/main" id="{AB6F1732-2D9E-4F8B-98C7-004824569D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888" b="90331" l="2032" r="97968">
                        <a14:foregroundMark x1="6433" y1="54453" x2="6433" y2="54453"/>
                        <a14:foregroundMark x1="2483" y1="56743" x2="2483" y2="56743"/>
                        <a14:foregroundMark x1="8804" y1="90585" x2="8804" y2="90585"/>
                        <a14:foregroundMark x1="24605" y1="87786" x2="24605" y2="87786"/>
                        <a14:foregroundMark x1="28442" y1="75318" x2="28442" y2="75318"/>
                        <a14:foregroundMark x1="30361" y1="69466" x2="30361" y2="69466"/>
                        <a14:foregroundMark x1="40293" y1="29008" x2="40293" y2="29008"/>
                        <a14:foregroundMark x1="40632" y1="30789" x2="40632" y2="30789"/>
                        <a14:foregroundMark x1="40858" y1="32061" x2="40858" y2="32061"/>
                        <a14:foregroundMark x1="69074" y1="31298" x2="69074" y2="31298"/>
                        <a14:foregroundMark x1="66930" y1="31552" x2="66930" y2="31552"/>
                        <a14:foregroundMark x1="65350" y1="32316" x2="65350" y2="32316"/>
                        <a14:foregroundMark x1="63093" y1="31807" x2="63093" y2="31807"/>
                        <a14:foregroundMark x1="85327" y1="27990" x2="85327" y2="27990"/>
                        <a14:foregroundMark x1="83521" y1="27735" x2="83521" y2="27735"/>
                        <a14:foregroundMark x1="94921" y1="15776" x2="94921" y2="15776"/>
                        <a14:foregroundMark x1="98081" y1="45293" x2="98081" y2="45293"/>
                        <a14:foregroundMark x1="4402" y1="68448" x2="4402" y2="68448"/>
                        <a14:foregroundMark x1="4853" y1="73282" x2="4853" y2="73282"/>
                        <a14:foregroundMark x1="84424" y1="7888" x2="84424" y2="7888"/>
                        <a14:foregroundMark x1="27878" y1="88550" x2="27878" y2="88550"/>
                        <a14:foregroundMark x1="34199" y1="83461" x2="34199" y2="83461"/>
                        <a14:foregroundMark x1="33296" y1="86260" x2="33296" y2="86260"/>
                        <a14:foregroundMark x1="34537" y1="82697" x2="34199" y2="82697"/>
                        <a14:foregroundMark x1="34199" y1="84987" x2="34199" y2="84987"/>
                        <a14:foregroundMark x1="33296" y1="87023" x2="33296" y2="87023"/>
                        <a14:foregroundMark x1="34537" y1="82697" x2="34537" y2="82697"/>
                        <a14:foregroundMark x1="35214" y1="81170" x2="35214" y2="81170"/>
                        <a14:foregroundMark x1="32280" y1="53181" x2="32280" y2="53181"/>
                        <a14:foregroundMark x1="31716" y1="53181" x2="31716" y2="53181"/>
                        <a14:backgroundMark x1="14673" y1="66667" x2="14673" y2="66667"/>
                        <a14:backgroundMark x1="16930" y1="64631" x2="16930" y2="64631"/>
                        <a14:backgroundMark x1="19639" y1="80153" x2="19639" y2="80153"/>
                        <a14:backgroundMark x1="17043" y1="91094" x2="17043" y2="91094"/>
                        <a14:backgroundMark x1="14108" y1="91858" x2="14108" y2="91858"/>
                        <a14:backgroundMark x1="10948" y1="92875" x2="10948" y2="92875"/>
                        <a14:backgroundMark x1="84650" y1="62087" x2="84650" y2="62087"/>
                        <a14:backgroundMark x1="84086" y1="59796" x2="84086" y2="597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459" y="254304"/>
            <a:ext cx="4613618" cy="2046447"/>
          </a:xfrm>
          <a:prstGeom prst="rect">
            <a:avLst/>
          </a:prstGeom>
        </p:spPr>
      </p:pic>
      <p:pic>
        <p:nvPicPr>
          <p:cNvPr id="19" name="Imagen 18" descr="Imagen que contiene exterior, árbol, cielo, persona&#10;&#10;Descripción generada con confianza muy alta">
            <a:extLst>
              <a:ext uri="{FF2B5EF4-FFF2-40B4-BE49-F238E27FC236}">
                <a16:creationId xmlns:a16="http://schemas.microsoft.com/office/drawing/2014/main" id="{EEE71A02-CFF9-4222-9865-459E2B642D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21742"/>
            <a:ext cx="5604387" cy="373625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3DA6ED3-C091-44D8-A905-A00A188E254F}"/>
              </a:ext>
            </a:extLst>
          </p:cNvPr>
          <p:cNvSpPr/>
          <p:nvPr/>
        </p:nvSpPr>
        <p:spPr>
          <a:xfrm>
            <a:off x="0" y="613841"/>
            <a:ext cx="73879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Consiguió además la primera victoria para la escudería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Jordan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Bélgica de 1998.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0DE555E-475E-4FE6-A1D8-B5930FBF20C8}"/>
              </a:ext>
            </a:extLst>
          </p:cNvPr>
          <p:cNvSpPr/>
          <p:nvPr/>
        </p:nvSpPr>
        <p:spPr>
          <a:xfrm>
            <a:off x="0" y="1498741"/>
            <a:ext cx="73879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primera carrera fue el Gran Premio de España de 1992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la última el  Gran Premio de Japón de 1999.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BA2B9B40-DB4F-4D15-B909-81E088AC9ABD}"/>
              </a:ext>
            </a:extLst>
          </p:cNvPr>
          <p:cNvSpPr/>
          <p:nvPr/>
        </p:nvSpPr>
        <p:spPr>
          <a:xfrm>
            <a:off x="4645741" y="2399638"/>
            <a:ext cx="2905433" cy="738073"/>
          </a:xfrm>
          <a:prstGeom prst="rect">
            <a:avLst/>
          </a:prstGeom>
        </p:spPr>
        <p:txBody>
          <a:bodyPr wrap="square">
            <a:prstTxWarp prst="textPlain">
              <a:avLst>
                <a:gd name="adj" fmla="val 49492"/>
              </a:avLst>
            </a:prstTxWarp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Comienzos</a:t>
            </a: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27CBC012-C355-471E-926F-F186506F990D}"/>
              </a:ext>
            </a:extLst>
          </p:cNvPr>
          <p:cNvSpPr/>
          <p:nvPr/>
        </p:nvSpPr>
        <p:spPr>
          <a:xfrm>
            <a:off x="5338916" y="3445524"/>
            <a:ext cx="6853083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nació en Londres el 17 de septiembre de 1960,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fruto del matrimonio del campeón del mundo de Fórmula 1 Graham Hill y su esposa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Bette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14186CAA-0677-4281-AD89-A11DB4404179}"/>
              </a:ext>
            </a:extLst>
          </p:cNvPr>
          <p:cNvSpPr/>
          <p:nvPr/>
        </p:nvSpPr>
        <p:spPr>
          <a:xfrm>
            <a:off x="5338915" y="4595901"/>
            <a:ext cx="68530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tiene dos hermanas, Samantha y Brigitte.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82D3CF01-698A-4DCB-A07C-784922140841}"/>
              </a:ext>
            </a:extLst>
          </p:cNvPr>
          <p:cNvSpPr/>
          <p:nvPr/>
        </p:nvSpPr>
        <p:spPr>
          <a:xfrm>
            <a:off x="5338916" y="5230082"/>
            <a:ext cx="68530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Brigitte era actriz.</a:t>
            </a:r>
            <a:endParaRPr lang="es-MX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9FBAC04D-A7EF-4AC4-BB23-61938D211A1F}"/>
              </a:ext>
            </a:extLst>
          </p:cNvPr>
          <p:cNvSpPr/>
          <p:nvPr/>
        </p:nvSpPr>
        <p:spPr>
          <a:xfrm>
            <a:off x="5338916" y="5805265"/>
            <a:ext cx="685308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primera película fue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Caravan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Vaccares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1974,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comenzó, Marketing en 1998  después de trabajar con Damon.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3DE94CC7-64FE-49A7-878B-5B41F3B61BDE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2517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002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626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1904"/>
                            </p:stCondLst>
                            <p:childTnLst>
                              <p:par>
                                <p:cTn id="2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3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808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3" grpId="0"/>
      <p:bldP spid="14" grpId="0"/>
      <p:bldP spid="15" grpId="0"/>
      <p:bldP spid="16" grpId="0"/>
      <p:bldP spid="17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foto, persona, ventana, mirando&#10;&#10;Descripción generada con confianza muy alta">
            <a:extLst>
              <a:ext uri="{FF2B5EF4-FFF2-40B4-BE49-F238E27FC236}">
                <a16:creationId xmlns:a16="http://schemas.microsoft.com/office/drawing/2014/main" id="{8E2EA305-F3F5-4696-817E-3DAB3F936E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60" y="731825"/>
            <a:ext cx="5350905" cy="356464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n 11" descr="Imagen que contiene árbol, exterior, hierba, persona&#10;&#10;Descripción generada con confianza muy alta">
            <a:extLst>
              <a:ext uri="{FF2B5EF4-FFF2-40B4-BE49-F238E27FC236}">
                <a16:creationId xmlns:a16="http://schemas.microsoft.com/office/drawing/2014/main" id="{7069F19B-94C1-4001-82E6-FD14B93A2E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08" y="3555922"/>
            <a:ext cx="6150077" cy="310967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17508" y="97641"/>
            <a:ext cx="121744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2002, ella se hizo mánager del piloto americano Derek Hill,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hijo del campeón del mundo de Fórmula 1 961, Phil Hill, (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no tenían parentesco entre ellos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72A127F-491F-4F01-8C26-D02B449BF634}"/>
              </a:ext>
            </a:extLst>
          </p:cNvPr>
          <p:cNvSpPr/>
          <p:nvPr/>
        </p:nvSpPr>
        <p:spPr>
          <a:xfrm>
            <a:off x="5043948" y="820314"/>
            <a:ext cx="71480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Mientras, en su adolescencia, Damon asistió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prestigioso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Haberdashers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'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Aske's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Boys'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School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Hertfordshire.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01CB2B9-40D9-4DA7-B8CB-581B558F7CE1}"/>
              </a:ext>
            </a:extLst>
          </p:cNvPr>
          <p:cNvSpPr/>
          <p:nvPr/>
        </p:nvSpPr>
        <p:spPr>
          <a:xfrm>
            <a:off x="5191432" y="1660978"/>
            <a:ext cx="7000567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muerte de su padre en un accidente aéreo en 1975,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Damon tenía sólo 15 años,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dejó a la familia Hill en unas circunstancias realmente malas.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79D19EC-1AED-40BC-9A49-63D18809A975}"/>
              </a:ext>
            </a:extLst>
          </p:cNvPr>
          <p:cNvSpPr/>
          <p:nvPr/>
        </p:nvSpPr>
        <p:spPr>
          <a:xfrm>
            <a:off x="5176684" y="2752338"/>
            <a:ext cx="700056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empezó a trabajar como peón y mensajero en moto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pagarse sus estudios.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A5BD2A6-3C79-4881-B1A1-359D5784BDD6}"/>
              </a:ext>
            </a:extLst>
          </p:cNvPr>
          <p:cNvSpPr/>
          <p:nvPr/>
        </p:nvSpPr>
        <p:spPr>
          <a:xfrm>
            <a:off x="-147483" y="3991209"/>
            <a:ext cx="591410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Damon se casó con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Georgie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(nacida el 30 de abril de 1963), y tuvieron cuatro hijos: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Oliver (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nacido el 4 de mayo de 1989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Joshua (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nacido el 9 de enero de 1991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Tabitha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nacida el 16 de julio de 1995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Rosie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nacida el 1 de febrero de 1998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D43ACFE7-0588-4B22-8F14-5C1AC10E5271}"/>
              </a:ext>
            </a:extLst>
          </p:cNvPr>
          <p:cNvSpPr/>
          <p:nvPr/>
        </p:nvSpPr>
        <p:spPr>
          <a:xfrm>
            <a:off x="1" y="6129734"/>
            <a:ext cx="57961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Oliver nació con síndrome de Down y Damon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Georgie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financian instituciones benéficas relacionadas.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69D443E-F4DB-4699-8BE1-ABE9700BED2D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7197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37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882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634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619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4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1144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3354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9" grpId="0"/>
      <p:bldP spid="10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persona, edificio, exterior, sujetando&#10;&#10;Descripción generada con confianza muy alta">
            <a:extLst>
              <a:ext uri="{FF2B5EF4-FFF2-40B4-BE49-F238E27FC236}">
                <a16:creationId xmlns:a16="http://schemas.microsoft.com/office/drawing/2014/main" id="{0A3C712A-B020-4121-9D3A-CDA683F906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0" y="32772"/>
            <a:ext cx="7324213" cy="59066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339213" y="407358"/>
            <a:ext cx="57567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6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Carrera</a:t>
            </a:r>
            <a:endParaRPr lang="es-MX" sz="6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8DF0D47-FD03-48FB-834E-4281C4980348}"/>
              </a:ext>
            </a:extLst>
          </p:cNvPr>
          <p:cNvSpPr/>
          <p:nvPr/>
        </p:nvSpPr>
        <p:spPr>
          <a:xfrm>
            <a:off x="6096000" y="6306710"/>
            <a:ext cx="6096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4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Antes de la Fórmula 1</a:t>
            </a:r>
            <a:endParaRPr lang="es-MX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266A27B-9097-405A-80FA-F0CBC86E6256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7096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2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9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carretera, hierba, exterior, pequeño&#10;&#10;Descripción generada con confianza muy alta">
            <a:extLst>
              <a:ext uri="{FF2B5EF4-FFF2-40B4-BE49-F238E27FC236}">
                <a16:creationId xmlns:a16="http://schemas.microsoft.com/office/drawing/2014/main" id="{21D35D6D-C4A5-4635-9750-CD520DF76C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878" y="4243873"/>
            <a:ext cx="3190873" cy="204614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n 4" descr="Imagen que contiene exterior, edificio, carretera, automóvil&#10;&#10;Descripción generada con confianza muy alta">
            <a:extLst>
              <a:ext uri="{FF2B5EF4-FFF2-40B4-BE49-F238E27FC236}">
                <a16:creationId xmlns:a16="http://schemas.microsoft.com/office/drawing/2014/main" id="{AFBEC4E1-ED67-4647-B842-9715EDE163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538" y="442441"/>
            <a:ext cx="2536648" cy="165833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n 6" descr="Imagen que contiene motocicleta, carretera, exterior, edificio&#10;&#10;Descripción generada con confianza muy alta">
            <a:extLst>
              <a:ext uri="{FF2B5EF4-FFF2-40B4-BE49-F238E27FC236}">
                <a16:creationId xmlns:a16="http://schemas.microsoft.com/office/drawing/2014/main" id="{C056D202-34AB-4124-A373-5180897424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5067" y="442441"/>
            <a:ext cx="2441847" cy="183794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n 11" descr="Imagen que contiene tocado, ropa, casco, pared&#10;&#10;Descripción generada con confianza muy alta">
            <a:extLst>
              <a:ext uri="{FF2B5EF4-FFF2-40B4-BE49-F238E27FC236}">
                <a16:creationId xmlns:a16="http://schemas.microsoft.com/office/drawing/2014/main" id="{1C628318-57BA-4BEB-BC49-3B8BB09F41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853" b="89791" l="7000" r="90000">
                        <a14:foregroundMark x1="88125" y1="40969" x2="88125" y2="40969"/>
                        <a14:foregroundMark x1="87250" y1="36649" x2="87250" y2="36649"/>
                        <a14:foregroundMark x1="60750" y1="29058" x2="60750" y2="29058"/>
                        <a14:foregroundMark x1="65750" y1="19895" x2="65750" y2="19895"/>
                        <a14:foregroundMark x1="63625" y1="23037" x2="63625" y2="23037"/>
                        <a14:foregroundMark x1="52125" y1="8246" x2="52125" y2="8246"/>
                        <a14:foregroundMark x1="37125" y1="24215" x2="37125" y2="24215"/>
                        <a14:foregroundMark x1="35875" y1="24215" x2="35875" y2="24215"/>
                        <a14:foregroundMark x1="37000" y1="18848" x2="37000" y2="18848"/>
                        <a14:foregroundMark x1="8375" y1="40576" x2="8375" y2="40576"/>
                        <a14:foregroundMark x1="89125" y1="44634" x2="89125" y2="44634"/>
                        <a14:foregroundMark x1="89375" y1="33377" x2="89375" y2="33377"/>
                        <a14:foregroundMark x1="89125" y1="30628" x2="89125" y2="30628"/>
                        <a14:foregroundMark x1="88750" y1="29058" x2="88750" y2="29058"/>
                        <a14:foregroundMark x1="22000" y1="39398" x2="22000" y2="39398"/>
                        <a14:foregroundMark x1="63250" y1="29581" x2="63250" y2="29581"/>
                        <a14:foregroundMark x1="17625" y1="36911" x2="17625" y2="36911"/>
                        <a14:foregroundMark x1="16625" y1="36649" x2="16625" y2="36649"/>
                        <a14:foregroundMark x1="18000" y1="36257" x2="18000" y2="36257"/>
                        <a14:foregroundMark x1="18625" y1="36257" x2="18625" y2="36257"/>
                        <a14:foregroundMark x1="10000" y1="38743" x2="10000" y2="38743"/>
                        <a14:foregroundMark x1="8750" y1="39005" x2="8750" y2="39005"/>
                        <a14:foregroundMark x1="11125" y1="38351" x2="11125" y2="38351"/>
                        <a14:foregroundMark x1="16375" y1="37042" x2="16375" y2="37042"/>
                        <a14:foregroundMark x1="15375" y1="36911" x2="15375" y2="36911"/>
                        <a14:foregroundMark x1="8000" y1="39398" x2="8000" y2="39398"/>
                        <a14:foregroundMark x1="7000" y1="39398" x2="7000" y2="39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490" y="1948853"/>
            <a:ext cx="1519082" cy="1435662"/>
          </a:xfrm>
          <a:prstGeom prst="rect">
            <a:avLst/>
          </a:prstGeom>
        </p:spPr>
      </p:pic>
      <p:pic>
        <p:nvPicPr>
          <p:cNvPr id="4" name="Imagen 3" descr="Imagen que contiene exterior, carretera, suelo, hierba&#10;&#10;Descripción generada con confianza muy alta">
            <a:extLst>
              <a:ext uri="{FF2B5EF4-FFF2-40B4-BE49-F238E27FC236}">
                <a16:creationId xmlns:a16="http://schemas.microsoft.com/office/drawing/2014/main" id="{C15A4D50-7BE1-40D6-AA28-DD1D25C8AB8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3560" y="2861475"/>
            <a:ext cx="2492479" cy="166061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n 8" descr="Imagen que contiene exterior, carretera, cielo, plano&#10;&#10;Descripción generada con confianza muy alta">
            <a:extLst>
              <a:ext uri="{FF2B5EF4-FFF2-40B4-BE49-F238E27FC236}">
                <a16:creationId xmlns:a16="http://schemas.microsoft.com/office/drawing/2014/main" id="{8E1ADA3D-6B10-4726-AFCD-1B49CD7F99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4" y="4634820"/>
            <a:ext cx="3317773" cy="16552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2020527" y="746556"/>
            <a:ext cx="814969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comenzó su carrera dentro del mundo del motor en competiciones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motocicletas en 1983, ganando el campeonato de 350 cc en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Brands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Hatch, antes de competir en una carrera de coches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Winfield Racing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School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Francia.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C8F4836-F276-41A2-AF80-48D5CCAD5BA1}"/>
              </a:ext>
            </a:extLst>
          </p:cNvPr>
          <p:cNvSpPr/>
          <p:nvPr/>
        </p:nvSpPr>
        <p:spPr>
          <a:xfrm>
            <a:off x="1533832" y="2280389"/>
            <a:ext cx="793463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no hizo su debut en monoplazas hasta 1984,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llevando el casco blanquiazul del London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Rowing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Club como lo hizo su padre.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7CCBBEB5-1456-455D-BFBA-98D1C020D91B}"/>
              </a:ext>
            </a:extLst>
          </p:cNvPr>
          <p:cNvSpPr/>
          <p:nvPr/>
        </p:nvSpPr>
        <p:spPr>
          <a:xfrm>
            <a:off x="0" y="3460251"/>
            <a:ext cx="99256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Poco a poco se consiguió meter en la Fórmula Ford,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ganando seis carreras  para el equipo Van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Diemen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1985.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9A7D436A-C2D2-4DE0-A8BB-8ECE90993D5B}"/>
              </a:ext>
            </a:extLst>
          </p:cNvPr>
          <p:cNvSpPr/>
          <p:nvPr/>
        </p:nvSpPr>
        <p:spPr>
          <a:xfrm>
            <a:off x="2920184" y="4610627"/>
            <a:ext cx="63565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Entonces Hill entró en la Fórmula 3,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corrió para tres equipos diferentes en tres años,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una primera temporada constante en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Mooncraft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1986  y varias victorias en los siguientes años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Middlebridge Racing  y la entonces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Intersport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2CEF2293-32C8-439D-8FBC-081FDE043505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8791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128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6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38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15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150" tmFilter="0, 0; 0.125,0.2665; 0.25,0.4; 0.375,0.465; 0.5,0.5;  0.625,0.535; 0.75,0.6; 0.875,0.7335; 1,1">
                                          <p:stCondLst>
                                            <p:cond delay="41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75" tmFilter="0, 0; 0.125,0.2665; 0.25,0.4; 0.375,0.465; 0.5,0.5;  0.625,0.535; 0.75,0.6; 0.875,0.7335; 1,1">
                                          <p:stCondLst>
                                            <p:cond delay="82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25" tmFilter="0, 0; 0.125,0.2665; 0.25,0.4; 0.375,0.465; 0.5,0.5;  0.625,0.535; 0.75,0.6; 0.875,0.7335; 1,1">
                                          <p:stCondLst>
                                            <p:cond delay="103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163">
                                          <p:stCondLst>
                                            <p:cond delay="40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037" decel="50000">
                                          <p:stCondLst>
                                            <p:cond delay="42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63">
                                          <p:stCondLst>
                                            <p:cond delay="8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037" decel="50000">
                                          <p:stCondLst>
                                            <p:cond delay="836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63">
                                          <p:stCondLst>
                                            <p:cond delay="102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037" decel="50000">
                                          <p:stCondLst>
                                            <p:cond delay="104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63">
                                          <p:stCondLst>
                                            <p:cond delay="113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037" decel="50000">
                                          <p:stCondLst>
                                            <p:cond delay="1146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226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8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672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8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688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3" grpId="0"/>
      <p:bldP spid="14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arretera, exterior, patinaje&#10;&#10;Descripción generada con confianza muy alta">
            <a:extLst>
              <a:ext uri="{FF2B5EF4-FFF2-40B4-BE49-F238E27FC236}">
                <a16:creationId xmlns:a16="http://schemas.microsoft.com/office/drawing/2014/main" id="{8A301B2E-CDD0-4F57-95A3-06D33DCCB6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00" r="17742"/>
          <a:stretch/>
        </p:blipFill>
        <p:spPr>
          <a:xfrm>
            <a:off x="6746592" y="9116"/>
            <a:ext cx="5435578" cy="379596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 descr="Imagen que contiene árbol, carretera, exterior&#10;&#10;Descripción generada con confianza muy alta">
            <a:extLst>
              <a:ext uri="{FF2B5EF4-FFF2-40B4-BE49-F238E27FC236}">
                <a16:creationId xmlns:a16="http://schemas.microsoft.com/office/drawing/2014/main" id="{D6C99963-C129-4F8B-A1BD-076C2A77DE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184844"/>
            <a:ext cx="4056591" cy="268749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392F5590-8817-4171-BB3B-489AE5EEC53F}"/>
              </a:ext>
            </a:extLst>
          </p:cNvPr>
          <p:cNvSpPr/>
          <p:nvPr/>
        </p:nvSpPr>
        <p:spPr>
          <a:xfrm>
            <a:off x="1" y="495836"/>
            <a:ext cx="67990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1989, Hill alcanzó la Fórmula 3000,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corriendo de nuevo para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Mooncraft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la entonces Middlebridge Racing durante los siguientes tres años.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CF74032-8ED9-4079-90D9-B48BD56DB02B}"/>
              </a:ext>
            </a:extLst>
          </p:cNvPr>
          <p:cNvSpPr/>
          <p:nvPr/>
        </p:nvSpPr>
        <p:spPr>
          <a:xfrm>
            <a:off x="339213" y="1734709"/>
            <a:ext cx="662202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Hill corrió al frente de los desfavorecidos chasis Lola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Middlebridge en 1990  y 1991,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consiguió tres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poles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lideró cinco carreras en 1990,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no consiguió ganar ninguna carrera durante su estancia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3000.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0350A13-9998-4DDF-9C29-59272DF3AFE3}"/>
              </a:ext>
            </a:extLst>
          </p:cNvPr>
          <p:cNvSpPr/>
          <p:nvPr/>
        </p:nvSpPr>
        <p:spPr>
          <a:xfrm>
            <a:off x="0" y="3784734"/>
            <a:ext cx="609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6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1</a:t>
            </a:r>
            <a:endParaRPr lang="es-MX" sz="6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E0E9AB2-C1A8-41FD-8E89-EC3FABFDB3DF}"/>
              </a:ext>
            </a:extLst>
          </p:cNvPr>
          <p:cNvSpPr/>
          <p:nvPr/>
        </p:nvSpPr>
        <p:spPr>
          <a:xfrm>
            <a:off x="6095999" y="3593000"/>
            <a:ext cx="6086171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1992</a:t>
            </a:r>
          </a:p>
          <a:p>
            <a:pPr algn="ctr">
              <a:lnSpc>
                <a:spcPts val="32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0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endParaRPr lang="es-MX" sz="4000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0480C5C-9B82-43AD-AB2D-CB81244079BB}"/>
              </a:ext>
            </a:extLst>
          </p:cNvPr>
          <p:cNvSpPr/>
          <p:nvPr/>
        </p:nvSpPr>
        <p:spPr>
          <a:xfrm>
            <a:off x="3805084" y="4743376"/>
            <a:ext cx="83770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tenía 31 años,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edad a la que muchos pilotos se habían retirado de la categoría reina,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apareció en la Fórmula 1 con la escudería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1992.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CC64E96-E101-41D7-900A-3A26FE9A8266}"/>
              </a:ext>
            </a:extLst>
          </p:cNvPr>
          <p:cNvSpPr/>
          <p:nvPr/>
        </p:nvSpPr>
        <p:spPr>
          <a:xfrm>
            <a:off x="3801382" y="6011746"/>
            <a:ext cx="839061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que ganó el campeonato de constructores en 1966,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encontraba en serias dificultades económicas.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4BF65F5-B3E6-4090-BF7C-F5F4DA0A01AF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60672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10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9322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4222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256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144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7664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0582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 build="p"/>
      <p:bldP spid="7" grpId="0"/>
      <p:bldP spid="8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cielo, persona, exterior, hombre&#10;&#10;Descripción generada con confianza muy alta">
            <a:extLst>
              <a:ext uri="{FF2B5EF4-FFF2-40B4-BE49-F238E27FC236}">
                <a16:creationId xmlns:a16="http://schemas.microsoft.com/office/drawing/2014/main" id="{E2CE12E4-74D9-42C8-8EC5-AE52E328FE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323" y="421566"/>
            <a:ext cx="7975597" cy="53237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-88490" y="200885"/>
            <a:ext cx="123886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empezó la temporada después de tres carreras,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sustituyendo a Giovanna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Amati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después de que su patrocinio no se realizará.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2BFD9CE-245D-4869-B34C-19393BE78F50}"/>
              </a:ext>
            </a:extLst>
          </p:cNvPr>
          <p:cNvSpPr/>
          <p:nvPr/>
        </p:nvSpPr>
        <p:spPr>
          <a:xfrm>
            <a:off x="-44245" y="1248018"/>
            <a:ext cx="494070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Amati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 había sido capaz de conseguir calificar,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pero Hill  igualó a su compañero de equipo, Eric van de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Poele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calificando para dos Grandes Premios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mitad de temporada: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GP del Reino Unido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el GP de Hungría.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C2CFED2-78EC-4B44-864E-D24F097BCB85}"/>
              </a:ext>
            </a:extLst>
          </p:cNvPr>
          <p:cNvSpPr/>
          <p:nvPr/>
        </p:nvSpPr>
        <p:spPr>
          <a:xfrm>
            <a:off x="0" y="4227186"/>
            <a:ext cx="38050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circuito de Hungría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sería luego el escenario de dos victorias de Hill y este siempre puntuaría aquí.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C08F627-1159-4E25-9AFF-D1DEDD73CD84}"/>
              </a:ext>
            </a:extLst>
          </p:cNvPr>
          <p:cNvSpPr/>
          <p:nvPr/>
        </p:nvSpPr>
        <p:spPr>
          <a:xfrm>
            <a:off x="1" y="6203466"/>
            <a:ext cx="1219199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fue además el piloto de pruebas de la dominante Williams-Renault ese año.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F577B59-1E18-4A2E-8484-1CFE0C618592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3655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188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2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782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7992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7842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interior, motocicleta&#10;&#10;Descripción generada con confianza muy alta">
            <a:extLst>
              <a:ext uri="{FF2B5EF4-FFF2-40B4-BE49-F238E27FC236}">
                <a16:creationId xmlns:a16="http://schemas.microsoft.com/office/drawing/2014/main" id="{C260588E-22A3-40C2-B5DE-03C6808B6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12" y="1233308"/>
            <a:ext cx="7610172" cy="50774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83B13EE1-06C3-4D3D-956B-7376E482120B}"/>
              </a:ext>
            </a:extLst>
          </p:cNvPr>
          <p:cNvSpPr/>
          <p:nvPr/>
        </p:nvSpPr>
        <p:spPr>
          <a:xfrm>
            <a:off x="4875572" y="171389"/>
            <a:ext cx="2454374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1993-1996</a:t>
            </a:r>
          </a:p>
          <a:p>
            <a:pPr algn="ctr">
              <a:lnSpc>
                <a:spcPts val="32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</a:t>
            </a:r>
            <a:endParaRPr lang="es-MX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875DDB44-98A4-4CA4-917C-6568A5147E22}"/>
              </a:ext>
            </a:extLst>
          </p:cNvPr>
          <p:cNvSpPr/>
          <p:nvPr/>
        </p:nvSpPr>
        <p:spPr>
          <a:xfrm>
            <a:off x="7890384" y="1852701"/>
            <a:ext cx="4301615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Nigel Mansell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dejó Williams para ir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Indy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Racing League en 1993, Hill se sentó en el coche titular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compañero de Alain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antes que el candidato con más experiencia Martin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Brundle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C4335ADA-2600-49AC-8702-B5C49FDBE3E8}"/>
              </a:ext>
            </a:extLst>
          </p:cNvPr>
          <p:cNvSpPr/>
          <p:nvPr/>
        </p:nvSpPr>
        <p:spPr>
          <a:xfrm>
            <a:off x="7890384" y="4315677"/>
            <a:ext cx="43016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primera temporada completa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1,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se benefició enormemente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experiencia de su compañero francés.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F577B59-1E18-4A2E-8484-1CFE0C618592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9990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  <p:sndAc>
          <p:stSnd>
            <p:snd r:embed="rId2" name="Damon 2 Medley-Eaglenest-1.wav"/>
          </p:stSnd>
        </p:sndAc>
      </p:transition>
    </mc:Choice>
    <mc:Fallback xmlns="">
      <p:transition spd="slow" advTm="0">
        <p:fade/>
        <p:sndAc>
          <p:stSnd>
            <p:snd r:embed="rId4" name="Damon 2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12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13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2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662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1878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4" grpId="0"/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hierba, carretera, exterior, valla&#10;&#10;Descripción generada con confianza muy alta">
            <a:extLst>
              <a:ext uri="{FF2B5EF4-FFF2-40B4-BE49-F238E27FC236}">
                <a16:creationId xmlns:a16="http://schemas.microsoft.com/office/drawing/2014/main" id="{48EFE8DB-9BDA-4269-AE87-2A283CD3FCC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60"/>
          <a:stretch/>
        </p:blipFill>
        <p:spPr>
          <a:xfrm>
            <a:off x="211398" y="1268362"/>
            <a:ext cx="8814618" cy="4704732"/>
          </a:xfrm>
          <a:prstGeom prst="roundRect">
            <a:avLst>
              <a:gd name="adj" fmla="val 11111"/>
            </a:avLst>
          </a:prstGeom>
          <a:ln w="190500" cap="rnd">
            <a:solidFill>
              <a:srgbClr val="00206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1" y="156633"/>
            <a:ext cx="1219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cuatro retiradas en la primera mitad de la temporada, además de problemas con los neumáticos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lideraba el  Gran Premio de Alemania, el piloto inglés ganó tres carreras consecutivas en Hungría,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Bélgica (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él  y Michael Schumacher tuvieron una emocionante carrera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y en Italia.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E98F6DC-6C83-47A6-BD66-D6A14D3E01C5}"/>
              </a:ext>
            </a:extLst>
          </p:cNvPr>
          <p:cNvSpPr/>
          <p:nvPr/>
        </p:nvSpPr>
        <p:spPr>
          <a:xfrm>
            <a:off x="9026016" y="1587228"/>
            <a:ext cx="3165984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eso se convirtió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primer hijo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un vencedor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 Gran Premio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ganar también uno.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B86D1B1-6549-4CA7-B1AA-2E84F87F3F94}"/>
              </a:ext>
            </a:extLst>
          </p:cNvPr>
          <p:cNvSpPr/>
          <p:nvPr/>
        </p:nvSpPr>
        <p:spPr>
          <a:xfrm>
            <a:off x="8952271" y="3416021"/>
            <a:ext cx="3239728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Tradicionalmente,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campeón del campeonato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pilotos lleva el número 1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coche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siguiente temporada, mientras que su compañero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lleva el número 2.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899E3F1-E0DD-4B0A-A497-594954F87748}"/>
              </a:ext>
            </a:extLst>
          </p:cNvPr>
          <p:cNvSpPr/>
          <p:nvPr/>
        </p:nvSpPr>
        <p:spPr>
          <a:xfrm>
            <a:off x="0" y="6070736"/>
            <a:ext cx="12191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el campeón de 1992, Nigel Mansell, no corrió en la Fórmula 1 en 1993,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dieron al equipo Williams los números 0 y 2. 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4ACBDE89-AAF3-41A8-880D-8973C3188610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8877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444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8964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259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hierba, exterior, suelo, persona&#10;&#10;Descripción generada con confianza muy alta">
            <a:extLst>
              <a:ext uri="{FF2B5EF4-FFF2-40B4-BE49-F238E27FC236}">
                <a16:creationId xmlns:a16="http://schemas.microsoft.com/office/drawing/2014/main" id="{B7AF4A64-2795-4213-AAC9-D13508B180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896" y="1121447"/>
            <a:ext cx="6106275" cy="40454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0" y="82897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cogió el número 0, siendo la segunda persona en la historia de la Fórmula 1 en hacerlo,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Jody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Scheckteren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1973.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D5F74A3-F73B-4F87-BE97-7C3D97A00766}"/>
              </a:ext>
            </a:extLst>
          </p:cNvPr>
          <p:cNvSpPr/>
          <p:nvPr/>
        </p:nvSpPr>
        <p:spPr>
          <a:xfrm>
            <a:off x="-1" y="849809"/>
            <a:ext cx="12191999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1994</a:t>
            </a:r>
            <a:endParaRPr lang="es-MX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CCD6FA0-6C4E-43AF-8AB7-E7C7651E6D95}"/>
              </a:ext>
            </a:extLst>
          </p:cNvPr>
          <p:cNvSpPr/>
          <p:nvPr/>
        </p:nvSpPr>
        <p:spPr>
          <a:xfrm>
            <a:off x="1" y="1218523"/>
            <a:ext cx="6297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1994, el tres veces campeón del mundo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Senna entró a Williams junto a Hill.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40BB7D2-3E02-4BEB-B7AD-D57671BCABA3}"/>
              </a:ext>
            </a:extLst>
          </p:cNvPr>
          <p:cNvSpPr/>
          <p:nvPr/>
        </p:nvSpPr>
        <p:spPr>
          <a:xfrm>
            <a:off x="1" y="2014936"/>
            <a:ext cx="6297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el entonces campeón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tampoco volvió a correr, Hill mantuvo su número '0’.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B232E5A-957E-41AB-AAF8-8E7053272E19}"/>
              </a:ext>
            </a:extLst>
          </p:cNvPr>
          <p:cNvSpPr/>
          <p:nvPr/>
        </p:nvSpPr>
        <p:spPr>
          <a:xfrm>
            <a:off x="1" y="2840847"/>
            <a:ext cx="629756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pretemporada apostaba por Senna, el mejor piloto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ejercicio conduciendo además el mejor auto,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indiscutible aspirante al título.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47AFD60-3548-4BC2-845C-3508B980FA43}"/>
              </a:ext>
            </a:extLst>
          </p:cNvPr>
          <p:cNvSpPr/>
          <p:nvPr/>
        </p:nvSpPr>
        <p:spPr>
          <a:xfrm>
            <a:off x="1" y="3946980"/>
            <a:ext cx="629756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obstante, Senna, tras demostrar su rapidez en las dos primeras calificaciones, de Brasil y Japón, había concluido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colisión ambas participaciones, seriamente afectado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problemas de concentración como el mismo advertiría.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hierba, exterior, suelo, persona&#10;&#10;Descripción generada con confianza muy alta">
            <a:extLst>
              <a:ext uri="{FF2B5EF4-FFF2-40B4-BE49-F238E27FC236}">
                <a16:creationId xmlns:a16="http://schemas.microsoft.com/office/drawing/2014/main" id="{1EF56E99-37AE-4080-B47F-D25A7B185A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724" y="1205021"/>
            <a:ext cx="6106275" cy="40454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B185EB50-6634-4B42-AB45-9A6C8B51D936}"/>
              </a:ext>
            </a:extLst>
          </p:cNvPr>
          <p:cNvSpPr/>
          <p:nvPr/>
        </p:nvSpPr>
        <p:spPr>
          <a:xfrm>
            <a:off x="-103239" y="5407068"/>
            <a:ext cx="1229523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tercera fecha del campeonato, en el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Imola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tras un fin de semana plagado de accidentes por los problemas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adherencia resultantes del reciente reasfaltado de la pista, entre ellos el que acabó con la vida del piloto Roland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Ratzenberger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Senna obtuvo su tercera pole position consecutiva, pero el brasileño perdió la vida al retomar la carrera tras una bandera amarilla y salirse a alta velocidad de la pista en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Tamburello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la más peligrosa curva en la historia de la fórmula 1.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E244CAF-6EE7-4632-AE34-2EA012879EE0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4540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83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868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9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19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4104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9294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8792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0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persona, exterior, béisbol, reproductor&#10;&#10;Descripción generada con confianza muy alta">
            <a:extLst>
              <a:ext uri="{FF2B5EF4-FFF2-40B4-BE49-F238E27FC236}">
                <a16:creationId xmlns:a16="http://schemas.microsoft.com/office/drawing/2014/main" id="{44680722-BC22-4351-8B5E-F7842D6664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33" y="1012041"/>
            <a:ext cx="6474542" cy="51890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339213" y="215625"/>
            <a:ext cx="1151849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equipo bajo investigación de las autoridades italianas por homicidio involuntario,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se encontró liderando un equipo con apenas la experiencia de una temporada en Williams.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9221382-386A-4C5C-B40F-8EE06FB01A5A}"/>
              </a:ext>
            </a:extLst>
          </p:cNvPr>
          <p:cNvSpPr/>
          <p:nvPr/>
        </p:nvSpPr>
        <p:spPr>
          <a:xfrm>
            <a:off x="6666276" y="1277505"/>
            <a:ext cx="5525724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Hill comentó a la </a:t>
            </a:r>
            <a:r>
              <a:rPr lang="es-ES" sz="16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BBC Sport 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2004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que él creía que Senna simplemente tomó la curva demasiado rápido, el propio Senna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había denunciado, entre otros problemas,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el accidente de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Ratzenberger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los problemas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adherencia por la menor presión en los neumáticos que se suscitaban al recorrer la pista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el safety car durante las banderas amarillas,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extensamente anunciado en el momento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la columna de dirección del coche había fallado.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84A08B0-149D-40BF-A40E-ABCF8ABDB0FA}"/>
              </a:ext>
            </a:extLst>
          </p:cNvPr>
          <p:cNvSpPr/>
          <p:nvPr/>
        </p:nvSpPr>
        <p:spPr>
          <a:xfrm>
            <a:off x="6666274" y="4728627"/>
            <a:ext cx="552572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Bajo unas circunstancias difíciles, Hill obtuvo una emotiva victoria en la siguiente carrera en Barcelona, así como su padre también ganó 26  años antes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Lotus después de la muerte de Jim Clark.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B971383-D365-4D52-96FF-DC949FE0DD65}"/>
              </a:ext>
            </a:extLst>
          </p:cNvPr>
          <p:cNvSpPr/>
          <p:nvPr/>
        </p:nvSpPr>
        <p:spPr>
          <a:xfrm>
            <a:off x="0" y="6291965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Schumacher luchó el segundo puesto con fallos en la caja de cambios, habiendo liderado cómodamente las vueltas anteriores.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20DEEED-A259-471F-8168-1F7175E749F4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0163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97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754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7168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162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reproductor, persona&#10;&#10;Descripción generada con confianza alta">
            <a:extLst>
              <a:ext uri="{FF2B5EF4-FFF2-40B4-BE49-F238E27FC236}">
                <a16:creationId xmlns:a16="http://schemas.microsoft.com/office/drawing/2014/main" id="{EA7FFE1B-83AF-43F9-B9DD-28F7B33F8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36" y="554842"/>
            <a:ext cx="3646873" cy="572797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3996814" y="377857"/>
            <a:ext cx="819518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Michael Schumacher dominó los comienzos de la temporada,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creó cierta controversia en la lucha por el título después de su victoria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Gran Bretaña,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carrera en la que su padre jamás subió a lo más alto del podio.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EF1A56E-341D-4C8B-B68A-7C1917158011}"/>
              </a:ext>
            </a:extLst>
          </p:cNvPr>
          <p:cNvSpPr/>
          <p:nvPr/>
        </p:nvSpPr>
        <p:spPr>
          <a:xfrm>
            <a:off x="3996814" y="1823200"/>
            <a:ext cx="819518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Schumacher fue descalificado de esa carrera por adelantar en la vuelta de formación y en Bélgica, donde además le prohibieron participar en dos carreras posteriores, debido a irregularidades en la plancha.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FDFCC9C-9498-4B13-B69E-D5A07F132777}"/>
              </a:ext>
            </a:extLst>
          </p:cNvPr>
          <p:cNvSpPr/>
          <p:nvPr/>
        </p:nvSpPr>
        <p:spPr>
          <a:xfrm>
            <a:off x="3952568" y="3017816"/>
            <a:ext cx="823943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Hubo cuatro victorias más para Hill, tres de las cuales fueron en carreras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Schumacher fue descalificado o no corrió,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entrando en la batalla por el título en la última carrera en Adelaida.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7D1F5FE-F188-443B-83BC-9B92239D26F7}"/>
              </a:ext>
            </a:extLst>
          </p:cNvPr>
          <p:cNvSpPr/>
          <p:nvPr/>
        </p:nvSpPr>
        <p:spPr>
          <a:xfrm>
            <a:off x="3937818" y="4182939"/>
            <a:ext cx="82541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ni Hill ni Schumacher terminaron la carrera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una polémica colisión en la que el piloto alemán consiguió el título.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7CD37A2-EDFB-44B8-998C-12B354DF958C}"/>
              </a:ext>
            </a:extLst>
          </p:cNvPr>
          <p:cNvSpPr/>
          <p:nvPr/>
        </p:nvSpPr>
        <p:spPr>
          <a:xfrm>
            <a:off x="3937819" y="5112092"/>
            <a:ext cx="8254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estaba alcanzando a Schumacher cuando el alemán se salió de la pista mientras iba en primera posición, dañando gravemente su Benetton.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AF18F07-865F-4EFF-8377-240FBAFF75B6}"/>
              </a:ext>
            </a:extLst>
          </p:cNvPr>
          <p:cNvSpPr/>
          <p:nvPr/>
        </p:nvSpPr>
        <p:spPr>
          <a:xfrm>
            <a:off x="3937819" y="6055988"/>
            <a:ext cx="82541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estaba pasando la quinta curva del circuito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ve a Schumacher volver a la carrera.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7C1F56F2-3FDA-45B7-8C87-7A0CD50C0CB9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9548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7962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9022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3828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9814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962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suelo, carretera, interior, juguete&#10;&#10;Descripción generada con confianza muy alta">
            <a:extLst>
              <a:ext uri="{FF2B5EF4-FFF2-40B4-BE49-F238E27FC236}">
                <a16:creationId xmlns:a16="http://schemas.microsoft.com/office/drawing/2014/main" id="{79B26991-49F8-4EA9-98B8-2BD1BE4D0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890" y="476007"/>
            <a:ext cx="8578644" cy="5275866"/>
          </a:xfrm>
          <a:prstGeom prst="snip2DiagRect">
            <a:avLst>
              <a:gd name="adj1" fmla="val 16015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-1" y="1085774"/>
            <a:ext cx="317090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Llegando a la sexta curva, Hill fue hacia el interior ralentizando el coche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ambos colisionaron, rompiendo la suspensión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doble espoleta del Williams,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forzando la retirada de Hill.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04FA1B3-B446-41DA-9444-16E518F1D579}"/>
              </a:ext>
            </a:extLst>
          </p:cNvPr>
          <p:cNvSpPr/>
          <p:nvPr/>
        </p:nvSpPr>
        <p:spPr>
          <a:xfrm>
            <a:off x="0" y="3769982"/>
            <a:ext cx="31709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Michael Schumacher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acusado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el público británico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el incidente.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3C5A8AC-04FE-4013-AA24-6D0AE4B9E71F}"/>
              </a:ext>
            </a:extLst>
          </p:cNvPr>
          <p:cNvSpPr/>
          <p:nvPr/>
        </p:nvSpPr>
        <p:spPr>
          <a:xfrm>
            <a:off x="0" y="5997002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2003, la </a:t>
            </a:r>
            <a:r>
              <a:rPr lang="es-ES" sz="16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BBC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buscaba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Most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Unsporting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Moment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momento más antideportivo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que el incidente de Adelaida fue nominado.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6F87E24-1590-44D3-B60B-CAEB8B11BF7E}"/>
              </a:ext>
            </a:extLst>
          </p:cNvPr>
          <p:cNvSpPr txBox="1"/>
          <p:nvPr/>
        </p:nvSpPr>
        <p:spPr>
          <a:xfrm>
            <a:off x="12344400" y="-39328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0196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97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46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439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ersona, hombre, edificio, interior&#10;&#10;Descripción generada con confianza muy alta">
            <a:extLst>
              <a:ext uri="{FF2B5EF4-FFF2-40B4-BE49-F238E27FC236}">
                <a16:creationId xmlns:a16="http://schemas.microsoft.com/office/drawing/2014/main" id="{B0175E6E-133A-49D2-BD33-34CBCBF46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13" y="589936"/>
            <a:ext cx="5707626" cy="57076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4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5928852" y="97641"/>
            <a:ext cx="6263147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comentarista de Fórmula 1 de la </a:t>
            </a:r>
            <a:r>
              <a:rPr lang="es-ES" sz="16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BBC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Murray Walker, un gran fan y amigo de Damon, mantuvo sin embargo que Schumacher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chocó intencionadamente.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17D807D-9F0A-43E0-A525-C853FB916779}"/>
              </a:ext>
            </a:extLst>
          </p:cNvPr>
          <p:cNvSpPr/>
          <p:nvPr/>
        </p:nvSpPr>
        <p:spPr>
          <a:xfrm>
            <a:off x="6828503" y="1542989"/>
            <a:ext cx="5363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temporada 1994 de Hill le hizo ser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Deportista del Año de la </a:t>
            </a:r>
            <a:r>
              <a:rPr lang="es-ES" sz="16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BBC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ese año.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BF6DCDF-A847-4742-B837-995304BD24C6}"/>
              </a:ext>
            </a:extLst>
          </p:cNvPr>
          <p:cNvSpPr/>
          <p:nvPr/>
        </p:nvSpPr>
        <p:spPr>
          <a:xfrm>
            <a:off x="6828503" y="2427892"/>
            <a:ext cx="53634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1995</a:t>
            </a:r>
            <a:endParaRPr lang="es-MX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8D0EFFC-E39D-45FC-A06C-9D0AAC3FE738}"/>
              </a:ext>
            </a:extLst>
          </p:cNvPr>
          <p:cNvSpPr/>
          <p:nvPr/>
        </p:nvSpPr>
        <p:spPr>
          <a:xfrm>
            <a:off x="6813755" y="2929336"/>
            <a:ext cx="537824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punto de comenzar la temporada 1995,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confiaba en ganar el título.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9BC868C-23A1-4D28-8E7D-06C1CA1CF54F}"/>
              </a:ext>
            </a:extLst>
          </p:cNvPr>
          <p:cNvSpPr/>
          <p:nvPr/>
        </p:nvSpPr>
        <p:spPr>
          <a:xfrm>
            <a:off x="6312310" y="3784747"/>
            <a:ext cx="5879689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equipo Williams reinaba el campeonato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constructores, después de vender a Benetton en 1994, y con el joven David Coulthard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compañero de equipo,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era indudablemente el piloto número uno.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577F632-AB23-4C3B-B5ED-54C3EC129AC6}"/>
              </a:ext>
            </a:extLst>
          </p:cNvPr>
          <p:cNvSpPr/>
          <p:nvPr/>
        </p:nvSpPr>
        <p:spPr>
          <a:xfrm>
            <a:off x="6813754" y="5480804"/>
            <a:ext cx="537824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temporada no empezó demasiado bien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hizo un trompo en Brasil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debido a un problema mecánico, pero una sucesión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victorias le hicieron liderar el campeonato.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88D8F5D-1CC7-4569-B156-743F92CE9378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0148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614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648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829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176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8758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/>
      <p:bldP spid="9" grpId="0"/>
      <p:bldP spid="10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exterior, hierba, carretera, plano&#10;&#10;Descripción generada con confianza muy alta">
            <a:extLst>
              <a:ext uri="{FF2B5EF4-FFF2-40B4-BE49-F238E27FC236}">
                <a16:creationId xmlns:a16="http://schemas.microsoft.com/office/drawing/2014/main" id="{F6A3892A-AEB2-431D-9A13-D407EE9AD5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357563"/>
            <a:ext cx="6688733" cy="35004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n 7" descr="Imagen que contiene persona, reproductor, hombre, juego atlético&#10;&#10;Descripción generada con confianza alta">
            <a:extLst>
              <a:ext uri="{FF2B5EF4-FFF2-40B4-BE49-F238E27FC236}">
                <a16:creationId xmlns:a16="http://schemas.microsoft.com/office/drawing/2014/main" id="{EF102D80-8E39-4A66-9CE9-0E9D87ED35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62" y="189392"/>
            <a:ext cx="2025598" cy="3035222"/>
          </a:xfrm>
          <a:prstGeom prst="rect">
            <a:avLst/>
          </a:prstGeom>
          <a:ln w="127000" cap="rnd">
            <a:solidFill>
              <a:schemeClr val="accent1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0" y="127137"/>
            <a:ext cx="97929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Esto no duró mucho.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9E1751D-5822-4C42-B79A-F00D1BEF5210}"/>
              </a:ext>
            </a:extLst>
          </p:cNvPr>
          <p:cNvSpPr/>
          <p:nvPr/>
        </p:nvSpPr>
        <p:spPr>
          <a:xfrm>
            <a:off x="0" y="540093"/>
            <a:ext cx="97929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Schumacher obtuvo unos buenos resultados y consiguió defender su título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faltando dos carreras para el fin de la temporada.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EC9FFBC-A165-43F1-88E8-9F786AA1EE44}"/>
              </a:ext>
            </a:extLst>
          </p:cNvPr>
          <p:cNvSpPr/>
          <p:nvPr/>
        </p:nvSpPr>
        <p:spPr>
          <a:xfrm>
            <a:off x="0" y="1307008"/>
            <a:ext cx="97929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si fuera poco, Williams no pudo conseguir el campeonato de constructores.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CC4F087-3FD8-47B6-AD78-F56B86B5506F}"/>
              </a:ext>
            </a:extLst>
          </p:cNvPr>
          <p:cNvSpPr/>
          <p:nvPr/>
        </p:nvSpPr>
        <p:spPr>
          <a:xfrm>
            <a:off x="0" y="1882204"/>
            <a:ext cx="979292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cometió varios errores graves en 1995  y  fue más o menos cuando Frank Williams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empezó a plantearse el contratar a Heinz-Harald 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Frentzen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un futuro.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FA6C6C5-1139-4C12-ADB8-2891596E6DF7}"/>
              </a:ext>
            </a:extLst>
          </p:cNvPr>
          <p:cNvSpPr/>
          <p:nvPr/>
        </p:nvSpPr>
        <p:spPr>
          <a:xfrm>
            <a:off x="0" y="2649110"/>
            <a:ext cx="979292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todavía tenía contrato hasta 1996, por lo que su plaza en el equipo estaba asegurada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menos por una temporada más, pero sería su última temporada con la escudería británica.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6393185-C8C7-4D0B-8495-99213F0DF48F}"/>
              </a:ext>
            </a:extLst>
          </p:cNvPr>
          <p:cNvSpPr/>
          <p:nvPr/>
        </p:nvSpPr>
        <p:spPr>
          <a:xfrm>
            <a:off x="6096000" y="3475016"/>
            <a:ext cx="60959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1996</a:t>
            </a:r>
            <a:endParaRPr lang="es-MX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BDEF0DC-50CB-4FFF-A505-9A4EE33FAA30}"/>
              </a:ext>
            </a:extLst>
          </p:cNvPr>
          <p:cNvSpPr/>
          <p:nvPr/>
        </p:nvSpPr>
        <p:spPr>
          <a:xfrm>
            <a:off x="6386052" y="3887982"/>
            <a:ext cx="5805948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1996, los Williams eran claramente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más rápidos en la Fórmula 1  y Hill  consiguió ganar el título por delante de su compañero Jacques Villeneuve (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primer año en la Fórmula 1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convirtiéndose así en el primer campeón de Fórmula 1  hijo de otro campeón.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A15FAE57-FEAA-4C10-A28E-13BD202A80EE}"/>
              </a:ext>
            </a:extLst>
          </p:cNvPr>
          <p:cNvSpPr/>
          <p:nvPr/>
        </p:nvSpPr>
        <p:spPr>
          <a:xfrm>
            <a:off x="6725264" y="5849510"/>
            <a:ext cx="5466735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Consiguiendo 8  victorias y sin clasificar por detrás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primera línea de la parrilla de salida,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disfrutó con su mejor temporada.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2184CB06-1F1B-4C4E-8D4C-1CD1105974DD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4035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4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78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634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493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48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64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644" tmFilter="0, 0; 0.125,0.2665; 0.25,0.4; 0.375,0.465; 0.5,0.5;  0.625,0.535; 0.75,0.6; 0.875,0.7335; 1,1">
                                          <p:stCondLst>
                                            <p:cond delay="564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822" tmFilter="0, 0; 0.125,0.2665; 0.25,0.4; 0.375,0.465; 0.5,0.5;  0.625,0.535; 0.75,0.6; 0.875,0.7335; 1,1">
                                          <p:stCondLst>
                                            <p:cond delay="1125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94" tmFilter="0, 0; 0.125,0.2665; 0.25,0.4; 0.375,0.465; 0.5,0.5;  0.625,0.535; 0.75,0.6; 0.875,0.7335; 1,1">
                                          <p:stCondLst>
                                            <p:cond delay="140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21">
                                          <p:stCondLst>
                                            <p:cond delay="55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411" decel="50000">
                                          <p:stCondLst>
                                            <p:cond delay="57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21">
                                          <p:stCondLst>
                                            <p:cond delay="1115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411" decel="50000">
                                          <p:stCondLst>
                                            <p:cond delay="1137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21">
                                          <p:stCondLst>
                                            <p:cond delay="1395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411" decel="50000">
                                          <p:stCondLst>
                                            <p:cond delay="1417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21">
                                          <p:stCondLst>
                                            <p:cond delay="153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411" decel="50000">
                                          <p:stCondLst>
                                            <p:cond delay="1558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80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78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4114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18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9628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/>
      <p:bldP spid="10" grpId="0"/>
      <p:bldP spid="13" grpId="0"/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exterior, suelo, hombre, árbol&#10;&#10;Descripción generada con confianza muy alta">
            <a:extLst>
              <a:ext uri="{FF2B5EF4-FFF2-40B4-BE49-F238E27FC236}">
                <a16:creationId xmlns:a16="http://schemas.microsoft.com/office/drawing/2014/main" id="{DB532D17-A15C-4E33-8553-3BE285C49E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89620"/>
            <a:ext cx="6406254" cy="480469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-1" y="451595"/>
            <a:ext cx="1219200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En Mónaco, el legendario circuito donde su padre había sido el dominante, iba primero en carrera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cuando los problemas técnicos permitieron al piloto de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Ligier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, Olivier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Panis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 conseguir su primera y única victoria.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4B9F60A-7FC7-4E95-9270-5538F692F0B5}"/>
              </a:ext>
            </a:extLst>
          </p:cNvPr>
          <p:cNvSpPr/>
          <p:nvPr/>
        </p:nvSpPr>
        <p:spPr>
          <a:xfrm>
            <a:off x="6059488" y="1454473"/>
            <a:ext cx="613251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título concedió a Hill  su segundo premio del Deportista del Año de la </a:t>
            </a:r>
            <a:r>
              <a:rPr lang="es-ES" sz="24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BBC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siendo así una de las tres únicas personas en conseguir el premio dos veces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otros son el boxeador Henry Cooper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el piloto de Fórmula 1  Nigel Mansell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6B7A739-A75D-470A-801F-3F66AA6E812A}"/>
              </a:ext>
            </a:extLst>
          </p:cNvPr>
          <p:cNvSpPr/>
          <p:nvPr/>
        </p:nvSpPr>
        <p:spPr>
          <a:xfrm>
            <a:off x="6059488" y="3135791"/>
            <a:ext cx="613251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 pesar de ganar el título, Hill  supo antes de que acabara la temporada que iba a dejar Williams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favor de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Frentzen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para la siguiente temporada,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cosa que no gustó a los fanes ni a los medios.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46953B4-F4D5-40A9-9F39-738F9DA9A176}"/>
              </a:ext>
            </a:extLst>
          </p:cNvPr>
          <p:cNvSpPr/>
          <p:nvPr/>
        </p:nvSpPr>
        <p:spPr>
          <a:xfrm>
            <a:off x="6059488" y="4522138"/>
            <a:ext cx="613251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anécdota, en la última carrera, en Japón,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Damon Hill  se jugaba el campeonato: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ganó la carrera y su compañero Villeneuve,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abandonó por una tuerca de la rueda mal puesta, estrellándose, en la primera curva solo salir de boxes después de un repostaje.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E6FF934-4495-4557-9B95-7E061862FDFC}"/>
              </a:ext>
            </a:extLst>
          </p:cNvPr>
          <p:cNvSpPr/>
          <p:nvPr/>
        </p:nvSpPr>
        <p:spPr>
          <a:xfrm>
            <a:off x="0" y="6218210"/>
            <a:ext cx="121919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Algunos medios de comunicación sacaron ciertas conclusiones del hecho.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7667C7F-67BF-4AD5-97F3-C69ED3DD59F0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9743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802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740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7872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6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4832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421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hierba, carretera, exterior, plano&#10;&#10;Descripción generada con confianza muy alta">
            <a:extLst>
              <a:ext uri="{FF2B5EF4-FFF2-40B4-BE49-F238E27FC236}">
                <a16:creationId xmlns:a16="http://schemas.microsoft.com/office/drawing/2014/main" id="{AE0FBB31-8355-4DA6-BF1E-2FEAEC744B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497" y="2998763"/>
            <a:ext cx="5781367" cy="347014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n 8" descr="Imagen que contiene hierba, carretera, exterior, plano&#10;&#10;Descripción generada con confianza muy alta">
            <a:extLst>
              <a:ext uri="{FF2B5EF4-FFF2-40B4-BE49-F238E27FC236}">
                <a16:creationId xmlns:a16="http://schemas.microsoft.com/office/drawing/2014/main" id="{C7A6879F-D7DD-4079-B69A-A64C82A5BA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4257" y="14748"/>
            <a:ext cx="5407741" cy="330668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n 12" descr="Imagen que contiene carretera&#10;&#10;Descripción generada con confianza muy alta">
            <a:extLst>
              <a:ext uri="{FF2B5EF4-FFF2-40B4-BE49-F238E27FC236}">
                <a16:creationId xmlns:a16="http://schemas.microsoft.com/office/drawing/2014/main" id="{B8D7FFA0-2219-485A-9380-4756A5A90D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53" b="89100" l="4375" r="97000">
                        <a14:foregroundMark x1="8000" y1="35071" x2="8000" y2="35071"/>
                        <a14:foregroundMark x1="4375" y1="34123" x2="4375" y2="34123"/>
                        <a14:foregroundMark x1="10375" y1="27014" x2="10375" y2="27014"/>
                        <a14:foregroundMark x1="8125" y1="26066" x2="8125" y2="26066"/>
                        <a14:foregroundMark x1="18875" y1="38389" x2="18875" y2="38389"/>
                        <a14:foregroundMark x1="34500" y1="35545" x2="34500" y2="35545"/>
                        <a14:foregroundMark x1="30875" y1="35545" x2="30875" y2="35545"/>
                        <a14:foregroundMark x1="38000" y1="34597" x2="38000" y2="34597"/>
                        <a14:foregroundMark x1="35625" y1="34597" x2="35625" y2="34597"/>
                        <a14:foregroundMark x1="46000" y1="59242" x2="46000" y2="59242"/>
                        <a14:foregroundMark x1="59875" y1="57820" x2="59875" y2="57820"/>
                        <a14:foregroundMark x1="64375" y1="59716" x2="64375" y2="59716"/>
                        <a14:foregroundMark x1="88875" y1="51185" x2="88875" y2="51185"/>
                        <a14:foregroundMark x1="97000" y1="75355" x2="97000" y2="75355"/>
                        <a14:foregroundMark x1="12125" y1="85782" x2="12125" y2="85782"/>
                        <a14:foregroundMark x1="51500" y1="60664" x2="51500" y2="60664"/>
                        <a14:foregroundMark x1="68000" y1="70142" x2="68000" y2="701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28" y="760110"/>
            <a:ext cx="6067107" cy="1600199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-1" y="68148"/>
            <a:ext cx="6990735" cy="964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1997</a:t>
            </a:r>
          </a:p>
          <a:p>
            <a:pPr algn="ctr">
              <a:lnSpc>
                <a:spcPts val="3200"/>
              </a:lnSpc>
              <a:spcAft>
                <a:spcPts val="0"/>
              </a:spcAft>
            </a:pPr>
            <a:r>
              <a:rPr lang="es-ES" sz="40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Arrows</a:t>
            </a:r>
            <a:endParaRPr lang="es-MX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3F305D6-F867-4549-A99D-E552C6495167}"/>
              </a:ext>
            </a:extLst>
          </p:cNvPr>
          <p:cNvSpPr/>
          <p:nvPr/>
        </p:nvSpPr>
        <p:spPr>
          <a:xfrm>
            <a:off x="1" y="1041536"/>
            <a:ext cx="69907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GP del Reino Unido,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 consiguió su primer punto con el equipo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Arrows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3AA2CF3-BC08-4D6A-B9EF-643C9E01BB80}"/>
              </a:ext>
            </a:extLst>
          </p:cNvPr>
          <p:cNvSpPr/>
          <p:nvPr/>
        </p:nvSpPr>
        <p:spPr>
          <a:xfrm>
            <a:off x="1" y="1867444"/>
            <a:ext cx="699073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campeón del mundo, Hill era enormemente demandado,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para sorpresa de todos, fichó por la escudería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Arrows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equipo que nunca había ganado una carrera en sus 20 años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historia y que únicamente consiguió un punto la temporada anterior.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E9A196F-C92C-47E8-8CF6-9504F71FE11F}"/>
              </a:ext>
            </a:extLst>
          </p:cNvPr>
          <p:cNvSpPr/>
          <p:nvPr/>
        </p:nvSpPr>
        <p:spPr>
          <a:xfrm>
            <a:off x="5545394" y="3401280"/>
            <a:ext cx="664660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defensa del título en 1997  fue claramente inútil,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del peor comienzo posible cuando a duras penas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consiguió clasificar para el Gran Premio de Australia,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retirarse en la vuelta de entrada a boxes.</a:t>
            </a:r>
            <a:endParaRPr lang="es-MX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5CE8C14-EF02-44FC-AA73-DDFBF2234A6D}"/>
              </a:ext>
            </a:extLst>
          </p:cNvPr>
          <p:cNvSpPr/>
          <p:nvPr/>
        </p:nvSpPr>
        <p:spPr>
          <a:xfrm>
            <a:off x="5545394" y="4817126"/>
            <a:ext cx="664660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Los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Arrows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, usando neumáticos de la debutante Bridgestone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y motores de Yamaha, eran poco competitivos,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y no consiguió su primer punto hasta el Gran Premio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de Gran Bretaña en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Silverstone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en julio. 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A3E9B5C-C1D8-4EE9-823F-D71D04D368A2}"/>
              </a:ext>
            </a:extLst>
          </p:cNvPr>
          <p:cNvSpPr/>
          <p:nvPr/>
        </p:nvSpPr>
        <p:spPr>
          <a:xfrm>
            <a:off x="-29496" y="6247713"/>
            <a:ext cx="12221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El mejor momento de la temporada llegó en el Gran Premio de Hungría.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8C9C5098-7667-434A-A119-1E8B2938B6F5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3582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34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804"/>
                            </p:stCondLst>
                            <p:childTnLst>
                              <p:par>
                                <p:cTn id="18" presetID="2" presetClass="exit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304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9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9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418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4288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6788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7702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5872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  <p:bldP spid="6" grpId="0"/>
      <p:bldP spid="7" grpId="0"/>
      <p:bldP spid="8" grpId="0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hierba, exterior, carretera, pista&#10;&#10;Descripción generada con confianza muy alta">
            <a:extLst>
              <a:ext uri="{FF2B5EF4-FFF2-40B4-BE49-F238E27FC236}">
                <a16:creationId xmlns:a16="http://schemas.microsoft.com/office/drawing/2014/main" id="{50B66749-82CA-400A-A047-2949FE7DF6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5" t="2665" r="974" b="2557"/>
          <a:stretch/>
        </p:blipFill>
        <p:spPr>
          <a:xfrm>
            <a:off x="0" y="9151"/>
            <a:ext cx="6430021" cy="401715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 descr="Imagen que contiene exterior, motocicleta, suelo, carretera&#10;&#10;Descripción generada con confianza alta">
            <a:extLst>
              <a:ext uri="{FF2B5EF4-FFF2-40B4-BE49-F238E27FC236}">
                <a16:creationId xmlns:a16="http://schemas.microsoft.com/office/drawing/2014/main" id="{197A1BAC-AAAE-4A84-9C5E-29BA31547C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320" y="2362200"/>
            <a:ext cx="5984428" cy="44958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6268064" y="835049"/>
            <a:ext cx="592393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En un día en el que los neumáticos Bridgestone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habían sido mejores que los de su rival Goodyear,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Hill se clasificó tercero en un coche que no se había situado en una mejor posición que la novena en la parrilla de salida.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7410715-CC0F-471B-8461-44055EFA6F0D}"/>
              </a:ext>
            </a:extLst>
          </p:cNvPr>
          <p:cNvSpPr/>
          <p:nvPr/>
        </p:nvSpPr>
        <p:spPr>
          <a:xfrm>
            <a:off x="0" y="3991197"/>
            <a:ext cx="656303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Durante la carrera adelantó a Michael Schumacher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mientras este iba liderándola, bastante por delante del que sería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el campeón del mundo de 1997… Jacques Villeneuve,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aunque después un problema hidráulico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ralentizó a los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Arrows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drásticamente.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334B799-DF0B-47F4-9A1A-19CD6D1ECDC1}"/>
              </a:ext>
            </a:extLst>
          </p:cNvPr>
          <p:cNvSpPr/>
          <p:nvPr/>
        </p:nvSpPr>
        <p:spPr>
          <a:xfrm>
            <a:off x="1" y="5790510"/>
            <a:ext cx="656303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Esto permitió a Villeneuve ganar la carrera,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aunque Hill conservó su segunda plaza y el primer podio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para el británico desde el Gran Premio de Japón de 1996.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5C5196C-D56C-42C7-A9AE-569801832A7C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1372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184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6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9554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6956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exterior, árbol, carretera, cielo&#10;&#10;Descripción generada con confianza muy alta">
            <a:extLst>
              <a:ext uri="{FF2B5EF4-FFF2-40B4-BE49-F238E27FC236}">
                <a16:creationId xmlns:a16="http://schemas.microsoft.com/office/drawing/2014/main" id="{D7CE0F17-967A-407E-9462-2BFB8947F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135" y="864011"/>
            <a:ext cx="8858860" cy="575825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8264008F-8387-4637-8901-D52416BA03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24" b="89313" l="2865" r="98958">
                        <a14:foregroundMark x1="7031" y1="66412" x2="7031" y2="66412"/>
                        <a14:foregroundMark x1="2865" y1="80916" x2="2865" y2="80916"/>
                        <a14:foregroundMark x1="76823" y1="87786" x2="76823" y2="87786"/>
                        <a14:foregroundMark x1="42448" y1="25191" x2="42448" y2="25191"/>
                        <a14:foregroundMark x1="91927" y1="58779" x2="91927" y2="58779"/>
                        <a14:foregroundMark x1="98958" y1="61069" x2="98958" y2="610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84" y="983860"/>
            <a:ext cx="7018365" cy="2394286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0" y="1557731"/>
            <a:ext cx="3333131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 pesar de la exhibición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en Hungría, estaba claro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que los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Arrows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no podían dar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 Hill el tipo de éxitos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que él esperaba y antes de acabar la temporada se anunció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su marcha del equipo.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9942BBD-2451-4872-8EAD-9EB13163D468}"/>
              </a:ext>
            </a:extLst>
          </p:cNvPr>
          <p:cNvSpPr/>
          <p:nvPr/>
        </p:nvSpPr>
        <p:spPr>
          <a:xfrm>
            <a:off x="0" y="127140"/>
            <a:ext cx="12191999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1998-1999</a:t>
            </a:r>
          </a:p>
          <a:p>
            <a:pPr algn="ctr">
              <a:lnSpc>
                <a:spcPts val="3200"/>
              </a:lnSpc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</a:t>
            </a:r>
            <a:r>
              <a:rPr lang="es-ES" sz="40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Jordan</a:t>
            </a:r>
            <a:endParaRPr lang="es-MX" sz="40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9BD1F29-F134-4B55-A7B2-033CD54FA01E}"/>
              </a:ext>
            </a:extLst>
          </p:cNvPr>
          <p:cNvSpPr/>
          <p:nvPr/>
        </p:nvSpPr>
        <p:spPr>
          <a:xfrm>
            <a:off x="1" y="1012041"/>
            <a:ext cx="33331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1998</a:t>
            </a:r>
            <a:endParaRPr lang="es-MX" sz="40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D3F13C7-B390-49F0-A179-3F6642980BAA}"/>
              </a:ext>
            </a:extLst>
          </p:cNvPr>
          <p:cNvSpPr/>
          <p:nvPr/>
        </p:nvSpPr>
        <p:spPr>
          <a:xfrm>
            <a:off x="0" y="3961714"/>
            <a:ext cx="355436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Para 1998,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entró en la escudería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Jordan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como compañero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de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Ralf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Schumacher.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CA14EAC-114B-4E21-A4D8-D53162A26E24}"/>
              </a:ext>
            </a:extLst>
          </p:cNvPr>
          <p:cNvSpPr/>
          <p:nvPr/>
        </p:nvSpPr>
        <p:spPr>
          <a:xfrm>
            <a:off x="1" y="5495552"/>
            <a:ext cx="355436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La primera mitad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de la temporada fue desastrosa,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con el coche bastante inestable.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DBBF7F5-384D-452D-95B5-D68EFB3BBCDA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85443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6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100"/>
                            </p:stCondLst>
                            <p:childTnLst>
                              <p:par>
                                <p:cTn id="18" presetID="2" presetClass="exit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6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634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16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8656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886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5" grpId="0"/>
      <p:bldP spid="7" grpId="0"/>
      <p:bldP spid="8" grpId="0"/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arretera, sentado&#10;&#10;Descripción generada con confianza alta">
            <a:extLst>
              <a:ext uri="{FF2B5EF4-FFF2-40B4-BE49-F238E27FC236}">
                <a16:creationId xmlns:a16="http://schemas.microsoft.com/office/drawing/2014/main" id="{3B6A0470-E27C-4C92-9EF8-DAC5A5F63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5968"/>
            <a:ext cx="7390654" cy="662202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0" y="53397"/>
            <a:ext cx="121919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Sin embargo, en Canadá, las cosas empezaron a mejorar.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66AB1F9-C553-4D59-958D-85BB89899FC8}"/>
              </a:ext>
            </a:extLst>
          </p:cNvPr>
          <p:cNvSpPr/>
          <p:nvPr/>
        </p:nvSpPr>
        <p:spPr>
          <a:xfrm>
            <a:off x="7197214" y="805571"/>
            <a:ext cx="499478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Hill se benefició de los infortunios de otros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para liderar la carrera y disfrutar de un duelo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de alta velocidad con su archirrival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Michael Schumacher.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38E8E41-D15E-4C7E-9BC0-C63424236F08}"/>
              </a:ext>
            </a:extLst>
          </p:cNvPr>
          <p:cNvSpPr/>
          <p:nvPr/>
        </p:nvSpPr>
        <p:spPr>
          <a:xfrm>
            <a:off x="7197213" y="2191920"/>
            <a:ext cx="499478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No pudo acabar la carrera,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pero mostró su velocidad una vez más.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617B9C9-AB4F-409B-AFA0-2E8684759D94}"/>
              </a:ext>
            </a:extLst>
          </p:cNvPr>
          <p:cNvSpPr/>
          <p:nvPr/>
        </p:nvSpPr>
        <p:spPr>
          <a:xfrm>
            <a:off x="7197213" y="3003079"/>
            <a:ext cx="4994787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Finalmente en Hockenheim consiguió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sumar puntos gracias a un estupendo cuarto puesto y nada menos que por delante de Schumacher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que llegó quinto.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2801A38-CC75-4E44-846B-611A7A116A4F}"/>
              </a:ext>
            </a:extLst>
          </p:cNvPr>
          <p:cNvSpPr/>
          <p:nvPr/>
        </p:nvSpPr>
        <p:spPr>
          <a:xfrm>
            <a:off x="7197213" y="4418913"/>
            <a:ext cx="4994787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En Spa consiguió la primera victoria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de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Jordan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, además de conseguir un doblete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con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Ralf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Schumacher en condiciones de lluvia, en una carrera terriblemente dramática.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FC133228-1AA6-4C9E-826E-FDF55DB2A654}"/>
              </a:ext>
            </a:extLst>
          </p:cNvPr>
          <p:cNvSpPr/>
          <p:nvPr/>
        </p:nvSpPr>
        <p:spPr>
          <a:xfrm>
            <a:off x="7197213" y="5879012"/>
            <a:ext cx="49947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Fue su primera victoria desde que dejó Williams.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9B4AC9C-C488-49D7-B34F-82DA3E12A386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8923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99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92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23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8812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8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8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8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7394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4294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arretera, suelo, interior&#10;&#10;Descripción generada con confianza alta">
            <a:extLst>
              <a:ext uri="{FF2B5EF4-FFF2-40B4-BE49-F238E27FC236}">
                <a16:creationId xmlns:a16="http://schemas.microsoft.com/office/drawing/2014/main" id="{28EA5FF9-5828-4D56-8F5D-F98844928D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158" y="1032385"/>
            <a:ext cx="6152842" cy="393781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1" y="112386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Acabó el año con un adelantamiento a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Frentzen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en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Suzuka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que le otorgó el cuarto puesto de la carrera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y el cuarto puesto de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Jordan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en el campeonato de constructores, vale destacar algo de esta carrera de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Suzuka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: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8DF17C6-04AE-4A20-848D-947963B8BA20}"/>
              </a:ext>
            </a:extLst>
          </p:cNvPr>
          <p:cNvSpPr/>
          <p:nvPr/>
        </p:nvSpPr>
        <p:spPr>
          <a:xfrm>
            <a:off x="-1" y="1026780"/>
            <a:ext cx="620907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Hill largó en el octavo lugar mientras que Michael Schumacher lo hacía desde la última posición, en pocas vueltas el alemán de Ferrari (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que luchaba por el título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) alcanzó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 Damon, pero este en ningún momento se dejó intimidar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y por el contrario le ofreció una férrea resistencia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llegando ambos al límite en cada frenada del trazado,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Hill luchaba por darle el cuarto puesto en los constructores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Jordan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 pero lo cierto que más que esto para Damon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estaba claro que era una cuestión personal el mantener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 Michael en los retrovisores y efectivamente Hill contuvo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al Ferrari hasta su ingreso a boxes en donde perdió la posición,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gran acierto de Hill  que conociendo las "mañas"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de su eterno rival, ya no se dejaría adelantar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por el teutón como en el pasado.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226EBAA-7CE1-464A-8068-21A782566BB6}"/>
              </a:ext>
            </a:extLst>
          </p:cNvPr>
          <p:cNvSpPr/>
          <p:nvPr/>
        </p:nvSpPr>
        <p:spPr>
          <a:xfrm>
            <a:off x="0" y="5053103"/>
            <a:ext cx="12191999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1999</a:t>
            </a:r>
            <a:endParaRPr lang="es-MX" sz="40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C2D912A-574E-4C1C-9486-F35BEBBCBFBF}"/>
              </a:ext>
            </a:extLst>
          </p:cNvPr>
          <p:cNvSpPr/>
          <p:nvPr/>
        </p:nvSpPr>
        <p:spPr>
          <a:xfrm>
            <a:off x="0" y="5554546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Había muchas esperanzas para la temporada 1999, pero Hill no hizo una buena temporada.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5FEE640-AA73-4B99-98D9-479D9C0149F6}"/>
              </a:ext>
            </a:extLst>
          </p:cNvPr>
          <p:cNvSpPr/>
          <p:nvPr/>
        </p:nvSpPr>
        <p:spPr>
          <a:xfrm>
            <a:off x="0" y="6100232"/>
            <a:ext cx="12191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Luchando con los nuevos neumáticos estriados, que se introdujeron ese año, lo dejó atrás su nuevo compañero de equipo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(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nada menos que su sustituto en Williams, Heinz-Harald </a:t>
            </a:r>
            <a:r>
              <a:rPr lang="es-ES" sz="2800" b="1" kern="1800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Frentzen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), y perdió toda motivación.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A1197F5-3988-471A-96BC-051F7DB7FC23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8028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  <p:sndAc>
          <p:stSnd>
            <p:snd r:embed="rId2" name="Damon 3 Medley-Eaglenest-1.wav"/>
          </p:stSnd>
        </p:sndAc>
      </p:transition>
    </mc:Choice>
    <mc:Fallback xmlns="">
      <p:transition spd="slow" advTm="0">
        <p:fade/>
        <p:sndAc>
          <p:stSnd>
            <p:snd r:embed="rId4" name="Damon 3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976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7316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1416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2592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5658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hierba, carretera, exterior, amarillo&#10;&#10;Descripción generada con confianza muy alta">
            <a:extLst>
              <a:ext uri="{FF2B5EF4-FFF2-40B4-BE49-F238E27FC236}">
                <a16:creationId xmlns:a16="http://schemas.microsoft.com/office/drawing/2014/main" id="{562C879F-63E5-4FE4-8007-A3086B9A6C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977" y="334863"/>
            <a:ext cx="7620000" cy="50768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339213" y="9149"/>
            <a:ext cx="1151849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Después del accidente en Montreal, anunció sus planes para retirarse al final de la temporada,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pero un desastroso Gran Premio de Francia, le hizo reconsiderarlo para retirarse inmediatamente.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A63B518-308C-4DB3-9217-D799A758178C}"/>
              </a:ext>
            </a:extLst>
          </p:cNvPr>
          <p:cNvSpPr/>
          <p:nvPr/>
        </p:nvSpPr>
        <p:spPr>
          <a:xfrm>
            <a:off x="7959213" y="1085787"/>
            <a:ext cx="42327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La escudería le insistió para que estuviera al menos hasta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Silverstone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, así que Hill propuso dejarlo después de la carrera.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6D77923-CF11-415F-B768-6DEA244804CF}"/>
              </a:ext>
            </a:extLst>
          </p:cNvPr>
          <p:cNvSpPr/>
          <p:nvPr/>
        </p:nvSpPr>
        <p:spPr>
          <a:xfrm>
            <a:off x="7959213" y="2280399"/>
            <a:ext cx="4232786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Jordan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había probado a Jos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Verstappen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para meterlo en el equipo después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de la retirada de Hill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 mitad de temporada, pero después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de conseguir un quinto puesto en casa, Hill decidió acabar la temporada.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54912ED-CC22-407F-B113-0CFC27414008}"/>
              </a:ext>
            </a:extLst>
          </p:cNvPr>
          <p:cNvSpPr/>
          <p:nvPr/>
        </p:nvSpPr>
        <p:spPr>
          <a:xfrm>
            <a:off x="7959213" y="4345170"/>
            <a:ext cx="423278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Tan sólo consiguió dos puntos más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en un sexto puesto en Spa,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escenario de su última victoria,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que representó su puntuación final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en la Fórmula 1.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0D23326-59F7-41C4-B472-91B4A8622616}"/>
              </a:ext>
            </a:extLst>
          </p:cNvPr>
          <p:cNvSpPr/>
          <p:nvPr/>
        </p:nvSpPr>
        <p:spPr>
          <a:xfrm>
            <a:off x="0" y="6100230"/>
            <a:ext cx="12191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Para empeorar más las cosas, su rendimiento contrastaba con el de su compañero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Frentzen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que terminó tercero en el campeonato y estuvo en la lucha por el título en la última carrera.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83AFC6C-E095-4BA8-9F6F-CED2F9A94C66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0346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91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24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134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3356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3236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hierba, carretera, exterior, plano&#10;&#10;Descripción generada con confianza muy alta">
            <a:extLst>
              <a:ext uri="{FF2B5EF4-FFF2-40B4-BE49-F238E27FC236}">
                <a16:creationId xmlns:a16="http://schemas.microsoft.com/office/drawing/2014/main" id="{1E5D70F6-E6B1-48EA-B8E2-B019E4BD17B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83" b="22736"/>
          <a:stretch/>
        </p:blipFill>
        <p:spPr>
          <a:xfrm>
            <a:off x="560439" y="1666561"/>
            <a:ext cx="11001003" cy="388736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 rot="21239885">
            <a:off x="88488" y="643323"/>
            <a:ext cx="977818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Con tres carreras de 1999  por delante, había rumores de que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dejaría libre a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Jarno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Trulli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(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que tenía contrato con </a:t>
            </a:r>
            <a:r>
              <a:rPr lang="es-ES" sz="2800" b="1" kern="1800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Jordan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para 2000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) para que sustituyera a Hill,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pero el británico acabó la temporada.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3033079-1092-475E-B051-A7A4B563E858}"/>
              </a:ext>
            </a:extLst>
          </p:cNvPr>
          <p:cNvSpPr/>
          <p:nvPr/>
        </p:nvSpPr>
        <p:spPr>
          <a:xfrm rot="21226375">
            <a:off x="3937820" y="5702044"/>
            <a:ext cx="8254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El Gran Premio de Japón, como última carrera de Hill 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y para consternación del equipo, terminó con una salida de pista del piloto británico.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E4EC267-3048-4ABF-BF95-D41D894D1469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2253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0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913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97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972" tmFilter="0, 0; 0.125,0.2665; 0.25,0.4; 0.375,0.465; 0.5,0.5;  0.625,0.535; 0.75,0.6; 0.875,0.7335; 1,1">
                                          <p:stCondLst>
                                            <p:cond delay="697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86" tmFilter="0, 0; 0.125,0.2665; 0.25,0.4; 0.375,0.465; 0.5,0.5;  0.625,0.535; 0.75,0.6; 0.875,0.7335; 1,1">
                                          <p:stCondLst>
                                            <p:cond delay="1390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22" tmFilter="0, 0; 0.125,0.2665; 0.25,0.4; 0.375,0.465; 0.5,0.5;  0.625,0.535; 0.75,0.6; 0.875,0.7335; 1,1">
                                          <p:stCondLst>
                                            <p:cond delay="1738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73">
                                          <p:stCondLst>
                                            <p:cond delay="68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743" decel="50000">
                                          <p:stCondLst>
                                            <p:cond delay="709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73">
                                          <p:stCondLst>
                                            <p:cond delay="137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743" decel="50000">
                                          <p:stCondLst>
                                            <p:cond delay="140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73">
                                          <p:stCondLst>
                                            <p:cond delay="1724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743" decel="50000">
                                          <p:stCondLst>
                                            <p:cond delay="175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73">
                                          <p:stCondLst>
                                            <p:cond delay="189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743" decel="50000">
                                          <p:stCondLst>
                                            <p:cond delay="1925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504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254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tocado, ropa, casco, pared&#10;&#10;Descripción generada con confianza muy alta">
            <a:extLst>
              <a:ext uri="{FF2B5EF4-FFF2-40B4-BE49-F238E27FC236}">
                <a16:creationId xmlns:a16="http://schemas.microsoft.com/office/drawing/2014/main" id="{61416218-B1D0-45F7-8CCA-2EC9E58DC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686" b="89791" l="8250" r="90000">
                        <a14:foregroundMark x1="61250" y1="35602" x2="61250" y2="35602"/>
                        <a14:foregroundMark x1="62500" y1="27225" x2="62500" y2="27225"/>
                        <a14:foregroundMark x1="87625" y1="40838" x2="87625" y2="40838"/>
                        <a14:foregroundMark x1="88500" y1="36911" x2="88500" y2="36911"/>
                        <a14:foregroundMark x1="56125" y1="9686" x2="56125" y2="9686"/>
                        <a14:foregroundMark x1="35750" y1="22775" x2="35750" y2="22775"/>
                        <a14:foregroundMark x1="36625" y1="20157" x2="36625" y2="20157"/>
                        <a14:foregroundMark x1="61750" y1="25916" x2="61750" y2="25916"/>
                        <a14:foregroundMark x1="8250" y1="39921" x2="8250" y2="39921"/>
                        <a14:foregroundMark x1="63875" y1="29450" x2="63875" y2="29450"/>
                        <a14:foregroundMark x1="88000" y1="40445" x2="88000" y2="40445"/>
                        <a14:foregroundMark x1="19875" y1="41230" x2="19875" y2="412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1743" y="1430594"/>
            <a:ext cx="3521771" cy="3459894"/>
          </a:xfrm>
          <a:prstGeom prst="rect">
            <a:avLst/>
          </a:prstGeom>
        </p:spPr>
      </p:pic>
      <p:pic>
        <p:nvPicPr>
          <p:cNvPr id="11" name="Imagen 10" descr="Imagen que contiene tocado, casco, ropa&#10;&#10;Descripción generada con confianza muy alta">
            <a:extLst>
              <a:ext uri="{FF2B5EF4-FFF2-40B4-BE49-F238E27FC236}">
                <a16:creationId xmlns:a16="http://schemas.microsoft.com/office/drawing/2014/main" id="{8130F5AF-F52E-4460-8B02-5891169976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667" b="95667" l="7500" r="92667">
                        <a14:foregroundMark x1="54000" y1="8333" x2="54000" y2="8333"/>
                        <a14:foregroundMark x1="65500" y1="12667" x2="65500" y2="12667"/>
                        <a14:foregroundMark x1="48833" y1="2667" x2="48833" y2="2667"/>
                        <a14:foregroundMark x1="9167" y1="29833" x2="9167" y2="29833"/>
                        <a14:foregroundMark x1="7500" y1="42167" x2="7500" y2="42167"/>
                        <a14:foregroundMark x1="10167" y1="56167" x2="10167" y2="56167"/>
                        <a14:foregroundMark x1="44333" y1="92667" x2="44333" y2="92667"/>
                        <a14:foregroundMark x1="36500" y1="95833" x2="36500" y2="95833"/>
                        <a14:foregroundMark x1="92667" y1="44833" x2="92667" y2="44833"/>
                        <a14:foregroundMark x1="27167" y1="19333" x2="27167" y2="19333"/>
                        <a14:foregroundMark x1="30667" y1="23333" x2="30667" y2="23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4" y="1401092"/>
            <a:ext cx="3416710" cy="341671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C81A4701-BF07-4871-9111-594BE3FA54B3}"/>
              </a:ext>
            </a:extLst>
          </p:cNvPr>
          <p:cNvSpPr/>
          <p:nvPr/>
        </p:nvSpPr>
        <p:spPr>
          <a:xfrm rot="20129464">
            <a:off x="4616245" y="3416023"/>
            <a:ext cx="287593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96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Casco</a:t>
            </a:r>
            <a:endParaRPr lang="es-MX" sz="96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84714421-7527-4017-AB8B-4BD1BB79E88D}"/>
              </a:ext>
            </a:extLst>
          </p:cNvPr>
          <p:cNvSpPr/>
          <p:nvPr/>
        </p:nvSpPr>
        <p:spPr>
          <a:xfrm>
            <a:off x="0" y="4964607"/>
            <a:ext cx="12191999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Los patrocinadores del casco de Damon fueron 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cs typeface="Times New Roman" panose="02020603050405020304" pitchFamily="18" charset="0"/>
              </a:rPr>
              <a:t>AGV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(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fabricante de cascos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),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Cellnet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, Ricoh,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Arai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(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fabricante de cascos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),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Camel, Olympus,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Elf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, Renault, Canon, Sega,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Rothmans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,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Danka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Play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Station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,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Remus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, Delphi, Benson &amp;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Hedges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y Hill Sport.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928A614-BC7A-429C-B4EF-031655A75B51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A5B7D22-DE1C-408C-A98A-34356C0CA94E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6365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52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8" dur="3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-43200000">
                                      <p:cBhvr>
                                        <p:cTn id="20" dur="3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902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8402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3" grpId="0"/>
      <p:bldP spid="6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interior, tocado, casco, negro&#10;&#10;Descripción generada con confianza alta">
            <a:extLst>
              <a:ext uri="{FF2B5EF4-FFF2-40B4-BE49-F238E27FC236}">
                <a16:creationId xmlns:a16="http://schemas.microsoft.com/office/drawing/2014/main" id="{C4B9B669-870E-4F71-88D2-9AA4DEAFD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215" b="95706" l="8419" r="90330">
                        <a14:foregroundMark x1="35836" y1="16871" x2="35836" y2="16871"/>
                        <a14:foregroundMark x1="39135" y1="16871" x2="39135" y2="16871"/>
                        <a14:foregroundMark x1="61092" y1="11503" x2="61092" y2="11503"/>
                        <a14:foregroundMark x1="61092" y1="11503" x2="61092" y2="11503"/>
                        <a14:foregroundMark x1="61889" y1="15491" x2="61889" y2="15491"/>
                        <a14:foregroundMark x1="61092" y1="7209" x2="61092" y2="7209"/>
                        <a14:foregroundMark x1="57565" y1="5215" x2="57565" y2="5215"/>
                        <a14:foregroundMark x1="20364" y1="39724" x2="20364" y2="39724"/>
                        <a14:foregroundMark x1="21047" y1="47086" x2="21047" y2="47086"/>
                        <a14:foregroundMark x1="20364" y1="54294" x2="20364" y2="54294"/>
                        <a14:foregroundMark x1="19681" y1="59663" x2="19681" y2="59663"/>
                        <a14:foregroundMark x1="22184" y1="67485" x2="22184" y2="67485"/>
                        <a14:foregroundMark x1="23663" y1="72393" x2="23663" y2="72393"/>
                        <a14:foregroundMark x1="24346" y1="27607" x2="24346" y2="27607"/>
                        <a14:foregroundMark x1="21843" y1="33436" x2="21843" y2="33436"/>
                        <a14:foregroundMark x1="20705" y1="38344" x2="20705" y2="38344"/>
                        <a14:foregroundMark x1="11377" y1="47546" x2="11377" y2="47546"/>
                        <a14:foregroundMark x1="11377" y1="55368" x2="11377" y2="55368"/>
                        <a14:foregroundMark x1="9556" y1="64110" x2="9556" y2="64110"/>
                        <a14:foregroundMark x1="10239" y1="55828" x2="10239" y2="55828"/>
                        <a14:foregroundMark x1="8532" y1="48926" x2="8532" y2="48926"/>
                        <a14:foregroundMark x1="49261" y1="95706" x2="49261" y2="95706"/>
                        <a14:foregroundMark x1="90330" y1="50460" x2="90330" y2="50460"/>
                        <a14:foregroundMark x1="16724" y1="25613" x2="16724" y2="25613"/>
                        <a14:foregroundMark x1="18771" y1="22239" x2="18771" y2="22239"/>
                        <a14:foregroundMark x1="18316" y1="22853" x2="18316" y2="22853"/>
                        <a14:foregroundMark x1="20364" y1="20706" x2="20364" y2="207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109" y="2271247"/>
            <a:ext cx="3181304" cy="2359738"/>
          </a:xfrm>
          <a:prstGeom prst="rect">
            <a:avLst/>
          </a:prstGeom>
        </p:spPr>
      </p:pic>
      <p:pic>
        <p:nvPicPr>
          <p:cNvPr id="8" name="Imagen 7" descr="Imagen que contiene tocado, casco, ropa, negro&#10;&#10;Descripción generada con confianza muy alta">
            <a:extLst>
              <a:ext uri="{FF2B5EF4-FFF2-40B4-BE49-F238E27FC236}">
                <a16:creationId xmlns:a16="http://schemas.microsoft.com/office/drawing/2014/main" id="{66EBF3A4-F8E2-4892-89CC-1B3489C69A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436" b="94018" l="9898" r="89989">
                        <a14:foregroundMark x1="22412" y1="56442" x2="22412" y2="56442"/>
                        <a14:foregroundMark x1="17861" y1="67945" x2="17861" y2="67945"/>
                        <a14:foregroundMark x1="17861" y1="78834" x2="17861" y2="78834"/>
                        <a14:foregroundMark x1="15700" y1="89571" x2="15700" y2="89571"/>
                        <a14:foregroundMark x1="19340" y1="57669" x2="19340" y2="57669"/>
                        <a14:foregroundMark x1="39022" y1="44785" x2="39022" y2="44785"/>
                        <a14:foregroundMark x1="37429" y1="52761" x2="37429" y2="52761"/>
                        <a14:foregroundMark x1="45734" y1="45706" x2="45734" y2="45706"/>
                        <a14:foregroundMark x1="50398" y1="58436" x2="50398" y2="58436"/>
                        <a14:foregroundMark x1="65415" y1="65491" x2="65415" y2="65491"/>
                        <a14:foregroundMark x1="77702" y1="69325" x2="77702" y2="69325"/>
                        <a14:foregroundMark x1="76451" y1="61810" x2="76451" y2="61810"/>
                        <a14:foregroundMark x1="84414" y1="55675" x2="84414" y2="55675"/>
                        <a14:foregroundMark x1="84755" y1="58129" x2="84755" y2="58129"/>
                        <a14:foregroundMark x1="76109" y1="60123" x2="76109" y2="60123"/>
                        <a14:foregroundMark x1="88965" y1="51840" x2="88965" y2="51840"/>
                        <a14:foregroundMark x1="87486" y1="62577" x2="87486" y2="62577"/>
                        <a14:foregroundMark x1="83163" y1="73006" x2="83163" y2="73006"/>
                        <a14:foregroundMark x1="80774" y1="60123" x2="80774" y2="60123"/>
                        <a14:foregroundMark x1="61661" y1="86196" x2="61661" y2="86196"/>
                        <a14:foregroundMark x1="70876" y1="91564" x2="70876" y2="91564"/>
                        <a14:foregroundMark x1="26735" y1="91564" x2="26735" y2="91564"/>
                        <a14:foregroundMark x1="23663" y1="79601" x2="23663" y2="79601"/>
                        <a14:foregroundMark x1="18771" y1="68865" x2="18771" y2="68865"/>
                        <a14:foregroundMark x1="26735" y1="55982" x2="26735" y2="55982"/>
                        <a14:foregroundMark x1="16951" y1="52761" x2="16951" y2="52761"/>
                        <a14:foregroundMark x1="16951" y1="70092" x2="16951" y2="70092"/>
                        <a14:foregroundMark x1="15358" y1="82515" x2="15358" y2="82515"/>
                        <a14:foregroundMark x1="13879" y1="89571" x2="13879" y2="89571"/>
                        <a14:foregroundMark x1="13879" y1="89571" x2="13879" y2="89571"/>
                        <a14:foregroundMark x1="27645" y1="87883" x2="27645" y2="87883"/>
                        <a14:foregroundMark x1="30375" y1="83742" x2="30375" y2="83742"/>
                        <a14:foregroundMark x1="12856" y1="58129" x2="12856" y2="58129"/>
                        <a14:foregroundMark x1="26735" y1="28681" x2="26735" y2="28681"/>
                        <a14:foregroundMark x1="34130" y1="16718" x2="34130" y2="16718"/>
                        <a14:foregroundMark x1="32537" y1="16718" x2="32537" y2="16718"/>
                        <a14:foregroundMark x1="28896" y1="23006" x2="28896" y2="23006"/>
                        <a14:foregroundMark x1="28896" y1="23006" x2="28896" y2="23006"/>
                        <a14:foregroundMark x1="28896" y1="22546" x2="28896" y2="22546"/>
                        <a14:foregroundMark x1="27645" y1="23313" x2="27645" y2="23313"/>
                        <a14:foregroundMark x1="29124" y1="21319" x2="29124" y2="21319"/>
                        <a14:foregroundMark x1="28896" y1="18865" x2="28896" y2="18865"/>
                        <a14:foregroundMark x1="27304" y1="21626" x2="27304" y2="21626"/>
                        <a14:foregroundMark x1="52218" y1="9356" x2="52218" y2="9356"/>
                        <a14:foregroundMark x1="46644" y1="8436" x2="46644" y2="8436"/>
                        <a14:foregroundMark x1="34130" y1="18405" x2="34130" y2="18405"/>
                        <a14:foregroundMark x1="46303" y1="94018" x2="46303" y2="94018"/>
                        <a14:foregroundMark x1="44482" y1="70552" x2="44482" y2="70552"/>
                        <a14:foregroundMark x1="67235" y1="77914" x2="67235" y2="77914"/>
                        <a14:foregroundMark x1="56200" y1="72086" x2="56200" y2="72086"/>
                        <a14:foregroundMark x1="54949" y1="79601" x2="54949" y2="79601"/>
                        <a14:foregroundMark x1="55518" y1="81748" x2="55518" y2="81748"/>
                        <a14:foregroundMark x1="57679" y1="81288" x2="57679" y2="81288"/>
                        <a14:foregroundMark x1="55859" y1="73466" x2="55859" y2="73466"/>
                        <a14:foregroundMark x1="55859" y1="74233" x2="55859" y2="74233"/>
                        <a14:foregroundMark x1="54949" y1="84202" x2="54949" y2="84202"/>
                        <a14:foregroundMark x1="48464" y1="82975" x2="48464" y2="82975"/>
                        <a14:foregroundMark x1="32878" y1="17485" x2="32878" y2="17485"/>
                        <a14:foregroundMark x1="36177" y1="11350" x2="36177" y2="11350"/>
                        <a14:foregroundMark x1="36860" y1="10583" x2="36860" y2="10583"/>
                        <a14:foregroundMark x1="38111" y1="9663" x2="38111" y2="96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628" y="820839"/>
            <a:ext cx="3051251" cy="2263271"/>
          </a:xfrm>
          <a:prstGeom prst="rect">
            <a:avLst/>
          </a:prstGeom>
        </p:spPr>
      </p:pic>
      <p:pic>
        <p:nvPicPr>
          <p:cNvPr id="9" name="Imagen 8" descr="Imagen que contiene casco, tocado, ropa&#10;&#10;Descripción generada con confianza muy alta">
            <a:extLst>
              <a:ext uri="{FF2B5EF4-FFF2-40B4-BE49-F238E27FC236}">
                <a16:creationId xmlns:a16="http://schemas.microsoft.com/office/drawing/2014/main" id="{BA938EF3-0ED1-4E8A-8FB9-D7BC8A3D9D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195" b="94513" l="9511" r="91304">
                        <a14:foregroundMark x1="51223" y1="6195" x2="51223" y2="6195"/>
                        <a14:foregroundMark x1="61549" y1="6549" x2="61549" y2="6549"/>
                        <a14:foregroundMark x1="87364" y1="30973" x2="87364" y2="30973"/>
                        <a14:foregroundMark x1="87364" y1="37345" x2="87364" y2="37345"/>
                        <a14:foregroundMark x1="86685" y1="39115" x2="86685" y2="39115"/>
                        <a14:foregroundMark x1="85734" y1="26903" x2="85734" y2="26903"/>
                        <a14:foregroundMark x1="82880" y1="21416" x2="82880" y2="21416"/>
                        <a14:foregroundMark x1="81929" y1="18761" x2="81929" y2="18761"/>
                        <a14:foregroundMark x1="80299" y1="16814" x2="80299" y2="16814"/>
                        <a14:foregroundMark x1="77989" y1="14690" x2="77989" y2="14690"/>
                        <a14:foregroundMark x1="75408" y1="12035" x2="75408" y2="12035"/>
                        <a14:foregroundMark x1="77038" y1="67611" x2="77038" y2="67611"/>
                        <a14:foregroundMark x1="69973" y1="72389" x2="69973" y2="72389"/>
                        <a14:foregroundMark x1="77038" y1="72743" x2="77038" y2="72743"/>
                        <a14:foregroundMark x1="61549" y1="81593" x2="61549" y2="81593"/>
                        <a14:foregroundMark x1="35054" y1="89558" x2="35054" y2="89558"/>
                        <a14:foregroundMark x1="12364" y1="76106" x2="12364" y2="76106"/>
                        <a14:foregroundMark x1="10054" y1="75221" x2="10054" y2="75221"/>
                        <a14:foregroundMark x1="14674" y1="77345" x2="14674" y2="77345"/>
                        <a14:foregroundMark x1="10462" y1="76991" x2="10462" y2="76991"/>
                        <a14:foregroundMark x1="9783" y1="81239" x2="9783" y2="81239"/>
                        <a14:foregroundMark x1="9511" y1="79115" x2="9511" y2="79115"/>
                        <a14:foregroundMark x1="47283" y1="90088" x2="47283" y2="90088"/>
                        <a14:foregroundMark x1="43750" y1="91681" x2="43750" y2="91681"/>
                        <a14:foregroundMark x1="37636" y1="94690" x2="37636" y2="94690"/>
                        <a14:foregroundMark x1="69973" y1="10796" x2="69973" y2="10796"/>
                        <a14:foregroundMark x1="65353" y1="9558" x2="65353" y2="9558"/>
                        <a14:foregroundMark x1="91304" y1="49204" x2="91304" y2="49204"/>
                        <a14:foregroundMark x1="90897" y1="52035" x2="90897" y2="52035"/>
                        <a14:foregroundMark x1="90625" y1="53805" x2="90625" y2="53805"/>
                        <a14:foregroundMark x1="85462" y1="75221" x2="85462" y2="75221"/>
                        <a14:foregroundMark x1="86413" y1="71504" x2="86413" y2="71504"/>
                        <a14:foregroundMark x1="87364" y1="68496" x2="87364" y2="68496"/>
                        <a14:foregroundMark x1="89674" y1="60177" x2="89674" y2="60177"/>
                        <a14:foregroundMark x1="12092" y1="63009" x2="12092" y2="63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22" y="3799451"/>
            <a:ext cx="3378842" cy="2593813"/>
          </a:xfrm>
          <a:prstGeom prst="rect">
            <a:avLst/>
          </a:prstGeom>
        </p:spPr>
      </p:pic>
      <p:pic>
        <p:nvPicPr>
          <p:cNvPr id="10" name="Imagen 9" descr="Imagen que contiene casco, tocado, ropa&#10;&#10;Descripción generada con confianza muy alta">
            <a:extLst>
              <a:ext uri="{FF2B5EF4-FFF2-40B4-BE49-F238E27FC236}">
                <a16:creationId xmlns:a16="http://schemas.microsoft.com/office/drawing/2014/main" id="{0EDEB1D9-545E-4568-B219-76FAA5717D6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045" b="97212" l="10000" r="90625">
                        <a14:foregroundMark x1="52875" y1="10781" x2="52875" y2="10781"/>
                        <a14:foregroundMark x1="54125" y1="6134" x2="54125" y2="6134"/>
                        <a14:foregroundMark x1="41750" y1="2230" x2="41750" y2="2230"/>
                        <a14:foregroundMark x1="55625" y1="93494" x2="55625" y2="93494"/>
                        <a14:foregroundMark x1="52125" y1="93494" x2="52125" y2="93494"/>
                        <a14:foregroundMark x1="66625" y1="93309" x2="66625" y2="93309"/>
                        <a14:foregroundMark x1="76250" y1="93309" x2="76250" y2="93494"/>
                        <a14:foregroundMark x1="37375" y1="97212" x2="37375" y2="97212"/>
                        <a14:foregroundMark x1="31000" y1="22119" x2="31000" y2="22119"/>
                        <a14:foregroundMark x1="29750" y1="17472" x2="29750" y2="17472"/>
                        <a14:foregroundMark x1="29125" y1="25279" x2="29125" y2="25279"/>
                        <a14:foregroundMark x1="27125" y1="24535" x2="27125" y2="24535"/>
                        <a14:foregroundMark x1="47625" y1="19145" x2="47625" y2="19145"/>
                        <a14:foregroundMark x1="46000" y1="26580" x2="46000" y2="26580"/>
                        <a14:foregroundMark x1="45750" y1="30483" x2="45750" y2="30483"/>
                        <a14:foregroundMark x1="49250" y1="30483" x2="49250" y2="30483"/>
                        <a14:foregroundMark x1="54000" y1="44796" x2="54000" y2="44796"/>
                        <a14:foregroundMark x1="63500" y1="46468" x2="63500" y2="46468"/>
                        <a14:foregroundMark x1="65500" y1="24721" x2="65500" y2="24721"/>
                        <a14:foregroundMark x1="64750" y1="18587" x2="64750" y2="18587"/>
                        <a14:foregroundMark x1="90625" y1="74535" x2="90625" y2="74535"/>
                        <a14:foregroundMark x1="59500" y1="43866" x2="59500" y2="43866"/>
                        <a14:foregroundMark x1="56500" y1="81227" x2="56500" y2="81227"/>
                        <a14:foregroundMark x1="57875" y1="81227" x2="57875" y2="81227"/>
                        <a14:foregroundMark x1="18125" y1="64126" x2="18125" y2="64126"/>
                        <a14:foregroundMark x1="68875" y1="42937" x2="68875" y2="42937"/>
                        <a14:foregroundMark x1="72375" y1="25093" x2="72375" y2="25093"/>
                        <a14:foregroundMark x1="74625" y1="23792" x2="74625" y2="23792"/>
                        <a14:foregroundMark x1="75625" y1="25093" x2="75625" y2="25093"/>
                        <a14:foregroundMark x1="74875" y1="22677" x2="74875" y2="22677"/>
                        <a14:backgroundMark x1="77000" y1="98327" x2="77000" y2="98327"/>
                        <a14:backgroundMark x1="75750" y1="98699" x2="75750" y2="98699"/>
                        <a14:backgroundMark x1="76500" y1="98327" x2="76500" y2="98327"/>
                        <a14:backgroundMark x1="78125" y1="98327" x2="78125" y2="98327"/>
                        <a14:backgroundMark x1="75250" y1="98327" x2="75250" y2="983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914" y="3748608"/>
            <a:ext cx="3864079" cy="2598593"/>
          </a:xfrm>
          <a:prstGeom prst="rect">
            <a:avLst/>
          </a:prstGeom>
        </p:spPr>
      </p:pic>
      <p:pic>
        <p:nvPicPr>
          <p:cNvPr id="11" name="Imagen 10" descr="Imagen que contiene tocado, casco, ropa&#10;&#10;Descripción generada con confianza muy alta">
            <a:extLst>
              <a:ext uri="{FF2B5EF4-FFF2-40B4-BE49-F238E27FC236}">
                <a16:creationId xmlns:a16="http://schemas.microsoft.com/office/drawing/2014/main" id="{FF04DC8A-E422-4E54-9F6B-5AA95395974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973" b="92183" l="10000" r="90000">
                        <a14:foregroundMark x1="40200" y1="9973" x2="40200" y2="9973"/>
                        <a14:foregroundMark x1="36800" y1="13747" x2="36800" y2="13747"/>
                        <a14:foregroundMark x1="34000" y1="18059" x2="34000" y2="18059"/>
                        <a14:foregroundMark x1="31600" y1="21294" x2="31600" y2="21294"/>
                        <a14:foregroundMark x1="30800" y1="21024" x2="30800" y2="21024"/>
                        <a14:foregroundMark x1="75000" y1="70350" x2="75000" y2="70350"/>
                        <a14:foregroundMark x1="71800" y1="75741" x2="71800" y2="75741"/>
                        <a14:foregroundMark x1="76000" y1="75741" x2="76000" y2="75741"/>
                        <a14:foregroundMark x1="78000" y1="74394" x2="78000" y2="74394"/>
                        <a14:foregroundMark x1="74600" y1="73854" x2="74600" y2="73854"/>
                        <a14:foregroundMark x1="74400" y1="73315" x2="74400" y2="73315"/>
                        <a14:foregroundMark x1="75600" y1="73046" x2="75600" y2="73046"/>
                        <a14:foregroundMark x1="74600" y1="73046" x2="74600" y2="73046"/>
                        <a14:foregroundMark x1="75000" y1="74124" x2="74600" y2="74124"/>
                        <a14:foregroundMark x1="73800" y1="74124" x2="73800" y2="74124"/>
                        <a14:foregroundMark x1="75000" y1="73315" x2="75000" y2="73315"/>
                        <a14:foregroundMark x1="74600" y1="73046" x2="74600" y2="73046"/>
                        <a14:foregroundMark x1="36800" y1="92183" x2="36800" y2="92183"/>
                        <a14:foregroundMark x1="74600" y1="73315" x2="74600" y2="733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037" y="856335"/>
            <a:ext cx="3082499" cy="2287214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0" y="127140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Damon Hill usó el mismo diseño de casco que su padre, un simple e identificable diseño de 8 remos blancos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dispuestos verticalmente alrededor de la superficie superior del casco, que es azul oscuro.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CEC72CA-4679-4345-9A98-0E825BA21AEB}"/>
              </a:ext>
            </a:extLst>
          </p:cNvPr>
          <p:cNvSpPr/>
          <p:nvPr/>
        </p:nvSpPr>
        <p:spPr>
          <a:xfrm>
            <a:off x="3613358" y="1012045"/>
            <a:ext cx="49702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Todo eso representa al London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Rowing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Club (</a:t>
            </a:r>
            <a:r>
              <a:rPr lang="es-ES" sz="2800" b="1" kern="1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Club de remo de Londres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),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4C61BD8-5D9E-4C1A-80C8-4D3363428DA7}"/>
              </a:ext>
            </a:extLst>
          </p:cNvPr>
          <p:cNvSpPr/>
          <p:nvPr/>
        </p:nvSpPr>
        <p:spPr>
          <a:xfrm>
            <a:off x="-14748" y="6350956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  pesar de que él no es remero, dijo que llevar el casco similar al de su padre lo hacía feliz  por mantener la tradición.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50D71DDB-6B7E-4F33-8EAD-3911680A4708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340FD8B3-54CB-41E5-BF4B-8EEC61A9AB63}"/>
              </a:ext>
            </a:extLst>
          </p:cNvPr>
          <p:cNvSpPr/>
          <p:nvPr/>
        </p:nvSpPr>
        <p:spPr>
          <a:xfrm>
            <a:off x="4026310" y="4881037"/>
            <a:ext cx="410005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donde Graham y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Bette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Hill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habían sido grandes miembros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y donde se conocieron.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18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32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2" dur="1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032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54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8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13" grpId="0"/>
      <p:bldP spid="1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persona, exterior, motocicleta, hombre&#10;&#10;Descripción generada con confianza muy alta">
            <a:extLst>
              <a:ext uri="{FF2B5EF4-FFF2-40B4-BE49-F238E27FC236}">
                <a16:creationId xmlns:a16="http://schemas.microsoft.com/office/drawing/2014/main" id="{696E69D7-1834-4CB1-A987-2EB951C3C2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135" y="1961531"/>
            <a:ext cx="6572864" cy="43463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339213" y="790809"/>
            <a:ext cx="1151849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6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Encontronazos entre Hill y Michael Schumacher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D002315-4BB1-4E19-9E7D-01E00145A54F}"/>
              </a:ext>
            </a:extLst>
          </p:cNvPr>
          <p:cNvSpPr/>
          <p:nvPr/>
        </p:nvSpPr>
        <p:spPr>
          <a:xfrm>
            <a:off x="0" y="1528225"/>
            <a:ext cx="121919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Hill y Michael Schumacher se toparon  frecuentemente en pista a mediados de la década de 1990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6BC3519-16B5-449B-BE90-9BD3D4D8970F}"/>
              </a:ext>
            </a:extLst>
          </p:cNvPr>
          <p:cNvSpPr/>
          <p:nvPr/>
        </p:nvSpPr>
        <p:spPr>
          <a:xfrm>
            <a:off x="206472" y="2413136"/>
            <a:ext cx="56191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Schumacher lideraba la primera parte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de la carrera empapada por la lluvia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cuando la carrera tuvo que ser parada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porque el McLaren de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Brundle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se estrelló.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19D59A0-BAF4-4130-9758-CB2B154355D0}"/>
              </a:ext>
            </a:extLst>
          </p:cNvPr>
          <p:cNvSpPr/>
          <p:nvPr/>
        </p:nvSpPr>
        <p:spPr>
          <a:xfrm>
            <a:off x="206471" y="4094452"/>
            <a:ext cx="5619135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Hill tomó el liderazgo al recomenzar la carrera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presionó mucho a Schumacher,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el reconocido </a:t>
            </a:r>
            <a:r>
              <a:rPr lang="es-ES" sz="2800" b="1" kern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"maestro de la lluvia",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sobre el asfalto mojado, lo que le dio la victoria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al  piloto británico y la oportunidad de luchar por el título en Australia, en la última carrera de la temporada.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68A2CDE-E942-4CF5-AD4E-3871544CAD0B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0" name="Imagen 9" descr="Imagen que contiene persona, exterior, motocicleta, hombre&#10;&#10;Descripción generada con confianza muy alta">
            <a:extLst>
              <a:ext uri="{FF2B5EF4-FFF2-40B4-BE49-F238E27FC236}">
                <a16:creationId xmlns:a16="http://schemas.microsoft.com/office/drawing/2014/main" id="{4295C5FE-02DD-4E1C-852C-1095E9F999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4055" y="1981199"/>
            <a:ext cx="6572864" cy="434630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5351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948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1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9114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8434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0" y="156631"/>
            <a:ext cx="12191997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Australia 1994: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CB07DC1-DD18-4A51-9194-637927DC16B5}"/>
              </a:ext>
            </a:extLst>
          </p:cNvPr>
          <p:cNvSpPr/>
          <p:nvPr/>
        </p:nvSpPr>
        <p:spPr>
          <a:xfrm>
            <a:off x="8619645" y="3003069"/>
            <a:ext cx="3572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El alemán se salió de la pista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y golpeó el muro.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FEBFF2E-700E-49F9-ADFB-4A8F7EA7E130}"/>
              </a:ext>
            </a:extLst>
          </p:cNvPr>
          <p:cNvSpPr/>
          <p:nvPr/>
        </p:nvSpPr>
        <p:spPr>
          <a:xfrm>
            <a:off x="8619645" y="4020708"/>
            <a:ext cx="3572354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Al entrar de nuevo en pista,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con el coche seriamente dañado,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Hill  trató de adelantarlo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en la siguiente curva,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donde ambos colisionaron.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3B00D9C-AA78-4E27-8810-A94B45A85AAA}"/>
              </a:ext>
            </a:extLst>
          </p:cNvPr>
          <p:cNvSpPr/>
          <p:nvPr/>
        </p:nvSpPr>
        <p:spPr>
          <a:xfrm>
            <a:off x="0" y="6129738"/>
            <a:ext cx="121919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Los dos pilotos se retiraron y el título fue para Schumacher  </a:t>
            </a: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por un solo punto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0C5EC61-5169-4E16-A32B-DB281B05984C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87329B7-DA48-4307-9C05-7430931EF504}"/>
              </a:ext>
            </a:extLst>
          </p:cNvPr>
          <p:cNvSpPr/>
          <p:nvPr/>
        </p:nvSpPr>
        <p:spPr>
          <a:xfrm>
            <a:off x="0" y="677738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Schumacher entró en la última carrera de la temporada con 92  puntos y Hill  con 91. 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B1D9F08-E96C-4D6A-980C-A32B7A8F10EE}"/>
              </a:ext>
            </a:extLst>
          </p:cNvPr>
          <p:cNvSpPr/>
          <p:nvPr/>
        </p:nvSpPr>
        <p:spPr>
          <a:xfrm>
            <a:off x="8627806" y="1538060"/>
            <a:ext cx="35641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Schumacher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iba liderando la carrera,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pero Hill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reducía la distancia entre ambos.</a:t>
            </a:r>
          </a:p>
        </p:txBody>
      </p:sp>
      <p:pic>
        <p:nvPicPr>
          <p:cNvPr id="11" name="Imagen 10" descr="Imagen que contiene carretera, edificio, exterior, patinaje&#10;&#10;Descripción generada con confianza muy alta">
            <a:extLst>
              <a:ext uri="{FF2B5EF4-FFF2-40B4-BE49-F238E27FC236}">
                <a16:creationId xmlns:a16="http://schemas.microsoft.com/office/drawing/2014/main" id="{DBCDC5A2-A0C6-4CA2-813E-68E6B575D2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3" t="918" r="1153" b="2753"/>
          <a:stretch/>
        </p:blipFill>
        <p:spPr>
          <a:xfrm>
            <a:off x="2" y="962732"/>
            <a:ext cx="8788841" cy="518734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858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1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18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38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9932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4446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4678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9" grpId="0"/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0" y="525351"/>
            <a:ext cx="68285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Corriendo en casa, y a 11 puntos de Schumacher en el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campenato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Hill intentó pasar al alemán en las últimas 11 vueltas de la carrera.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3A53C93-E597-4BB1-A664-F4A70219BDAC}"/>
              </a:ext>
            </a:extLst>
          </p:cNvPr>
          <p:cNvSpPr/>
          <p:nvPr/>
        </p:nvSpPr>
        <p:spPr>
          <a:xfrm>
            <a:off x="0" y="1572476"/>
            <a:ext cx="467523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Los dos colisionaron otra vez, y ambos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se vieron obligados a retirarse.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35750DC-E53F-4C89-83FB-BF1EBD09E697}"/>
              </a:ext>
            </a:extLst>
          </p:cNvPr>
          <p:cNvSpPr/>
          <p:nvPr/>
        </p:nvSpPr>
        <p:spPr>
          <a:xfrm>
            <a:off x="0" y="2545874"/>
            <a:ext cx="467523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Hill lo describió como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un </a:t>
            </a:r>
            <a:r>
              <a:rPr lang="es-ES" sz="2800" b="1" kern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"incidente de carrera"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mientras que Schumacher lo comparó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con Adelaida 1994.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0E5A9F8-37E1-4DF6-9AC0-C6242C6204AA}"/>
              </a:ext>
            </a:extLst>
          </p:cNvPr>
          <p:cNvSpPr/>
          <p:nvPr/>
        </p:nvSpPr>
        <p:spPr>
          <a:xfrm>
            <a:off x="1" y="4271434"/>
            <a:ext cx="46752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Este,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junto con el  G.P. de Italia del mismo año,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fueron los dos únicos G.P.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que ganó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Jonhy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Herbert,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compañero de equipo de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Scumacher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aprovechando el abandono de este.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48BD9AD7-9D3F-4985-90B7-DC562CCD19F7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C0119B43-D85B-47D3-858C-41BCA3F22532}"/>
              </a:ext>
            </a:extLst>
          </p:cNvPr>
          <p:cNvSpPr/>
          <p:nvPr/>
        </p:nvSpPr>
        <p:spPr>
          <a:xfrm>
            <a:off x="7536947" y="706969"/>
            <a:ext cx="36663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Reino Unido 1995: </a:t>
            </a:r>
          </a:p>
        </p:txBody>
      </p:sp>
      <p:pic>
        <p:nvPicPr>
          <p:cNvPr id="10" name="Imagen 9" descr="Imagen que contiene hierba, exterior, carretera&#10;&#10;Descripción generada con confianza muy alta">
            <a:extLst>
              <a:ext uri="{FF2B5EF4-FFF2-40B4-BE49-F238E27FC236}">
                <a16:creationId xmlns:a16="http://schemas.microsoft.com/office/drawing/2014/main" id="{4A17F3F0-11BE-430A-8DBF-775123416E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225" y="1572855"/>
            <a:ext cx="7673663" cy="47099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509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674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9816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144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608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6096000" y="1248015"/>
            <a:ext cx="609599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Los dos chocaron en la curva: Les Combe.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9C496FF-DB7D-4348-8CFA-A8D6B4FBA580}"/>
              </a:ext>
            </a:extLst>
          </p:cNvPr>
          <p:cNvSpPr/>
          <p:nvPr/>
        </p:nvSpPr>
        <p:spPr>
          <a:xfrm>
            <a:off x="6096000" y="1808455"/>
            <a:ext cx="6095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En esta ocasión,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Schumacher recibió una carrera de suspensión.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C31DA04-D09B-45B7-8DF8-F882517D8176}"/>
              </a:ext>
            </a:extLst>
          </p:cNvPr>
          <p:cNvSpPr/>
          <p:nvPr/>
        </p:nvSpPr>
        <p:spPr>
          <a:xfrm>
            <a:off x="1" y="3460269"/>
            <a:ext cx="6096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En la vuelta 24, Hill y Schumacher colisionaron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cuando estaban intentando doblar a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Taki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Inoue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DD69DB6-C351-44A3-A2F6-90C8E28060F0}"/>
              </a:ext>
            </a:extLst>
          </p:cNvPr>
          <p:cNvSpPr/>
          <p:nvPr/>
        </p:nvSpPr>
        <p:spPr>
          <a:xfrm>
            <a:off x="1" y="4212448"/>
            <a:ext cx="609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Ninguno de los dos aceptó la culpa.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F828A75-FFC1-41A0-9DC9-31B6EFB4BCC6}"/>
              </a:ext>
            </a:extLst>
          </p:cNvPr>
          <p:cNvSpPr/>
          <p:nvPr/>
        </p:nvSpPr>
        <p:spPr>
          <a:xfrm>
            <a:off x="1" y="4743383"/>
            <a:ext cx="609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Hill  preguntó por qué Schumacher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estaba de repente haciendo 0 millas/hora,…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mientras que un club de fanes de Schumacher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lo describió como un estúpido movimiento por parte de Hill.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7D0D9F1-7E4A-4981-8229-FF0F433C4DF3}"/>
              </a:ext>
            </a:extLst>
          </p:cNvPr>
          <p:cNvSpPr/>
          <p:nvPr/>
        </p:nvSpPr>
        <p:spPr>
          <a:xfrm>
            <a:off x="1" y="6129728"/>
            <a:ext cx="6096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Hill recibió una suspensión de una carrera,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la cual nunca se llegó a efectuar.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E4B20C8-6D70-44EF-93E9-D3073F4C5D48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11" name="Imagen 10" descr="Imagen que contiene hierba, exterior, cielo, carretera&#10;&#10;Descripción generada con confianza muy alta">
            <a:extLst>
              <a:ext uri="{FF2B5EF4-FFF2-40B4-BE49-F238E27FC236}">
                <a16:creationId xmlns:a16="http://schemas.microsoft.com/office/drawing/2014/main" id="{53C41D83-E60F-4B72-B662-7C3563AE0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269"/>
            <a:ext cx="6095999" cy="311842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C3731A80-A576-4387-88EB-6B2F9E078C97}"/>
              </a:ext>
            </a:extLst>
          </p:cNvPr>
          <p:cNvSpPr/>
          <p:nvPr/>
        </p:nvSpPr>
        <p:spPr>
          <a:xfrm>
            <a:off x="7789301" y="337066"/>
            <a:ext cx="27093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Bélgica 1995: 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D05E3DF9-2A8D-431C-87B1-87EB45E1BE9A}"/>
              </a:ext>
            </a:extLst>
          </p:cNvPr>
          <p:cNvSpPr/>
          <p:nvPr/>
        </p:nvSpPr>
        <p:spPr>
          <a:xfrm>
            <a:off x="2006912" y="2992971"/>
            <a:ext cx="23968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Italia 1995: </a:t>
            </a:r>
          </a:p>
        </p:txBody>
      </p:sp>
      <p:pic>
        <p:nvPicPr>
          <p:cNvPr id="15" name="Imagen 14" descr="Imagen que contiene exterior, carretera, montar, patinaje&#10;&#10;Descripción generada con confianza muy alta">
            <a:extLst>
              <a:ext uri="{FF2B5EF4-FFF2-40B4-BE49-F238E27FC236}">
                <a16:creationId xmlns:a16="http://schemas.microsoft.com/office/drawing/2014/main" id="{43866255-67C3-483F-8849-CDF7B9BF83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629" y="2724096"/>
            <a:ext cx="6171371" cy="41451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940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7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15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9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090"/>
                            </p:stCondLst>
                            <p:childTnLst>
                              <p:par>
                                <p:cTn id="25" presetID="21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1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92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576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5456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188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0" grpId="0"/>
      <p:bldP spid="12" grpId="0"/>
      <p:bldP spid="1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0" y="1085779"/>
            <a:ext cx="63418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En la vuelta 18 Hill intentó adelantar a Schumacher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pero el alemán lo bloqueó y lo empujó fuera de la pista.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6D4F709-D865-4BED-934C-F91BB2915CA4}"/>
              </a:ext>
            </a:extLst>
          </p:cNvPr>
          <p:cNvSpPr/>
          <p:nvPr/>
        </p:nvSpPr>
        <p:spPr>
          <a:xfrm>
            <a:off x="3" y="2132909"/>
            <a:ext cx="63418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Hill se le echó encima,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y golpeó la parte trasera del Benetton.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AC2DE8D-74D9-47B3-ACAB-8090CF447BCA}"/>
              </a:ext>
            </a:extLst>
          </p:cNvPr>
          <p:cNvSpPr/>
          <p:nvPr/>
        </p:nvSpPr>
        <p:spPr>
          <a:xfrm>
            <a:off x="6095999" y="4640138"/>
            <a:ext cx="60960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Después de calificar tercero con el poco competitivo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Arrows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, Hill pasó a Schumacher limpiamente en la vuelta 11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y se coló en la primera curva,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antes de quitarle la primera posición.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9D3AF9C-F076-4F99-B0D4-870A84C02FFF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8" name="Imagen 7" descr="Imagen que contiene carretera, exterior, calle&#10;&#10;Descripción generada con confianza muy alta">
            <a:extLst>
              <a:ext uri="{FF2B5EF4-FFF2-40B4-BE49-F238E27FC236}">
                <a16:creationId xmlns:a16="http://schemas.microsoft.com/office/drawing/2014/main" id="{B72FF4A1-6072-4713-836F-CA82A8FAC7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251" y="-14842"/>
            <a:ext cx="6079749" cy="412964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 descr="Imagen que contiene carretera, exterior, motocicleta, suelo&#10;&#10;Descripción generada con confianza muy alta">
            <a:extLst>
              <a:ext uri="{FF2B5EF4-FFF2-40B4-BE49-F238E27FC236}">
                <a16:creationId xmlns:a16="http://schemas.microsoft.com/office/drawing/2014/main" id="{1968C14F-4E55-496D-925D-02D1BC7C85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318387"/>
            <a:ext cx="6199429" cy="354095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1D09C04F-77E6-442A-A78B-5415A8C1461F}"/>
              </a:ext>
            </a:extLst>
          </p:cNvPr>
          <p:cNvSpPr/>
          <p:nvPr/>
        </p:nvSpPr>
        <p:spPr>
          <a:xfrm>
            <a:off x="2185181" y="251531"/>
            <a:ext cx="26597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Europa 1995: 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55DF54AC-44C0-4951-A64C-9380804062EA}"/>
              </a:ext>
            </a:extLst>
          </p:cNvPr>
          <p:cNvSpPr/>
          <p:nvPr/>
        </p:nvSpPr>
        <p:spPr>
          <a:xfrm>
            <a:off x="7773690" y="4114799"/>
            <a:ext cx="28440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Hungría 1997: </a:t>
            </a:r>
          </a:p>
        </p:txBody>
      </p:sp>
    </p:spTree>
    <p:extLst>
      <p:ext uri="{BB962C8B-B14F-4D97-AF65-F5344CB8AC3E}">
        <p14:creationId xmlns:p14="http://schemas.microsoft.com/office/powerpoint/2010/main" val="10529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9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9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9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9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198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898"/>
                            </p:stCondLst>
                            <p:childTnLst>
                              <p:par>
                                <p:cTn id="26" presetID="8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18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1278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11" grpId="0"/>
      <p:bldP spid="1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persona&#10;&#10;Descripción generada con confianza muy alta">
            <a:extLst>
              <a:ext uri="{FF2B5EF4-FFF2-40B4-BE49-F238E27FC236}">
                <a16:creationId xmlns:a16="http://schemas.microsoft.com/office/drawing/2014/main" id="{0374F8DD-DE6A-4052-BBA3-0ACD77D06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667777"/>
            <a:ext cx="10160000" cy="508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70C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0" y="6144478"/>
            <a:ext cx="121919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Schumacher acusó a Hill de “conducción peligrosa”, mientras se disputaban la carrera por pocos segundos.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351C285-4C50-4700-8CFD-3BAEC9A17AD2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A6E2486-CDEC-42CE-A997-C36E403A2366}"/>
              </a:ext>
            </a:extLst>
          </p:cNvPr>
          <p:cNvSpPr/>
          <p:nvPr/>
        </p:nvSpPr>
        <p:spPr>
          <a:xfrm>
            <a:off x="4706837" y="214472"/>
            <a:ext cx="277832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40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Canadá 1998: </a:t>
            </a:r>
          </a:p>
        </p:txBody>
      </p:sp>
    </p:spTree>
    <p:extLst>
      <p:ext uri="{BB962C8B-B14F-4D97-AF65-F5344CB8AC3E}">
        <p14:creationId xmlns:p14="http://schemas.microsoft.com/office/powerpoint/2010/main" val="408116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682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0" y="215632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En 2006, Hill fue elegido presidente del British Racing Drivers Club, sucediendo así a Jackie Stewart.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94B5FF2-DB43-4923-9869-1C275C644F57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6" name="Imagen 5" descr="Imagen que contiene persona, exterior, cielo, hombre&#10;&#10;Descripción generada con confianza muy alta">
            <a:extLst>
              <a:ext uri="{FF2B5EF4-FFF2-40B4-BE49-F238E27FC236}">
                <a16:creationId xmlns:a16="http://schemas.microsoft.com/office/drawing/2014/main" id="{AA2EA2C0-4F01-4B29-AE52-BFBC19E4A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733" y="781665"/>
            <a:ext cx="9660193" cy="5796116"/>
          </a:xfrm>
          <a:prstGeom prst="snip2DiagRect">
            <a:avLst>
              <a:gd name="adj1" fmla="val 16539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4865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828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F4AE278-45E5-494D-902F-8E1BECA0DC49}"/>
              </a:ext>
            </a:extLst>
          </p:cNvPr>
          <p:cNvSpPr/>
          <p:nvPr/>
        </p:nvSpPr>
        <p:spPr>
          <a:xfrm>
            <a:off x="339213" y="97641"/>
            <a:ext cx="1151849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  partir de 2012, se desempeña como comentarista en las transmisiones televisivas de Fórmula 1 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para el Reino Unido en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Sky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Sports</a:t>
            </a:r>
            <a:r>
              <a:rPr lang="es-ES" sz="2800" b="1" kern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.</a:t>
            </a:r>
            <a:endParaRPr lang="es-MX" sz="2800" b="1" kern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6773C86-B1BB-4EDC-A66F-6A36731C4F73}"/>
              </a:ext>
            </a:extLst>
          </p:cNvPr>
          <p:cNvSpPr txBox="1"/>
          <p:nvPr/>
        </p:nvSpPr>
        <p:spPr>
          <a:xfrm>
            <a:off x="12344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6" name="Imagen 5" descr="Imagen que contiene persona, exterior, hombre, sujetando&#10;&#10;Descripción generada con confianza muy alta">
            <a:extLst>
              <a:ext uri="{FF2B5EF4-FFF2-40B4-BE49-F238E27FC236}">
                <a16:creationId xmlns:a16="http://schemas.microsoft.com/office/drawing/2014/main" id="{CA72F68D-27F2-435D-BED8-FFC720C3B5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024" y="1107045"/>
            <a:ext cx="8106697" cy="541122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3556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306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Damon Hill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Stanley Black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48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19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9" name="Imagen 18" descr="Imagen que contiene carretera, exterior, edificio, calle&#10;&#10;Descripción generada con confianza muy alta">
            <a:extLst>
              <a:ext uri="{FF2B5EF4-FFF2-40B4-BE49-F238E27FC236}">
                <a16:creationId xmlns:a16="http://schemas.microsoft.com/office/drawing/2014/main" id="{ECFDC69D-9D47-4243-8A76-BE9C3E1CDA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94360"/>
            <a:ext cx="12192000" cy="8046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109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Gabriel's Oboe PD-Eaglenest-1.wav"/>
          </p:stSnd>
        </p:sndAc>
      </p:transition>
    </mc:Choice>
    <mc:Fallback xmlns="">
      <p:transition spd="slow" advTm="0">
        <p:fade/>
        <p:sndAc>
          <p:stSnd>
            <p:snd r:embed="rId10" name="Gabriel's Oboe PD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1422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81253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27577</TotalTime>
  <Words>4182</Words>
  <Application>Microsoft Office PowerPoint</Application>
  <PresentationFormat>Panorámica</PresentationFormat>
  <Paragraphs>546</Paragraphs>
  <Slides>45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9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1_Tema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1996  Damon Hill   Versión Completa  4819  Misppsx</dc:title>
  <dc:creator>Eagle's nest</dc:creator>
  <cp:lastModifiedBy>Eagle's nest</cp:lastModifiedBy>
  <cp:revision>2264</cp:revision>
  <dcterms:created xsi:type="dcterms:W3CDTF">2017-07-02T00:56:35Z</dcterms:created>
  <dcterms:modified xsi:type="dcterms:W3CDTF">2018-02-26T11:04:29Z</dcterms:modified>
</cp:coreProperties>
</file>