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sldIdLst>
    <p:sldId id="1868" r:id="rId3"/>
    <p:sldId id="531" r:id="rId4"/>
    <p:sldId id="1666" r:id="rId5"/>
    <p:sldId id="1670" r:id="rId6"/>
    <p:sldId id="1671" r:id="rId7"/>
    <p:sldId id="1673" r:id="rId8"/>
    <p:sldId id="1655" r:id="rId9"/>
    <p:sldId id="1688" r:id="rId10"/>
    <p:sldId id="1693" r:id="rId11"/>
    <p:sldId id="1705" r:id="rId12"/>
    <p:sldId id="1718" r:id="rId13"/>
    <p:sldId id="1724" r:id="rId14"/>
    <p:sldId id="1727" r:id="rId15"/>
    <p:sldId id="1735" r:id="rId16"/>
    <p:sldId id="1743" r:id="rId17"/>
    <p:sldId id="1750" r:id="rId18"/>
    <p:sldId id="1754" r:id="rId19"/>
    <p:sldId id="1760" r:id="rId20"/>
    <p:sldId id="1766" r:id="rId21"/>
    <p:sldId id="1746" r:id="rId22"/>
    <p:sldId id="1777" r:id="rId23"/>
    <p:sldId id="1781" r:id="rId24"/>
    <p:sldId id="1787" r:id="rId25"/>
    <p:sldId id="1849" r:id="rId26"/>
    <p:sldId id="1852" r:id="rId27"/>
    <p:sldId id="1771" r:id="rId28"/>
    <p:sldId id="1798" r:id="rId29"/>
    <p:sldId id="1848" r:id="rId30"/>
    <p:sldId id="1805" r:id="rId31"/>
    <p:sldId id="1807" r:id="rId32"/>
    <p:sldId id="1791" r:id="rId33"/>
    <p:sldId id="1829" r:id="rId34"/>
    <p:sldId id="1710" r:id="rId35"/>
    <p:sldId id="1846" r:id="rId36"/>
    <p:sldId id="1842" r:id="rId37"/>
    <p:sldId id="1711" r:id="rId38"/>
    <p:sldId id="1867" r:id="rId39"/>
    <p:sldId id="952" r:id="rId40"/>
    <p:sldId id="953" r:id="rId4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5A00"/>
    <a:srgbClr val="7A5D00"/>
    <a:srgbClr val="9CEAFA"/>
    <a:srgbClr val="58267E"/>
    <a:srgbClr val="001132"/>
    <a:srgbClr val="684F00"/>
    <a:srgbClr val="6C5200"/>
    <a:srgbClr val="1B1B1B"/>
    <a:srgbClr val="191C29"/>
    <a:srgbClr val="1A20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25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1062" y="60"/>
      </p:cViewPr>
      <p:guideLst>
        <p:guide orient="horz" pos="2137"/>
        <p:guide pos="3840"/>
      </p:guideLst>
    </p:cSldViewPr>
  </p:slideViewPr>
  <p:outlineViewPr>
    <p:cViewPr>
      <p:scale>
        <a:sx n="33" d="100"/>
        <a:sy n="33" d="100"/>
      </p:scale>
      <p:origin x="0" y="-45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04CF696-8B80-4F33-AAD8-CBBA506660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87F657-8C5E-4E38-92AB-230687246DA7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9102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1891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31F59-FE1B-4721-BA91-AE955CA72D60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537F8-774F-402B-B420-16E34FC1404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B138B-CEEA-439A-9364-5DF7B5397EF1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18A0E-4558-40AC-B598-DA890E3AB0A2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BDF5-E838-42BD-8A8C-50AEF0896AE0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B914-61FD-47B5-9460-646859AE6D14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7A28-E237-462D-B4AE-475978337B5A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F1202-BD57-4113-B587-0906F880DD19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FB21-A0AE-4ADD-92AD-CA375A36F32E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4950-2B3E-412E-9E63-98294292C801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F82D-630D-4AAB-BB23-F255A5B5D636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79C7C-E9BD-4BB6-9B3E-3737BC01202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4519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6463-D584-4223-8D65-16AEF810A06D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55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49B45-9E77-4464-A7E2-2647EFE0A8FC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7222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07C4-0B96-4746-B124-D1E03013CE25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3808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5EF24-71A3-44FB-80BA-D4B8250CFB52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62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29F9B-D54F-4FC5-911F-0A2A62AB949C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9041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7298C-DCA8-4525-AD8E-B22E4287AF2F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81305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D3679-B8F2-4445-9589-8CE73C55E2E1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16757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24758-85AA-448C-A797-E8BD1A414973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9197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6305-52C1-443E-A018-D77A4801CCF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29392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1DD6-363F-4636-AECA-2AF81E260E1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0676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48F7C-DA2F-48BA-A6A4-4CE1D85B4C63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6497A60-0439-45ED-B8C8-CD96321DEDB2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264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7.png"/><Relationship Id="rId5" Type="http://schemas.openxmlformats.org/officeDocument/2006/relationships/image" Target="../media/image66.jp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persona, exterior, sujetando&#10;&#10;Descripción generada con confianza muy alta">
            <a:extLst>
              <a:ext uri="{FF2B5EF4-FFF2-40B4-BE49-F238E27FC236}">
                <a16:creationId xmlns:a16="http://schemas.microsoft.com/office/drawing/2014/main" id="{1C59D349-FE43-42BD-935E-88A4A6AD0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27" b="99516" l="7419" r="98065">
                        <a14:foregroundMark x1="51935" y1="5327" x2="51935" y2="5327"/>
                        <a14:foregroundMark x1="49194" y1="7748" x2="49194" y2="7748"/>
                        <a14:foregroundMark x1="30000" y1="88620" x2="30000" y2="88620"/>
                        <a14:foregroundMark x1="30161" y1="82567" x2="30161" y2="82567"/>
                        <a14:foregroundMark x1="33387" y1="83051" x2="33387" y2="83051"/>
                        <a14:foregroundMark x1="32903" y1="81598" x2="32903" y2="81598"/>
                        <a14:foregroundMark x1="12581" y1="93705" x2="12581" y2="93705"/>
                        <a14:foregroundMark x1="10645" y1="93947" x2="10645" y2="93947"/>
                        <a14:foregroundMark x1="10806" y1="91283" x2="10806" y2="91283"/>
                        <a14:foregroundMark x1="13387" y1="91041" x2="13387" y2="91041"/>
                        <a14:foregroundMark x1="10000" y1="94189" x2="10000" y2="94189"/>
                        <a14:foregroundMark x1="9677" y1="94915" x2="9677" y2="94915"/>
                        <a14:foregroundMark x1="8065" y1="99031" x2="8065" y2="99031"/>
                        <a14:foregroundMark x1="68871" y1="96126" x2="68871" y2="96126"/>
                        <a14:foregroundMark x1="93710" y1="97337" x2="93710" y2="97337"/>
                        <a14:foregroundMark x1="98065" y1="99031" x2="98065" y2="99031"/>
                        <a14:foregroundMark x1="16774" y1="87167" x2="16774" y2="87167"/>
                        <a14:foregroundMark x1="15645" y1="87893" x2="15645" y2="87893"/>
                        <a14:foregroundMark x1="13871" y1="88620" x2="13871" y2="88620"/>
                        <a14:foregroundMark x1="13226" y1="89588" x2="14032" y2="89588"/>
                        <a14:foregroundMark x1="14194" y1="88136" x2="14194" y2="88136"/>
                        <a14:foregroundMark x1="9677" y1="92978" x2="9677" y2="92978"/>
                        <a14:foregroundMark x1="9516" y1="95884" x2="9516" y2="95884"/>
                        <a14:foregroundMark x1="7419" y1="99516" x2="7419" y2="995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121" y="2821592"/>
            <a:ext cx="6059498" cy="403640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8033247" y="3666464"/>
            <a:ext cx="41550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 err="1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ePTA</a:t>
            </a: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-campeón Mundial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1994 1995 2000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2001  2002  2003  2004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2494821" y="1887379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Michael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SchumACHER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54824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249839" y="5927472"/>
            <a:ext cx="38250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esta historia…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525181"/>
            <a:ext cx="12185107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hablaremos del vigésimo cuarto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sorprendente corredor de Autos y máximo ganador de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7 campeonatos, 5 de los cuales fueron consecutivos…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Récords que permanecen imbatibles a la fecha…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7A3BBA0-8074-4E44-BB35-768D16467D96}"/>
              </a:ext>
            </a:extLst>
          </p:cNvPr>
          <p:cNvSpPr txBox="1"/>
          <p:nvPr/>
        </p:nvSpPr>
        <p:spPr>
          <a:xfrm>
            <a:off x="93022" y="4051332"/>
            <a:ext cx="51029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24º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11" name="Imagen 10">
            <a:hlinkClick r:id="" action="ppaction://noaction"/>
            <a:extLst>
              <a:ext uri="{FF2B5EF4-FFF2-40B4-BE49-F238E27FC236}">
                <a16:creationId xmlns:a16="http://schemas.microsoft.com/office/drawing/2014/main" id="{7C434A17-EA6D-4C0F-BD45-686ACAB07F3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71" b="89883" l="3223" r="96191">
                        <a14:foregroundMark x1="41211" y1="55132" x2="41211" y2="55132"/>
                        <a14:foregroundMark x1="39355" y1="53959" x2="39355" y2="53959"/>
                        <a14:foregroundMark x1="47363" y1="54692" x2="47363" y2="54692"/>
                        <a14:foregroundMark x1="44922" y1="54399" x2="44922" y2="54399"/>
                        <a14:foregroundMark x1="7129" y1="55572" x2="7129" y2="55572"/>
                        <a14:foregroundMark x1="3223" y1="50147" x2="3223" y2="50147"/>
                        <a14:foregroundMark x1="91504" y1="60557" x2="91504" y2="60557"/>
                        <a14:foregroundMark x1="96191" y1="60997" x2="96191" y2="60997"/>
                        <a14:foregroundMark x1="26855" y1="46041" x2="26855" y2="46041"/>
                        <a14:foregroundMark x1="17285" y1="48094" x2="17285" y2="48094"/>
                        <a14:backgroundMark x1="6250" y1="66862" x2="6250" y2="66862"/>
                        <a14:backgroundMark x1="8789" y1="67595" x2="8789" y2="67595"/>
                        <a14:backgroundMark x1="91211" y1="67302" x2="91211" y2="673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9" b="30861"/>
          <a:stretch/>
        </p:blipFill>
        <p:spPr>
          <a:xfrm>
            <a:off x="12231697" y="3065735"/>
            <a:ext cx="2862683" cy="67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0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3" name="(HimnoNacionalAlemán)Vettel-Eaglenest-1 (2).wav"/>
          </p:stSnd>
        </p:sndAc>
      </p:transition>
    </mc:Choice>
    <mc:Fallback xmlns="">
      <p:transition spd="slow" advTm="0">
        <p:fade/>
        <p:sndAc>
          <p:stSnd>
            <p:snd r:embed="rId9" name="(HimnoNacionalAlemán)Vettel-Eaglenest-1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1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87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hombre, persona, interior, pared&#10;&#10;Descripción generada con confianza muy alta">
            <a:extLst>
              <a:ext uri="{FF2B5EF4-FFF2-40B4-BE49-F238E27FC236}">
                <a16:creationId xmlns:a16="http://schemas.microsoft.com/office/drawing/2014/main" id="{C9DE1067-16D9-419A-A45E-2163220F17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-11420"/>
            <a:ext cx="12200056" cy="686942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6" name="1 Rectángulo">
            <a:extLst>
              <a:ext uri="{FF2B5EF4-FFF2-40B4-BE49-F238E27FC236}">
                <a16:creationId xmlns:a16="http://schemas.microsoft.com/office/drawing/2014/main" id="{0AA4F836-C40A-47F7-9880-25857D9ABE48}"/>
              </a:ext>
            </a:extLst>
          </p:cNvPr>
          <p:cNvSpPr/>
          <p:nvPr/>
        </p:nvSpPr>
        <p:spPr>
          <a:xfrm>
            <a:off x="1565350" y="517116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>
            <a:off x="560786" y="1251285"/>
            <a:ext cx="4861447" cy="36736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Michael Schumacher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Hepta</a:t>
            </a: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-campeón Mundial  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1994 1995 2000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2001 2002 2003 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2004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6453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6" grpId="0"/>
      <p:bldP spid="16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550F360-3189-4A3C-9B9D-9B280D6D6BFD}"/>
              </a:ext>
            </a:extLst>
          </p:cNvPr>
          <p:cNvSpPr/>
          <p:nvPr/>
        </p:nvSpPr>
        <p:spPr>
          <a:xfrm>
            <a:off x="778863" y="35903"/>
            <a:ext cx="5871312" cy="4009624"/>
          </a:xfrm>
          <a:prstGeom prst="rect">
            <a:avLst/>
          </a:prstGeom>
        </p:spPr>
        <p:txBody>
          <a:bodyPr wrap="square">
            <a:prstTxWarp prst="textArchUpPour">
              <a:avLst/>
            </a:prstTxWarp>
            <a:spAutoFit/>
          </a:bodyPr>
          <a:lstStyle/>
          <a:p>
            <a:pPr algn="ctr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 Michael Schumacher </a:t>
            </a:r>
            <a:endParaRPr lang="es-MX" dirty="0">
              <a:latin typeface="Edwardian Script ITC" panose="030303020407070D08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7C63731-B723-4C79-8EBA-0DCFFE2C71FC}"/>
              </a:ext>
            </a:extLst>
          </p:cNvPr>
          <p:cNvSpPr/>
          <p:nvPr/>
        </p:nvSpPr>
        <p:spPr>
          <a:xfrm>
            <a:off x="6096000" y="469235"/>
            <a:ext cx="5763491" cy="56630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400"/>
              </a:lnSpc>
            </a:pPr>
            <a:r>
              <a:rPr lang="es-ES" sz="6000" b="1" kern="0" dirty="0"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Datos personales</a:t>
            </a:r>
          </a:p>
          <a:p>
            <a:pPr algn="ctr" defTabSz="1219170">
              <a:lnSpc>
                <a:spcPts val="2400"/>
              </a:lnSpc>
            </a:pPr>
            <a:endParaRPr lang="es-ES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Nombre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Michael Schumacher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Apodos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"</a:t>
            </a:r>
            <a:r>
              <a:rPr lang="es-ES" sz="2800" b="1" kern="0" dirty="0" err="1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Schumi</a:t>
            </a: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", "Káiser", "Rain Máster"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endParaRPr lang="es-ES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Nacionalidad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 Alemana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Nacimiento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3 de enero de 1969 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 err="1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Hermülheim</a:t>
            </a: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, Alemania Occidental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Carrera deportiva</a:t>
            </a:r>
            <a:endParaRPr lang="es-MX" sz="40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Palmarés general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46A9E4E-10A1-4BE5-89F9-48F2FC2354E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64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Schumy 1-Eaglenest-1.wav"/>
          </p:stSnd>
        </p:sndAc>
      </p:transition>
    </mc:Choice>
    <mc:Fallback xmlns="">
      <p:transition spd="slow" advTm="0">
        <p:fade/>
        <p:sndAc>
          <p:stSnd>
            <p:snd r:embed="rId4" name="Schumy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1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3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7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98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4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24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4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7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44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0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31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50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607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D7C63731-B723-4C79-8EBA-0DCFFE2C71FC}"/>
              </a:ext>
            </a:extLst>
          </p:cNvPr>
          <p:cNvSpPr/>
          <p:nvPr/>
        </p:nvSpPr>
        <p:spPr>
          <a:xfrm>
            <a:off x="1039090" y="926444"/>
            <a:ext cx="5777345" cy="50475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Carreras comenzadas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308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Campeonatos mundiales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7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(1994, 1995, 2000, 2001,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2002, 2003 y 2004)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Victorias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91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Podios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155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Poles</a:t>
            </a:r>
            <a:endParaRPr lang="es-MX" sz="40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68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CF3707B-5B9D-4673-A871-FAE8E2D379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8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98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2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47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92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6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1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74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12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73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995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D7C63731-B723-4C79-8EBA-0DCFFE2C71FC}"/>
              </a:ext>
            </a:extLst>
          </p:cNvPr>
          <p:cNvSpPr/>
          <p:nvPr/>
        </p:nvSpPr>
        <p:spPr>
          <a:xfrm>
            <a:off x="6109862" y="635495"/>
            <a:ext cx="5749637" cy="56630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Vueltas rápidas</a:t>
            </a:r>
          </a:p>
          <a:p>
            <a:pPr lvl="0"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77 </a:t>
            </a:r>
          </a:p>
          <a:p>
            <a:pPr lvl="0" algn="ctr" defTabSz="1219170">
              <a:lnSpc>
                <a:spcPts val="2400"/>
              </a:lnSpc>
            </a:pPr>
            <a:endParaRPr lang="es-ES" sz="2800" b="1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lvl="0"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Primera carrera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 Gran Premio de Bélgica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1991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Primera victoria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 Gran Premio de Bélgica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1992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Última victoria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 Gran Premio de China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2006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Última carrera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 Gran Premio de Brasil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2012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4986066-6B48-484B-B47E-7A6A510BBC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5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4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1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5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2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7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3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4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89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88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3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90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50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1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50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5"/>
                            </p:stCondLst>
                            <p:childTnLst>
                              <p:par>
                                <p:cTn id="6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D7C63731-B723-4C79-8EBA-0DCFFE2C71FC}"/>
              </a:ext>
            </a:extLst>
          </p:cNvPr>
          <p:cNvSpPr/>
          <p:nvPr/>
        </p:nvSpPr>
        <p:spPr>
          <a:xfrm>
            <a:off x="1052945" y="1397496"/>
            <a:ext cx="5763491" cy="41242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Última competición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2012</a:t>
            </a:r>
          </a:p>
          <a:p>
            <a:pPr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Última posición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8º </a:t>
            </a:r>
          </a:p>
          <a:p>
            <a:pPr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(76 puntos)</a:t>
            </a:r>
          </a:p>
          <a:p>
            <a:pPr lvl="0"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lvl="0"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Retiro</a:t>
            </a:r>
          </a:p>
          <a:p>
            <a:pPr lvl="0"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2012</a:t>
            </a:r>
          </a:p>
          <a:p>
            <a:pPr lvl="0" algn="ctr" defTabSz="1219170">
              <a:lnSpc>
                <a:spcPts val="2400"/>
              </a:lnSpc>
            </a:pP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  <a:p>
            <a:pPr lvl="0" algn="ctr" defTabSz="1219170">
              <a:lnSpc>
                <a:spcPts val="2400"/>
              </a:lnSpc>
            </a:pPr>
            <a:r>
              <a:rPr lang="es-ES" sz="40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Página web</a:t>
            </a:r>
          </a:p>
          <a:p>
            <a:pPr lvl="0" algn="ctr" defTabSz="1219170">
              <a:lnSpc>
                <a:spcPts val="2400"/>
              </a:lnSpc>
            </a:pPr>
            <a:r>
              <a:rPr lang="es-ES" sz="2800" b="1" kern="0" dirty="0">
                <a:solidFill>
                  <a:srgbClr val="002060"/>
                </a:solidFill>
                <a:latin typeface="Edwardian Script ITC" panose="030303020407070D0804" pitchFamily="66" charset="0"/>
                <a:cs typeface="Arial"/>
              </a:rPr>
              <a:t>Michael Schumacher</a:t>
            </a:r>
            <a:endParaRPr lang="es-MX" sz="2800" b="1" kern="0" dirty="0">
              <a:solidFill>
                <a:srgbClr val="00206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527A418-C256-4015-84D5-1546724492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626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9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98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3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9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8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80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37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36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0" y="109789"/>
            <a:ext cx="9593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pronunciado ’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Mijail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Shumajer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Edwardian Script ITC" panose="030303020407070D0804" pitchFamily="66" charset="0"/>
              </a:rPr>
              <a:t>ü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rth-Herm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Edwardian Script ITC" panose="030303020407070D0804" pitchFamily="66" charset="0"/>
              </a:rPr>
              <a:t>ü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lheim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Alemania Occidental, 3 de enero de 1969 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3078FD-8036-48EB-B86E-0F1BCE4B1182}"/>
              </a:ext>
            </a:extLst>
          </p:cNvPr>
          <p:cNvSpPr/>
          <p:nvPr/>
        </p:nvSpPr>
        <p:spPr>
          <a:xfrm>
            <a:off x="1" y="1084713"/>
            <a:ext cx="95931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expiloto alemán del automovilismo de velocidad,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más laureado de la historia de la Fórmula 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compitió desde 1991 hasta 2006  y desde 2010 hasta 2012.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30C124B-E12B-4741-B99D-9F3AD59AE49E}"/>
              </a:ext>
            </a:extLst>
          </p:cNvPr>
          <p:cNvSpPr/>
          <p:nvPr/>
        </p:nvSpPr>
        <p:spPr>
          <a:xfrm>
            <a:off x="350741" y="2295164"/>
            <a:ext cx="92424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conoce como el 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"Káiser"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y, de forma cariñosa,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Schumi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AD7F0D8-6BFD-4717-8CCA-F63FFB5484D5}"/>
              </a:ext>
            </a:extLst>
          </p:cNvPr>
          <p:cNvSpPr/>
          <p:nvPr/>
        </p:nvSpPr>
        <p:spPr>
          <a:xfrm>
            <a:off x="0" y="3008496"/>
            <a:ext cx="95931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 un hermano menor,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Ralf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Schumacher, que también compitió en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915F1F0-EB9B-4FE3-ABCB-7FD30EA02E97}"/>
              </a:ext>
            </a:extLst>
          </p:cNvPr>
          <p:cNvSpPr/>
          <p:nvPr/>
        </p:nvSpPr>
        <p:spPr>
          <a:xfrm>
            <a:off x="6132513" y="3566870"/>
            <a:ext cx="6059486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ganado siete campeonatos mundiales de Fórmula 1: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dos con la escudería Benetton en 1994  y 1995,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cinco con Ferrari entre 2000  y 2004,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superando en ello los cinco campeonatos conseguidos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Juan Manuel Fangio.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hierba, persona, exterior, campo&#10;&#10;Descripción generada con confianza muy alta">
            <a:extLst>
              <a:ext uri="{FF2B5EF4-FFF2-40B4-BE49-F238E27FC236}">
                <a16:creationId xmlns:a16="http://schemas.microsoft.com/office/drawing/2014/main" id="{677C36AA-70AF-48C3-9227-2A90513D1D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422" y="320844"/>
            <a:ext cx="2087884" cy="29517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exterior, señal, detener, persona&#10;&#10;Descripción generada con confianza alta">
            <a:extLst>
              <a:ext uri="{FF2B5EF4-FFF2-40B4-BE49-F238E27FC236}">
                <a16:creationId xmlns:a16="http://schemas.microsoft.com/office/drawing/2014/main" id="{4790143D-74B5-4BFC-8527-FCE22E1DA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4502"/>
            <a:ext cx="6132513" cy="34495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DD0F2A7A-BE74-4468-BBA1-4D1D9960457C}"/>
              </a:ext>
            </a:extLst>
          </p:cNvPr>
          <p:cNvSpPr/>
          <p:nvPr/>
        </p:nvSpPr>
        <p:spPr>
          <a:xfrm>
            <a:off x="6132513" y="5620261"/>
            <a:ext cx="605948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Asimismo, fue subcampeón en 1998 y 2006,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tercero en 1992, 1996 y 2005,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cuarto en 1993  y quinto en 1999.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D397A95-6C48-438B-B1C9-5558EBE9E1A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92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38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8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7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350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74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435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2258295" y="255634"/>
            <a:ext cx="9933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Acumuló 91 victorias y 155 podios, superando los números de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ostentaba dichos récords en la década de los 90.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2A80968-F99E-4D53-B03C-326FDADBD374}"/>
              </a:ext>
            </a:extLst>
          </p:cNvPr>
          <p:cNvSpPr/>
          <p:nvPr/>
        </p:nvSpPr>
        <p:spPr>
          <a:xfrm>
            <a:off x="2258295" y="1124814"/>
            <a:ext cx="99337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tenemos en cuenta el actual sistema de puntos, el Káiser contaría con 3.890 puntos,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así el piloto con más puntos en la historia de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3C3E09DA-89C4-48BD-90C6-886CAC05A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71" y="164678"/>
            <a:ext cx="1907224" cy="3154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persona, exterior, cielo, sujetando&#10;&#10;Descripción generada con confianza muy alta">
            <a:extLst>
              <a:ext uri="{FF2B5EF4-FFF2-40B4-BE49-F238E27FC236}">
                <a16:creationId xmlns:a16="http://schemas.microsoft.com/office/drawing/2014/main" id="{E775ABC8-19A5-42BB-BC18-1CC8501B6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782" y="3246616"/>
            <a:ext cx="2487361" cy="3412638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8DEE300B-057B-48BE-B960-5E3FEDF51A58}"/>
              </a:ext>
            </a:extLst>
          </p:cNvPr>
          <p:cNvSpPr/>
          <p:nvPr/>
        </p:nvSpPr>
        <p:spPr>
          <a:xfrm>
            <a:off x="2258295" y="2042849"/>
            <a:ext cx="9933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se subió por primera vez a un kart a los cuatro años de edad.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C82A65A-D7D2-430E-8798-2BA0D9EF915F}"/>
              </a:ext>
            </a:extLst>
          </p:cNvPr>
          <p:cNvSpPr/>
          <p:nvPr/>
        </p:nvSpPr>
        <p:spPr>
          <a:xfrm>
            <a:off x="2258295" y="2606524"/>
            <a:ext cx="9933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padre,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Rolf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mecánico de la pista de karts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Kerpen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colocó un motor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monocilíndrico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ciclomotor a un kart a pedales.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C996A7C-A83A-438F-81F9-925EC2AEF4AB}"/>
              </a:ext>
            </a:extLst>
          </p:cNvPr>
          <p:cNvSpPr/>
          <p:nvPr/>
        </p:nvSpPr>
        <p:spPr>
          <a:xfrm>
            <a:off x="13855" y="3558114"/>
            <a:ext cx="9947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progresando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kárting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especialidad en la que fue subcampeón del mundo júnior con 16 años, y  posteriormente campeón alemán y europeo con 18 años.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FBB73AB-AB13-45CB-923F-C56EC22B77FC}"/>
              </a:ext>
            </a:extLst>
          </p:cNvPr>
          <p:cNvSpPr/>
          <p:nvPr/>
        </p:nvSpPr>
        <p:spPr>
          <a:xfrm>
            <a:off x="1" y="4360936"/>
            <a:ext cx="95457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1987, Schumacher se pasó a las fórmulas de promoción,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fue campeón de la Fórmula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König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sexto en la Fórmula Ford Alemana.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94E4DF40-BDB9-4089-8E11-FE575590D7F3}"/>
              </a:ext>
            </a:extLst>
          </p:cNvPr>
          <p:cNvSpPr/>
          <p:nvPr/>
        </p:nvSpPr>
        <p:spPr>
          <a:xfrm>
            <a:off x="0" y="5228678"/>
            <a:ext cx="95457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participó en la Fórmula 3 Alemana donde obtuvo dos victorias y siete podios,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un tercero en la temporada de 1989.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6D250C6E-6DD6-41DD-A5C8-7AF1C3239E61}"/>
              </a:ext>
            </a:extLst>
          </p:cNvPr>
          <p:cNvSpPr/>
          <p:nvPr/>
        </p:nvSpPr>
        <p:spPr>
          <a:xfrm>
            <a:off x="0" y="5949113"/>
            <a:ext cx="98090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1990  se coronó campeón de la Fórmula 3 Alemana,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triunfó en el Gran Premio de Macao de Fórmula 3.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DD066269-7FBD-48CB-B190-E4D31CEBD80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494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72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95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835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59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93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738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873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9F25EC9F-7622-4CC1-9466-B36975742230}"/>
              </a:ext>
            </a:extLst>
          </p:cNvPr>
          <p:cNvSpPr/>
          <p:nvPr/>
        </p:nvSpPr>
        <p:spPr>
          <a:xfrm>
            <a:off x="0" y="328562"/>
            <a:ext cx="66048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dicha categoría conoció e hizo amistad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Heinz-Harald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piloto de Fórmula 1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Imagen 15" descr="Imagen que contiene persona, cielo, hombre, exterior&#10;&#10;Descripción generada con confianza muy alta">
            <a:extLst>
              <a:ext uri="{FF2B5EF4-FFF2-40B4-BE49-F238E27FC236}">
                <a16:creationId xmlns:a16="http://schemas.microsoft.com/office/drawing/2014/main" id="{F32004F1-F28B-4907-BA92-7BD09939A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895" y="-4281"/>
            <a:ext cx="5582571" cy="34332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F74B4B7A-BC71-40BD-A8BC-08C0EBBB8962}"/>
              </a:ext>
            </a:extLst>
          </p:cNvPr>
          <p:cNvSpPr/>
          <p:nvPr/>
        </p:nvSpPr>
        <p:spPr>
          <a:xfrm>
            <a:off x="0" y="1143058"/>
            <a:ext cx="66048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1990 disputó algunas fechas del Campeonato Mundial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Resistencia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Mercedes, obteniendo una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México y dos segundos puestos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Dijon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junto a Jochen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B8D5FF2-5498-4CCB-82B1-4AB62B6A6CC3}"/>
              </a:ext>
            </a:extLst>
          </p:cNvPr>
          <p:cNvSpPr/>
          <p:nvPr/>
        </p:nvSpPr>
        <p:spPr>
          <a:xfrm>
            <a:off x="0" y="2570804"/>
            <a:ext cx="66048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disputó el certamen completo en 1991,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acompañado por el piloto austriaco Karl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Wendlinger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Imagen 18" descr="Imagen que contiene carretera, automóvil, hierba, exterior&#10;&#10;Descripción generada con confianza muy alta">
            <a:extLst>
              <a:ext uri="{FF2B5EF4-FFF2-40B4-BE49-F238E27FC236}">
                <a16:creationId xmlns:a16="http://schemas.microsoft.com/office/drawing/2014/main" id="{BEE77A24-3642-4BAF-AA2A-CC9A2AA5BC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4" y="3200780"/>
            <a:ext cx="5598695" cy="36433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7E8B022B-F8CB-4341-AA2C-F4E98D0816E7}"/>
              </a:ext>
            </a:extLst>
          </p:cNvPr>
          <p:cNvSpPr/>
          <p:nvPr/>
        </p:nvSpPr>
        <p:spPr>
          <a:xfrm>
            <a:off x="5331323" y="3809690"/>
            <a:ext cx="68606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una victoria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Autopolis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un segundo puesto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un quinto lugar en las 24 Horas de Le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cual alcanzó la novena posición en el campeonato de pilotos.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8B686A3B-E2AA-4012-BD40-1EC78EEF901A}"/>
              </a:ext>
            </a:extLst>
          </p:cNvPr>
          <p:cNvSpPr/>
          <p:nvPr/>
        </p:nvSpPr>
        <p:spPr>
          <a:xfrm>
            <a:off x="5195454" y="5055866"/>
            <a:ext cx="699654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corrió dos fechas del Deutsche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Tourenwagen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Masters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Mercedes-Benz 190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Zakspeed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logró el segundo puesto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fecha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Sugo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la Fórmula 3000 Japonesa.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DCDEF91-906E-410F-8C9A-EA97288F85C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037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6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1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825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8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8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2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70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20" grpId="0"/>
      <p:bldP spid="21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307A381-FE60-439C-9CFE-2E2C0FC514BA}"/>
              </a:ext>
            </a:extLst>
          </p:cNvPr>
          <p:cNvSpPr/>
          <p:nvPr/>
        </p:nvSpPr>
        <p:spPr>
          <a:xfrm>
            <a:off x="0" y="93745"/>
            <a:ext cx="12192000" cy="83099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Debut en </a:t>
            </a:r>
            <a:r>
              <a:rPr lang="es-ES" sz="4800" b="1" kern="0" dirty="0" err="1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Jordan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 91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pic>
        <p:nvPicPr>
          <p:cNvPr id="5" name="Imagen 4" descr="Imagen que contiene suelo, exterior, persona, montar&#10;&#10;Descripción generada con confianza muy alta">
            <a:extLst>
              <a:ext uri="{FF2B5EF4-FFF2-40B4-BE49-F238E27FC236}">
                <a16:creationId xmlns:a16="http://schemas.microsoft.com/office/drawing/2014/main" id="{6CA97DB5-33D9-4382-AEBC-A11363D2E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01" y="430136"/>
            <a:ext cx="4011999" cy="28936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503BCA5-25F2-4AAE-9E89-F33C09C9BC02}"/>
              </a:ext>
            </a:extLst>
          </p:cNvPr>
          <p:cNvSpPr/>
          <p:nvPr/>
        </p:nvSpPr>
        <p:spPr>
          <a:xfrm>
            <a:off x="4530436" y="1009598"/>
            <a:ext cx="76615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debutó en la Fórmula 1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D774906-01B6-48A4-9BAC-55B681137147}"/>
              </a:ext>
            </a:extLst>
          </p:cNvPr>
          <p:cNvSpPr/>
          <p:nvPr/>
        </p:nvSpPr>
        <p:spPr>
          <a:xfrm>
            <a:off x="4419599" y="1610448"/>
            <a:ext cx="77724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Eddie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siguiendo el consejo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Weber, le llamó para sustituir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belga Bertrand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Gachot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no pudo participar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Bélgica.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C2507F3-6FCD-4132-AB3B-49EBAB29D7CD}"/>
              </a:ext>
            </a:extLst>
          </p:cNvPr>
          <p:cNvSpPr/>
          <p:nvPr/>
        </p:nvSpPr>
        <p:spPr>
          <a:xfrm>
            <a:off x="4253344" y="2692558"/>
            <a:ext cx="79386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entonces novato se plantó en un circuito en el que no había corrido nunca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mostró un buen rendimiento en Bélgica.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E844E31-7192-4F07-9EB0-ACC2BCB13FB8}"/>
              </a:ext>
            </a:extLst>
          </p:cNvPr>
          <p:cNvSpPr/>
          <p:nvPr/>
        </p:nvSpPr>
        <p:spPr>
          <a:xfrm>
            <a:off x="0" y="3358322"/>
            <a:ext cx="73152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obtuvo el 7° puesto en la clasificación; tras eso,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hace una gran salida y sólo le hace falta una curva para adelantar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posiciones más; pero en la subida de Eau Rouge,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problemas en el cambio-embrague le hacen tener que retirarse.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F3F25B22-E3C3-4E27-AC94-B55942652C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17" y="3438066"/>
            <a:ext cx="5133109" cy="34199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73EFB178-905D-4489-8343-76F31C4F11E8}"/>
              </a:ext>
            </a:extLst>
          </p:cNvPr>
          <p:cNvSpPr/>
          <p:nvPr/>
        </p:nvSpPr>
        <p:spPr>
          <a:xfrm>
            <a:off x="0" y="4792624"/>
            <a:ext cx="72043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resultado en Bélgica hizo que Flavio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Briatore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llamase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ocupar ya en la siguiente carrera un asiento en Benetton-Ford.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33F3C6C-3A34-4A4F-8065-35CD7B8C7630}"/>
              </a:ext>
            </a:extLst>
          </p:cNvPr>
          <p:cNvSpPr/>
          <p:nvPr/>
        </p:nvSpPr>
        <p:spPr>
          <a:xfrm>
            <a:off x="350740" y="5554628"/>
            <a:ext cx="69644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la decisión tuvieron que dictaminarla los tribunales británicos, que fallaron a favor de Benetton  porque Schumacher había firmado un acuerdo con ellos, mientras que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el piloto sólo tenía un principio de acuerdo.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8765B9E-31DE-4F5C-AF88-C36A2DFA9A9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882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6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6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9725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48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9215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413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1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0" y="-1052"/>
            <a:ext cx="12192000" cy="83099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Época Benetton (1991-1995)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pic>
        <p:nvPicPr>
          <p:cNvPr id="4" name="Imagen 3" descr="Imagen que contiene interior, suelo, mesa, sentado&#10;&#10;Descripción generada con confianza muy alta">
            <a:extLst>
              <a:ext uri="{FF2B5EF4-FFF2-40B4-BE49-F238E27FC236}">
                <a16:creationId xmlns:a16="http://schemas.microsoft.com/office/drawing/2014/main" id="{9D07ADA4-1BB7-4C0E-8847-7D4219FC5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876304"/>
            <a:ext cx="3332020" cy="2499015"/>
          </a:xfrm>
          <a:prstGeom prst="rect">
            <a:avLst/>
          </a:prstGeom>
          <a:ln w="1270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162DD8A-6A9B-4D18-8FDD-37C3637997D2}"/>
              </a:ext>
            </a:extLst>
          </p:cNvPr>
          <p:cNvSpPr/>
          <p:nvPr/>
        </p:nvSpPr>
        <p:spPr>
          <a:xfrm>
            <a:off x="0" y="1148887"/>
            <a:ext cx="849283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 obtuvo su primera y única victoria de la temporada,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Bélgica, en Spa-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Francorchamps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además consiguió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ocho podios entre ellos tres segundos puestos y cuatro terceros puestos.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9869CE2-FEDE-40A7-8460-A13FBEAFDE7C}"/>
              </a:ext>
            </a:extLst>
          </p:cNvPr>
          <p:cNvSpPr/>
          <p:nvPr/>
        </p:nvSpPr>
        <p:spPr>
          <a:xfrm>
            <a:off x="0" y="2271110"/>
            <a:ext cx="84928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Aquel año finalizó en tercer lugar, quedando delante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en la disputa por el Campeonato Mundial de Pilotos de Fórmula 1, tras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Riccardo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Patrese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segundo, y Nigel Mansell, primero.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90B7960-70FF-44F8-A1A0-72D741ABAB61}"/>
              </a:ext>
            </a:extLst>
          </p:cNvPr>
          <p:cNvSpPr/>
          <p:nvPr/>
        </p:nvSpPr>
        <p:spPr>
          <a:xfrm>
            <a:off x="6055248" y="3698129"/>
            <a:ext cx="613675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 1993 de Fórmula 1  se adjudicó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cuarto puesto sólo superado por los dos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primer lugar,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en tercer lugar,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Damon Hill, y por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9644D59-5DF3-4B27-B70D-6DBD1EF242B3}"/>
              </a:ext>
            </a:extLst>
          </p:cNvPr>
          <p:cNvSpPr/>
          <p:nvPr/>
        </p:nvSpPr>
        <p:spPr>
          <a:xfrm>
            <a:off x="6055248" y="5194408"/>
            <a:ext cx="61367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también sumó 9 podios a su casillero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de ella se alzó con la victoria,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en el Gran Premio de Portugal de 1993,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todas las carreras que ha llegó a la meta finalizaron en podio para el piloto alemán.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hombre, exterior&#10;&#10;Descripción generada con confianza muy alta">
            <a:extLst>
              <a:ext uri="{FF2B5EF4-FFF2-40B4-BE49-F238E27FC236}">
                <a16:creationId xmlns:a16="http://schemas.microsoft.com/office/drawing/2014/main" id="{E3EA8B5D-1052-40D2-A89E-870973EE82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6773"/>
            <a:ext cx="6342926" cy="35712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5E94AA92-E46F-4880-9BF5-BD8FB7D9E28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38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95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3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85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91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707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4959928" y="497724"/>
            <a:ext cx="72320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 GP  de San Marino de 1994,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tuvo que contemplar un fin de semana completamente negro: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jueves se incendiaria un camión de la escudería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Pacific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Racing, matando a dos empleados,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viernes Rubens Barrichello, piloto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Grand Prix, sufriría un terrible accidente en 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"Variante Bassa";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sábado, el austríaco Roland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Ratzenberger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piloto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Simtek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muere en la curva Villeneuve tras perder el control a más de 300 km/h, al desprendérsele el alerón delantero; 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hierba, patinaje, exterior, persona&#10;&#10;Descripción generada con confianza alta">
            <a:extLst>
              <a:ext uri="{FF2B5EF4-FFF2-40B4-BE49-F238E27FC236}">
                <a16:creationId xmlns:a16="http://schemas.microsoft.com/office/drawing/2014/main" id="{1E89B78F-ADC7-4920-81D5-65AECFA5D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361709" cy="34447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117E989-F727-406B-A07D-327BC946CBB6}"/>
              </a:ext>
            </a:extLst>
          </p:cNvPr>
          <p:cNvSpPr/>
          <p:nvPr/>
        </p:nvSpPr>
        <p:spPr>
          <a:xfrm>
            <a:off x="1" y="4210745"/>
            <a:ext cx="96981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Estos accidentes rompieron una racha de 12 años sin el fallecimiento de ningún piloto,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 muerte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Riccardo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Paletti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GP de Canadá de 1982.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3E7DBD8-2CAE-4522-86A5-C8CA28CFDEA0}"/>
              </a:ext>
            </a:extLst>
          </p:cNvPr>
          <p:cNvSpPr/>
          <p:nvPr/>
        </p:nvSpPr>
        <p:spPr>
          <a:xfrm>
            <a:off x="1" y="5180554"/>
            <a:ext cx="98921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lo que llamaría la atención ese día, fue la reacción del piloto alemán luego de su victoria, ya que tras cruzar la línea de llegada y subir al podio, en todo momento se mostraba alegre,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saludando efusivamente a los espectadores, algo que sorprendió sobremanera, teniendo en cuenta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terribles accidentes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Ratzenberger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Senna ese fin de semana.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81A7036-55A7-4C7F-BD56-B7CB012228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854" y="3677586"/>
            <a:ext cx="1949679" cy="31804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A347BA5F-D84E-4113-B7C3-DFB0A97FE539}"/>
              </a:ext>
            </a:extLst>
          </p:cNvPr>
          <p:cNvSpPr/>
          <p:nvPr/>
        </p:nvSpPr>
        <p:spPr>
          <a:xfrm>
            <a:off x="0" y="3240921"/>
            <a:ext cx="1219199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y, finalmente, el domingo, en la curva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Tamburello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en un accidente sufrido en extrañas circunstancias,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fallecía el brasileño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Senna, piloto de Williams-Renault y triple campeón del Mundo.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54721A9-B44F-4C49-AAD8-036CDCCC546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5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4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58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5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8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264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2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1" y="220629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respecto, Schumacher opinó: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E473EB-19F4-41A2-B08F-745A07BCF9EC}"/>
              </a:ext>
            </a:extLst>
          </p:cNvPr>
          <p:cNvSpPr/>
          <p:nvPr/>
        </p:nvSpPr>
        <p:spPr>
          <a:xfrm>
            <a:off x="1" y="691688"/>
            <a:ext cx="64423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este tipo de accidentes he visto muchos.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97552F1-5B3C-47CF-8A08-351FBA405B58}"/>
              </a:ext>
            </a:extLst>
          </p:cNvPr>
          <p:cNvSpPr/>
          <p:nvPr/>
        </p:nvSpPr>
        <p:spPr>
          <a:xfrm>
            <a:off x="0" y="1148891"/>
            <a:ext cx="64423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Accidentes, que se veían mucho peores que el suyo,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sin esperarse lo peor.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2F2ECFC-C82E-4F7B-9F25-3E935C382E0D}"/>
              </a:ext>
            </a:extLst>
          </p:cNvPr>
          <p:cNvSpPr/>
          <p:nvPr/>
        </p:nvSpPr>
        <p:spPr>
          <a:xfrm>
            <a:off x="1" y="1910890"/>
            <a:ext cx="644236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ves y te dices que «puede llegar a tener un brazo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una pierna rota» y resulta que se vuelve a la línea de largada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sabemos realmente que sucedió.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EC10553-F623-4CA1-92D0-FD7B83D8D285}"/>
              </a:ext>
            </a:extLst>
          </p:cNvPr>
          <p:cNvSpPr/>
          <p:nvPr/>
        </p:nvSpPr>
        <p:spPr>
          <a:xfrm>
            <a:off x="1" y="3033106"/>
            <a:ext cx="6096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Ninguno proporciona información.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2199E51-9CCC-4E15-A558-2933C052D2D2}"/>
              </a:ext>
            </a:extLst>
          </p:cNvPr>
          <p:cNvSpPr/>
          <p:nvPr/>
        </p:nvSpPr>
        <p:spPr>
          <a:xfrm>
            <a:off x="4558145" y="3614998"/>
            <a:ext cx="763385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Creen que debe mantenerse la competición y volver a empezar todo,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así debería ser y al final tú no sabes nada,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después de que termine la carrera en el podio.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7F4D453-C527-4CA2-A73F-EE77FAFCA686}"/>
              </a:ext>
            </a:extLst>
          </p:cNvPr>
          <p:cNvSpPr/>
          <p:nvPr/>
        </p:nvSpPr>
        <p:spPr>
          <a:xfrm>
            <a:off x="4558145" y="4695648"/>
            <a:ext cx="76338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Pasquale nos había dicho que (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estaba en coma.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96ADCC4-4BA4-4A3A-BFD4-3180ACD37BE0}"/>
              </a:ext>
            </a:extLst>
          </p:cNvPr>
          <p:cNvSpPr/>
          <p:nvPr/>
        </p:nvSpPr>
        <p:spPr>
          <a:xfrm>
            <a:off x="4558145" y="5291400"/>
            <a:ext cx="76338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en cuanto a lo que sé de "coma", existen diferentes tipos y a veces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etiquetas uno más reservado o a veces es peor de lo que piensas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quieres creer que algo malo sucedió (se emociona)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¡No quieres creerlo! 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carretera, exterior, montar, persona&#10;&#10;Descripción generada con confianza muy alta">
            <a:extLst>
              <a:ext uri="{FF2B5EF4-FFF2-40B4-BE49-F238E27FC236}">
                <a16:creationId xmlns:a16="http://schemas.microsoft.com/office/drawing/2014/main" id="{992D0E93-5D41-4DCB-B3F6-2066B55E1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18" y="0"/>
            <a:ext cx="5888182" cy="34544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n 13" descr="Imagen que contiene carretera, exterior, persona, edificio&#10;&#10;Descripción generada con confianza muy alta">
            <a:extLst>
              <a:ext uri="{FF2B5EF4-FFF2-40B4-BE49-F238E27FC236}">
                <a16:creationId xmlns:a16="http://schemas.microsoft.com/office/drawing/2014/main" id="{9887E5C7-560F-4305-9757-1A814CFF67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39390"/>
            <a:ext cx="4558146" cy="34186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59D3847-664E-40FB-B98E-A017E879FED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40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4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9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96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34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147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868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72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6096000" y="276048"/>
            <a:ext cx="6095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Aproximadamente, 2 horas después de la carrera el señor (Tom)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Walkinshaw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 dijo que la cosa iba muy mal.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DA4921F-16EB-412D-A263-E52124EF71EC}"/>
              </a:ext>
            </a:extLst>
          </p:cNvPr>
          <p:cNvSpPr/>
          <p:nvPr/>
        </p:nvSpPr>
        <p:spPr>
          <a:xfrm>
            <a:off x="6095999" y="1093479"/>
            <a:ext cx="60960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dije: 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«No… Está en coma.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547F4E-B5EC-47BB-8D85-AA9B983B0BA6}"/>
              </a:ext>
            </a:extLst>
          </p:cNvPr>
          <p:cNvSpPr/>
          <p:nvPr/>
        </p:nvSpPr>
        <p:spPr>
          <a:xfrm>
            <a:off x="6096000" y="1675366"/>
            <a:ext cx="6095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necesariamente es algo malo,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teniendo en cuenta que su golpe fue muy malo».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1D961C3-7188-44B7-A664-F668A71767F7}"/>
              </a:ext>
            </a:extLst>
          </p:cNvPr>
          <p:cNvSpPr/>
          <p:nvPr/>
        </p:nvSpPr>
        <p:spPr>
          <a:xfrm>
            <a:off x="6095999" y="2548202"/>
            <a:ext cx="60960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tarde Jackson me dijo que estaba muerto y un minuto después otra persona dijo que todavía estaba en coma.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01993E-AFC7-4D37-A871-BD2955284DE8}"/>
              </a:ext>
            </a:extLst>
          </p:cNvPr>
          <p:cNvSpPr/>
          <p:nvPr/>
        </p:nvSpPr>
        <p:spPr>
          <a:xfrm>
            <a:off x="1" y="3254782"/>
            <a:ext cx="60959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daban información tan poco fiable, que nos hacía pensar bastante en que debió haber ocurrido, a la vez que yo tampoco quería admitir que estaba muerto.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100F893-ABA6-49E9-80C4-EB84B85BC1A7}"/>
              </a:ext>
            </a:extLst>
          </p:cNvPr>
          <p:cNvSpPr/>
          <p:nvPr/>
        </p:nvSpPr>
        <p:spPr>
          <a:xfrm>
            <a:off x="350741" y="4307715"/>
            <a:ext cx="574525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decía: «¡El va a ser el campeón del mundo!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 vez se pierda una o dos carreras, pero volverá» (silencio doloroso).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hombre, cielo, sujetando, persona&#10;&#10;Descripción generada con confianza alta">
            <a:extLst>
              <a:ext uri="{FF2B5EF4-FFF2-40B4-BE49-F238E27FC236}">
                <a16:creationId xmlns:a16="http://schemas.microsoft.com/office/drawing/2014/main" id="{68C06789-76B8-4464-B13B-C359F3B6DF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376" y="3256088"/>
            <a:ext cx="6139623" cy="36019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A30C274E-E2A5-41B2-B55A-CBD9BD97CB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1"/>
            <a:ext cx="5971309" cy="34782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4573C035-0B77-43A3-BDB6-D571620CD4B5}"/>
              </a:ext>
            </a:extLst>
          </p:cNvPr>
          <p:cNvSpPr/>
          <p:nvPr/>
        </p:nvSpPr>
        <p:spPr>
          <a:xfrm>
            <a:off x="1" y="5388340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semanas más tarde, cuando sentí mucho su muerte,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sentía el peor... Era inconcebible.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0B3D9DE-A449-40AA-AE8B-6B82E12ECEE9}"/>
              </a:ext>
            </a:extLst>
          </p:cNvPr>
          <p:cNvSpPr/>
          <p:nvPr/>
        </p:nvSpPr>
        <p:spPr>
          <a:xfrm>
            <a:off x="1" y="6136499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Schumacher, explicando lo sucedido,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y después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1994.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4A6F71A-5AF9-4531-9C9B-73036B62D3F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59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4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10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61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487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806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89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857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350741" y="-1048"/>
            <a:ext cx="11536462" cy="83099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Su primer bicampeonato mundial de Fórmula 1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pic>
        <p:nvPicPr>
          <p:cNvPr id="5" name="Imagen 4" descr="Imagen que contiene persona, interior, pared, hombre&#10;&#10;Descripción generada con confianza muy alta">
            <a:extLst>
              <a:ext uri="{FF2B5EF4-FFF2-40B4-BE49-F238E27FC236}">
                <a16:creationId xmlns:a16="http://schemas.microsoft.com/office/drawing/2014/main" id="{6AA0A341-CFCF-4C5F-9F78-7C20E9D1C0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235" y="829949"/>
            <a:ext cx="1717967" cy="25116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166D07E-122B-42BF-AA13-3CE6E41E2A27}"/>
              </a:ext>
            </a:extLst>
          </p:cNvPr>
          <p:cNvSpPr/>
          <p:nvPr/>
        </p:nvSpPr>
        <p:spPr>
          <a:xfrm>
            <a:off x="0" y="954929"/>
            <a:ext cx="1001683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aquel año 1994, Schumacher ganaría su primer y más importante Campeonato Mundial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Pilotos de Fórmula 1 por un solo punto de ventaja sobre su perseguidor en la disputa del mismo,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británico Damon Hill, después de golpear el coche de su rival, debiendo abandonar la carrera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ambos pilotos en el Gran Premio de Australia.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2A12EEB-9722-4EBF-B49D-0BBEA3856597}"/>
              </a:ext>
            </a:extLst>
          </p:cNvPr>
          <p:cNvSpPr/>
          <p:nvPr/>
        </p:nvSpPr>
        <p:spPr>
          <a:xfrm>
            <a:off x="1" y="2326522"/>
            <a:ext cx="1001683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1995, revalidó el título mundial, por última vez al volante de un Benetton-Renault,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el año siguiente fue contratado por el equipo Ferrari.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3F21685-32EF-4061-8CDE-8B425DEDA3C2}"/>
              </a:ext>
            </a:extLst>
          </p:cNvPr>
          <p:cNvSpPr/>
          <p:nvPr/>
        </p:nvSpPr>
        <p:spPr>
          <a:xfrm>
            <a:off x="0" y="3019232"/>
            <a:ext cx="10169234" cy="83099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Época Ferrari (1996-2006)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F3568E4-5D5B-4AA7-BF13-D4DCD5DA64A8}"/>
              </a:ext>
            </a:extLst>
          </p:cNvPr>
          <p:cNvSpPr/>
          <p:nvPr/>
        </p:nvSpPr>
        <p:spPr>
          <a:xfrm>
            <a:off x="4073234" y="3767385"/>
            <a:ext cx="81187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1996-1997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3113AA2-7740-4F4E-A8DB-E9C05B144E1C}"/>
              </a:ext>
            </a:extLst>
          </p:cNvPr>
          <p:cNvSpPr/>
          <p:nvPr/>
        </p:nvSpPr>
        <p:spPr>
          <a:xfrm>
            <a:off x="4073235" y="4238426"/>
            <a:ext cx="811876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Schumacher, en su primer año en Ferrari, no pudo superar a los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Damon Hill  y Jacques Villeneuve, campeón y subcampeón de 1996  contando con un coche con morro bajo que fue desarrollado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poca eficacia durante los siguientes años.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persona, hombre, pared, interior&#10;&#10;Descripción generada con confianza muy alta">
            <a:extLst>
              <a:ext uri="{FF2B5EF4-FFF2-40B4-BE49-F238E27FC236}">
                <a16:creationId xmlns:a16="http://schemas.microsoft.com/office/drawing/2014/main" id="{747E4722-999C-4E8B-922F-FF156D1A07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3990"/>
            <a:ext cx="4073234" cy="30040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3E998E46-57CF-4628-9E89-4313618B6257}"/>
              </a:ext>
            </a:extLst>
          </p:cNvPr>
          <p:cNvSpPr/>
          <p:nvPr/>
        </p:nvSpPr>
        <p:spPr>
          <a:xfrm>
            <a:off x="4073235" y="5762445"/>
            <a:ext cx="811876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1997, disputó un duelo muy emocionante con Villeneuve con el que llegó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último Gran Premio, el de Europa, en Jerez de la Frontera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España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con un solo punto de ventaja sobre el piloto canadiense.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2EE0DEA-B172-483C-B605-48065385888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24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Mezcla Schumy 2-Eaglenest-1.wav"/>
          </p:stSnd>
        </p:sndAc>
      </p:transition>
    </mc:Choice>
    <mc:Fallback xmlns="">
      <p:transition spd="slow" advTm="0">
        <p:fade/>
        <p:sndAc>
          <p:stSnd>
            <p:snd r:embed="rId6" name="Mezcla Schumy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9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76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5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735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823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936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7886700" y="234484"/>
            <a:ext cx="43053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polémica maniobra,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chocó intencionalmente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Villeneuve,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consecuencia debió abandonar.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suelo, exterior, agua&#10;&#10;Descripción generada con confianza muy alta">
            <a:extLst>
              <a:ext uri="{FF2B5EF4-FFF2-40B4-BE49-F238E27FC236}">
                <a16:creationId xmlns:a16="http://schemas.microsoft.com/office/drawing/2014/main" id="{C84E8384-5E92-4B2C-8555-87A520DE8F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8867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9242296-09F4-47BE-AC17-D76B3F8680EE}"/>
              </a:ext>
            </a:extLst>
          </p:cNvPr>
          <p:cNvSpPr/>
          <p:nvPr/>
        </p:nvSpPr>
        <p:spPr>
          <a:xfrm>
            <a:off x="7886700" y="1800046"/>
            <a:ext cx="43053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solamente perdió el campeonato,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 que la </a:t>
            </a:r>
            <a:r>
              <a:rPr lang="es-ES" sz="28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apreció intencionalidad y le sancionó con la anulación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totalidad de la puntuación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obtenida aquella temporada.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2520329-944E-4C75-AF6C-042765800F37}"/>
              </a:ext>
            </a:extLst>
          </p:cNvPr>
          <p:cNvSpPr/>
          <p:nvPr/>
        </p:nvSpPr>
        <p:spPr>
          <a:xfrm>
            <a:off x="1" y="3642715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1998-1999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30B0B32-3E02-4756-BBA3-9DAC30EB8428}"/>
              </a:ext>
            </a:extLst>
          </p:cNvPr>
          <p:cNvSpPr/>
          <p:nvPr/>
        </p:nvSpPr>
        <p:spPr>
          <a:xfrm>
            <a:off x="0" y="4210738"/>
            <a:ext cx="58743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campeonatos de 1998  y 1999  fueron dominados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McLaren y ganados por el finlandés Mika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edificio, valla, carretera, agua&#10;&#10;Descripción generada con confianza alta">
            <a:extLst>
              <a:ext uri="{FF2B5EF4-FFF2-40B4-BE49-F238E27FC236}">
                <a16:creationId xmlns:a16="http://schemas.microsoft.com/office/drawing/2014/main" id="{09DBCB76-6E61-40CD-9980-AE7B66460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326" y="3446456"/>
            <a:ext cx="6317673" cy="341154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094D796-26A4-49C5-A0C7-8EC66C14059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38FECF1-5A18-4578-A964-FBF87D6DD3C6}"/>
              </a:ext>
            </a:extLst>
          </p:cNvPr>
          <p:cNvSpPr/>
          <p:nvPr/>
        </p:nvSpPr>
        <p:spPr>
          <a:xfrm>
            <a:off x="1" y="5166700"/>
            <a:ext cx="622381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1998  se produjo una polémica colisión en Bélgica, entre el Ferrari de Schumacher y el McLaren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David Coulthard, compañero de escudería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obligó a Schumacher a abandonar y perder una puntuación importante en el campeonato.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9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825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63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1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0" y="123646"/>
            <a:ext cx="641465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1999, en el Gran Premio de Gran Bretaña, Schumacher sufrió un accidente que le causó la fractura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una pierna y la imposibilidad de disputar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siguientes seis carreras del Campeonato.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exterior, camión, suelo&#10;&#10;Descripción generada con confianza alta">
            <a:extLst>
              <a:ext uri="{FF2B5EF4-FFF2-40B4-BE49-F238E27FC236}">
                <a16:creationId xmlns:a16="http://schemas.microsoft.com/office/drawing/2014/main" id="{4FA77906-20D4-4EAC-B9A3-D98D4B1F13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922" y="0"/>
            <a:ext cx="5986078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8649544-97A6-46B5-B115-40BA336AFB77}"/>
              </a:ext>
            </a:extLst>
          </p:cNvPr>
          <p:cNvSpPr/>
          <p:nvPr/>
        </p:nvSpPr>
        <p:spPr>
          <a:xfrm>
            <a:off x="1" y="1509099"/>
            <a:ext cx="64146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año finalmente el Ferrari era competitivo y es muy posible que se hubiera proclamado campeón de no ser por ese grave accidente, aunque fue Mika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quien se llevó su segundo campeonato.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0DCD15C-7483-42AC-9162-4E8B853DF836}"/>
              </a:ext>
            </a:extLst>
          </p:cNvPr>
          <p:cNvSpPr/>
          <p:nvPr/>
        </p:nvSpPr>
        <p:spPr>
          <a:xfrm>
            <a:off x="1" y="2769853"/>
            <a:ext cx="64146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contrapartida, Ferrari ganó su primer mundial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constructores en 16 años.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F473F1B-4558-4CB2-ACD8-E4A2641C048E}"/>
              </a:ext>
            </a:extLst>
          </p:cNvPr>
          <p:cNvSpPr/>
          <p:nvPr/>
        </p:nvSpPr>
        <p:spPr>
          <a:xfrm>
            <a:off x="5624945" y="3518003"/>
            <a:ext cx="6567054" cy="1066959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2000-2004: </a:t>
            </a:r>
          </a:p>
          <a:p>
            <a:pPr algn="ctr">
              <a:lnSpc>
                <a:spcPts val="38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5 Campeonatos con Ferrari.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3492228-41D6-429B-B8A8-975070132E28}"/>
              </a:ext>
            </a:extLst>
          </p:cNvPr>
          <p:cNvSpPr/>
          <p:nvPr/>
        </p:nvSpPr>
        <p:spPr>
          <a:xfrm>
            <a:off x="5624945" y="4737205"/>
            <a:ext cx="65670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en el 2000, después de una dura lucha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Mika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Schumacher venció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Japón de 2000  y se coronó campeón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así el único piloto que fuese campeón con neumáticos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slicks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dibujo, junto con Lewis Hamilton en 2008  y 2014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manejando el Ferrari F1-2000.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texto, exterior, persona&#10;&#10;Descripción generada con confianza muy alta">
            <a:extLst>
              <a:ext uri="{FF2B5EF4-FFF2-40B4-BE49-F238E27FC236}">
                <a16:creationId xmlns:a16="http://schemas.microsoft.com/office/drawing/2014/main" id="{D4D2C4C0-074B-46F0-974C-F98626661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92" y="3119262"/>
            <a:ext cx="5624945" cy="34101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40148C2-F204-43E2-AC32-9B7EBA84119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964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0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37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99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18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86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684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 uiExpand="1" build="p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5444836" y="123649"/>
            <a:ext cx="674716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victoria supuso el fin de un período infausto para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21 años en los que la escudería había sido incapaz de lograr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título mundial de pilotos, a pesar de contar con pilotos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gran prestigio (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Mansell, Berger, Alesi,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Johansson, etc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del conseguido por el sudafricano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1979.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7542204-A389-4F93-9FC1-DC9E176D95A5}"/>
              </a:ext>
            </a:extLst>
          </p:cNvPr>
          <p:cNvSpPr/>
          <p:nvPr/>
        </p:nvSpPr>
        <p:spPr>
          <a:xfrm>
            <a:off x="5444835" y="2118705"/>
            <a:ext cx="674716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mala racha había sido rubricada por hechos luctuosos,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muerte de Gilles Villeneuve en 1982  y el grave accidente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Didier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Pironi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ese mismo año, que mantenía un duelo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Gilles  por la supremacía en el equipo.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EBACFBA-ED7D-41D8-AFB9-439F7784CE76}"/>
              </a:ext>
            </a:extLst>
          </p:cNvPr>
          <p:cNvSpPr/>
          <p:nvPr/>
        </p:nvSpPr>
        <p:spPr>
          <a:xfrm>
            <a:off x="1" y="3310184"/>
            <a:ext cx="724592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tuvo altos y buenos rendimientos con la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del  2000  a 2004, en los que Schumacher ganó de manera consecutiva 5 Campeonatos en la Fórmula 1, en 2000  ganó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carreras y se impuso al vigente campeón Mika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19 puntos.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9C3E658-0BBB-4C8E-9234-7B021747A05D}"/>
              </a:ext>
            </a:extLst>
          </p:cNvPr>
          <p:cNvSpPr/>
          <p:nvPr/>
        </p:nvSpPr>
        <p:spPr>
          <a:xfrm>
            <a:off x="1" y="4986595"/>
            <a:ext cx="72459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partir del siguiente año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2001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la superioridad del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las demás escuderías fue manifiesta.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rojo, hierba, exterior&#10;&#10;Descripción generada con confianza muy alta">
            <a:extLst>
              <a:ext uri="{FF2B5EF4-FFF2-40B4-BE49-F238E27FC236}">
                <a16:creationId xmlns:a16="http://schemas.microsoft.com/office/drawing/2014/main" id="{77FD4166-F322-4683-9F12-0F5F1588A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" y="-180114"/>
            <a:ext cx="5167745" cy="34430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n 9" descr="Imagen que contiene persona, exterior, rojo, pose&#10;&#10;Descripción generada con confianza muy alta">
            <a:extLst>
              <a:ext uri="{FF2B5EF4-FFF2-40B4-BE49-F238E27FC236}">
                <a16:creationId xmlns:a16="http://schemas.microsoft.com/office/drawing/2014/main" id="{B4F98906-E2BE-4277-9ACA-971F72B916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382" y="3439041"/>
            <a:ext cx="5084618" cy="34034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D730FB55-5CE1-444B-8336-016ED4090569}"/>
              </a:ext>
            </a:extLst>
          </p:cNvPr>
          <p:cNvSpPr/>
          <p:nvPr/>
        </p:nvSpPr>
        <p:spPr>
          <a:xfrm>
            <a:off x="350741" y="5762448"/>
            <a:ext cx="689518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Esto, junto con las órdenes del equipo Ferrari, que sistemáticamente beneficiaban a Schumacher sobre su compañero Barrichello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permitieron un enorme dominio del campeonato.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4BB3BEC-E575-4B74-8E0F-FA4360AAFD9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675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4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815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108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3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275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1" y="192920"/>
            <a:ext cx="71766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mismo año 2001  ganó otras nueve carreras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título en Hungría, a falta de cuatro.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B123465-C35B-43ED-B631-A83A370C2F36}"/>
              </a:ext>
            </a:extLst>
          </p:cNvPr>
          <p:cNvSpPr/>
          <p:nvPr/>
        </p:nvSpPr>
        <p:spPr>
          <a:xfrm>
            <a:off x="1" y="954922"/>
            <a:ext cx="71766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Dobló en puntos a su compañero Rubens Barrichello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casi lo hace con David Coulthard, de McLaren.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FD904F-1C0C-49DE-83FB-2DF821067230}"/>
              </a:ext>
            </a:extLst>
          </p:cNvPr>
          <p:cNvSpPr/>
          <p:nvPr/>
        </p:nvSpPr>
        <p:spPr>
          <a:xfrm>
            <a:off x="1" y="1730783"/>
            <a:ext cx="717665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2002 logró once victorias e igualó el récord de campeonatos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Juan Manuel Fangio, en ese tiempo su rendimiento como piloto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casi inalcanzable, aunque en la temporada 2003  se jugó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en la última carrera con un jovencísimo Kimi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ya entonces pilotaba para McLaren-Mercedes.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63F7B3-6B8A-4F4C-B065-67F3EFD2687A}"/>
              </a:ext>
            </a:extLst>
          </p:cNvPr>
          <p:cNvSpPr/>
          <p:nvPr/>
        </p:nvSpPr>
        <p:spPr>
          <a:xfrm>
            <a:off x="4475020" y="4086054"/>
            <a:ext cx="771698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necesitaba puntuar y en efecto lo consiguió, y la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fue suficiente, proclamándose Michael Schumacher campeón por sexta vez, la cuarta de forma consecutiva.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307EE64-756C-454B-8DC1-F2F5419C1630}"/>
              </a:ext>
            </a:extLst>
          </p:cNvPr>
          <p:cNvSpPr/>
          <p:nvPr/>
        </p:nvSpPr>
        <p:spPr>
          <a:xfrm>
            <a:off x="4281055" y="5457651"/>
            <a:ext cx="79109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principales rivales durante estos años fueron los pilotos del equipo McLaren, Mika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David Coulthard y Kimi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y los del equipo Williams, Juan Pablo Montoya y su propio hermano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Ralf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Schumacher.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F98B5F1-0E5C-42FC-8B6D-9354C03E5FFB}"/>
              </a:ext>
            </a:extLst>
          </p:cNvPr>
          <p:cNvSpPr/>
          <p:nvPr/>
        </p:nvSpPr>
        <p:spPr>
          <a:xfrm>
            <a:off x="0" y="3642702"/>
            <a:ext cx="74398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en el Gran Premio de EE. UU. en 2004.</a:t>
            </a:r>
            <a:endParaRPr lang="es-MX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rojo, hierba, exterior&#10;&#10;Descripción generada con confianza muy alta">
            <a:extLst>
              <a:ext uri="{FF2B5EF4-FFF2-40B4-BE49-F238E27FC236}">
                <a16:creationId xmlns:a16="http://schemas.microsoft.com/office/drawing/2014/main" id="{A4789125-CBA8-4D13-B879-344A4BD43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7" y="3885744"/>
            <a:ext cx="4461172" cy="297225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carretera, exterior, rojo, suelo&#10;&#10;Descripción generada con confianza muy alta">
            <a:extLst>
              <a:ext uri="{FF2B5EF4-FFF2-40B4-BE49-F238E27FC236}">
                <a16:creationId xmlns:a16="http://schemas.microsoft.com/office/drawing/2014/main" id="{E536A6E6-EB74-4A7E-8107-436246E54D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574" y="-1043"/>
            <a:ext cx="5305425" cy="34551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F389F82-DE75-4A8E-9D66-445AE329A17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49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41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73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4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32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arretera, cielo, camino, escena&#10;&#10;Descripción generada con confianza muy alta">
            <a:extLst>
              <a:ext uri="{FF2B5EF4-FFF2-40B4-BE49-F238E27FC236}">
                <a16:creationId xmlns:a16="http://schemas.microsoft.com/office/drawing/2014/main" id="{CE04A653-C779-46D7-9563-9D69C061D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262" y="3491342"/>
            <a:ext cx="2836337" cy="314498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6095999" y="192919"/>
            <a:ext cx="6096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2005-2006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FFDC434-E2CB-4A20-9A7C-D7E8A14E4D7E}"/>
              </a:ext>
            </a:extLst>
          </p:cNvPr>
          <p:cNvSpPr/>
          <p:nvPr/>
        </p:nvSpPr>
        <p:spPr>
          <a:xfrm>
            <a:off x="6096000" y="608557"/>
            <a:ext cx="609599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la hegemonía del llamado Káiser de la Fórmula 1 acabaría en 2005, donde tomarían protagonismo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integrantes de una nueva generación de pilotos,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Fernando Alonso y Kimi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equipos Renault F1 y McLaren, respectivamente.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8A0C8C7-C921-406E-872A-08695B934173}"/>
              </a:ext>
            </a:extLst>
          </p:cNvPr>
          <p:cNvSpPr/>
          <p:nvPr/>
        </p:nvSpPr>
        <p:spPr>
          <a:xfrm>
            <a:off x="6095999" y="2312670"/>
            <a:ext cx="609600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fue superado por ambos rivales durante ese año por problemas del monoplaza,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carente de competitividad en 2005.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CB1F9CC-7E19-4CAF-B1C7-1BC209C0CE69}"/>
              </a:ext>
            </a:extLst>
          </p:cNvPr>
          <p:cNvSpPr/>
          <p:nvPr/>
        </p:nvSpPr>
        <p:spPr>
          <a:xfrm>
            <a:off x="0" y="3670417"/>
            <a:ext cx="90647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Dijo que aquella fue su peor temporada desde que se incorporó al equipo italiano en 1996.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4E6052F-7BCD-4953-A112-229667A06487}"/>
              </a:ext>
            </a:extLst>
          </p:cNvPr>
          <p:cNvSpPr/>
          <p:nvPr/>
        </p:nvSpPr>
        <p:spPr>
          <a:xfrm>
            <a:off x="1" y="4183028"/>
            <a:ext cx="906471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 2006 no pudo empezar mejor para él y para Ferrari,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los malos resultados de 2005, ya que en el primer gran premio,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disputado en Bahréin, consiguió su pole position número 65, igualando así el récord histórico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Senna, uno de los pocos que aún no había logrado alcanzar.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mión,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0E72418A-CAE8-4D02-A773-874E159459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5" y="-180115"/>
            <a:ext cx="6096000" cy="34366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FE831232-F2E7-49FE-B02F-BD1CE4AA9A04}"/>
              </a:ext>
            </a:extLst>
          </p:cNvPr>
          <p:cNvSpPr/>
          <p:nvPr/>
        </p:nvSpPr>
        <p:spPr>
          <a:xfrm>
            <a:off x="1" y="5734748"/>
            <a:ext cx="92825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 en el Autódromo Enzo y Dino Ferrari, correspondiente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Gran Premio de San Marino de 2006, superaría dicho récord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conseguir la 66ª pole y la victoria 85ª de su carrera deportiva.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1ADF1F05-606C-4584-AD17-9BED2CCAA0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433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7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83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83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88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4585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0" y="386888"/>
            <a:ext cx="70242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destino o la casualidad harían que fuese en este escenario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superase el emblemático récord del desaparecido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Senna, el mismo circuito en el que 12 años atrás Michael Schumacher viese, desde la 2ª posición en carrera, como un desgraciado accidente acababa con la vida del mítico piloto brasileño.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27FF69C-DF5D-4E23-9C7B-ACD2B1F0AE09}"/>
              </a:ext>
            </a:extLst>
          </p:cNvPr>
          <p:cNvSpPr/>
          <p:nvPr/>
        </p:nvSpPr>
        <p:spPr>
          <a:xfrm>
            <a:off x="1" y="2104851"/>
            <a:ext cx="702425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Mónaco de ese mismo año,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el español Fernando Alonso lideraba el campeonato mundial protagonizó un famoso incidente aparcó el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penúltima curva del circuito, impidiendo así a Fernando Alonso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circulaba tras él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terminar su última vuelta rápida,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cual venía marcando el mejor tiempo en la lucha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pole position en la tercera ronda de clasificación.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E570DB-5CBC-4E96-B14F-6312949184BE}"/>
              </a:ext>
            </a:extLst>
          </p:cNvPr>
          <p:cNvSpPr/>
          <p:nvPr/>
        </p:nvSpPr>
        <p:spPr>
          <a:xfrm>
            <a:off x="0" y="4460119"/>
            <a:ext cx="730134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incidente provocó muchas discusiones y la </a:t>
            </a:r>
            <a:r>
              <a:rPr lang="es-ES" sz="28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finalmente concluyó que el accidente no había sido tal sino que se debía a una maniobra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propio piloto para que Fernando Alonso no pudiera arrebatarle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pole que tenía en esos momentos.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, edificio, exterior, calle&#10;&#10;Descripción generada con confianza muy alta">
            <a:extLst>
              <a:ext uri="{FF2B5EF4-FFF2-40B4-BE49-F238E27FC236}">
                <a16:creationId xmlns:a16="http://schemas.microsoft.com/office/drawing/2014/main" id="{9FC0D96C-554A-44E4-A6FF-37E39193B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54" y="3410376"/>
            <a:ext cx="5167745" cy="344762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DAA66F40-0E7A-4C39-BE19-BC59D0F404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53" y="0"/>
            <a:ext cx="5167746" cy="34319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75ADE203-96A4-4BA2-B00E-706451E11A3B}"/>
              </a:ext>
            </a:extLst>
          </p:cNvPr>
          <p:cNvSpPr/>
          <p:nvPr/>
        </p:nvSpPr>
        <p:spPr>
          <a:xfrm>
            <a:off x="0" y="6011818"/>
            <a:ext cx="73013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comisarios decidieron que el piloto alemán saliera desde el final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parrilla.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663DF40-B214-42F2-A1CA-FD55A53D646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8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194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6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706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hierba, exterior, rojo, plano&#10;&#10;Descripción generada con confianza muy alta">
            <a:extLst>
              <a:ext uri="{FF2B5EF4-FFF2-40B4-BE49-F238E27FC236}">
                <a16:creationId xmlns:a16="http://schemas.microsoft.com/office/drawing/2014/main" id="{4E9B4DF6-96E3-4BB1-9701-41348555E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02" y="3241014"/>
            <a:ext cx="6430198" cy="36169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4585856" y="26660"/>
            <a:ext cx="76061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semanas después en el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ganaría el Gran Premio de Europa,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victoria número 86 para el alemán.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D9351B1-D86C-486E-AEDD-D786B77CEE9F}"/>
              </a:ext>
            </a:extLst>
          </p:cNvPr>
          <p:cNvSpPr/>
          <p:nvPr/>
        </p:nvSpPr>
        <p:spPr>
          <a:xfrm>
            <a:off x="4585855" y="1051904"/>
            <a:ext cx="760614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10 de septiembre de 2006, tras ganar el Gran Premio de Italia,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triunfo número 90, anunció su retiro de la competición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término de la temporada 2006.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446CB6E-AD3C-4587-A235-021CA8C529E3}"/>
              </a:ext>
            </a:extLst>
          </p:cNvPr>
          <p:cNvSpPr/>
          <p:nvPr/>
        </p:nvSpPr>
        <p:spPr>
          <a:xfrm>
            <a:off x="4585855" y="2118701"/>
            <a:ext cx="760614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8 de octubre de 2006, liderando el Gran Premio de Japón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faltando 17  vueltas para finalizarlo, sufrió una rotura de motor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6 años, 3 meses y 6 días desde la última vez que le había sucedido.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persona, exterior, señal&#10;&#10;Descripción generada con confianza muy alta">
            <a:extLst>
              <a:ext uri="{FF2B5EF4-FFF2-40B4-BE49-F238E27FC236}">
                <a16:creationId xmlns:a16="http://schemas.microsoft.com/office/drawing/2014/main" id="{912BFD7D-3F2C-4C72-9560-EC27AFA540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5855" cy="34393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E5480E6-6103-4EBE-84C8-B5559F0F7193}"/>
              </a:ext>
            </a:extLst>
          </p:cNvPr>
          <p:cNvSpPr/>
          <p:nvPr/>
        </p:nvSpPr>
        <p:spPr>
          <a:xfrm>
            <a:off x="0" y="5305243"/>
            <a:ext cx="62068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carrera sufrió un pinchazo tras haber pasado por encima de los restos del coche de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fue relegado a la última posición, ya que debió dar casi una vuelta completa al Autódromo José Carlos Pace con el neumático reventado.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184E773-69A7-46D0-8264-CFE73170619F}"/>
              </a:ext>
            </a:extLst>
          </p:cNvPr>
          <p:cNvSpPr/>
          <p:nvPr/>
        </p:nvSpPr>
        <p:spPr>
          <a:xfrm>
            <a:off x="1" y="3185497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escenario había sido el Gran Premio de Francia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año 2000.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87EEBBC-4373-476E-9664-395DACAAAB1B}"/>
              </a:ext>
            </a:extLst>
          </p:cNvPr>
          <p:cNvSpPr/>
          <p:nvPr/>
        </p:nvSpPr>
        <p:spPr>
          <a:xfrm>
            <a:off x="1" y="3905932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21 de octubre de 2006, en las pruebas de clasificación del Gran Premio de Brasil, un problema con la bomba de alimentación de su monoplaza le llevó a abandonar la última sesión de clasificación, quedando relegado a la décima plaza.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1B770E2-8CDE-4799-931E-F47C337C2A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891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1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90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91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815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316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7735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8" grpId="0"/>
      <p:bldP spid="9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1" y="525436"/>
            <a:ext cx="7619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tras reparar la rueda y quedar a sólo unos segundos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ser rebasado por el líder de la carrera, logró adelantar dieciocho posiciones.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6728979-7E6D-4B9F-8899-1F4834076F0E}"/>
              </a:ext>
            </a:extLst>
          </p:cNvPr>
          <p:cNvSpPr/>
          <p:nvPr/>
        </p:nvSpPr>
        <p:spPr>
          <a:xfrm>
            <a:off x="350741" y="1606094"/>
            <a:ext cx="726925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4º en la que fue su última carrera como piloto de esta categoría, no pudiendo arrebatarle el campeonato a Fernando Alonso,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protagonizó una actuación memorable, con un ritmo infernal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realizando varios adelantamientos.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A610417-DB29-407A-B445-1A0A76107C28}"/>
              </a:ext>
            </a:extLst>
          </p:cNvPr>
          <p:cNvSpPr/>
          <p:nvPr/>
        </p:nvSpPr>
        <p:spPr>
          <a:xfrm>
            <a:off x="5140036" y="3905943"/>
            <a:ext cx="705196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logró con 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Ferrari ganar cinco veces consecutivas el Campeonato Mundial de Pilotos de Fórmula 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récord que aún no ha sido igualado por ningún otro piloto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historia de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9C7AFE2-D26C-4E16-B45A-94C13AB4576B}"/>
              </a:ext>
            </a:extLst>
          </p:cNvPr>
          <p:cNvSpPr/>
          <p:nvPr/>
        </p:nvSpPr>
        <p:spPr>
          <a:xfrm>
            <a:off x="5140037" y="5623915"/>
            <a:ext cx="705196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37 años, más de 25 dedicados a la competición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16 temporadas en la Fórmula 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retira de dicha categoría de competición.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persona, música, latón, hombre&#10;&#10;Descripción generada con confianza muy alta">
            <a:extLst>
              <a:ext uri="{FF2B5EF4-FFF2-40B4-BE49-F238E27FC236}">
                <a16:creationId xmlns:a16="http://schemas.microsoft.com/office/drawing/2014/main" id="{2D62FC46-F649-4A14-A437-97409C192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3429000"/>
          </a:xfrm>
          <a:prstGeom prst="rect">
            <a:avLst/>
          </a:prstGeom>
        </p:spPr>
      </p:pic>
      <p:pic>
        <p:nvPicPr>
          <p:cNvPr id="10" name="Imagen 9" descr="Imagen que contiene persona, carretera&#10;&#10;Descripción generada con confianza muy alta">
            <a:extLst>
              <a:ext uri="{FF2B5EF4-FFF2-40B4-BE49-F238E27FC236}">
                <a16:creationId xmlns:a16="http://schemas.microsoft.com/office/drawing/2014/main" id="{F8F84896-E023-4FB6-97A9-2160DD0A21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77" y="3163755"/>
            <a:ext cx="4379511" cy="3304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7A22459-940F-4F6C-89B5-FCEE101AEA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384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6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255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41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641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4A38B7F-3048-4EE9-99FB-894B1D3D86B8}"/>
              </a:ext>
            </a:extLst>
          </p:cNvPr>
          <p:cNvSpPr/>
          <p:nvPr/>
        </p:nvSpPr>
        <p:spPr>
          <a:xfrm>
            <a:off x="7620001" y="242505"/>
            <a:ext cx="457199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retirarse de la Fórmula 1 en 2006, compitió en motociclismo de velocidad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2007.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F1B93E7-1F59-4724-ADF6-B9FE25A244D4}"/>
              </a:ext>
            </a:extLst>
          </p:cNvPr>
          <p:cNvSpPr/>
          <p:nvPr/>
        </p:nvSpPr>
        <p:spPr>
          <a:xfrm>
            <a:off x="7176655" y="1431259"/>
            <a:ext cx="50153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alemán Michael Schumacher,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siete veces campeón del mundo de Fórmula 1, despertó hoy gran interés en la cuarta etapa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campeonato alemán de </a:t>
            </a:r>
            <a:r>
              <a:rPr lang="es-MX" sz="2800" b="1" dirty="0" err="1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Superbikes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s-MX" sz="2400" b="1" dirty="0">
                <a:solidFill>
                  <a:srgbClr val="7030A0"/>
                </a:solidFill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IDM</a:t>
            </a:r>
            <a:r>
              <a:rPr lang="es-MX" sz="24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primera carrera profesional delante de su público, marcada por una caída sin gravedad.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AF8F121-6B15-4F58-8180-4304B779EF53}"/>
              </a:ext>
            </a:extLst>
          </p:cNvPr>
          <p:cNvSpPr/>
          <p:nvPr/>
        </p:nvSpPr>
        <p:spPr>
          <a:xfrm>
            <a:off x="1" y="3467868"/>
            <a:ext cx="727363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Schumacher, que salió en la última posición, logró ganar 11 plazas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las 20 vueltas de la primera carrera para acabar 28º,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quedó una vuelta atrás respecto al vencedor,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austriaco Martin Bauer, vigente campeón </a:t>
            </a:r>
            <a:r>
              <a:rPr lang="es-MX" sz="2400" b="1" dirty="0"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IDM.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A17CD9D-4824-4EB5-ACAD-67426F74C2F7}"/>
              </a:ext>
            </a:extLst>
          </p:cNvPr>
          <p:cNvSpPr/>
          <p:nvPr/>
        </p:nvSpPr>
        <p:spPr>
          <a:xfrm>
            <a:off x="1" y="4964184"/>
            <a:ext cx="717665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segunda carrera, '</a:t>
            </a:r>
            <a:r>
              <a:rPr lang="es-MX" sz="2800" b="1" dirty="0" err="1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Schumi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', de 39 años, ocupaba la 21ª plaza en la duodécima vuelta cuando sufrió una caída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volante de su Honda </a:t>
            </a:r>
            <a:r>
              <a:rPr lang="es-MX" sz="2400" b="1" dirty="0"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CBR 1000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dirty="0"/>
          </a:p>
        </p:txBody>
      </p:sp>
      <p:pic>
        <p:nvPicPr>
          <p:cNvPr id="8" name="Imagen 7" descr="Imagen que contiene hierba, exterior, carretera, deporte&#10;&#10;Descripción generada con confianza muy alta">
            <a:extLst>
              <a:ext uri="{FF2B5EF4-FFF2-40B4-BE49-F238E27FC236}">
                <a16:creationId xmlns:a16="http://schemas.microsoft.com/office/drawing/2014/main" id="{4DE7B7F6-F4C3-4902-B309-31536579F0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5" y="168107"/>
            <a:ext cx="7176655" cy="32833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exterior, carreras, persona&#10;&#10;Descripción generada con confianza muy alta">
            <a:extLst>
              <a:ext uri="{FF2B5EF4-FFF2-40B4-BE49-F238E27FC236}">
                <a16:creationId xmlns:a16="http://schemas.microsoft.com/office/drawing/2014/main" id="{1CBB76E9-E366-4C6E-9682-ABA29BF98E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690" y="3452414"/>
            <a:ext cx="5209309" cy="340558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80BEFE30-D053-475E-AB51-F3EB020E084E}"/>
              </a:ext>
            </a:extLst>
          </p:cNvPr>
          <p:cNvSpPr/>
          <p:nvPr/>
        </p:nvSpPr>
        <p:spPr>
          <a:xfrm>
            <a:off x="1" y="6141809"/>
            <a:ext cx="72736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alemán se levantó rápidamente sin sufrir lesiones.</a:t>
            </a:r>
            <a:endParaRPr lang="es-MX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4813CB4-53B2-4477-A471-D6E4A2E48C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435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15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23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54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26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258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  <p:bldP spid="7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F21CEC8-8D12-4CF2-860A-7B7C766DBA12}"/>
              </a:ext>
            </a:extLst>
          </p:cNvPr>
          <p:cNvSpPr/>
          <p:nvPr/>
        </p:nvSpPr>
        <p:spPr>
          <a:xfrm>
            <a:off x="1" y="59660"/>
            <a:ext cx="98367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aparición de Schumacher en </a:t>
            </a:r>
            <a:r>
              <a:rPr lang="es-MX" sz="2800" b="1" dirty="0" err="1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Oschersleben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fue seguida por un público numeroso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muchos periodistas alemanes.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9B38880-D3A8-4CB9-B758-49C425E401DB}"/>
              </a:ext>
            </a:extLst>
          </p:cNvPr>
          <p:cNvSpPr/>
          <p:nvPr/>
        </p:nvSpPr>
        <p:spPr>
          <a:xfrm>
            <a:off x="1" y="863226"/>
            <a:ext cx="98367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ex piloto de Ferrari había tomado no obstante todo tipo de precauciones para pasar desapercibido con un nombre falso, </a:t>
            </a:r>
            <a:r>
              <a:rPr lang="es-MX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Marcel </a:t>
            </a:r>
            <a:r>
              <a:rPr lang="es-MX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Niederhausen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pero el engaño fue rápidamente descubierto.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EE1DCF7-7E94-4C4B-80B7-69DE4B3E36B9}"/>
              </a:ext>
            </a:extLst>
          </p:cNvPr>
          <p:cNvSpPr/>
          <p:nvPr/>
        </p:nvSpPr>
        <p:spPr>
          <a:xfrm>
            <a:off x="1" y="1722208"/>
            <a:ext cx="98367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Schumacher, retirado desde 2006, aseguró que participaba en carreras de moto 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"por puro placer”</a:t>
            </a:r>
            <a:endParaRPr lang="es-MX" b="1" dirty="0">
              <a:solidFill>
                <a:srgbClr val="7030A0"/>
              </a:solidFill>
            </a:endParaRPr>
          </a:p>
        </p:txBody>
      </p:sp>
      <p:pic>
        <p:nvPicPr>
          <p:cNvPr id="7" name="Imagen 6" descr="Imagen que contiene motocicleta, exterior, carretera, persona&#10;&#10;Descripción generada con confianza muy alta">
            <a:extLst>
              <a:ext uri="{FF2B5EF4-FFF2-40B4-BE49-F238E27FC236}">
                <a16:creationId xmlns:a16="http://schemas.microsoft.com/office/drawing/2014/main" id="{A52582E4-1549-4786-8FE7-3497C6D26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594" y="3835"/>
            <a:ext cx="2478088" cy="3422859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949544B-20EA-4C68-BB49-163D28981689}"/>
              </a:ext>
            </a:extLst>
          </p:cNvPr>
          <p:cNvSpPr/>
          <p:nvPr/>
        </p:nvSpPr>
        <p:spPr>
          <a:xfrm>
            <a:off x="0" y="2387234"/>
            <a:ext cx="983672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Desde hace varios meses, la más mínima aparición de Schumacher sobre una moto,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ensayos y en pruebas semioficiales, reaviva los rumores sobre su supuesta ambición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iniciar una nueva carrera en </a:t>
            </a:r>
            <a:r>
              <a:rPr lang="es-MX" sz="2800" b="1" dirty="0" err="1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MotoGP</a:t>
            </a: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la categoría reina del motociclismo.</a:t>
            </a:r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AED0EFE-7968-4515-A3F5-2C1C0D8F2EBA}"/>
              </a:ext>
            </a:extLst>
          </p:cNvPr>
          <p:cNvSpPr/>
          <p:nvPr/>
        </p:nvSpPr>
        <p:spPr>
          <a:xfrm>
            <a:off x="6096000" y="4188336"/>
            <a:ext cx="6095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7A5D00"/>
                </a:solidFill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Participaré de vez en cuando en carreras de moto.</a:t>
            </a:r>
            <a:endParaRPr lang="es-MX" dirty="0">
              <a:solidFill>
                <a:srgbClr val="7030A0"/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2F5E187-9FCC-43D3-B2A5-08F2B40E2D2D}"/>
              </a:ext>
            </a:extLst>
          </p:cNvPr>
          <p:cNvSpPr/>
          <p:nvPr/>
        </p:nvSpPr>
        <p:spPr>
          <a:xfrm>
            <a:off x="6206836" y="4839487"/>
            <a:ext cx="598516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gusta hacer cosas fuera de lo ordinario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disfrutar en mi vida privada",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explicado en marzo,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insistiendo en que no pretende ser el nuevo Valentino Rossi.</a:t>
            </a:r>
            <a:endParaRPr lang="es-MX" dirty="0"/>
          </a:p>
        </p:txBody>
      </p:sp>
      <p:pic>
        <p:nvPicPr>
          <p:cNvPr id="12" name="Imagen 11" descr="Imagen que contiene hierba, deporte, exterior, carreras&#10;&#10;Descripción generada con confianza muy alta">
            <a:extLst>
              <a:ext uri="{FF2B5EF4-FFF2-40B4-BE49-F238E27FC236}">
                <a16:creationId xmlns:a16="http://schemas.microsoft.com/office/drawing/2014/main" id="{9B1889CD-4C71-433F-AC87-E236609E89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3675"/>
            <a:ext cx="6342723" cy="34243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F50275C-3A8C-4B42-A9F1-25DA5DB778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480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455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380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3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20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350741" y="82082"/>
            <a:ext cx="11536462" cy="642484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Primera retirada.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14843DA-6964-47AE-B365-199147F800F5}"/>
              </a:ext>
            </a:extLst>
          </p:cNvPr>
          <p:cNvSpPr/>
          <p:nvPr/>
        </p:nvSpPr>
        <p:spPr>
          <a:xfrm>
            <a:off x="5292440" y="707763"/>
            <a:ext cx="6899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Integrante de Ferrari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20B05E6-BF29-444C-9F55-D2EDCCB347AA}"/>
              </a:ext>
            </a:extLst>
          </p:cNvPr>
          <p:cNvSpPr/>
          <p:nvPr/>
        </p:nvSpPr>
        <p:spPr>
          <a:xfrm>
            <a:off x="5161935" y="1265518"/>
            <a:ext cx="70300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diciembre de 2006, fue nombrado asesor de los pilotos de Ferrari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Massa,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Badoer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Gené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CB48AC3-D7ED-4C29-AD09-A038B65E6EB5}"/>
              </a:ext>
            </a:extLst>
          </p:cNvPr>
          <p:cNvSpPr/>
          <p:nvPr/>
        </p:nvSpPr>
        <p:spPr>
          <a:xfrm>
            <a:off x="5292439" y="2077147"/>
            <a:ext cx="689956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Casi un año más tarde, el 6 de noviembre de 2007, se hizo público que el germano pilotaría el F2007, coche de 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Ferrari de la temporada 2007, en un entrenamiento de pretemporada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semana siguiente,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Catalunya, Barcelona.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33B2F8-82D5-4E3C-9DC3-34D676D0F4A1}"/>
              </a:ext>
            </a:extLst>
          </p:cNvPr>
          <p:cNvSpPr/>
          <p:nvPr/>
        </p:nvSpPr>
        <p:spPr>
          <a:xfrm>
            <a:off x="0" y="3434888"/>
            <a:ext cx="969818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su portavoz, Sabine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Kehm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declaró que la participación del mayor de los Schumacher en el entrenamiento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un hecho extraordinario, y que el piloto no tenía intención de regresar a la Fórmula 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agua, rojo&#10;&#10;Descripción generada con confianza muy alta">
            <a:extLst>
              <a:ext uri="{FF2B5EF4-FFF2-40B4-BE49-F238E27FC236}">
                <a16:creationId xmlns:a16="http://schemas.microsoft.com/office/drawing/2014/main" id="{48A11940-59EE-4B0A-8242-136DBE6EA9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0" y="552296"/>
            <a:ext cx="5056909" cy="2850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 descr="Imagen que contiene persona, interior&#10;&#10;Descripción generada con confianza muy alta">
            <a:extLst>
              <a:ext uri="{FF2B5EF4-FFF2-40B4-BE49-F238E27FC236}">
                <a16:creationId xmlns:a16="http://schemas.microsoft.com/office/drawing/2014/main" id="{E2F4E3C3-3544-4AC9-98C1-CEDD2AB45EF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62"/>
          <a:stretch/>
        </p:blipFill>
        <p:spPr>
          <a:xfrm>
            <a:off x="9453714" y="3512131"/>
            <a:ext cx="2297982" cy="31124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A8B53F9F-F807-4CF4-BFEA-4AA72EFD3A55}"/>
              </a:ext>
            </a:extLst>
          </p:cNvPr>
          <p:cNvSpPr/>
          <p:nvPr/>
        </p:nvSpPr>
        <p:spPr>
          <a:xfrm>
            <a:off x="1" y="4584819"/>
            <a:ext cx="96981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temporada 2008  se informó que Schumacher cumpliría funciones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piloto de pruebas del equipo italiano.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4B4B54B-7303-4125-AC78-1AB91038BB4F}"/>
              </a:ext>
            </a:extLst>
          </p:cNvPr>
          <p:cNvSpPr/>
          <p:nvPr/>
        </p:nvSpPr>
        <p:spPr>
          <a:xfrm>
            <a:off x="0" y="5499203"/>
            <a:ext cx="969818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28 de julio de 2008, Schumacher realizaba pruebas de un F430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versión del 430 optimizada, en el circuito alemán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Nordschleife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infierno verde, y en el sector 3  del circuito, impactó contra la valla a 250 km/h.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8D5A80B-BAFB-495A-9DCF-C2C991D128B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2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Mezcla Schumy 3a-Eaglenest-1.wav"/>
          </p:stSnd>
        </p:sndAc>
      </p:transition>
    </mc:Choice>
    <mc:Fallback xmlns="">
      <p:transition spd="slow" advTm="0">
        <p:fade/>
        <p:sndAc>
          <p:stSnd>
            <p:snd r:embed="rId6" name="Mezcla Schumy 3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95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2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13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06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9905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5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2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-1" y="331470"/>
            <a:ext cx="83958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no era él quien pilotaba sino Raffaele de Simona, piloto probador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cavallino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sin más resultados que la destrucción parcial del vehículo.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EE68FD0-4876-4186-B74C-23B024C8D13B}"/>
              </a:ext>
            </a:extLst>
          </p:cNvPr>
          <p:cNvSpPr/>
          <p:nvPr/>
        </p:nvSpPr>
        <p:spPr>
          <a:xfrm>
            <a:off x="0" y="1148889"/>
            <a:ext cx="83958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ello telefoneó a su esposa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Corinna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decir que estaban bien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 no detendrían la jornada de pruebas.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1E6DF15-F3F7-4DC6-B089-9F80AF447AD4}"/>
              </a:ext>
            </a:extLst>
          </p:cNvPr>
          <p:cNvSpPr/>
          <p:nvPr/>
        </p:nvSpPr>
        <p:spPr>
          <a:xfrm>
            <a:off x="1" y="2021722"/>
            <a:ext cx="83958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2009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235C33F-A2D4-40E9-BF1B-24B7638184F9}"/>
              </a:ext>
            </a:extLst>
          </p:cNvPr>
          <p:cNvSpPr/>
          <p:nvPr/>
        </p:nvSpPr>
        <p:spPr>
          <a:xfrm>
            <a:off x="0" y="2603617"/>
            <a:ext cx="96981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25 de julio de 2009, Felipe Massa sufrió un grave accidente en las sesiones de clasificación del  GP  de Hungría,  por lo que Schumacher fue escogido para sustituirle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 2009, empezando en el  GP de Europa y hasta final de temporada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la recuperación total de Felipe Massa.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edificio, persona, interior&#10;&#10;Descripción generada con confianza alta">
            <a:extLst>
              <a:ext uri="{FF2B5EF4-FFF2-40B4-BE49-F238E27FC236}">
                <a16:creationId xmlns:a16="http://schemas.microsoft.com/office/drawing/2014/main" id="{E67D41AA-32EC-4A24-A144-5947EB29D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5" y="246617"/>
            <a:ext cx="3602174" cy="2161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4E46105-BB87-43B8-808A-21099B40A627}"/>
              </a:ext>
            </a:extLst>
          </p:cNvPr>
          <p:cNvSpPr/>
          <p:nvPr/>
        </p:nvSpPr>
        <p:spPr>
          <a:xfrm>
            <a:off x="1" y="4238443"/>
            <a:ext cx="969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unos días entrenando con karts y con el Ferrari F2007, Schumacher anunció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11 de agosto que no volvería a pilotar por unos dolores en el cuello.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B5801A1-3CD6-479D-A7DE-31058DFBC55F}"/>
              </a:ext>
            </a:extLst>
          </p:cNvPr>
          <p:cNvSpPr/>
          <p:nvPr/>
        </p:nvSpPr>
        <p:spPr>
          <a:xfrm>
            <a:off x="1" y="5499215"/>
            <a:ext cx="88137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el probador Luca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Badoer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ocupa el puesto de Felipe Massa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 Europa y sucesivos.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6F45F11-5163-4481-8715-F75E305C9BA0}"/>
              </a:ext>
            </a:extLst>
          </p:cNvPr>
          <p:cNvSpPr/>
          <p:nvPr/>
        </p:nvSpPr>
        <p:spPr>
          <a:xfrm>
            <a:off x="1" y="6247348"/>
            <a:ext cx="88137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Poco más tarde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Badoer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reemplazado por Giancarlo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Fisichella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DD2908C5-FC8F-47A5-9608-2FC9000FE5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6" y="2539738"/>
            <a:ext cx="2272136" cy="18979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 descr="Imagen que contiene carretera, hierb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48006F64-6532-4E7C-B386-8E844E1897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799" y="4610187"/>
            <a:ext cx="3184229" cy="2121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DD358B43-7F00-438D-BF12-137817B4BDC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9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48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44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94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575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4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687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833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658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  <p:bldP spid="10" grpId="0"/>
      <p:bldP spid="11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hierba, carretera, exterior, cielo&#10;&#10;Descripción generada con confianza muy alta">
            <a:extLst>
              <a:ext uri="{FF2B5EF4-FFF2-40B4-BE49-F238E27FC236}">
                <a16:creationId xmlns:a16="http://schemas.microsoft.com/office/drawing/2014/main" id="{EBAFFB21-0B32-4050-A175-3E42FC6A27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10" y="1"/>
            <a:ext cx="10317512" cy="68740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EF2CC7D-CA63-4B54-A436-3D131CD4E9B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25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350741" y="109788"/>
            <a:ext cx="11536462" cy="579646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Época Mercedes (2010-2012)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AC243EB-666A-480C-BC7C-F10BCA084A53}"/>
              </a:ext>
            </a:extLst>
          </p:cNvPr>
          <p:cNvSpPr/>
          <p:nvPr/>
        </p:nvSpPr>
        <p:spPr>
          <a:xfrm>
            <a:off x="8395860" y="747104"/>
            <a:ext cx="363903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en 2010.</a:t>
            </a:r>
            <a:endParaRPr lang="es-MX" sz="11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E6784406-11AF-4D06-AD9C-48E1DF3E4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188142"/>
            <a:ext cx="3244178" cy="53650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9140226-CB11-407F-8218-C5BEF4EE3CDE}"/>
              </a:ext>
            </a:extLst>
          </p:cNvPr>
          <p:cNvSpPr/>
          <p:nvPr/>
        </p:nvSpPr>
        <p:spPr>
          <a:xfrm>
            <a:off x="1" y="677831"/>
            <a:ext cx="85066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23 de diciembre de 2009 se hace oficial el regreso del Káiser a la Fórmula 1  para la temporada 2010, fichando por la escudería Mercedes GP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las órdenes de Ross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inicialmente por 3 años,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un sueldo de 7 millones de euros.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9325C19-F6AA-4DC8-8098-EF5206C3C56C}"/>
              </a:ext>
            </a:extLst>
          </p:cNvPr>
          <p:cNvSpPr/>
          <p:nvPr/>
        </p:nvSpPr>
        <p:spPr>
          <a:xfrm>
            <a:off x="0" y="2090996"/>
            <a:ext cx="850669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esto, la Fórmula 1 renace en el ámbito comercial y económico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los problemas evidenciados en 2008  y 2009  por la retirada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tres importantes fabricantes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Honda, </a:t>
            </a:r>
            <a:r>
              <a:rPr lang="es-ES" sz="2400" b="1" kern="1800" dirty="0">
                <a:solidFill>
                  <a:srgbClr val="7030A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Toyota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del proveedor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neumáticos Bridgestone para la temporada 2011.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61FC2C6-4608-46BF-8214-85A25F8FFC83}"/>
              </a:ext>
            </a:extLst>
          </p:cNvPr>
          <p:cNvSpPr/>
          <p:nvPr/>
        </p:nvSpPr>
        <p:spPr>
          <a:xfrm>
            <a:off x="1" y="3476454"/>
            <a:ext cx="85066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Bahréin sale 7° y acaba 6° en la carrera, muy flojo comienzo para el alemán.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A82C73A-AC14-471F-9CBA-48853561EB01}"/>
              </a:ext>
            </a:extLst>
          </p:cNvPr>
          <p:cNvSpPr/>
          <p:nvPr/>
        </p:nvSpPr>
        <p:spPr>
          <a:xfrm>
            <a:off x="0" y="4016779"/>
            <a:ext cx="850669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Melbourne sale de nuevo 7° pero en la salida es tocado por Fernando Alonso, y Schumacher tuvo que cambiar el alerón; al final, acabó 10°, luego de una lucha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último punto con Jaime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Alguersuari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B74E0D6-556A-41C4-B81F-9623CA93ED89}"/>
              </a:ext>
            </a:extLst>
          </p:cNvPr>
          <p:cNvSpPr/>
          <p:nvPr/>
        </p:nvSpPr>
        <p:spPr>
          <a:xfrm>
            <a:off x="1" y="5125144"/>
            <a:ext cx="85066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Sepang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sale 8°, pero en carrera sólo duró 9 vueltas ya que se le saltó de la rueda una tuerca mal apretada, obteniendo su primer abandono de la temporada.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D31E9CE-EAB6-44A2-946E-0E621A3D56C3}"/>
              </a:ext>
            </a:extLst>
          </p:cNvPr>
          <p:cNvSpPr/>
          <p:nvPr/>
        </p:nvSpPr>
        <p:spPr>
          <a:xfrm>
            <a:off x="1" y="5956409"/>
            <a:ext cx="85066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España firma su mejor carrera del año acabando en 4ª  posición y en Mónaco fue sancionado por adelantar a Fernando Alonso con el safety car en pista.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5632B3B-D5C1-4C58-97B5-952C1AF1718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732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95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18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59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399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11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187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816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1" y="82084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conduciendo el </a:t>
            </a:r>
            <a:r>
              <a:rPr lang="es-ES" b="1" kern="1800" dirty="0">
                <a:solidFill>
                  <a:schemeClr val="bg1"/>
                </a:solidFill>
                <a:latin typeface="Gabriola" panose="040406050510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MGP W01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Malasia en 2010.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automóvil, suelo&#10;&#10;Descripción generada con confianza muy alta">
            <a:extLst>
              <a:ext uri="{FF2B5EF4-FFF2-40B4-BE49-F238E27FC236}">
                <a16:creationId xmlns:a16="http://schemas.microsoft.com/office/drawing/2014/main" id="{94E9427C-1DC3-4EF2-93B8-B79582041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7" y="841663"/>
            <a:ext cx="5809196" cy="24834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CEAFA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1371BB2-70E7-4D2E-B46E-BD10320D1089}"/>
              </a:ext>
            </a:extLst>
          </p:cNvPr>
          <p:cNvSpPr/>
          <p:nvPr/>
        </p:nvSpPr>
        <p:spPr>
          <a:xfrm>
            <a:off x="6096000" y="40513"/>
            <a:ext cx="6095999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Nada más conocer la sanción, el equipo Mercedes interpuso apelación a la misma alegando que Schumacher adelantó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banderas verdes, lo que indicaba que el safety car entraba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boxes al desaparecer todo peligro de la pista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por aplicación de la norma 40.13  del reglamento deportivo de la Fórmula 1  tal y como indicó dirección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carrera a todos los equipos al entrar en la última vuelta.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9F4BBC4-6367-44BB-9B75-AA22AA31DC1F}"/>
              </a:ext>
            </a:extLst>
          </p:cNvPr>
          <p:cNvSpPr/>
          <p:nvPr/>
        </p:nvSpPr>
        <p:spPr>
          <a:xfrm>
            <a:off x="6096000" y="2271105"/>
            <a:ext cx="6095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las siguientes carreras, Schumacher puntúa con cierta regularidad, pero siempre en los puestos bajos, excepto en Turquía y en Corea, donde iguala el cuarto puesto conseguido en Montmeló.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ED73FD9-AB60-4940-8ECD-FCF1BD70938C}"/>
              </a:ext>
            </a:extLst>
          </p:cNvPr>
          <p:cNvSpPr/>
          <p:nvPr/>
        </p:nvSpPr>
        <p:spPr>
          <a:xfrm>
            <a:off x="1" y="3448743"/>
            <a:ext cx="698269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termina la temporada en Abu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Dhabi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accidentado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vuelta, con un balance final de tan sólo 72  puntos, habiendo conseguido su compañero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142, prácticamente el doble.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deporte&#10;&#10;Descripción generada con confianza muy alta">
            <a:extLst>
              <a:ext uri="{FF2B5EF4-FFF2-40B4-BE49-F238E27FC236}">
                <a16:creationId xmlns:a16="http://schemas.microsoft.com/office/drawing/2014/main" id="{D39CBDD2-1168-4083-90CF-48A12A50DD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691" y="3465438"/>
            <a:ext cx="5209308" cy="33925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DC59AD9-C421-42DE-BE61-759514AE1733}"/>
              </a:ext>
            </a:extLst>
          </p:cNvPr>
          <p:cNvSpPr/>
          <p:nvPr/>
        </p:nvSpPr>
        <p:spPr>
          <a:xfrm>
            <a:off x="1" y="4848051"/>
            <a:ext cx="698269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2011, pese a que Mercedes es incluso menos competitivo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en la temporada anterior, Schumacher mejora su rendimiento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acerca mucho más al de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63DA183-9C1A-4EEB-B0B5-ADC31676E404}"/>
              </a:ext>
            </a:extLst>
          </p:cNvPr>
          <p:cNvSpPr/>
          <p:nvPr/>
        </p:nvSpPr>
        <p:spPr>
          <a:xfrm>
            <a:off x="0" y="6039532"/>
            <a:ext cx="69826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nuevo con un 4º puesto como mejor resultado personal y del equipo, Schumacher consiguió sólo 13  puntos menos que su compañero.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BB0D980-D5EE-4EF8-9800-BBD663C196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356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18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305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66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22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867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 descr="Imagen que contiene reproductor, persona, deporte&#10;&#10;Descripción generada con confianza alta">
            <a:extLst>
              <a:ext uri="{FF2B5EF4-FFF2-40B4-BE49-F238E27FC236}">
                <a16:creationId xmlns:a16="http://schemas.microsoft.com/office/drawing/2014/main" id="{8D30B500-06B9-4C3E-A7B7-82F392B70E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5"/>
          <a:stretch/>
        </p:blipFill>
        <p:spPr>
          <a:xfrm>
            <a:off x="9545023" y="117132"/>
            <a:ext cx="2551532" cy="31221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Imagen 16" descr="Imagen que contiene persona, hombre, rojo&#10;&#10;Descripción generada con confianza alta">
            <a:extLst>
              <a:ext uri="{FF2B5EF4-FFF2-40B4-BE49-F238E27FC236}">
                <a16:creationId xmlns:a16="http://schemas.microsoft.com/office/drawing/2014/main" id="{0E68C6C4-A16E-41CD-9CC6-92873CD6B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7" y="179058"/>
            <a:ext cx="2377682" cy="3275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9573492" y="3324042"/>
            <a:ext cx="26185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en 2011.</a:t>
            </a:r>
            <a:endParaRPr lang="es-MX" sz="11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0A21C7-37E6-4629-8B56-76C4AC5AAB94}"/>
              </a:ext>
            </a:extLst>
          </p:cNvPr>
          <p:cNvSpPr/>
          <p:nvPr/>
        </p:nvSpPr>
        <p:spPr>
          <a:xfrm>
            <a:off x="2543938" y="125000"/>
            <a:ext cx="70010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vuelve a conducir para el ahora equipo Mercedes 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AMG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 2012  de Fórmula Uno, junto a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3BD7CE2-76B7-4546-9FEE-F95BB8CB7166}"/>
              </a:ext>
            </a:extLst>
          </p:cNvPr>
          <p:cNvSpPr/>
          <p:nvPr/>
        </p:nvSpPr>
        <p:spPr>
          <a:xfrm>
            <a:off x="2543938" y="956264"/>
            <a:ext cx="70010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Australia, Schumacher clasificó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cuarta posición y subió al tercer lugar en el inicio de la carrera,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mantuvo hasta que sufrió un fallo terminal de la caja de cambios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vuelta 11.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5F5DC7E-FA8D-46A7-BB3F-4D70FBA8A8BC}"/>
              </a:ext>
            </a:extLst>
          </p:cNvPr>
          <p:cNvSpPr/>
          <p:nvPr/>
        </p:nvSpPr>
        <p:spPr>
          <a:xfrm>
            <a:off x="2543938" y="2437363"/>
            <a:ext cx="70010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segunda carrera, en Malasia, Schumacher se clasificó tercero,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sólo logró reunir un punto después de haber sido golpeado por detrás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vuelta de la carrera por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Romain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Grosjean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condiciones de lluvia.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37FC452-420B-4CCA-8BDE-4DC2E9B3BA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49" y="3698474"/>
            <a:ext cx="1923222" cy="30507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DD342FF5-85A0-4A27-99BD-0BB8518A0560}"/>
              </a:ext>
            </a:extLst>
          </p:cNvPr>
          <p:cNvSpPr/>
          <p:nvPr/>
        </p:nvSpPr>
        <p:spPr>
          <a:xfrm>
            <a:off x="1" y="3961364"/>
            <a:ext cx="521186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tercera carrera de la temporada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China, Schumacher clasificó tercero,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arrancó en el 2° lugar, debido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que Lewis Hamilton fue sancionado.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BFE175B-2E8D-4CCA-9822-07F2AC337DB1}"/>
              </a:ext>
            </a:extLst>
          </p:cNvPr>
          <p:cNvSpPr/>
          <p:nvPr/>
        </p:nvSpPr>
        <p:spPr>
          <a:xfrm>
            <a:off x="0" y="5346806"/>
            <a:ext cx="521186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fue la primera vez desde 1955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Mercedes ocupaba la primera fila de la parrilla, ya que su compañero de equipo Nico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obtuvo la primera pole position de su carrera.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EBF60C9-F308-4206-9EC2-4DE03E554309}"/>
              </a:ext>
            </a:extLst>
          </p:cNvPr>
          <p:cNvSpPr/>
          <p:nvPr/>
        </p:nvSpPr>
        <p:spPr>
          <a:xfrm>
            <a:off x="6989060" y="3822818"/>
            <a:ext cx="520293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error de un mecánico en la primera parada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boxes de Schumacher lo obligó a retirarse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13 vueltas.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74E7085E-0F04-4E8B-88FC-5443F0BD3CFA}"/>
              </a:ext>
            </a:extLst>
          </p:cNvPr>
          <p:cNvSpPr/>
          <p:nvPr/>
        </p:nvSpPr>
        <p:spPr>
          <a:xfrm>
            <a:off x="6989060" y="4917306"/>
            <a:ext cx="52029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cuarta carrera fue en Baréin.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374D0189-3006-4A3C-83D6-C290E3440DED}"/>
              </a:ext>
            </a:extLst>
          </p:cNvPr>
          <p:cNvSpPr/>
          <p:nvPr/>
        </p:nvSpPr>
        <p:spPr>
          <a:xfrm>
            <a:off x="6989060" y="5402213"/>
            <a:ext cx="520293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Schumacher sufrió con un defectuoso mecanismo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4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DRS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calificación, que se vio agravado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una penalización por un reemplazo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caja de cambios.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93ED9F8-94A3-49BF-9DE7-0EA56FA23F9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74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1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8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50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33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1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905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88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49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563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239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BB38058-ED53-4F50-9BF5-433B96FF2753}"/>
              </a:ext>
            </a:extLst>
          </p:cNvPr>
          <p:cNvSpPr/>
          <p:nvPr/>
        </p:nvSpPr>
        <p:spPr>
          <a:xfrm>
            <a:off x="0" y="373033"/>
            <a:ext cx="7412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Empezó a 23° en la parrilla, y acabó en 10ª posición.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BE548BD-CB99-4800-B93D-1A4C5FF47205}"/>
              </a:ext>
            </a:extLst>
          </p:cNvPr>
          <p:cNvSpPr/>
          <p:nvPr/>
        </p:nvSpPr>
        <p:spPr>
          <a:xfrm>
            <a:off x="1" y="844095"/>
            <a:ext cx="717665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clasificación del  GP de Mónaco logró la pole position,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salió en sexta plaza debido a una sanción por provocar un choque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 GP de España, y terminó abandonando la prueba.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3C96EAB-B3EA-4AA2-BCF9-A1C9FE67266F}"/>
              </a:ext>
            </a:extLst>
          </p:cNvPr>
          <p:cNvSpPr/>
          <p:nvPr/>
        </p:nvSpPr>
        <p:spPr>
          <a:xfrm>
            <a:off x="0" y="2007875"/>
            <a:ext cx="67887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mala suerte de Schumacher parece haber acabado para el  Gran Premio de Europa celebrado en Valencia, donde obtuvo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 podio desde que volviera a la F1 en 2010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habiendo pasado 6 años desde la última vez que se subió al cajón.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89239745-300D-4B38-9CF9-F31C80DE2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723" y="-207825"/>
            <a:ext cx="5153891" cy="34337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23CD4F0-98FF-47FC-8FAF-0E890D1F91B5}"/>
              </a:ext>
            </a:extLst>
          </p:cNvPr>
          <p:cNvSpPr/>
          <p:nvPr/>
        </p:nvSpPr>
        <p:spPr>
          <a:xfrm>
            <a:off x="4738256" y="3711977"/>
            <a:ext cx="7453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Retirada definitiva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9E73EE1-83AD-488C-825A-4E2212351AF1}"/>
              </a:ext>
            </a:extLst>
          </p:cNvPr>
          <p:cNvSpPr/>
          <p:nvPr/>
        </p:nvSpPr>
        <p:spPr>
          <a:xfrm>
            <a:off x="4738255" y="4501689"/>
            <a:ext cx="74537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anuncio de la contratación de Lewis Hamilton por parte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Mercedes-Benz  para 2013  en las flechas de plata,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dejó a Schumacher sin volante.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C599551-A529-446F-A866-A527CE6373A1}"/>
              </a:ext>
            </a:extLst>
          </p:cNvPr>
          <p:cNvSpPr/>
          <p:nvPr/>
        </p:nvSpPr>
        <p:spPr>
          <a:xfrm>
            <a:off x="4364182" y="5804018"/>
            <a:ext cx="78278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Pocos días después,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Schumi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confirmaba su retirada definitiva de la competición.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persona, deporte, exterior, hombre&#10;&#10;Descripción generada con confianza muy alta">
            <a:extLst>
              <a:ext uri="{FF2B5EF4-FFF2-40B4-BE49-F238E27FC236}">
                <a16:creationId xmlns:a16="http://schemas.microsoft.com/office/drawing/2014/main" id="{2CAA8F49-01BC-4F01-A73B-0CC92DA9A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" y="3559572"/>
            <a:ext cx="4157801" cy="29936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59C4BE2-EAF0-4661-B478-AA96301C048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58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55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55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366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1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912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xterior, deporte&#10;&#10;Descripción generada con confianza muy alta">
            <a:extLst>
              <a:ext uri="{FF2B5EF4-FFF2-40B4-BE49-F238E27FC236}">
                <a16:creationId xmlns:a16="http://schemas.microsoft.com/office/drawing/2014/main" id="{71200E1B-6D1F-48DD-BD1F-21AE691871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088" y="-8169"/>
            <a:ext cx="10321634" cy="68767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B778CBD-E83A-4360-AF35-BE73FD1970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25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hombre, exterior, nieve&#10;&#10;Descripción generada con confianza muy alta">
            <a:extLst>
              <a:ext uri="{FF2B5EF4-FFF2-40B4-BE49-F238E27FC236}">
                <a16:creationId xmlns:a16="http://schemas.microsoft.com/office/drawing/2014/main" id="{CC7DC51A-A39D-4056-B5FB-F67B8A36F5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664" y="21565"/>
            <a:ext cx="6195336" cy="34074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C7A24554-03B4-4885-BC34-CF7C03564575}"/>
              </a:ext>
            </a:extLst>
          </p:cNvPr>
          <p:cNvSpPr/>
          <p:nvPr/>
        </p:nvSpPr>
        <p:spPr>
          <a:xfrm>
            <a:off x="1" y="280663"/>
            <a:ext cx="61325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MX" sz="4000" b="1" dirty="0">
                <a:solidFill>
                  <a:srgbClr val="FFFF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Accidente de esquí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B58FF6D-258F-4046-8314-D20057BBF888}"/>
              </a:ext>
            </a:extLst>
          </p:cNvPr>
          <p:cNvSpPr/>
          <p:nvPr/>
        </p:nvSpPr>
        <p:spPr>
          <a:xfrm>
            <a:off x="1" y="904121"/>
            <a:ext cx="6096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El 29 de diciembre de 2013, </a:t>
            </a:r>
          </a:p>
          <a:p>
            <a:pPr algn="ctr">
              <a:lnSpc>
                <a:spcPts val="24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Schumi</a:t>
            </a:r>
            <a:r>
              <a:rPr lang="es-MX" sz="2800" b="1" dirty="0">
                <a:latin typeface="Edwardian Script ITC" panose="030303020407070D0804" pitchFamily="66" charset="0"/>
              </a:rPr>
              <a:t> sufrió un grave accidente al golpearse la cabeza mientras esquiaba junto a su familia en la estación invernal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</a:t>
            </a:r>
            <a:r>
              <a:rPr lang="es-MX" sz="2800" b="1" dirty="0" err="1">
                <a:latin typeface="Edwardian Script ITC" panose="030303020407070D0804" pitchFamily="66" charset="0"/>
              </a:rPr>
              <a:t>Méribel</a:t>
            </a:r>
            <a:r>
              <a:rPr lang="es-MX" sz="2800" b="1" dirty="0">
                <a:latin typeface="Edwardian Script ITC" panose="030303020407070D0804" pitchFamily="66" charset="0"/>
              </a:rPr>
              <a:t>, en los Alpes franceses, al esquiar fuera de pista entre las zonas de La Biche y </a:t>
            </a:r>
            <a:r>
              <a:rPr lang="es-MX" sz="2800" b="1" dirty="0" err="1">
                <a:latin typeface="Edwardian Script ITC" panose="030303020407070D0804" pitchFamily="66" charset="0"/>
              </a:rPr>
              <a:t>Mauduit</a:t>
            </a:r>
            <a:r>
              <a:rPr lang="es-MX" sz="2800" b="1" dirty="0"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CFC20C05-1852-4504-8DCC-ED0B60C02AB1}"/>
              </a:ext>
            </a:extLst>
          </p:cNvPr>
          <p:cNvSpPr/>
          <p:nvPr/>
        </p:nvSpPr>
        <p:spPr>
          <a:xfrm>
            <a:off x="1" y="2580523"/>
            <a:ext cx="62483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Fue trasladado al hospital de </a:t>
            </a:r>
            <a:r>
              <a:rPr lang="es-MX" sz="2800" b="1" dirty="0" err="1">
                <a:latin typeface="Edwardian Script ITC" panose="030303020407070D0804" pitchFamily="66" charset="0"/>
              </a:rPr>
              <a:t>Grenoble</a:t>
            </a:r>
            <a:r>
              <a:rPr lang="es-MX" sz="2800" b="1" dirty="0">
                <a:latin typeface="Edwardian Script ITC" panose="030303020407070D0804" pitchFamily="66" charset="0"/>
              </a:rPr>
              <a:t> y el primer parte médico diagnosticó lesiones cerebrales serias, quedando en estado crítico.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A4ABCFFE-145A-40F8-9051-9284220A33FC}"/>
              </a:ext>
            </a:extLst>
          </p:cNvPr>
          <p:cNvSpPr/>
          <p:nvPr/>
        </p:nvSpPr>
        <p:spPr>
          <a:xfrm>
            <a:off x="4572000" y="3633470"/>
            <a:ext cx="762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Tras sufrir dos operaciones médicas tuvo que ser mantenido en coma inducido durante varios meses.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52FEF166-6DBA-405B-8B64-CC53F08CA222}"/>
              </a:ext>
            </a:extLst>
          </p:cNvPr>
          <p:cNvSpPr/>
          <p:nvPr/>
        </p:nvSpPr>
        <p:spPr>
          <a:xfrm>
            <a:off x="4572000" y="4409310"/>
            <a:ext cx="7620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El 16 de junio de 2014  se publicó que definitivamente había salido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su estado de coma; abandonó el Hospital Universitario de </a:t>
            </a:r>
            <a:r>
              <a:rPr lang="es-MX" sz="2800" b="1" dirty="0" err="1">
                <a:latin typeface="Edwardian Script ITC" panose="030303020407070D0804" pitchFamily="66" charset="0"/>
              </a:rPr>
              <a:t>Grenoble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y fue enviado a una clínica de rehabilitación.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2ADB2BB-DA35-486D-8097-D54E6CED0D1B}"/>
              </a:ext>
            </a:extLst>
          </p:cNvPr>
          <p:cNvSpPr/>
          <p:nvPr/>
        </p:nvSpPr>
        <p:spPr>
          <a:xfrm>
            <a:off x="4572000" y="5739339"/>
            <a:ext cx="7620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El 10 de septiembre se anunció que sería llevado a su mansión de </a:t>
            </a:r>
            <a:r>
              <a:rPr lang="es-MX" sz="2800" b="1" dirty="0" err="1">
                <a:latin typeface="Edwardian Script ITC" panose="030303020407070D0804" pitchFamily="66" charset="0"/>
              </a:rPr>
              <a:t>Gland</a:t>
            </a:r>
            <a:r>
              <a:rPr lang="es-MX" sz="2800" b="1" dirty="0"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Suiza, donde seguiría recibiendo atención médica.</a:t>
            </a:r>
          </a:p>
        </p:txBody>
      </p:sp>
      <p:pic>
        <p:nvPicPr>
          <p:cNvPr id="4" name="Imagen 3" descr="Imagen que contiene exterior, nieve, esquí, cielo&#10;&#10;Descripción generada con confianza muy alta">
            <a:extLst>
              <a:ext uri="{FF2B5EF4-FFF2-40B4-BE49-F238E27FC236}">
                <a16:creationId xmlns:a16="http://schemas.microsoft.com/office/drawing/2014/main" id="{1BAA2A2C-2322-43F0-8F35-8C8D01BCB5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9E13C7D-6200-4B7F-B8C4-C2733AF178A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767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64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67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4765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8760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654E20-3743-43A4-8389-317354BA26D8}"/>
              </a:ext>
            </a:extLst>
          </p:cNvPr>
          <p:cNvSpPr/>
          <p:nvPr/>
        </p:nvSpPr>
        <p:spPr>
          <a:xfrm>
            <a:off x="6096000" y="543899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Desde entonces, Sabine </a:t>
            </a:r>
            <a:r>
              <a:rPr lang="es-MX" sz="2800" b="1" dirty="0" err="1">
                <a:latin typeface="Edwardian Script ITC" panose="030303020407070D0804" pitchFamily="66" charset="0"/>
              </a:rPr>
              <a:t>Kehm</a:t>
            </a:r>
            <a:r>
              <a:rPr lang="es-MX" sz="2800" b="1" dirty="0">
                <a:latin typeface="Edwardian Script ITC" panose="030303020407070D0804" pitchFamily="66" charset="0"/>
              </a:rPr>
              <a:t>, portavoz de la familia Schumacher, ha pedido en reiteradas ocasiones que se respete la privacidad del </a:t>
            </a:r>
            <a:r>
              <a:rPr lang="es-MX" sz="2800" b="1" dirty="0" err="1">
                <a:latin typeface="Edwardian Script ITC" panose="030303020407070D0804" pitchFamily="66" charset="0"/>
              </a:rPr>
              <a:t>heptacampeón</a:t>
            </a:r>
            <a:r>
              <a:rPr lang="es-MX" sz="2800" b="1" dirty="0"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6192848-50C2-48C1-927D-F580679B6701}"/>
              </a:ext>
            </a:extLst>
          </p:cNvPr>
          <p:cNvSpPr/>
          <p:nvPr/>
        </p:nvSpPr>
        <p:spPr>
          <a:xfrm>
            <a:off x="6096000" y="1873945"/>
            <a:ext cx="6096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Sin embargo, el 29 de diciembre de 2015, dos años después del accidente, la prensa deportiva internacional lanzó titulares en los cuales insistían en que sigue sin saberse nada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del estado de salud de </a:t>
            </a:r>
            <a:r>
              <a:rPr lang="es-MX" sz="2800" b="1" dirty="0" err="1">
                <a:latin typeface="Edwardian Script ITC" panose="030303020407070D0804" pitchFamily="66" charset="0"/>
              </a:rPr>
              <a:t>Schumi</a:t>
            </a:r>
            <a:r>
              <a:rPr lang="es-MX" sz="2800" b="1" dirty="0">
                <a:latin typeface="Edwardian Script ITC" panose="030303020407070D0804" pitchFamily="66" charset="0"/>
              </a:rPr>
              <a:t>.​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6D7490-B7C0-478B-9DB6-4DE5D2B15270}"/>
              </a:ext>
            </a:extLst>
          </p:cNvPr>
          <p:cNvSpPr/>
          <p:nvPr/>
        </p:nvSpPr>
        <p:spPr>
          <a:xfrm>
            <a:off x="0" y="5185181"/>
            <a:ext cx="667073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la actualidad,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Septiembre de 2017</a:t>
            </a:r>
            <a:r>
              <a:rPr lang="es-MX" sz="2800" b="1" dirty="0">
                <a:latin typeface="Edwardian Script ITC" panose="030303020407070D0804" pitchFamily="66" charset="0"/>
              </a:rPr>
              <a:t>)  y a pesar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los diferentes rumores que aparecen y que Sabine </a:t>
            </a:r>
            <a:r>
              <a:rPr lang="es-MX" sz="2800" b="1" dirty="0" err="1">
                <a:latin typeface="Edwardian Script ITC" panose="030303020407070D0804" pitchFamily="66" charset="0"/>
              </a:rPr>
              <a:t>Kehm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se encarga de desmentir, el estado de salud del Káiser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sigue siendo una absoluta incógnita.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1AE3E6E-65DB-46D4-BB84-94F9069C813F}"/>
              </a:ext>
            </a:extLst>
          </p:cNvPr>
          <p:cNvSpPr/>
          <p:nvPr/>
        </p:nvSpPr>
        <p:spPr>
          <a:xfrm>
            <a:off x="0" y="4351314"/>
            <a:ext cx="66707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 aun se encuentra recuperándose de sus graves lesiones,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exterior, cielo, nieve, esquí&#10;&#10;Descripción generada con confianza muy alta">
            <a:extLst>
              <a:ext uri="{FF2B5EF4-FFF2-40B4-BE49-F238E27FC236}">
                <a16:creationId xmlns:a16="http://schemas.microsoft.com/office/drawing/2014/main" id="{515B84A2-D146-4171-ADC2-C15AEB6683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48"/>
            <a:ext cx="6096000" cy="40614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persona, interior, hombre, sujetando&#10;&#10;Descripción generada con confianza muy alta">
            <a:extLst>
              <a:ext uri="{FF2B5EF4-FFF2-40B4-BE49-F238E27FC236}">
                <a16:creationId xmlns:a16="http://schemas.microsoft.com/office/drawing/2014/main" id="{A70A0538-9AE3-424B-A286-94AC6FD931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38" y="3197384"/>
            <a:ext cx="5521262" cy="368084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13B765D5-EEB0-4BDE-ABB3-7965AA4A183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63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79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84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73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2012 Italian GP - Michael-Crop.jpg">
            <a:extLst>
              <a:ext uri="{FF2B5EF4-FFF2-40B4-BE49-F238E27FC236}">
                <a16:creationId xmlns:a16="http://schemas.microsoft.com/office/drawing/2014/main" id="{0798C2CC-0112-438C-9F95-C2CD14072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33" y="609593"/>
            <a:ext cx="4440329" cy="57293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E631FF9-AD37-465D-8F80-D78C464DEFB1}"/>
              </a:ext>
            </a:extLst>
          </p:cNvPr>
          <p:cNvSpPr/>
          <p:nvPr/>
        </p:nvSpPr>
        <p:spPr>
          <a:xfrm>
            <a:off x="4737361" y="2199091"/>
            <a:ext cx="2356165" cy="2590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MX" sz="3600" b="1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firmando autógrafos en Italia </a:t>
            </a:r>
          </a:p>
          <a:p>
            <a:pPr algn="ctr">
              <a:lnSpc>
                <a:spcPts val="3200"/>
              </a:lnSpc>
            </a:pPr>
            <a:r>
              <a:rPr lang="es-MX" sz="3600" b="1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(2012).</a:t>
            </a:r>
            <a:endParaRPr lang="es-MX" sz="3600" b="1" dirty="0">
              <a:solidFill>
                <a:srgbClr val="FFFF0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FF5E311-464F-4D77-A685-FC521144706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CAB2E12-D171-41F9-9DEC-3B303E13BEC3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93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8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Schumacher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Werner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Muller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xterior, nieve, esquí, cielo&#10;&#10;Descripción generada con confianza muy alta">
            <a:extLst>
              <a:ext uri="{FF2B5EF4-FFF2-40B4-BE49-F238E27FC236}">
                <a16:creationId xmlns:a16="http://schemas.microsoft.com/office/drawing/2014/main" id="{DFAF3480-E13C-42CD-ADAD-44D0F8A0A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" y="0"/>
            <a:ext cx="12166599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26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24679</TotalTime>
  <Words>4900</Words>
  <Application>Microsoft Office PowerPoint</Application>
  <PresentationFormat>Panorámica</PresentationFormat>
  <Paragraphs>483</Paragraphs>
  <Slides>39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54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Gabriola</vt:lpstr>
      <vt:lpstr>Kristen ITC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1994, 1995, 2000, 2001, 2002, 2003 y 2004  Michael Schumacher   Versión Completa  5123  Mispps</dc:title>
  <dc:creator>Eagle's nest</dc:creator>
  <cp:lastModifiedBy>Eagle's nest</cp:lastModifiedBy>
  <cp:revision>2050</cp:revision>
  <dcterms:created xsi:type="dcterms:W3CDTF">2017-07-02T00:56:35Z</dcterms:created>
  <dcterms:modified xsi:type="dcterms:W3CDTF">2018-02-26T10:34:26Z</dcterms:modified>
</cp:coreProperties>
</file>