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0"/>
  </p:notesMasterIdLst>
  <p:sldIdLst>
    <p:sldId id="1647" r:id="rId3"/>
    <p:sldId id="530" r:id="rId4"/>
    <p:sldId id="531" r:id="rId5"/>
    <p:sldId id="1499" r:id="rId6"/>
    <p:sldId id="1511" r:id="rId7"/>
    <p:sldId id="1510" r:id="rId8"/>
    <p:sldId id="1507" r:id="rId9"/>
    <p:sldId id="1516" r:id="rId10"/>
    <p:sldId id="1525" r:id="rId11"/>
    <p:sldId id="1530" r:id="rId12"/>
    <p:sldId id="1538" r:id="rId13"/>
    <p:sldId id="1544" r:id="rId14"/>
    <p:sldId id="1551" r:id="rId15"/>
    <p:sldId id="1555" r:id="rId16"/>
    <p:sldId id="1561" r:id="rId17"/>
    <p:sldId id="1566" r:id="rId18"/>
    <p:sldId id="1571" r:id="rId19"/>
    <p:sldId id="1574" r:id="rId20"/>
    <p:sldId id="1577" r:id="rId21"/>
    <p:sldId id="1579" r:id="rId22"/>
    <p:sldId id="1639" r:id="rId23"/>
    <p:sldId id="1612" r:id="rId24"/>
    <p:sldId id="1590" r:id="rId25"/>
    <p:sldId id="1592" r:id="rId26"/>
    <p:sldId id="1596" r:id="rId27"/>
    <p:sldId id="1600" r:id="rId28"/>
    <p:sldId id="1606" r:id="rId29"/>
    <p:sldId id="1610" r:id="rId30"/>
    <p:sldId id="1611" r:id="rId31"/>
    <p:sldId id="1617" r:id="rId32"/>
    <p:sldId id="1601" r:id="rId33"/>
    <p:sldId id="1627" r:id="rId34"/>
    <p:sldId id="1636" r:id="rId35"/>
    <p:sldId id="1637" r:id="rId36"/>
    <p:sldId id="1646" r:id="rId37"/>
    <p:sldId id="952" r:id="rId38"/>
    <p:sldId id="953" r:id="rId39"/>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4F00"/>
    <a:srgbClr val="6C5200"/>
    <a:srgbClr val="765A00"/>
    <a:srgbClr val="7A5D00"/>
    <a:srgbClr val="1B1B1B"/>
    <a:srgbClr val="191C29"/>
    <a:srgbClr val="1A2028"/>
    <a:srgbClr val="151A21"/>
    <a:srgbClr val="181E26"/>
    <a:srgbClr val="1216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533" autoAdjust="0"/>
    <p:restoredTop sz="87729" autoAdjust="0"/>
  </p:normalViewPr>
  <p:slideViewPr>
    <p:cSldViewPr snapToGrid="0" showGuides="1">
      <p:cViewPr varScale="1">
        <p:scale>
          <a:sx n="60" d="100"/>
          <a:sy n="60" d="100"/>
        </p:scale>
        <p:origin x="600" y="66"/>
      </p:cViewPr>
      <p:guideLst>
        <p:guide orient="horz" pos="2160"/>
        <p:guide pos="3840"/>
      </p:guideLst>
    </p:cSldViewPr>
  </p:slideViewPr>
  <p:outlineViewPr>
    <p:cViewPr>
      <p:scale>
        <a:sx n="33" d="100"/>
        <a:sy n="33" d="100"/>
      </p:scale>
      <p:origin x="0" y="-403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25/02/2018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2D87F657-8C5E-4E38-92AB-230687246DA7}" type="slidenum">
              <a:rPr lang="es-MX" smtClean="0"/>
              <a:t>15</a:t>
            </a:fld>
            <a:endParaRPr lang="es-MX"/>
          </a:p>
        </p:txBody>
      </p:sp>
    </p:spTree>
    <p:extLst>
      <p:ext uri="{BB962C8B-B14F-4D97-AF65-F5344CB8AC3E}">
        <p14:creationId xmlns:p14="http://schemas.microsoft.com/office/powerpoint/2010/main" val="4020917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2D87F657-8C5E-4E38-92AB-230687246DA7}" type="slidenum">
              <a:rPr lang="es-MX" smtClean="0"/>
              <a:t>16</a:t>
            </a:fld>
            <a:endParaRPr lang="es-MX"/>
          </a:p>
        </p:txBody>
      </p:sp>
    </p:spTree>
    <p:extLst>
      <p:ext uri="{BB962C8B-B14F-4D97-AF65-F5344CB8AC3E}">
        <p14:creationId xmlns:p14="http://schemas.microsoft.com/office/powerpoint/2010/main" val="3214942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2D87F657-8C5E-4E38-92AB-230687246DA7}" type="slidenum">
              <a:rPr lang="es-MX" smtClean="0"/>
              <a:t>26</a:t>
            </a:fld>
            <a:endParaRPr lang="es-MX"/>
          </a:p>
        </p:txBody>
      </p:sp>
    </p:spTree>
    <p:extLst>
      <p:ext uri="{BB962C8B-B14F-4D97-AF65-F5344CB8AC3E}">
        <p14:creationId xmlns:p14="http://schemas.microsoft.com/office/powerpoint/2010/main" val="2144906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3FADB994-F6E6-49E2-9EBB-011DA74B64D7}" type="datetime1">
              <a:rPr lang="es-MX" smtClean="0"/>
              <a:t>25/02/2018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446806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5C7A39F7-52E5-4E29-A79F-B046B6659A66}" type="datetime1">
              <a:rPr lang="es-MX" smtClean="0"/>
              <a:t>25/02/2018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49314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73282455-A6FA-4034-8BBD-54F06F42C5DB}" type="datetime1">
              <a:rPr lang="es-MX" smtClean="0"/>
              <a:t>25/02/2018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90713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546636E0-B88F-4665-9B18-9F571F2E0BF0}" type="datetime1">
              <a:rPr lang="es-MX" smtClean="0"/>
              <a:t>25/02/2018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42091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03DEE3EC-4D06-43DA-AD94-022BB263690A}" type="datetime1">
              <a:rPr lang="es-MX" smtClean="0"/>
              <a:t>25/02/2018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50522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45A0E156-CD13-44AD-985C-B4A1BE7A1CAF}" type="datetime1">
              <a:rPr lang="es-MX" smtClean="0"/>
              <a:t>25/02/2018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6429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FA8CA94-E6C3-4F32-8509-014E00C0F322}" type="datetime1">
              <a:rPr lang="es-MX" smtClean="0"/>
              <a:t>25/02/2018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9461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4C816D80-463E-47B4-8DB3-59305AEAF21C}" type="datetime1">
              <a:rPr lang="es-MX" smtClean="0"/>
              <a:t>25/02/2018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42278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71C47A9-917A-4E0C-AA38-BBA3C0212DBF}" type="datetime1">
              <a:rPr lang="es-MX" smtClean="0"/>
              <a:t>25/02/2018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76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FBB0C7D-BF33-4708-8BD0-921275D9DFAA}" type="datetime1">
              <a:rPr lang="es-MX" smtClean="0"/>
              <a:t>25/02/2018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730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11D8D366-9C24-413B-A92C-C5AB986F33ED}" type="datetime1">
              <a:rPr lang="es-MX" smtClean="0"/>
              <a:t>25/02/2018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27548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AA8EBEFB-5935-4DD7-9C82-3036D7469865}" type="datetime1">
              <a:rPr lang="es-MX" smtClean="0"/>
              <a:t>25/02/2018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494135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64CD5B8-C91F-4101-B06A-0186B136E334}" type="datetime1">
              <a:rPr lang="es-MX" smtClean="0"/>
              <a:t>25/02/2018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42841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CC36CDD9-1330-476B-9965-1F233BB0AFF7}" type="datetime1">
              <a:rPr lang="es-MX" smtClean="0"/>
              <a:t>25/02/2018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70763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53F47A9F-CFA8-4D4D-A812-ECB7F10B3510}" type="datetime1">
              <a:rPr lang="es-MX" smtClean="0"/>
              <a:t>25/02/2018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376992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F5C7E374-F396-49E6-8CE8-1F7F3CCD076A}" type="datetime1">
              <a:rPr lang="es-MX" smtClean="0"/>
              <a:t>25/02/2018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284618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0B5317F-715B-47D2-8A7B-99D05C3C5DE6}" type="datetime1">
              <a:rPr lang="es-MX" smtClean="0"/>
              <a:t>25/02/2018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1085833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F4F30E-0BDB-4B9F-9597-A0940348EA6E}" type="datetime1">
              <a:rPr lang="es-MX" smtClean="0"/>
              <a:t>25/02/2018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428678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8D2DA4CE-05AB-44A2-94EE-8C2D229738E0}" type="datetime1">
              <a:rPr lang="es-MX" smtClean="0"/>
              <a:t>25/02/2018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5137782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9A2F918D-F30D-4AD9-964B-B464D76DC4EC}" type="datetime1">
              <a:rPr lang="es-MX" smtClean="0"/>
              <a:t>25/02/2018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772190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C1D7D78-3A0C-46F4-A3CC-0D71A5C6B131}" type="datetime1">
              <a:rPr lang="es-MX" smtClean="0"/>
              <a:t>25/02/2018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75702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4F41785D-9100-4096-A5D4-BEB19DBACD9F}" type="datetime1">
              <a:rPr lang="es-MX" smtClean="0"/>
              <a:t>25/02/2018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827366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DD405D-4385-4318-AB85-78FC308A692C}" type="datetime1">
              <a:rPr lang="es-MX" smtClean="0"/>
              <a:t>25/02/2018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3127961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6AFA4AFF-07CB-42CB-AD15-78A27E2BBF94}" type="datetime1">
              <a:rPr lang="es-MX" smtClean="0"/>
              <a:t>25/02/2018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13591127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microsoft.com/office/2007/relationships/hdphoto" Target="../media/hdphoto2.wdp"/><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image" Target="../media/image24.jp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6.jpg"/><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8.jpg"/><Relationship Id="rId4" Type="http://schemas.openxmlformats.org/officeDocument/2006/relationships/image" Target="../media/image27.jp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32.jpg"/></Relationships>
</file>

<file path=ppt/slides/_rels/slide1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36.jpg"/></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41.jpg"/></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audio" Target="../media/audio5.wav"/><Relationship Id="rId1" Type="http://schemas.openxmlformats.org/officeDocument/2006/relationships/slideLayout" Target="../slideLayouts/slideLayout7.xml"/><Relationship Id="rId6" Type="http://schemas.openxmlformats.org/officeDocument/2006/relationships/audio" Target="../media/audio5.wav"/><Relationship Id="rId5" Type="http://schemas.openxmlformats.org/officeDocument/2006/relationships/image" Target="../media/image43.jpg"/><Relationship Id="rId4" Type="http://schemas.openxmlformats.org/officeDocument/2006/relationships/image" Target="../media/image42.jpg"/></Relationships>
</file>

<file path=ppt/slides/_rels/slide2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45.jpg"/></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7.jpg"/><Relationship Id="rId4" Type="http://schemas.openxmlformats.org/officeDocument/2006/relationships/image" Target="../media/image46.jpg"/></Relationships>
</file>

<file path=ppt/slides/_rels/slide2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49.jpg"/></Relationships>
</file>

<file path=ppt/slides/_rels/slide2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52.jpg"/><Relationship Id="rId4" Type="http://schemas.openxmlformats.org/officeDocument/2006/relationships/image" Target="../media/image51.jpg"/></Relationships>
</file>

<file path=ppt/slides/_rels/slide2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54.jpg"/></Relationships>
</file>

<file path=ppt/slides/_rels/slide3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56.jpg"/></Relationships>
</file>

<file path=ppt/slides/_rels/slide3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58.jpg"/></Relationships>
</file>

<file path=ppt/slides/_rels/slide32.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60.JPG"/></Relationships>
</file>

<file path=ppt/slides/_rels/slide33.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37.jpg"/></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jpg"/><Relationship Id="rId1" Type="http://schemas.openxmlformats.org/officeDocument/2006/relationships/slideLayout" Target="../slideLayouts/slideLayout7.xml"/><Relationship Id="rId4" Type="http://schemas.microsoft.com/office/2007/relationships/hdphoto" Target="../media/hdphoto3.wdp"/></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64.png"/><Relationship Id="rId5" Type="http://schemas.openxmlformats.org/officeDocument/2006/relationships/image" Target="../media/image63.jpg"/><Relationship Id="rId10" Type="http://schemas.openxmlformats.org/officeDocument/2006/relationships/audio" Target="../media/audio6.wav"/><Relationship Id="rId4" Type="http://schemas.openxmlformats.org/officeDocument/2006/relationships/audio" Target="../media/audio6.wav"/><Relationship Id="rId9"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7C552512-E893-461B-B0B6-9CCBB16B98B8}"/>
              </a:ext>
            </a:extLst>
          </p:cNvPr>
          <p:cNvSpPr txBox="1"/>
          <p:nvPr/>
        </p:nvSpPr>
        <p:spPr>
          <a:xfrm>
            <a:off x="5768632" y="3330377"/>
            <a:ext cx="5102943" cy="2144177"/>
          </a:xfrm>
          <a:prstGeom prst="rect">
            <a:avLst/>
          </a:prstGeom>
          <a:noFill/>
        </p:spPr>
        <p:txBody>
          <a:bodyPr wrap="square" rtlCol="0">
            <a:spAutoFit/>
          </a:bodyPr>
          <a:lstStyle>
            <a:defPPr>
              <a:defRPr lang="en-US"/>
            </a:defPPr>
            <a:lvl1pPr algn="ctr">
              <a:lnSpc>
                <a:spcPts val="2400"/>
              </a:lnSpc>
              <a:defRPr sz="2800">
                <a:solidFill>
                  <a:srgbClr val="FFFF00"/>
                </a:solidFill>
                <a:effectLst>
                  <a:outerShdw blurRad="38100" dist="38100" dir="2700000" algn="tl">
                    <a:srgbClr val="000000">
                      <a:alpha val="43137"/>
                    </a:srgbClr>
                  </a:outerShdw>
                </a:effectLst>
                <a:latin typeface="Edwardian Script ITC" panose="030303020407070D0804" pitchFamily="66" charset="0"/>
              </a:defRPr>
            </a:lvl1pPr>
          </a:lstStyle>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23º Campeón  Mundial</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De Formula Uno</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1992</a:t>
            </a:r>
            <a:endParaRPr kumimoji="0" lang="es-MX"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endParaRPr>
          </a:p>
        </p:txBody>
      </p:sp>
      <p:sp>
        <p:nvSpPr>
          <p:cNvPr id="6" name="CuadroTexto 5">
            <a:extLst>
              <a:ext uri="{FF2B5EF4-FFF2-40B4-BE49-F238E27FC236}">
                <a16:creationId xmlns:a16="http://schemas.microsoft.com/office/drawing/2014/main" id="{811BB908-EC9E-4219-976C-8E4E287CBA25}"/>
              </a:ext>
            </a:extLst>
          </p:cNvPr>
          <p:cNvSpPr txBox="1"/>
          <p:nvPr/>
        </p:nvSpPr>
        <p:spPr>
          <a:xfrm>
            <a:off x="12192000" y="0"/>
            <a:ext cx="208547" cy="3529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a:extLst>
              <a:ext uri="{FF2B5EF4-FFF2-40B4-BE49-F238E27FC236}">
                <a16:creationId xmlns:a16="http://schemas.microsoft.com/office/drawing/2014/main" id="{566B47ED-5452-4123-9477-9221CBCC8E19}"/>
              </a:ext>
            </a:extLst>
          </p:cNvPr>
          <p:cNvSpPr/>
          <p:nvPr/>
        </p:nvSpPr>
        <p:spPr>
          <a:xfrm>
            <a:off x="4765509" y="1916930"/>
            <a:ext cx="7227610" cy="2048904"/>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rPr>
              <a:t> Nigel </a:t>
            </a:r>
            <a:r>
              <a:rPr kumimoji="0" lang="es-ES" sz="6000" b="1" i="0" u="none" strike="noStrike" kern="0" cap="none" spc="0" normalizeH="0" baseline="0" noProof="0" dirty="0" err="1">
                <a:ln>
                  <a:solidFill>
                    <a:srgbClr val="996633"/>
                  </a:solidFill>
                </a:ln>
                <a:solidFill>
                  <a:srgbClr val="FFC000"/>
                </a:solidFill>
                <a:effectLst/>
                <a:uLnTx/>
                <a:uFillTx/>
                <a:latin typeface="Algerian" panose="04020705040A02060702" pitchFamily="82" charset="0"/>
                <a:ea typeface="+mn-ea"/>
                <a:cs typeface="Arial"/>
              </a:rPr>
              <a:t>mansell</a:t>
            </a:r>
            <a:endParaRPr kumimoji="0" lang="es-MX"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endParaRPr>
          </a:p>
        </p:txBody>
      </p:sp>
      <p:sp>
        <p:nvSpPr>
          <p:cNvPr id="9" name="12 CuadroTexto">
            <a:extLst>
              <a:ext uri="{FF2B5EF4-FFF2-40B4-BE49-F238E27FC236}">
                <a16:creationId xmlns:a16="http://schemas.microsoft.com/office/drawing/2014/main" id="{D1BA5C5E-EAE1-45BC-8A6C-9E1A0BCE82FB}"/>
              </a:ext>
            </a:extLst>
          </p:cNvPr>
          <p:cNvSpPr txBox="1"/>
          <p:nvPr/>
        </p:nvSpPr>
        <p:spPr>
          <a:xfrm>
            <a:off x="4954825" y="69318"/>
            <a:ext cx="2121224" cy="480801"/>
          </a:xfrm>
          <a:prstGeom prst="rect">
            <a:avLst/>
          </a:prstGeom>
          <a:noFill/>
        </p:spPr>
        <p:txBody>
          <a:bodyPr wrap="square">
            <a:prstTxWarp prst="textDeflateBottom">
              <a:avLst/>
            </a:prstTxWarp>
            <a:spAutoFit/>
            <a:scene3d>
              <a:camera prst="orthographicFront"/>
              <a:lightRig rig="soft" dir="t">
                <a:rot lat="0" lon="0" rev="15600000"/>
              </a:lightRig>
            </a:scene3d>
            <a:sp3d extrusionH="57150" prstMaterial="softEdge">
              <a:bevelT w="25400" h="38100"/>
            </a:sp3d>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solidFill>
                  <a:srgbClr val="FFC000"/>
                </a:solidFill>
                <a:effectLst/>
                <a:uLnTx/>
                <a:uFillTx/>
                <a:latin typeface="Arial Narrow" panose="020B0606020202030204" pitchFamily="34" charset="0"/>
                <a:ea typeface="+mn-ea"/>
                <a:cs typeface="Arial"/>
              </a:rPr>
              <a:t>eaglenest8@hotmail.com</a:t>
            </a:r>
          </a:p>
        </p:txBody>
      </p:sp>
      <p:sp>
        <p:nvSpPr>
          <p:cNvPr id="10" name="CuadroTexto 9">
            <a:extLst>
              <a:ext uri="{FF2B5EF4-FFF2-40B4-BE49-F238E27FC236}">
                <a16:creationId xmlns:a16="http://schemas.microsoft.com/office/drawing/2014/main" id="{E7A1BD6E-22FF-4E8A-80C3-AF558E1D7751}"/>
              </a:ext>
            </a:extLst>
          </p:cNvPr>
          <p:cNvSpPr txBox="1"/>
          <p:nvPr/>
        </p:nvSpPr>
        <p:spPr>
          <a:xfrm>
            <a:off x="7373483" y="6037851"/>
            <a:ext cx="374493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rPr>
              <a:t>Disfruta estos relatos…</a:t>
            </a:r>
            <a:endParaRPr kumimoji="0" lang="es-MX" sz="3200" b="0" i="0" u="none" strike="noStrike" kern="1200" cap="none" spc="0" normalizeH="0" baseline="0" noProof="0" dirty="0">
              <a:ln>
                <a:noFill/>
              </a:ln>
              <a:solidFill>
                <a:srgbClr val="FFFF00"/>
              </a:solidFill>
              <a:effectLst/>
              <a:uLnTx/>
              <a:uFillTx/>
              <a:latin typeface="CommercialScript BT" panose="03030803040807090C04" pitchFamily="66" charset="2"/>
              <a:ea typeface="+mn-ea"/>
              <a:cs typeface="+mn-cs"/>
            </a:endParaRPr>
          </a:p>
        </p:txBody>
      </p:sp>
      <p:sp>
        <p:nvSpPr>
          <p:cNvPr id="12" name="CuadroTexto 11">
            <a:extLst>
              <a:ext uri="{FF2B5EF4-FFF2-40B4-BE49-F238E27FC236}">
                <a16:creationId xmlns:a16="http://schemas.microsoft.com/office/drawing/2014/main" id="{4F12C2FA-CA7F-4A42-8C16-3AB2281E7410}"/>
              </a:ext>
            </a:extLst>
          </p:cNvPr>
          <p:cNvSpPr txBox="1"/>
          <p:nvPr/>
        </p:nvSpPr>
        <p:spPr>
          <a:xfrm>
            <a:off x="6892" y="525181"/>
            <a:ext cx="12185107" cy="1046440"/>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Hoy platicaremos la historia del vigésimo tercer Campeón Mundial de F1…</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un magnifico corredor de Autos en el mundo,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1" i="0" u="none" strike="noStrike" kern="1200" cap="none" spc="0" normalizeH="0" baseline="0" noProof="0" dirty="0">
                <a:ln/>
                <a:solidFill>
                  <a:srgbClr val="FFFF00"/>
                </a:solidFill>
                <a:effectLst>
                  <a:outerShdw blurRad="38100" dist="38100" dir="2700000" algn="tl">
                    <a:srgbClr val="000000">
                      <a:alpha val="43137"/>
                    </a:srgbClr>
                  </a:outerShdw>
                </a:effectLst>
                <a:uLnTx/>
                <a:uFillTx/>
                <a:latin typeface="CommercialScript BT" panose="03030803040807090C04" pitchFamily="66" charset="2"/>
                <a:ea typeface="+mn-ea"/>
                <a:cs typeface="+mn-cs"/>
              </a:rPr>
              <a:t>su trayectoria es sobresaliente en todos los aspectos del automovilismo…</a:t>
            </a:r>
            <a:endParaRPr kumimoji="0" lang="es-MX" sz="2800" b="1" i="0" u="none" strike="noStrike" kern="1200" cap="none" spc="0" normalizeH="0" baseline="0" noProof="0" dirty="0">
              <a:ln/>
              <a:solidFill>
                <a:prstClr val="black"/>
              </a:solidFill>
              <a:effectLst>
                <a:outerShdw blurRad="38100" dist="38100" dir="2700000" algn="tl">
                  <a:srgbClr val="000000">
                    <a:alpha val="43137"/>
                  </a:srgbClr>
                </a:outerShdw>
              </a:effectLst>
              <a:uLnTx/>
              <a:uFillTx/>
              <a:latin typeface="CommercialScript BT" panose="03030803040807090C04" pitchFamily="66" charset="2"/>
              <a:ea typeface="+mn-ea"/>
              <a:cs typeface="+mn-cs"/>
            </a:endParaRPr>
          </a:p>
        </p:txBody>
      </p:sp>
      <p:pic>
        <p:nvPicPr>
          <p:cNvPr id="4" name="Imagen 3" descr="Imagen que contiene persona, edificio, exterior, hombre&#10;&#10;Descripción generada con confianza muy alta">
            <a:extLst>
              <a:ext uri="{FF2B5EF4-FFF2-40B4-BE49-F238E27FC236}">
                <a16:creationId xmlns:a16="http://schemas.microsoft.com/office/drawing/2014/main" id="{4C92BB6A-352D-4CF4-B7DE-58D48B705E03}"/>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167" b="98833" l="7750" r="90000">
                        <a14:foregroundMark x1="46125" y1="10500" x2="46125" y2="10500"/>
                        <a14:foregroundMark x1="42000" y1="61500" x2="42000" y2="61500"/>
                        <a14:foregroundMark x1="40250" y1="56333" x2="40250" y2="56333"/>
                        <a14:foregroundMark x1="39125" y1="51333" x2="39125" y2="51333"/>
                        <a14:foregroundMark x1="36125" y1="52833" x2="36125" y2="52833"/>
                        <a14:foregroundMark x1="36375" y1="51000" x2="36375" y2="51000"/>
                        <a14:foregroundMark x1="39125" y1="49833" x2="39125" y2="49833"/>
                        <a14:foregroundMark x1="38375" y1="48833" x2="38375" y2="48833"/>
                        <a14:foregroundMark x1="37875" y1="48833" x2="37875" y2="48833"/>
                        <a14:foregroundMark x1="38125" y1="48333" x2="38125" y2="48333"/>
                        <a14:foregroundMark x1="39000" y1="54000" x2="39000" y2="54000"/>
                        <a14:foregroundMark x1="39250" y1="60000" x2="39250" y2="60000"/>
                        <a14:foregroundMark x1="41875" y1="57500" x2="41875" y2="57500"/>
                        <a14:foregroundMark x1="43000" y1="59833" x2="43000" y2="59833"/>
                        <a14:foregroundMark x1="43000" y1="66667" x2="43000" y2="66667"/>
                        <a14:foregroundMark x1="45125" y1="65167" x2="45125" y2="65167"/>
                        <a14:foregroundMark x1="44250" y1="62333" x2="44250" y2="62333"/>
                        <a14:foregroundMark x1="41375" y1="65000" x2="41375" y2="65000"/>
                        <a14:foregroundMark x1="41875" y1="72333" x2="41875" y2="72333"/>
                        <a14:foregroundMark x1="34125" y1="57667" x2="34125" y2="57667"/>
                        <a14:foregroundMark x1="36875" y1="58667" x2="36875" y2="58667"/>
                        <a14:foregroundMark x1="36125" y1="54833" x2="36125" y2="54833"/>
                        <a14:foregroundMark x1="35000" y1="55667" x2="35000" y2="55667"/>
                        <a14:foregroundMark x1="33125" y1="60667" x2="33125" y2="60667"/>
                        <a14:foregroundMark x1="31250" y1="60667" x2="31250" y2="60667"/>
                        <a14:foregroundMark x1="25750" y1="63667" x2="25750" y2="63667"/>
                        <a14:foregroundMark x1="23375" y1="67500" x2="23375" y2="67500"/>
                        <a14:foregroundMark x1="28500" y1="62500" x2="28500" y2="62500"/>
                        <a14:foregroundMark x1="35625" y1="68000" x2="35625" y2="68000"/>
                        <a14:foregroundMark x1="46750" y1="69833" x2="46750" y2="69833"/>
                        <a14:foregroundMark x1="49625" y1="77000" x2="49625" y2="77000"/>
                        <a14:foregroundMark x1="51375" y1="97167" x2="51375" y2="97167"/>
                        <a14:foregroundMark x1="50250" y1="93167" x2="50250" y2="93167"/>
                        <a14:foregroundMark x1="51125" y1="94667" x2="51125" y2="94667"/>
                        <a14:foregroundMark x1="52500" y1="96500" x2="52500" y2="96500"/>
                        <a14:foregroundMark x1="51250" y1="92000" x2="51250" y2="92000"/>
                        <a14:foregroundMark x1="42875" y1="77500" x2="42875" y2="77500"/>
                        <a14:foregroundMark x1="43625" y1="76333" x2="43625" y2="76333"/>
                        <a14:foregroundMark x1="38375" y1="73500" x2="38375" y2="73500"/>
                        <a14:foregroundMark x1="42000" y1="77167" x2="42000" y2="77167"/>
                        <a14:foregroundMark x1="44500" y1="80167" x2="44500" y2="80167"/>
                        <a14:foregroundMark x1="46125" y1="82000" x2="46125" y2="82000"/>
                        <a14:foregroundMark x1="46125" y1="85833" x2="46125" y2="85833"/>
                        <a14:foregroundMark x1="42750" y1="83667" x2="42750" y2="83667"/>
                        <a14:foregroundMark x1="43125" y1="81333" x2="43125" y2="81333"/>
                        <a14:foregroundMark x1="44750" y1="83000" x2="44750" y2="83000"/>
                        <a14:foregroundMark x1="44750" y1="85167" x2="44750" y2="85167"/>
                        <a14:foregroundMark x1="48500" y1="88000" x2="48500" y2="88000"/>
                        <a14:foregroundMark x1="47375" y1="87667" x2="47375" y2="87667"/>
                        <a14:foregroundMark x1="46125" y1="91833" x2="46125" y2="91833"/>
                        <a14:foregroundMark x1="48000" y1="89167" x2="48000" y2="89167"/>
                        <a14:foregroundMark x1="47500" y1="92833" x2="47500" y2="92833"/>
                        <a14:foregroundMark x1="44125" y1="94167" x2="44125" y2="94167"/>
                        <a14:foregroundMark x1="39625" y1="89667" x2="39625" y2="89667"/>
                        <a14:foregroundMark x1="41125" y1="80167" x2="41125" y2="80167"/>
                        <a14:foregroundMark x1="35375" y1="76167" x2="35375" y2="76167"/>
                        <a14:foregroundMark x1="36375" y1="67167" x2="36375" y2="67167"/>
                        <a14:foregroundMark x1="34250" y1="64667" x2="34250" y2="64667"/>
                        <a14:foregroundMark x1="36375" y1="64667" x2="36375" y2="64667"/>
                        <a14:foregroundMark x1="30000" y1="65167" x2="30000" y2="65167"/>
                        <a14:foregroundMark x1="27750" y1="68167" x2="27750" y2="68167"/>
                        <a14:foregroundMark x1="19500" y1="73333" x2="19500" y2="73333"/>
                        <a14:foregroundMark x1="20750" y1="70833" x2="20750" y2="70833"/>
                        <a14:foregroundMark x1="21250" y1="69000" x2="21250" y2="69000"/>
                        <a14:foregroundMark x1="15750" y1="74000" x2="15750" y2="74000"/>
                        <a14:foregroundMark x1="14125" y1="74167" x2="14125" y2="74167"/>
                        <a14:foregroundMark x1="15125" y1="72500" x2="15125" y2="72500"/>
                        <a14:foregroundMark x1="14500" y1="79167" x2="14500" y2="79167"/>
                        <a14:foregroundMark x1="15375" y1="77500" x2="15375" y2="77500"/>
                        <a14:foregroundMark x1="12250" y1="81333" x2="12250" y2="81333"/>
                        <a14:foregroundMark x1="12875" y1="84500" x2="12875" y2="84500"/>
                        <a14:foregroundMark x1="12750" y1="79333" x2="12750" y2="79333"/>
                        <a14:foregroundMark x1="11750" y1="79000" x2="11750" y2="79000"/>
                        <a14:foregroundMark x1="10750" y1="85833" x2="10750" y2="85833"/>
                        <a14:foregroundMark x1="10250" y1="85667" x2="10250" y2="85667"/>
                        <a14:foregroundMark x1="9250" y1="90833" x2="9250" y2="90833"/>
                        <a14:foregroundMark x1="9750" y1="88667" x2="9750" y2="88667"/>
                        <a14:foregroundMark x1="8875" y1="93833" x2="8875" y2="93833"/>
                        <a14:foregroundMark x1="50250" y1="73500" x2="50250" y2="73500"/>
                        <a14:foregroundMark x1="62750" y1="80667" x2="62750" y2="80667"/>
                        <a14:foregroundMark x1="58500" y1="65333" x2="58500" y2="65333"/>
                        <a14:foregroundMark x1="58625" y1="60500" x2="58625" y2="60500"/>
                        <a14:foregroundMark x1="61375" y1="62000" x2="61375" y2="62000"/>
                        <a14:foregroundMark x1="63625" y1="65167" x2="63625" y2="65167"/>
                        <a14:foregroundMark x1="62000" y1="72333" x2="62000" y2="72333"/>
                        <a14:foregroundMark x1="64250" y1="70167" x2="64250" y2="70167"/>
                        <a14:foregroundMark x1="62750" y1="69167" x2="62750" y2="69167"/>
                        <a14:foregroundMark x1="63500" y1="77000" x2="63500" y2="77000"/>
                        <a14:foregroundMark x1="65750" y1="83833" x2="65750" y2="83833"/>
                        <a14:foregroundMark x1="65000" y1="92500" x2="65000" y2="92500"/>
                        <a14:foregroundMark x1="68125" y1="80167" x2="68125" y2="80167"/>
                        <a14:foregroundMark x1="69750" y1="84167" x2="69750" y2="84167"/>
                        <a14:foregroundMark x1="68500" y1="77000" x2="68500" y2="77000"/>
                        <a14:foregroundMark x1="70875" y1="80000" x2="70250" y2="80000"/>
                        <a14:foregroundMark x1="62500" y1="86500" x2="62500" y2="86500"/>
                        <a14:foregroundMark x1="63875" y1="95333" x2="63875" y2="95333"/>
                        <a14:foregroundMark x1="52500" y1="9167" x2="52500" y2="9167"/>
                        <a14:foregroundMark x1="12375" y1="75833" x2="12375" y2="75833"/>
                        <a14:foregroundMark x1="11875" y1="78500" x2="11875" y2="78500"/>
                        <a14:foregroundMark x1="10875" y1="82833" x2="10875" y2="82833"/>
                        <a14:foregroundMark x1="10000" y1="84500" x2="10000" y2="84500"/>
                        <a14:foregroundMark x1="10875" y1="80667" x2="10625" y2="80667"/>
                        <a14:foregroundMark x1="8625" y1="91833" x2="8625" y2="91833"/>
                        <a14:foregroundMark x1="8875" y1="89167" x2="8875" y2="89167"/>
                        <a14:foregroundMark x1="8125" y1="92333" x2="8125" y2="92333"/>
                        <a14:foregroundMark x1="7750" y1="94000" x2="7750" y2="94000"/>
                        <a14:foregroundMark x1="9500" y1="88000" x2="9500" y2="88000"/>
                        <a14:foregroundMark x1="9625" y1="88000" x2="9625" y2="88000"/>
                        <a14:foregroundMark x1="9250" y1="87333" x2="9250" y2="87333"/>
                        <a14:foregroundMark x1="40000" y1="39000" x2="40000" y2="39000"/>
                        <a14:foregroundMark x1="39750" y1="37500" x2="39750" y2="37500"/>
                        <a14:foregroundMark x1="40000" y1="41000" x2="40000" y2="41000"/>
                        <a14:foregroundMark x1="51625" y1="78833" x2="51625" y2="78833"/>
                        <a14:foregroundMark x1="49250" y1="81500" x2="49250" y2="81500"/>
                        <a14:foregroundMark x1="52750" y1="88667" x2="52750" y2="88667"/>
                        <a14:foregroundMark x1="56875" y1="98167" x2="56875" y2="98167"/>
                        <a14:foregroundMark x1="55750" y1="95667" x2="55750" y2="95667"/>
                        <a14:foregroundMark x1="56000" y1="97000" x2="60125" y2="97000"/>
                        <a14:foregroundMark x1="59875" y1="98833" x2="59875" y2="98833"/>
                        <a14:foregroundMark x1="60375" y1="93167" x2="64500" y2="93167"/>
                        <a14:foregroundMark x1="60125" y1="93500" x2="64250" y2="93500"/>
                        <a14:foregroundMark x1="60375" y1="97500" x2="63375" y2="97833"/>
                        <a14:foregroundMark x1="24625" y1="58167" x2="24943" y2="58167"/>
                        <a14:foregroundMark x1="58500" y1="14167" x2="58500" y2="14167"/>
                        <a14:foregroundMark x1="57625" y1="15500" x2="57625" y2="15500"/>
                        <a14:foregroundMark x1="39375" y1="38500" x2="39375" y2="38500"/>
                        <a14:foregroundMark x1="39375" y1="39500" x2="39375" y2="39500"/>
                        <a14:foregroundMark x1="39375" y1="41833" x2="43500" y2="41833"/>
                        <a14:foregroundMark x1="40750" y1="44667" x2="40750" y2="44667"/>
                        <a14:backgroundMark x1="37875" y1="11333" x2="37875" y2="11333"/>
                        <a14:backgroundMark x1="36500" y1="15333" x2="36500" y2="15333"/>
                        <a14:backgroundMark x1="68375" y1="14333" x2="68375" y2="14333"/>
                        <a14:backgroundMark x1="60375" y1="11667" x2="60375" y2="11667"/>
                        <a14:backgroundMark x1="44500" y1="9833" x2="44500" y2="9833"/>
                        <a14:backgroundMark x1="39000" y1="24667" x2="39000" y2="24667"/>
                        <a14:backgroundMark x1="12875" y1="77500" x2="12875" y2="77500"/>
                        <a14:backgroundMark x1="11250" y1="80500" x2="11250" y2="80500"/>
                        <a14:backgroundMark x1="10625" y1="84333" x2="10625" y2="84333"/>
                        <a14:backgroundMark x1="9125" y1="88667" x2="9125" y2="88667"/>
                        <a14:backgroundMark x1="8375" y1="91333" x2="8375" y2="91333"/>
                        <a14:backgroundMark x1="7875" y1="93500" x2="7875" y2="93500"/>
                        <a14:backgroundMark x1="9750" y1="87500" x2="9750" y2="87500"/>
                        <a14:backgroundMark x1="20250" y1="48667" x2="20250" y2="48667"/>
                        <a14:backgroundMark x1="22875" y1="51000" x2="22875" y2="51000"/>
                        <a14:backgroundMark x1="32875" y1="53833" x2="32875" y2="53833"/>
                        <a14:backgroundMark x1="34125" y1="52667" x2="34125" y2="52667"/>
                        <a14:backgroundMark x1="30750" y1="55000" x2="30750" y2="55000"/>
                        <a14:backgroundMark x1="32375" y1="55333" x2="32375" y2="55333"/>
                        <a14:backgroundMark x1="32375" y1="55833" x2="32375" y2="55833"/>
                        <a14:backgroundMark x1="32250" y1="56167" x2="32250" y2="56167"/>
                        <a14:backgroundMark x1="36500" y1="50833" x2="36500" y2="50833"/>
                        <a14:backgroundMark x1="31250" y1="40833" x2="31250" y2="40833"/>
                        <a14:backgroundMark x1="30875" y1="43167" x2="30875" y2="43167"/>
                        <a14:backgroundMark x1="27500" y1="44667" x2="27500" y2="44667"/>
                        <a14:backgroundMark x1="37250" y1="36333" x2="37250" y2="36333"/>
                        <a14:backgroundMark x1="38875" y1="39833" x2="38875" y2="39833"/>
                        <a14:backgroundMark x1="39125" y1="40167" x2="39125" y2="40167"/>
                        <a14:backgroundMark x1="64750" y1="31000" x2="64750" y2="31000"/>
                        <a14:backgroundMark x1="30375" y1="49500" x2="30375" y2="49500"/>
                        <a14:backgroundMark x1="27625" y1="58167" x2="31750" y2="58167"/>
                        <a14:backgroundMark x1="26250" y1="58500" x2="26250" y2="58500"/>
                        <a14:backgroundMark x1="25000" y1="58500" x2="25000" y2="58500"/>
                        <a14:backgroundMark x1="26875" y1="58500" x2="31000" y2="58500"/>
                        <a14:backgroundMark x1="26500" y1="58167" x2="26500" y2="58167"/>
                        <a14:backgroundMark x1="24875" y1="58167" x2="24875" y2="58167"/>
                        <a14:backgroundMark x1="24625" y1="58833" x2="28750" y2="58833"/>
                        <a14:backgroundMark x1="38250" y1="42500" x2="38250" y2="42500"/>
                      </a14:backgroundRemoval>
                    </a14:imgEffect>
                  </a14:imgLayer>
                </a14:imgProps>
              </a:ext>
              <a:ext uri="{28A0092B-C50C-407E-A947-70E740481C1C}">
                <a14:useLocalDpi xmlns:a14="http://schemas.microsoft.com/office/drawing/2010/main" val="0"/>
              </a:ext>
            </a:extLst>
          </a:blip>
          <a:stretch>
            <a:fillRect/>
          </a:stretch>
        </p:blipFill>
        <p:spPr>
          <a:xfrm>
            <a:off x="34413" y="2061086"/>
            <a:ext cx="6395884" cy="4796913"/>
          </a:xfrm>
          <a:prstGeom prst="rect">
            <a:avLst/>
          </a:prstGeom>
        </p:spPr>
      </p:pic>
      <p:pic>
        <p:nvPicPr>
          <p:cNvPr id="11" name="Imagen 10" descr="Imagen que contiene texto, cortadora de césped&#10;&#10;Descripción generada con confianza alta">
            <a:extLst>
              <a:ext uri="{FF2B5EF4-FFF2-40B4-BE49-F238E27FC236}">
                <a16:creationId xmlns:a16="http://schemas.microsoft.com/office/drawing/2014/main" id="{A2CAE8CF-E071-46BB-8F6A-4F4DF9145604}"/>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967" b="93375" l="313" r="92969">
                        <a14:foregroundMark x1="46875" y1="71325" x2="46875" y2="71325"/>
                        <a14:foregroundMark x1="22188" y1="70497" x2="22188" y2="70497"/>
                        <a14:foregroundMark x1="22188" y1="68323" x2="22188" y2="68323"/>
                        <a14:foregroundMark x1="20156" y1="67702" x2="20156" y2="67702"/>
                        <a14:foregroundMark x1="20156" y1="71946" x2="20156" y2="71946"/>
                        <a14:foregroundMark x1="7969" y1="68737" x2="7969" y2="68737"/>
                        <a14:foregroundMark x1="6094" y1="72567" x2="6094" y2="72567"/>
                        <a14:foregroundMark x1="35938" y1="63665" x2="35938" y2="63665"/>
                        <a14:foregroundMark x1="32031" y1="65839" x2="32031" y2="65839"/>
                        <a14:foregroundMark x1="25938" y1="65217" x2="25938" y2="65217"/>
                        <a14:foregroundMark x1="21094" y1="66460" x2="21094" y2="66460"/>
                        <a14:foregroundMark x1="84531" y1="72774" x2="84531" y2="72774"/>
                        <a14:foregroundMark x1="87813" y1="72774" x2="87813" y2="72774"/>
                        <a14:foregroundMark x1="92969" y1="73499" x2="92969" y2="73499"/>
                        <a14:foregroundMark x1="84531" y1="70911" x2="84531" y2="70911"/>
                        <a14:foregroundMark x1="86563" y1="53727" x2="86563" y2="53727"/>
                        <a14:foregroundMark x1="87813" y1="50104" x2="87813" y2="50104"/>
                        <a14:foregroundMark x1="86250" y1="49482" x2="86250" y2="49482"/>
                        <a14:foregroundMark x1="86250" y1="49275" x2="86250" y2="49275"/>
                        <a14:foregroundMark x1="88125" y1="49689" x2="88125" y2="49689"/>
                        <a14:foregroundMark x1="65313" y1="47930" x2="65313" y2="47930"/>
                        <a14:foregroundMark x1="62187" y1="48240" x2="62187" y2="48240"/>
                        <a14:foregroundMark x1="60938" y1="47723" x2="60938" y2="47723"/>
                        <a14:foregroundMark x1="60625" y1="47308" x2="60625" y2="47308"/>
                        <a14:foregroundMark x1="65313" y1="47930" x2="65313" y2="47930"/>
                        <a14:foregroundMark x1="62813" y1="49068" x2="62813" y2="49068"/>
                        <a14:foregroundMark x1="64688" y1="48033" x2="64688" y2="48033"/>
                        <a14:foregroundMark x1="4844" y1="46894" x2="4844" y2="46894"/>
                        <a14:foregroundMark x1="27500" y1="65010" x2="27500" y2="65010"/>
                        <a14:foregroundMark x1="27969" y1="64493" x2="27969" y2="64493"/>
                        <a14:foregroundMark x1="86875" y1="70497" x2="86875" y2="70497"/>
                        <a14:foregroundMark x1="84688" y1="70497" x2="84688" y2="70497"/>
                        <a14:foregroundMark x1="65625" y1="47930" x2="65625" y2="47930"/>
                        <a14:foregroundMark x1="29219" y1="90683" x2="29219" y2="90683"/>
                        <a14:foregroundMark x1="29219" y1="90890" x2="29219" y2="90890"/>
                        <a14:foregroundMark x1="44219" y1="91304" x2="44219" y2="91304"/>
                        <a14:foregroundMark x1="57969" y1="90476" x2="57969" y2="90476"/>
                        <a14:foregroundMark x1="73125" y1="90062" x2="73125" y2="90062"/>
                        <a14:foregroundMark x1="87500" y1="92961" x2="87500" y2="92961"/>
                        <a14:foregroundMark x1="65313" y1="87474" x2="65313" y2="87474"/>
                        <a14:foregroundMark x1="62500" y1="86646" x2="62500" y2="86646"/>
                        <a14:foregroundMark x1="64063" y1="89130" x2="64063" y2="89130"/>
                        <a14:foregroundMark x1="68281" y1="88095" x2="68281" y2="88095"/>
                        <a14:foregroundMark x1="60313" y1="93375" x2="60313" y2="93375"/>
                        <a14:foregroundMark x1="36875" y1="87888" x2="36875" y2="87888"/>
                        <a14:foregroundMark x1="35313" y1="87888" x2="35313" y2="87888"/>
                        <a14:foregroundMark x1="36875" y1="86439" x2="36875" y2="86439"/>
                        <a14:foregroundMark x1="43281" y1="86646" x2="43281" y2="86646"/>
                        <a14:foregroundMark x1="41094" y1="86439" x2="41094" y2="86439"/>
                        <a14:foregroundMark x1="40313" y1="83023" x2="40313" y2="83023"/>
                        <a14:foregroundMark x1="50000" y1="90269" x2="50000" y2="90269"/>
                        <a14:foregroundMark x1="57969" y1="89545" x2="57969" y2="89545"/>
                        <a14:foregroundMark x1="34219" y1="89545" x2="34219" y2="89545"/>
                        <a14:foregroundMark x1="17969" y1="88095" x2="17969" y2="88095"/>
                        <a14:foregroundMark x1="17656" y1="89130" x2="17656" y2="89130"/>
                        <a14:foregroundMark x1="53594" y1="87060" x2="53594" y2="87060"/>
                        <a14:foregroundMark x1="54531" y1="87060" x2="54531" y2="87060"/>
                        <a14:foregroundMark x1="56406" y1="86232" x2="56406" y2="86232"/>
                        <a14:foregroundMark x1="49375" y1="87888" x2="49375" y2="87888"/>
                        <a14:foregroundMark x1="53125" y1="87681" x2="53125" y2="87681"/>
                        <a14:foregroundMark x1="43281" y1="85611" x2="43281" y2="85611"/>
                        <a14:foregroundMark x1="64375" y1="68323" x2="64375" y2="68323"/>
                        <a14:foregroundMark x1="66094" y1="67288" x2="66094" y2="67288"/>
                        <a14:foregroundMark x1="62813" y1="66874" x2="62813" y2="66874"/>
                        <a14:foregroundMark x1="68906" y1="67081" x2="68906" y2="67081"/>
                        <a14:foregroundMark x1="60938" y1="66874" x2="60938" y2="66874"/>
                        <a14:foregroundMark x1="58594" y1="66667" x2="58594" y2="66667"/>
                        <a14:foregroundMark x1="52812" y1="66460" x2="52812" y2="66460"/>
                        <a14:foregroundMark x1="65313" y1="48654" x2="65313" y2="48654"/>
                        <a14:foregroundMark x1="64375" y1="47516" x2="64375" y2="47516"/>
                        <a14:foregroundMark x1="66406" y1="47516" x2="66406" y2="47516"/>
                        <a14:foregroundMark x1="65625" y1="47516" x2="65625" y2="47516"/>
                        <a14:foregroundMark x1="53594" y1="48240" x2="53594" y2="48240"/>
                        <a14:foregroundMark x1="54219" y1="47101" x2="54219" y2="47101"/>
                        <a14:foregroundMark x1="52812" y1="32919" x2="52812" y2="32919"/>
                        <a14:foregroundMark x1="42344" y1="27640" x2="42344" y2="27640"/>
                        <a14:foregroundMark x1="34375" y1="26501" x2="34375" y2="26501"/>
                        <a14:foregroundMark x1="28281" y1="26915" x2="28281" y2="26915"/>
                        <a14:foregroundMark x1="25313" y1="27226" x2="25313" y2="27226"/>
                        <a14:foregroundMark x1="16094" y1="27847" x2="16094" y2="27847"/>
                        <a14:foregroundMark x1="16406" y1="28261" x2="16406" y2="28261"/>
                        <a14:foregroundMark x1="38750" y1="23602" x2="38750" y2="23602"/>
                        <a14:foregroundMark x1="37188" y1="23810" x2="37188" y2="23810"/>
                        <a14:foregroundMark x1="38438" y1="22050" x2="38438" y2="22050"/>
                        <a14:foregroundMark x1="83594" y1="29089" x2="83594" y2="29089"/>
                        <a14:foregroundMark x1="83281" y1="29089" x2="83281" y2="29089"/>
                        <a14:foregroundMark x1="28594" y1="12319" x2="28594" y2="12319"/>
                        <a14:foregroundMark x1="37188" y1="9938" x2="37188" y2="9938"/>
                        <a14:foregroundMark x1="58281" y1="11077" x2="58281" y2="11077"/>
                        <a14:foregroundMark x1="85313" y1="14700" x2="85313" y2="14700"/>
                        <a14:foregroundMark x1="89063" y1="13975" x2="89063" y2="13975"/>
                        <a14:foregroundMark x1="88125" y1="13147" x2="88125" y2="13147"/>
                        <a14:foregroundMark x1="85000" y1="12112" x2="85000" y2="12112"/>
                        <a14:foregroundMark x1="85625" y1="11284" x2="85625" y2="11284"/>
                        <a14:foregroundMark x1="84688" y1="11284" x2="84688" y2="11284"/>
                        <a14:foregroundMark x1="87188" y1="11491" x2="87188" y2="11491"/>
                        <a14:foregroundMark x1="83281" y1="11284" x2="83281" y2="11284"/>
                        <a14:foregroundMark x1="88125" y1="11905" x2="88125" y2="11905"/>
                        <a14:foregroundMark x1="89688" y1="12319" x2="89688" y2="12319"/>
                        <a14:foregroundMark x1="86563" y1="11284" x2="86563" y2="11284"/>
                        <a14:foregroundMark x1="87500" y1="11284" x2="87500" y2="11284"/>
                        <a14:foregroundMark x1="88125" y1="11491" x2="88125" y2="11491"/>
                        <a14:foregroundMark x1="87188" y1="10663" x2="87188" y2="10663"/>
                        <a14:foregroundMark x1="67031" y1="15321" x2="67031" y2="15321"/>
                        <a14:foregroundMark x1="58281" y1="7246" x2="58281" y2="7246"/>
                        <a14:foregroundMark x1="53594" y1="7660" x2="53594" y2="7660"/>
                        <a14:foregroundMark x1="50625" y1="7246" x2="50625" y2="7246"/>
                        <a14:foregroundMark x1="57656" y1="12526" x2="57656" y2="12526"/>
                        <a14:foregroundMark x1="57656" y1="13354" x2="57656" y2="13354"/>
                        <a14:foregroundMark x1="51563" y1="7867" x2="51563" y2="7867"/>
                        <a14:foregroundMark x1="27813" y1="7660" x2="27813" y2="7660"/>
                        <a14:foregroundMark x1="19844" y1="13561" x2="19844" y2="13561"/>
                        <a14:foregroundMark x1="37813" y1="2070" x2="37813" y2="2070"/>
                        <a14:foregroundMark x1="5781" y1="12526" x2="5781" y2="12526"/>
                        <a14:foregroundMark x1="313" y1="26087" x2="313" y2="26087"/>
                        <a14:backgroundMark x1="0" y1="24431" x2="0" y2="24431"/>
                        <a14:backgroundMark x1="0" y1="26294" x2="0" y2="26294"/>
                        <a14:backgroundMark x1="313" y1="25052" x2="313" y2="25052"/>
                        <a14:backgroundMark x1="313" y1="25673" x2="313" y2="25673"/>
                        <a14:backgroundMark x1="625" y1="25673" x2="625" y2="25673"/>
                      </a14:backgroundRemoval>
                    </a14:imgEffect>
                  </a14:imgLayer>
                </a14:imgProps>
              </a:ext>
              <a:ext uri="{28A0092B-C50C-407E-A947-70E740481C1C}">
                <a14:useLocalDpi xmlns:a14="http://schemas.microsoft.com/office/drawing/2010/main" val="0"/>
              </a:ext>
            </a:extLst>
          </a:blip>
          <a:srcRect t="18990" b="62424"/>
          <a:stretch/>
        </p:blipFill>
        <p:spPr>
          <a:xfrm>
            <a:off x="12229706" y="3039690"/>
            <a:ext cx="2862687" cy="803070"/>
          </a:xfrm>
          <a:prstGeom prst="rect">
            <a:avLst/>
          </a:prstGeom>
        </p:spPr>
      </p:pic>
    </p:spTree>
    <p:extLst>
      <p:ext uri="{BB962C8B-B14F-4D97-AF65-F5344CB8AC3E}">
        <p14:creationId xmlns:p14="http://schemas.microsoft.com/office/powerpoint/2010/main" val="1325770633"/>
      </p:ext>
    </p:extLst>
  </p:cSld>
  <p:clrMapOvr>
    <a:masterClrMapping/>
  </p:clrMapOvr>
  <mc:AlternateContent xmlns:mc="http://schemas.openxmlformats.org/markup-compatibility/2006">
    <mc:Choice xmlns:p14="http://schemas.microsoft.com/office/powerpoint/2010/main" Requires="p14">
      <p:transition spd="slow" p14:dur="8000" advTm="0">
        <p:fade/>
        <p:sndAc>
          <p:stSnd>
            <p:snd r:embed="rId2" name="HimnoNacional-Inglaterra Eaglenesst 1.wav"/>
          </p:stSnd>
        </p:sndAc>
      </p:transition>
    </mc:Choice>
    <mc:Fallback>
      <p:transition spd="slow" advTm="0">
        <p:fade/>
        <p:sndAc>
          <p:stSnd>
            <p:snd r:embed="rId2" name="HimnoNacional-Inglaterra Eagleness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4750"/>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20000" fill="hold"/>
                                        <p:tgtEl>
                                          <p:spTgt spid="11"/>
                                        </p:tgtEl>
                                        <p:attrNameLst>
                                          <p:attrName>ppt_x</p:attrName>
                                        </p:attrNameLst>
                                      </p:cBhvr>
                                      <p:tavLst>
                                        <p:tav tm="0">
                                          <p:val>
                                            <p:strVal val="0-#ppt_w/2"/>
                                          </p:val>
                                        </p:tav>
                                        <p:tav tm="100000">
                                          <p:val>
                                            <p:strVal val="#ppt_x"/>
                                          </p:val>
                                        </p:tav>
                                      </p:tavLst>
                                    </p:anim>
                                    <p:anim calcmode="lin" valueType="num">
                                      <p:cBhvr additive="base">
                                        <p:cTn id="11" dur="20000" fill="hold"/>
                                        <p:tgtEl>
                                          <p:spTgt spid="11"/>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1250"/>
                                        <p:tgtEl>
                                          <p:spTgt spid="12"/>
                                        </p:tgtEl>
                                      </p:cBhvr>
                                    </p:animEffect>
                                  </p:childTnLst>
                                </p:cTn>
                              </p:par>
                            </p:childTnLst>
                          </p:cTn>
                        </p:par>
                        <p:par>
                          <p:cTn id="15" fill="hold">
                            <p:stCondLst>
                              <p:cond delay="21125"/>
                            </p:stCondLst>
                            <p:childTnLst>
                              <p:par>
                                <p:cTn id="16" presetID="17" presetClass="entr" presetSubtype="4" fill="hold" nodeType="afterEffect">
                                  <p:stCondLst>
                                    <p:cond delay="1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2500" fill="hold"/>
                                        <p:tgtEl>
                                          <p:spTgt spid="4"/>
                                        </p:tgtEl>
                                        <p:attrNameLst>
                                          <p:attrName>ppt_x</p:attrName>
                                        </p:attrNameLst>
                                      </p:cBhvr>
                                      <p:tavLst>
                                        <p:tav tm="0">
                                          <p:val>
                                            <p:strVal val="#ppt_x"/>
                                          </p:val>
                                        </p:tav>
                                        <p:tav tm="100000">
                                          <p:val>
                                            <p:strVal val="#ppt_x"/>
                                          </p:val>
                                        </p:tav>
                                      </p:tavLst>
                                    </p:anim>
                                    <p:anim calcmode="lin" valueType="num">
                                      <p:cBhvr>
                                        <p:cTn id="19" dur="2500" fill="hold"/>
                                        <p:tgtEl>
                                          <p:spTgt spid="4"/>
                                        </p:tgtEl>
                                        <p:attrNameLst>
                                          <p:attrName>ppt_y</p:attrName>
                                        </p:attrNameLst>
                                      </p:cBhvr>
                                      <p:tavLst>
                                        <p:tav tm="0">
                                          <p:val>
                                            <p:strVal val="#ppt_y+#ppt_h/2"/>
                                          </p:val>
                                        </p:tav>
                                        <p:tav tm="100000">
                                          <p:val>
                                            <p:strVal val="#ppt_y"/>
                                          </p:val>
                                        </p:tav>
                                      </p:tavLst>
                                    </p:anim>
                                    <p:anim calcmode="lin" valueType="num">
                                      <p:cBhvr>
                                        <p:cTn id="20" dur="2500" fill="hold"/>
                                        <p:tgtEl>
                                          <p:spTgt spid="4"/>
                                        </p:tgtEl>
                                        <p:attrNameLst>
                                          <p:attrName>ppt_w</p:attrName>
                                        </p:attrNameLst>
                                      </p:cBhvr>
                                      <p:tavLst>
                                        <p:tav tm="0">
                                          <p:val>
                                            <p:strVal val="#ppt_w"/>
                                          </p:val>
                                        </p:tav>
                                        <p:tav tm="100000">
                                          <p:val>
                                            <p:strVal val="#ppt_w"/>
                                          </p:val>
                                        </p:tav>
                                      </p:tavLst>
                                    </p:anim>
                                    <p:anim calcmode="lin" valueType="num">
                                      <p:cBhvr>
                                        <p:cTn id="21" dur="2500" fill="hold"/>
                                        <p:tgtEl>
                                          <p:spTgt spid="4"/>
                                        </p:tgtEl>
                                        <p:attrNameLst>
                                          <p:attrName>ppt_h</p:attrName>
                                        </p:attrNameLst>
                                      </p:cBhvr>
                                      <p:tavLst>
                                        <p:tav tm="0">
                                          <p:val>
                                            <p:fltVal val="0"/>
                                          </p:val>
                                        </p:tav>
                                        <p:tav tm="100000">
                                          <p:val>
                                            <p:strVal val="#ppt_h"/>
                                          </p:val>
                                        </p:tav>
                                      </p:tavLst>
                                    </p:anim>
                                  </p:childTnLst>
                                </p:cTn>
                              </p:par>
                              <p:par>
                                <p:cTn id="22" presetID="53" presetClass="entr" presetSubtype="16" fill="hold" nodeType="withEffect">
                                  <p:stCondLst>
                                    <p:cond delay="1500"/>
                                  </p:stCondLst>
                                  <p:childTnLst>
                                    <p:set>
                                      <p:cBhvr>
                                        <p:cTn id="23" dur="1" fill="hold">
                                          <p:stCondLst>
                                            <p:cond delay="0"/>
                                          </p:stCondLst>
                                        </p:cTn>
                                        <p:tgtEl>
                                          <p:spTgt spid="4"/>
                                        </p:tgtEl>
                                        <p:attrNameLst>
                                          <p:attrName>style.visibility</p:attrName>
                                        </p:attrNameLst>
                                      </p:cBhvr>
                                      <p:to>
                                        <p:strVal val="visible"/>
                                      </p:to>
                                    </p:set>
                                    <p:anim calcmode="lin" valueType="num">
                                      <p:cBhvr>
                                        <p:cTn id="24" dur="2500" fill="hold"/>
                                        <p:tgtEl>
                                          <p:spTgt spid="4"/>
                                        </p:tgtEl>
                                        <p:attrNameLst>
                                          <p:attrName>ppt_w</p:attrName>
                                        </p:attrNameLst>
                                      </p:cBhvr>
                                      <p:tavLst>
                                        <p:tav tm="0">
                                          <p:val>
                                            <p:fltVal val="0"/>
                                          </p:val>
                                        </p:tav>
                                        <p:tav tm="100000">
                                          <p:val>
                                            <p:strVal val="#ppt_w"/>
                                          </p:val>
                                        </p:tav>
                                      </p:tavLst>
                                    </p:anim>
                                    <p:anim calcmode="lin" valueType="num">
                                      <p:cBhvr>
                                        <p:cTn id="25" dur="2500" fill="hold"/>
                                        <p:tgtEl>
                                          <p:spTgt spid="4"/>
                                        </p:tgtEl>
                                        <p:attrNameLst>
                                          <p:attrName>ppt_h</p:attrName>
                                        </p:attrNameLst>
                                      </p:cBhvr>
                                      <p:tavLst>
                                        <p:tav tm="0">
                                          <p:val>
                                            <p:fltVal val="0"/>
                                          </p:val>
                                        </p:tav>
                                        <p:tav tm="100000">
                                          <p:val>
                                            <p:strVal val="#ppt_h"/>
                                          </p:val>
                                        </p:tav>
                                      </p:tavLst>
                                    </p:anim>
                                    <p:animEffect transition="in" filter="fade">
                                      <p:cBhvr>
                                        <p:cTn id="26" dur="2500"/>
                                        <p:tgtEl>
                                          <p:spTgt spid="4"/>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500" fill="hold"/>
                                        <p:tgtEl>
                                          <p:spTgt spid="7"/>
                                        </p:tgtEl>
                                        <p:attrNameLst>
                                          <p:attrName>ppt_w</p:attrName>
                                        </p:attrNameLst>
                                      </p:cBhvr>
                                      <p:tavLst>
                                        <p:tav tm="0">
                                          <p:val>
                                            <p:fltVal val="0"/>
                                          </p:val>
                                        </p:tav>
                                        <p:tav tm="100000">
                                          <p:val>
                                            <p:strVal val="#ppt_w"/>
                                          </p:val>
                                        </p:tav>
                                      </p:tavLst>
                                    </p:anim>
                                    <p:anim calcmode="lin" valueType="num">
                                      <p:cBhvr>
                                        <p:cTn id="30" dur="2500" fill="hold"/>
                                        <p:tgtEl>
                                          <p:spTgt spid="7"/>
                                        </p:tgtEl>
                                        <p:attrNameLst>
                                          <p:attrName>ppt_h</p:attrName>
                                        </p:attrNameLst>
                                      </p:cBhvr>
                                      <p:tavLst>
                                        <p:tav tm="0">
                                          <p:val>
                                            <p:fltVal val="0"/>
                                          </p:val>
                                        </p:tav>
                                        <p:tav tm="100000">
                                          <p:val>
                                            <p:strVal val="#ppt_h"/>
                                          </p:val>
                                        </p:tav>
                                      </p:tavLst>
                                    </p:anim>
                                    <p:animEffect transition="in" filter="fade">
                                      <p:cBhvr>
                                        <p:cTn id="31" dur="2500"/>
                                        <p:tgtEl>
                                          <p:spTgt spid="7"/>
                                        </p:tgtEl>
                                      </p:cBhvr>
                                    </p:animEffect>
                                  </p:childTnLst>
                                </p:cTn>
                              </p:par>
                            </p:childTnLst>
                          </p:cTn>
                        </p:par>
                        <p:par>
                          <p:cTn id="32" fill="hold">
                            <p:stCondLst>
                              <p:cond delay="25125"/>
                            </p:stCondLst>
                            <p:childTnLst>
                              <p:par>
                                <p:cTn id="33" presetID="10" presetClass="entr" presetSubtype="0" fill="hold" grpId="0" nodeType="afterEffect">
                                  <p:stCondLst>
                                    <p:cond delay="150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250"/>
                                        <p:tgtEl>
                                          <p:spTgt spid="5"/>
                                        </p:tgtEl>
                                      </p:cBhvr>
                                    </p:animEffect>
                                  </p:childTnLst>
                                </p:cTn>
                              </p:par>
                            </p:childTnLst>
                          </p:cTn>
                        </p:par>
                        <p:par>
                          <p:cTn id="36" fill="hold">
                            <p:stCondLst>
                              <p:cond delay="3187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250"/>
                                        <p:tgtEl>
                                          <p:spTgt spid="10"/>
                                        </p:tgtEl>
                                      </p:cBhvr>
                                    </p:animEffect>
                                  </p:childTnLst>
                                </p:cTn>
                              </p:par>
                            </p:childTnLst>
                          </p:cTn>
                        </p:par>
                        <p:par>
                          <p:cTn id="40" fill="hold">
                            <p:stCondLst>
                              <p:cond delay="36625"/>
                            </p:stCondLst>
                            <p:childTnLst>
                              <p:par>
                                <p:cTn id="41" presetID="1" presetClass="entr" presetSubtype="0" fill="hold" grpId="0" nodeType="afterEffect" nodePh="1">
                                  <p:stCondLst>
                                    <p:cond delay="500"/>
                                  </p:stCondLst>
                                  <p:endCondLst>
                                    <p:cond evt="begin" delay="0">
                                      <p:tn val="41"/>
                                    </p:cond>
                                  </p:end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1318" y="6124812"/>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12 CuadroTexto">
            <a:extLst>
              <a:ext uri="{FF2B5EF4-FFF2-40B4-BE49-F238E27FC236}">
                <a16:creationId xmlns:a16="http://schemas.microsoft.com/office/drawing/2014/main" id="{26D49054-D773-4DF1-B092-F84C16D586B8}"/>
              </a:ext>
            </a:extLst>
          </p:cNvPr>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i="0" u="none" strike="noStrike" kern="0" cap="none" spc="0" normalizeH="0" baseline="0" noProof="0" dirty="0">
                <a:ln>
                  <a:noFill/>
                </a:ln>
                <a:solidFill>
                  <a:srgbClr val="00206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15" name="1 Rectángulo">
            <a:extLst>
              <a:ext uri="{FF2B5EF4-FFF2-40B4-BE49-F238E27FC236}">
                <a16:creationId xmlns:a16="http://schemas.microsoft.com/office/drawing/2014/main" id="{D8D1B51C-F011-47F1-BAB5-A0A644645FE0}"/>
              </a:ext>
            </a:extLst>
          </p:cNvPr>
          <p:cNvSpPr/>
          <p:nvPr/>
        </p:nvSpPr>
        <p:spPr>
          <a:xfrm>
            <a:off x="9052000" y="5161635"/>
            <a:ext cx="2321560" cy="669739"/>
          </a:xfrm>
          <a:prstGeom prst="rect">
            <a:avLst/>
          </a:prstGeom>
          <a:noFill/>
        </p:spPr>
        <p:txBody>
          <a:bodyPr wrap="square" lIns="121920" tIns="60960" rIns="121920" bIns="60960" numCol="1">
            <a:prstTxWarp prst="textWave2">
              <a:avLst>
                <a:gd name="adj1" fmla="val 12500"/>
                <a:gd name="adj2" fmla="val -789"/>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6" name="1 Rectángulo">
            <a:extLst>
              <a:ext uri="{FF2B5EF4-FFF2-40B4-BE49-F238E27FC236}">
                <a16:creationId xmlns:a16="http://schemas.microsoft.com/office/drawing/2014/main" id="{89C0BE4B-9353-46A6-89D1-BCB17545DA5A}"/>
              </a:ext>
            </a:extLst>
          </p:cNvPr>
          <p:cNvSpPr/>
          <p:nvPr/>
        </p:nvSpPr>
        <p:spPr>
          <a:xfrm>
            <a:off x="6550436" y="1782390"/>
            <a:ext cx="5358940" cy="2339102"/>
          </a:xfrm>
          <a:prstGeom prst="rect">
            <a:avLst/>
          </a:prstGeom>
          <a:noFill/>
        </p:spPr>
        <p:txBody>
          <a:bodyPr wrap="square" lIns="121920" tIns="60960" rIns="121920" bIns="60960" numCol="1">
            <a:prstTxWarp prst="textCanUp">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spcBef>
                <a:spcPts val="0"/>
              </a:spcBef>
              <a:spcAft>
                <a:spcPts val="0"/>
              </a:spcAft>
              <a:buClrTx/>
              <a:buSzTx/>
              <a:buFontTx/>
              <a:buNone/>
              <a:tabLst/>
              <a:defRPr/>
            </a:pPr>
            <a:r>
              <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rPr>
              <a:t> Nigel Mansell  </a:t>
            </a:r>
          </a:p>
          <a:p>
            <a:pPr marL="0" marR="0" lvl="0" indent="0" algn="ctr" defTabSz="1219170" rtl="0" eaLnBrk="1" fontAlgn="auto" latinLnBrk="0" hangingPunct="1">
              <a:spcBef>
                <a:spcPts val="0"/>
              </a:spcBef>
              <a:spcAft>
                <a:spcPts val="0"/>
              </a:spcAft>
              <a:buClrTx/>
              <a:buSzTx/>
              <a:buFontTx/>
              <a:buNone/>
              <a:tabLst/>
              <a:defRPr/>
            </a:pPr>
            <a:r>
              <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rPr>
              <a:t> Campeón Mundial     </a:t>
            </a:r>
          </a:p>
          <a:p>
            <a:pPr marL="0" marR="0" lvl="0" indent="0" algn="ctr" defTabSz="1219170" rtl="0" eaLnBrk="1" fontAlgn="auto" latinLnBrk="0" hangingPunct="1">
              <a:spcBef>
                <a:spcPts val="0"/>
              </a:spcBef>
              <a:spcAft>
                <a:spcPts val="0"/>
              </a:spcAft>
              <a:buClrTx/>
              <a:buSzTx/>
              <a:buFontTx/>
              <a:buNone/>
              <a:tabLst/>
              <a:defRPr/>
            </a:pPr>
            <a:r>
              <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rPr>
              <a:t> F</a:t>
            </a:r>
            <a:r>
              <a:rPr kumimoji="0" lang="es-MX" sz="36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600" b="1" i="0" u="none" strike="noStrike" kern="0" cap="none" spc="0" normalizeH="0" baseline="0" noProof="0" dirty="0">
                <a:ln>
                  <a:solidFill>
                    <a:srgbClr val="996633"/>
                  </a:solidFill>
                </a:ln>
                <a:solidFill>
                  <a:srgbClr val="FFC000"/>
                </a:solidFill>
                <a:effectLst/>
                <a:uLnTx/>
                <a:uFillTx/>
                <a:latin typeface="Arial"/>
                <a:ea typeface="+mn-ea"/>
                <a:cs typeface="Arial"/>
              </a:rPr>
              <a:t>1992</a:t>
            </a:r>
            <a:endParaRPr kumimoji="0" lang="es-ES" sz="36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138102246"/>
      </p:ext>
    </p:extLst>
  </p:cSld>
  <p:clrMapOvr>
    <a:masterClrMapping/>
  </p:clrMapOvr>
  <mc:AlternateContent xmlns:mc="http://schemas.openxmlformats.org/markup-compatibility/2006">
    <mc:Choice xmlns:p14="http://schemas.microsoft.com/office/powerpoint/2010/main" Requires="p14">
      <p:transition spd="slow" p14:dur="10000" advClick="0" advTm="0">
        <p:fad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1250"/>
                                        <p:tgtEl>
                                          <p:spTgt spid="10"/>
                                        </p:tgtEl>
                                      </p:cBhvr>
                                    </p:animEffect>
                                  </p:childTnLst>
                                </p:cTn>
                              </p:par>
                              <p:par>
                                <p:cTn id="8" presetID="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3500" fill="hold"/>
                                        <p:tgtEl>
                                          <p:spTgt spid="7"/>
                                        </p:tgtEl>
                                        <p:attrNameLst>
                                          <p:attrName>ppt_x</p:attrName>
                                        </p:attrNameLst>
                                      </p:cBhvr>
                                      <p:tavLst>
                                        <p:tav tm="0">
                                          <p:val>
                                            <p:strVal val="1+#ppt_w/2"/>
                                          </p:val>
                                        </p:tav>
                                        <p:tav tm="100000">
                                          <p:val>
                                            <p:strVal val="#ppt_x"/>
                                          </p:val>
                                        </p:tav>
                                      </p:tavLst>
                                    </p:anim>
                                    <p:anim calcmode="lin" valueType="num">
                                      <p:cBhvr additive="base">
                                        <p:cTn id="11" dur="135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5000"/>
                                  </p:stCondLst>
                                  <p:iterate type="lt">
                                    <p:tmPct val="10000"/>
                                  </p:iterate>
                                  <p:childTnLst>
                                    <p:set>
                                      <p:cBhvr>
                                        <p:cTn id="13" dur="1" fill="hold">
                                          <p:stCondLst>
                                            <p:cond delay="0"/>
                                          </p:stCondLst>
                                        </p:cTn>
                                        <p:tgtEl>
                                          <p:spTgt spid="16"/>
                                        </p:tgtEl>
                                        <p:attrNameLst>
                                          <p:attrName>style.visibility</p:attrName>
                                        </p:attrNameLst>
                                      </p:cBhvr>
                                      <p:to>
                                        <p:strVal val="visible"/>
                                      </p:to>
                                    </p:set>
                                    <p:animEffect transition="in" filter="fade">
                                      <p:cBhvr>
                                        <p:cTn id="14" dur="1250"/>
                                        <p:tgtEl>
                                          <p:spTgt spid="16"/>
                                        </p:tgtEl>
                                      </p:cBhvr>
                                    </p:animEffect>
                                  </p:childTnLst>
                                </p:cTn>
                              </p:par>
                              <p:par>
                                <p:cTn id="15" presetID="10" presetClass="entr" presetSubtype="0" fill="hold" grpId="0" nodeType="withEffect">
                                  <p:stCondLst>
                                    <p:cond delay="1125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1250"/>
                                        <p:tgtEl>
                                          <p:spTgt spid="15"/>
                                        </p:tgtEl>
                                      </p:cBhvr>
                                    </p:animEffect>
                                  </p:childTnLst>
                                </p:cTn>
                              </p:par>
                            </p:childTnLst>
                          </p:cTn>
                        </p:par>
                        <p:par>
                          <p:cTn id="18" fill="hold">
                            <p:stCondLst>
                              <p:cond delay="14250"/>
                            </p:stCondLst>
                            <p:childTnLst>
                              <p:par>
                                <p:cTn id="19" presetID="1" presetClass="entr" presetSubtype="0" fill="hold" grpId="0" nodeType="afterEffect" nodePh="1">
                                  <p:stCondLst>
                                    <p:cond delay="1000"/>
                                  </p:stCondLst>
                                  <p:endCondLst>
                                    <p:cond evt="begin" delay="0">
                                      <p:tn val="19"/>
                                    </p:cond>
                                  </p:end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21" fill="hold" display="0">
                  <p:stCondLst>
                    <p:cond delay="indefinite"/>
                  </p:stCondLst>
                  <p:endCondLst>
                    <p:cond evt="onStopAudio" delay="0">
                      <p:tgtEl>
                        <p:sldTgt/>
                      </p:tgtEl>
                    </p:cond>
                  </p:endCondLst>
                </p:cTn>
                <p:tgtEl>
                  <p:spTgt spid="3"/>
                </p:tgtEl>
              </p:cMediaNode>
            </p:audio>
          </p:childTnLst>
        </p:cTn>
      </p:par>
    </p:tnLst>
    <p:bldLst>
      <p:bldP spid="13" grpId="0"/>
      <p:bldP spid="10" grpId="0"/>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8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carretera, exterior, patinaje, plano&#10;&#10;Descripción generada con confianza muy alta">
            <a:extLst>
              <a:ext uri="{FF2B5EF4-FFF2-40B4-BE49-F238E27FC236}">
                <a16:creationId xmlns:a16="http://schemas.microsoft.com/office/drawing/2014/main" id="{8655E494-538B-4E1B-81FF-827645A604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1272"/>
            <a:ext cx="12192001" cy="6836727"/>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0AA4F836-C40A-47F7-9880-25857D9ABE48}"/>
              </a:ext>
            </a:extLst>
          </p:cNvPr>
          <p:cNvSpPr/>
          <p:nvPr/>
        </p:nvSpPr>
        <p:spPr>
          <a:xfrm>
            <a:off x="9052000" y="5161635"/>
            <a:ext cx="2321560" cy="669739"/>
          </a:xfrm>
          <a:prstGeom prst="rect">
            <a:avLst/>
          </a:prstGeom>
          <a:noFill/>
        </p:spPr>
        <p:txBody>
          <a:bodyPr wrap="square" lIns="121920" tIns="60960" rIns="121920" bIns="60960" numCol="1">
            <a:prstTxWarp prst="textWave2">
              <a:avLst>
                <a:gd name="adj1" fmla="val 12500"/>
                <a:gd name="adj2" fmla="val -789"/>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7" name="1 Rectángulo">
            <a:extLst>
              <a:ext uri="{FF2B5EF4-FFF2-40B4-BE49-F238E27FC236}">
                <a16:creationId xmlns:a16="http://schemas.microsoft.com/office/drawing/2014/main" id="{5CE76D47-84D7-4D28-AB9F-E762A1C6E5AE}"/>
              </a:ext>
            </a:extLst>
          </p:cNvPr>
          <p:cNvSpPr/>
          <p:nvPr/>
        </p:nvSpPr>
        <p:spPr>
          <a:xfrm>
            <a:off x="952863" y="635245"/>
            <a:ext cx="5058701" cy="3554352"/>
          </a:xfrm>
          <a:prstGeom prst="rect">
            <a:avLst/>
          </a:prstGeom>
          <a:noFill/>
        </p:spPr>
        <p:txBody>
          <a:bodyPr wrap="square" lIns="121920" tIns="60960" rIns="121920" bIns="60960" numCol="1">
            <a:prstTxWarp prst="textCanUp">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spcBef>
                <a:spcPts val="0"/>
              </a:spcBef>
              <a:spcAft>
                <a:spcPts val="0"/>
              </a:spcAft>
              <a:buClrTx/>
              <a:buSzTx/>
              <a:buFontTx/>
              <a:buNone/>
              <a:tabLst/>
              <a:defRPr/>
            </a:pPr>
            <a:r>
              <a:rPr kumimoji="0" lang="es-ES" sz="4800" b="1" i="0" u="none" strike="noStrike" kern="0" cap="none" spc="0" normalizeH="0" baseline="0" noProof="0" dirty="0">
                <a:ln>
                  <a:solidFill>
                    <a:srgbClr val="996633"/>
                  </a:solidFill>
                </a:ln>
                <a:solidFill>
                  <a:srgbClr val="FFC000"/>
                </a:solidFill>
                <a:effectLst/>
                <a:uLnTx/>
                <a:uFillTx/>
                <a:latin typeface="Arial"/>
                <a:ea typeface="+mn-ea"/>
                <a:cs typeface="Arial"/>
              </a:rPr>
              <a:t> Nigel Mansell  </a:t>
            </a:r>
          </a:p>
          <a:p>
            <a:pPr marL="0" marR="0" lvl="0" indent="0" algn="ctr" defTabSz="1219170" rtl="0" eaLnBrk="1" fontAlgn="auto" latinLnBrk="0" hangingPunct="1">
              <a:spcBef>
                <a:spcPts val="0"/>
              </a:spcBef>
              <a:spcAft>
                <a:spcPts val="0"/>
              </a:spcAft>
              <a:buClrTx/>
              <a:buSzTx/>
              <a:buFontTx/>
              <a:buNone/>
              <a:tabLst/>
              <a:defRPr/>
            </a:pPr>
            <a:r>
              <a:rPr kumimoji="0" lang="es-ES" sz="4800" b="1" i="0" u="none" strike="noStrike" kern="0" cap="none" spc="0" normalizeH="0" baseline="0" noProof="0" dirty="0">
                <a:ln>
                  <a:solidFill>
                    <a:srgbClr val="996633"/>
                  </a:solidFill>
                </a:ln>
                <a:solidFill>
                  <a:srgbClr val="FFC000"/>
                </a:solidFill>
                <a:effectLst/>
                <a:uLnTx/>
                <a:uFillTx/>
                <a:latin typeface="Arial"/>
                <a:ea typeface="+mn-ea"/>
                <a:cs typeface="Arial"/>
              </a:rPr>
              <a:t>Campeón Mundial </a:t>
            </a:r>
          </a:p>
          <a:p>
            <a:pPr marL="0" marR="0" lvl="0" indent="0" algn="ctr" defTabSz="1219170" rtl="0" eaLnBrk="1" fontAlgn="auto" latinLnBrk="0" hangingPunct="1">
              <a:spcBef>
                <a:spcPts val="0"/>
              </a:spcBef>
              <a:spcAft>
                <a:spcPts val="0"/>
              </a:spcAft>
              <a:buClrTx/>
              <a:buSzTx/>
              <a:buFontTx/>
              <a:buNone/>
              <a:tabLst/>
              <a:defRPr/>
            </a:pPr>
            <a:r>
              <a:rPr kumimoji="0" lang="es-ES" sz="4800" b="1" i="0" u="none" strike="noStrike" kern="0" cap="none" spc="0" normalizeH="0" baseline="0" noProof="0" dirty="0">
                <a:ln>
                  <a:solidFill>
                    <a:srgbClr val="996633"/>
                  </a:solidFill>
                </a:ln>
                <a:solidFill>
                  <a:srgbClr val="FFC000"/>
                </a:solidFill>
                <a:effectLst/>
                <a:uLnTx/>
                <a:uFillTx/>
                <a:latin typeface="Arial"/>
                <a:ea typeface="+mn-ea"/>
                <a:cs typeface="Arial"/>
              </a:rPr>
              <a:t>F</a:t>
            </a:r>
            <a:r>
              <a:rPr kumimoji="0" lang="es-MX" sz="48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4800" b="1" i="0" u="none" strike="noStrike" kern="0" cap="none" spc="0" normalizeH="0" baseline="0" noProof="0" dirty="0">
                <a:ln>
                  <a:solidFill>
                    <a:srgbClr val="996633"/>
                  </a:solidFill>
                </a:ln>
                <a:solidFill>
                  <a:srgbClr val="FFC000"/>
                </a:solidFill>
                <a:effectLst/>
                <a:uLnTx/>
                <a:uFillTx/>
                <a:latin typeface="Arial"/>
                <a:ea typeface="+mn-ea"/>
                <a:cs typeface="Arial"/>
              </a:rPr>
              <a:t>1992</a:t>
            </a:r>
            <a:endParaRPr kumimoji="0" lang="es-ES" sz="48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5064534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8500" advClick="0" advTm="0">
        <p15:prstTrans prst="curtains"/>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37000"/>
                                        <p:tgtEl>
                                          <p:spTgt spid="11"/>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10000"/>
                                  </p:stCondLst>
                                  <p:iterate type="lt">
                                    <p:tmPct val="10000"/>
                                  </p:iterate>
                                  <p:childTnLst>
                                    <p:set>
                                      <p:cBhvr>
                                        <p:cTn id="18" dur="1" fill="hold">
                                          <p:stCondLst>
                                            <p:cond delay="0"/>
                                          </p:stCondLst>
                                        </p:cTn>
                                        <p:tgtEl>
                                          <p:spTgt spid="17"/>
                                        </p:tgtEl>
                                        <p:attrNameLst>
                                          <p:attrName>style.visibility</p:attrName>
                                        </p:attrNameLst>
                                      </p:cBhvr>
                                      <p:to>
                                        <p:strVal val="visible"/>
                                      </p:to>
                                    </p:set>
                                    <p:anim calcmode="lin" valueType="num">
                                      <p:cBhvr>
                                        <p:cTn id="19" dur="3000" fill="hold"/>
                                        <p:tgtEl>
                                          <p:spTgt spid="17"/>
                                        </p:tgtEl>
                                        <p:attrNameLst>
                                          <p:attrName>ppt_x</p:attrName>
                                        </p:attrNameLst>
                                      </p:cBhvr>
                                      <p:tavLst>
                                        <p:tav tm="0">
                                          <p:val>
                                            <p:strVal val="#ppt_x"/>
                                          </p:val>
                                        </p:tav>
                                        <p:tav tm="100000">
                                          <p:val>
                                            <p:strVal val="#ppt_x"/>
                                          </p:val>
                                        </p:tav>
                                      </p:tavLst>
                                    </p:anim>
                                    <p:anim calcmode="lin" valueType="num">
                                      <p:cBhvr>
                                        <p:cTn id="20" dur="3000" fill="hold"/>
                                        <p:tgtEl>
                                          <p:spTgt spid="17"/>
                                        </p:tgtEl>
                                        <p:attrNameLst>
                                          <p:attrName>ppt_y</p:attrName>
                                        </p:attrNameLst>
                                      </p:cBhvr>
                                      <p:tavLst>
                                        <p:tav tm="0">
                                          <p:val>
                                            <p:strVal val="#ppt_y+#ppt_h/2"/>
                                          </p:val>
                                        </p:tav>
                                        <p:tav tm="100000">
                                          <p:val>
                                            <p:strVal val="#ppt_y"/>
                                          </p:val>
                                        </p:tav>
                                      </p:tavLst>
                                    </p:anim>
                                    <p:anim calcmode="lin" valueType="num">
                                      <p:cBhvr>
                                        <p:cTn id="21" dur="3000" fill="hold"/>
                                        <p:tgtEl>
                                          <p:spTgt spid="17"/>
                                        </p:tgtEl>
                                        <p:attrNameLst>
                                          <p:attrName>ppt_w</p:attrName>
                                        </p:attrNameLst>
                                      </p:cBhvr>
                                      <p:tavLst>
                                        <p:tav tm="0">
                                          <p:val>
                                            <p:strVal val="#ppt_w"/>
                                          </p:val>
                                        </p:tav>
                                        <p:tav tm="100000">
                                          <p:val>
                                            <p:strVal val="#ppt_w"/>
                                          </p:val>
                                        </p:tav>
                                      </p:tavLst>
                                    </p:anim>
                                    <p:anim calcmode="lin" valueType="num">
                                      <p:cBhvr>
                                        <p:cTn id="22" dur="3000" fill="hold"/>
                                        <p:tgtEl>
                                          <p:spTgt spid="17"/>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10000"/>
                                  </p:stCondLst>
                                  <p:iterate type="lt">
                                    <p:tmPct val="10000"/>
                                  </p:iterate>
                                  <p:childTnLst>
                                    <p:set>
                                      <p:cBhvr>
                                        <p:cTn id="24" dur="1" fill="hold">
                                          <p:stCondLst>
                                            <p:cond delay="0"/>
                                          </p:stCondLst>
                                        </p:cTn>
                                        <p:tgtEl>
                                          <p:spTgt spid="17"/>
                                        </p:tgtEl>
                                        <p:attrNameLst>
                                          <p:attrName>style.visibility</p:attrName>
                                        </p:attrNameLst>
                                      </p:cBhvr>
                                      <p:to>
                                        <p:strVal val="visible"/>
                                      </p:to>
                                    </p:set>
                                    <p:animEffect transition="in" filter="fade">
                                      <p:cBhvr>
                                        <p:cTn id="25" dur="3000"/>
                                        <p:tgtEl>
                                          <p:spTgt spid="17"/>
                                        </p:tgtEl>
                                      </p:cBhvr>
                                    </p:animEffect>
                                  </p:childTnLst>
                                </p:cTn>
                              </p:par>
                              <p:par>
                                <p:cTn id="26" presetID="17" presetClass="entr" presetSubtype="4" fill="hold" grpId="0" nodeType="withEffect">
                                  <p:stCondLst>
                                    <p:cond delay="2900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3000" fill="hold"/>
                                        <p:tgtEl>
                                          <p:spTgt spid="16"/>
                                        </p:tgtEl>
                                        <p:attrNameLst>
                                          <p:attrName>ppt_x</p:attrName>
                                        </p:attrNameLst>
                                      </p:cBhvr>
                                      <p:tavLst>
                                        <p:tav tm="0">
                                          <p:val>
                                            <p:strVal val="#ppt_x"/>
                                          </p:val>
                                        </p:tav>
                                        <p:tav tm="100000">
                                          <p:val>
                                            <p:strVal val="#ppt_x"/>
                                          </p:val>
                                        </p:tav>
                                      </p:tavLst>
                                    </p:anim>
                                    <p:anim calcmode="lin" valueType="num">
                                      <p:cBhvr>
                                        <p:cTn id="29" dur="3000" fill="hold"/>
                                        <p:tgtEl>
                                          <p:spTgt spid="16"/>
                                        </p:tgtEl>
                                        <p:attrNameLst>
                                          <p:attrName>ppt_y</p:attrName>
                                        </p:attrNameLst>
                                      </p:cBhvr>
                                      <p:tavLst>
                                        <p:tav tm="0">
                                          <p:val>
                                            <p:strVal val="#ppt_y+#ppt_h/2"/>
                                          </p:val>
                                        </p:tav>
                                        <p:tav tm="100000">
                                          <p:val>
                                            <p:strVal val="#ppt_y"/>
                                          </p:val>
                                        </p:tav>
                                      </p:tavLst>
                                    </p:anim>
                                    <p:anim calcmode="lin" valueType="num">
                                      <p:cBhvr>
                                        <p:cTn id="30" dur="3000" fill="hold"/>
                                        <p:tgtEl>
                                          <p:spTgt spid="16"/>
                                        </p:tgtEl>
                                        <p:attrNameLst>
                                          <p:attrName>ppt_w</p:attrName>
                                        </p:attrNameLst>
                                      </p:cBhvr>
                                      <p:tavLst>
                                        <p:tav tm="0">
                                          <p:val>
                                            <p:strVal val="#ppt_w"/>
                                          </p:val>
                                        </p:tav>
                                        <p:tav tm="100000">
                                          <p:val>
                                            <p:strVal val="#ppt_w"/>
                                          </p:val>
                                        </p:tav>
                                      </p:tavLst>
                                    </p:anim>
                                    <p:anim calcmode="lin" valueType="num">
                                      <p:cBhvr>
                                        <p:cTn id="31" dur="3000" fill="hold"/>
                                        <p:tgtEl>
                                          <p:spTgt spid="16"/>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29000"/>
                                  </p:stCondLst>
                                  <p:iterate type="lt">
                                    <p:tmPct val="10000"/>
                                  </p:iterate>
                                  <p:childTnLst>
                                    <p:set>
                                      <p:cBhvr>
                                        <p:cTn id="33" dur="1" fill="hold">
                                          <p:stCondLst>
                                            <p:cond delay="0"/>
                                          </p:stCondLst>
                                        </p:cTn>
                                        <p:tgtEl>
                                          <p:spTgt spid="16"/>
                                        </p:tgtEl>
                                        <p:attrNameLst>
                                          <p:attrName>style.visibility</p:attrName>
                                        </p:attrNameLst>
                                      </p:cBhvr>
                                      <p:to>
                                        <p:strVal val="visible"/>
                                      </p:to>
                                    </p:set>
                                    <p:animEffect transition="in" filter="fade">
                                      <p:cBhvr>
                                        <p:cTn id="34" dur="3000"/>
                                        <p:tgtEl>
                                          <p:spTgt spid="16"/>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100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6" grpId="0"/>
      <p:bldP spid="16" grpId="1"/>
      <p:bldP spid="17" grpId="0"/>
      <p:bldP spid="17"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D5543A3F-8DCE-4B11-94A5-3F9B18BD056F}"/>
              </a:ext>
            </a:extLst>
          </p:cNvPr>
          <p:cNvSpPr/>
          <p:nvPr/>
        </p:nvSpPr>
        <p:spPr>
          <a:xfrm>
            <a:off x="14749" y="1843548"/>
            <a:ext cx="4675238" cy="4681090"/>
          </a:xfrm>
          <a:prstGeom prst="rect">
            <a:avLst/>
          </a:prstGeom>
        </p:spPr>
        <p:txBody>
          <a:bodyPr wrap="square">
            <a:spAutoFit/>
          </a:bodyPr>
          <a:lstStyle/>
          <a:p>
            <a:pPr algn="ctr">
              <a:lnSpc>
                <a:spcPct val="107000"/>
              </a:lnSpc>
              <a:spcAft>
                <a:spcPts val="300"/>
              </a:spcAft>
            </a:pPr>
            <a:r>
              <a:rPr lang="es-ES" sz="36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Datos</a:t>
            </a:r>
            <a:r>
              <a:rPr lang="es-ES" sz="3600" kern="1800" dirty="0">
                <a:solidFill>
                  <a:srgbClr val="000000"/>
                </a:solidFill>
                <a:effectLst>
                  <a:outerShdw blurRad="38100" dist="38100" dir="2700000" algn="tl">
                    <a:srgbClr val="000000">
                      <a:alpha val="43137"/>
                    </a:srgbClr>
                  </a:outerShdw>
                </a:effectLst>
                <a:latin typeface="Algerian" panose="04020705040A02060702" pitchFamily="82" charset="0"/>
                <a:ea typeface="Times New Roman" panose="02020603050405020304" pitchFamily="18" charset="0"/>
                <a:cs typeface="Times New Roman" panose="02020603050405020304" pitchFamily="18" charset="0"/>
              </a:rPr>
              <a:t> </a:t>
            </a:r>
            <a:r>
              <a:rPr lang="es-ES" sz="36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personales</a:t>
            </a:r>
          </a:p>
          <a:p>
            <a:pPr algn="ctr">
              <a:lnSpc>
                <a:spcPct val="107000"/>
              </a:lnSpc>
              <a:spcAft>
                <a:spcPts val="300"/>
              </a:spcAft>
            </a:pPr>
            <a:endPar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endParaRPr>
          </a:p>
          <a:p>
            <a:pPr algn="ctr">
              <a:lnSpc>
                <a:spcPct val="107000"/>
              </a:lnSpc>
              <a:spcAft>
                <a:spcPts val="300"/>
              </a:spcAft>
            </a:pP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Nacionalidad</a:t>
            </a:r>
          </a:p>
          <a:p>
            <a:pPr algn="ctr">
              <a:lnSpc>
                <a:spcPts val="2800"/>
              </a:lnSpc>
              <a:spcAft>
                <a:spcPts val="300"/>
              </a:spcAft>
            </a:pPr>
            <a:r>
              <a:rPr lang="es-ES" sz="3600"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Británico</a:t>
            </a:r>
          </a:p>
          <a:p>
            <a:pPr algn="ctr">
              <a:lnSpc>
                <a:spcPct val="107000"/>
              </a:lnSpc>
              <a:spcAft>
                <a:spcPts val="300"/>
              </a:spcAft>
            </a:pPr>
            <a:endParaRPr lang="es-ES" sz="2800" kern="1800" dirty="0">
              <a:solidFill>
                <a:srgbClr val="000000"/>
              </a:solidFill>
              <a:effectLst>
                <a:outerShdw blurRad="38100" dist="38100" dir="2700000" algn="tl">
                  <a:srgbClr val="000000">
                    <a:alpha val="43137"/>
                  </a:srgbClr>
                </a:outerShdw>
              </a:effectLst>
              <a:latin typeface="Algerian" panose="04020705040A02060702" pitchFamily="82" charset="0"/>
              <a:ea typeface="Times New Roman" panose="02020603050405020304" pitchFamily="18" charset="0"/>
              <a:cs typeface="Times New Roman" panose="02020603050405020304" pitchFamily="18" charset="0"/>
            </a:endParaRPr>
          </a:p>
          <a:p>
            <a:pPr lvl="0" algn="ctr">
              <a:lnSpc>
                <a:spcPct val="107000"/>
              </a:lnSpc>
              <a:spcAft>
                <a:spcPts val="300"/>
              </a:spcAft>
            </a:pP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Nacimiento</a:t>
            </a:r>
          </a:p>
          <a:p>
            <a:pPr lvl="0" algn="ctr">
              <a:lnSpc>
                <a:spcPts val="2800"/>
              </a:lnSpc>
              <a:spcAft>
                <a:spcPts val="300"/>
              </a:spcAft>
            </a:pPr>
            <a:r>
              <a:rPr lang="es-MX" sz="3600" dirty="0" err="1">
                <a:solidFill>
                  <a:prstClr val="black"/>
                </a:solidFill>
                <a:effectLst>
                  <a:outerShdw blurRad="38100" dist="38100" dir="2700000" algn="tl">
                    <a:srgbClr val="000000">
                      <a:alpha val="43137"/>
                    </a:srgbClr>
                  </a:outerShdw>
                </a:effectLst>
                <a:latin typeface="Edwardian Script ITC" panose="030303020407070D0804" pitchFamily="66" charset="0"/>
              </a:rPr>
              <a:t>Upton-on-Severn</a:t>
            </a:r>
            <a:r>
              <a:rPr lang="es-MX" sz="3600" dirty="0">
                <a:solidFill>
                  <a:prstClr val="black"/>
                </a:solidFill>
                <a:effectLst>
                  <a:outerShdw blurRad="38100" dist="38100" dir="2700000" algn="tl">
                    <a:srgbClr val="000000">
                      <a:alpha val="43137"/>
                    </a:srgbClr>
                  </a:outerShdw>
                </a:effectLst>
                <a:latin typeface="Edwardian Script ITC" panose="030303020407070D0804" pitchFamily="66" charset="0"/>
              </a:rPr>
              <a:t>, </a:t>
            </a:r>
            <a:r>
              <a:rPr lang="es-MX" sz="3600" dirty="0" err="1">
                <a:solidFill>
                  <a:prstClr val="black"/>
                </a:solidFill>
                <a:effectLst>
                  <a:outerShdw blurRad="38100" dist="38100" dir="2700000" algn="tl">
                    <a:srgbClr val="000000">
                      <a:alpha val="43137"/>
                    </a:srgbClr>
                  </a:outerShdw>
                </a:effectLst>
                <a:latin typeface="Edwardian Script ITC" panose="030303020407070D0804" pitchFamily="66" charset="0"/>
              </a:rPr>
              <a:t>Worcestershire</a:t>
            </a:r>
            <a:r>
              <a:rPr lang="es-MX" sz="3600" dirty="0">
                <a:solidFill>
                  <a:prstClr val="black"/>
                </a:solidFill>
                <a:effectLst>
                  <a:outerShdw blurRad="38100" dist="38100" dir="2700000" algn="tl">
                    <a:srgbClr val="000000">
                      <a:alpha val="43137"/>
                    </a:srgbClr>
                  </a:outerShdw>
                </a:effectLst>
                <a:latin typeface="Edwardian Script ITC" panose="030303020407070D0804" pitchFamily="66" charset="0"/>
              </a:rPr>
              <a:t>, </a:t>
            </a:r>
          </a:p>
          <a:p>
            <a:pPr lvl="0" algn="ctr">
              <a:lnSpc>
                <a:spcPts val="2800"/>
              </a:lnSpc>
              <a:spcAft>
                <a:spcPts val="300"/>
              </a:spcAft>
            </a:pPr>
            <a:r>
              <a:rPr lang="es-MX" sz="3600" dirty="0">
                <a:solidFill>
                  <a:prstClr val="black"/>
                </a:solidFill>
                <a:effectLst>
                  <a:outerShdw blurRad="38100" dist="38100" dir="2700000" algn="tl">
                    <a:srgbClr val="000000">
                      <a:alpha val="43137"/>
                    </a:srgbClr>
                  </a:outerShdw>
                </a:effectLst>
                <a:latin typeface="Edwardian Script ITC" panose="030303020407070D0804" pitchFamily="66" charset="0"/>
              </a:rPr>
              <a:t>Inglaterra, Reino Unido, </a:t>
            </a:r>
          </a:p>
          <a:p>
            <a:pPr lvl="0" algn="ctr">
              <a:lnSpc>
                <a:spcPts val="2800"/>
              </a:lnSpc>
              <a:spcAft>
                <a:spcPts val="300"/>
              </a:spcAft>
            </a:pPr>
            <a:r>
              <a:rPr lang="es-MX" sz="3600" dirty="0">
                <a:solidFill>
                  <a:prstClr val="black"/>
                </a:solidFill>
                <a:effectLst>
                  <a:outerShdw blurRad="38100" dist="38100" dir="2700000" algn="tl">
                    <a:srgbClr val="000000">
                      <a:alpha val="43137"/>
                    </a:srgbClr>
                  </a:outerShdw>
                </a:effectLst>
                <a:latin typeface="Edwardian Script ITC" panose="030303020407070D0804" pitchFamily="66" charset="0"/>
              </a:rPr>
              <a:t>8 de agosto de 1953</a:t>
            </a:r>
            <a:endParaRPr lang="es-MX" sz="3600" dirty="0">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340EEF0-12AC-4B93-8254-B43039F004D5}"/>
              </a:ext>
            </a:extLst>
          </p:cNvPr>
          <p:cNvSpPr/>
          <p:nvPr/>
        </p:nvSpPr>
        <p:spPr>
          <a:xfrm>
            <a:off x="1179867" y="101415"/>
            <a:ext cx="6665910" cy="1080296"/>
          </a:xfrm>
          <a:prstGeom prst="rect">
            <a:avLst/>
          </a:prstGeom>
        </p:spPr>
        <p:txBody>
          <a:bodyPr wrap="none">
            <a:prstTxWarp prst="textDeflateBottom">
              <a:avLst>
                <a:gd name="adj" fmla="val 33617"/>
              </a:avLst>
            </a:prstTxWarp>
            <a:spAutoFit/>
          </a:bodyPr>
          <a:lstStyle/>
          <a:p>
            <a:pPr lvl="0" algn="ctr">
              <a:lnSpc>
                <a:spcPct val="107000"/>
              </a:lnSpc>
              <a:spcAft>
                <a:spcPts val="300"/>
              </a:spcAft>
            </a:pPr>
            <a:r>
              <a:rPr lang="es-ES" sz="6000" b="1" kern="0" dirty="0">
                <a:ln>
                  <a:solidFill>
                    <a:srgbClr val="996633"/>
                  </a:solidFill>
                </a:ln>
                <a:solidFill>
                  <a:srgbClr val="FFC000"/>
                </a:solidFill>
                <a:latin typeface="Algerian" panose="04020705040A02060702" pitchFamily="82" charset="0"/>
                <a:cs typeface="Arial"/>
              </a:rPr>
              <a:t>Nigel</a:t>
            </a:r>
            <a:r>
              <a:rPr lang="es-ES" sz="60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6000" b="1" kern="0" dirty="0">
                <a:ln>
                  <a:solidFill>
                    <a:srgbClr val="996633"/>
                  </a:solidFill>
                </a:ln>
                <a:solidFill>
                  <a:srgbClr val="FFC000"/>
                </a:solidFill>
                <a:latin typeface="Algerian" panose="04020705040A02060702" pitchFamily="82" charset="0"/>
                <a:cs typeface="Arial"/>
              </a:rPr>
              <a:t>Mansell</a:t>
            </a:r>
            <a:endParaRPr lang="es-MX" sz="6000" b="1" kern="0" dirty="0">
              <a:ln>
                <a:solidFill>
                  <a:srgbClr val="996633"/>
                </a:solidFill>
              </a:ln>
              <a:solidFill>
                <a:srgbClr val="FFC000"/>
              </a:solidFill>
              <a:latin typeface="Algerian" panose="04020705040A02060702" pitchFamily="82" charset="0"/>
              <a:cs typeface="Arial"/>
            </a:endParaRPr>
          </a:p>
        </p:txBody>
      </p:sp>
      <p:sp>
        <p:nvSpPr>
          <p:cNvPr id="6" name="Rectángulo 5">
            <a:extLst>
              <a:ext uri="{FF2B5EF4-FFF2-40B4-BE49-F238E27FC236}">
                <a16:creationId xmlns:a16="http://schemas.microsoft.com/office/drawing/2014/main" id="{5C39A289-DA3E-445A-A1F5-6B4072D11A16}"/>
              </a:ext>
            </a:extLst>
          </p:cNvPr>
          <p:cNvSpPr/>
          <p:nvPr/>
        </p:nvSpPr>
        <p:spPr>
          <a:xfrm>
            <a:off x="8259097" y="2394155"/>
            <a:ext cx="3932900" cy="4190250"/>
          </a:xfrm>
          <a:prstGeom prst="rect">
            <a:avLst/>
          </a:prstGeom>
        </p:spPr>
        <p:txBody>
          <a:bodyPr wrap="square">
            <a:spAutoFit/>
          </a:bodyPr>
          <a:lstStyle/>
          <a:p>
            <a:pPr algn="ctr">
              <a:lnSpc>
                <a:spcPct val="107000"/>
              </a:lnSpc>
              <a:spcAft>
                <a:spcPts val="300"/>
              </a:spcAft>
            </a:pP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Carrera</a:t>
            </a:r>
            <a:r>
              <a:rPr lang="es-ES" sz="2800" kern="1800" dirty="0">
                <a:solidFill>
                  <a:srgbClr val="000000"/>
                </a:solidFill>
                <a:effectLst>
                  <a:outerShdw blurRad="38100" dist="38100" dir="2700000" algn="tl">
                    <a:srgbClr val="000000">
                      <a:alpha val="43137"/>
                    </a:srgbClr>
                  </a:outerShdw>
                </a:effectLst>
                <a:latin typeface="Algerian" panose="04020705040A02060702" pitchFamily="82" charset="0"/>
                <a:ea typeface="Times New Roman" panose="02020603050405020304" pitchFamily="18" charset="0"/>
                <a:cs typeface="Times New Roman" panose="02020603050405020304" pitchFamily="18" charset="0"/>
              </a:rPr>
              <a:t> </a:t>
            </a: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deportiva</a:t>
            </a:r>
            <a:endPar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endParaRPr>
          </a:p>
          <a:p>
            <a:pPr algn="ctr">
              <a:lnSpc>
                <a:spcPts val="2800"/>
              </a:lnSpc>
              <a:spcAft>
                <a:spcPts val="300"/>
              </a:spcAft>
            </a:pPr>
            <a:r>
              <a:rPr lang="es-ES" sz="3600"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Palmarés general</a:t>
            </a:r>
          </a:p>
          <a:p>
            <a:pPr algn="ctr">
              <a:lnSpc>
                <a:spcPct val="107000"/>
              </a:lnSpc>
              <a:spcAft>
                <a:spcPts val="300"/>
              </a:spcAft>
            </a:pPr>
            <a:endParaRPr lang="es-MX" sz="2800" dirty="0">
              <a:effectLst>
                <a:outerShdw blurRad="38100" dist="38100" dir="2700000" algn="tl">
                  <a:srgbClr val="000000">
                    <a:alpha val="43137"/>
                  </a:srgbClr>
                </a:outerShdw>
              </a:effectLst>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Competiciones</a:t>
            </a:r>
          </a:p>
          <a:p>
            <a:pPr algn="ctr">
              <a:lnSpc>
                <a:spcPts val="2800"/>
              </a:lnSpc>
              <a:spcAft>
                <a:spcPts val="300"/>
              </a:spcAft>
            </a:pPr>
            <a:r>
              <a:rPr lang="es-ES" sz="3600"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Fórmula 1</a:t>
            </a:r>
          </a:p>
          <a:p>
            <a:pPr algn="ctr">
              <a:lnSpc>
                <a:spcPct val="107000"/>
              </a:lnSpc>
              <a:spcAft>
                <a:spcPts val="300"/>
              </a:spcAft>
            </a:pPr>
            <a:endParaRPr lang="es-MX" sz="2800" dirty="0">
              <a:effectLst>
                <a:outerShdw blurRad="38100" dist="38100" dir="2700000" algn="tl">
                  <a:srgbClr val="000000">
                    <a:alpha val="43137"/>
                  </a:srgbClr>
                </a:outerShdw>
              </a:effectLst>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Años</a:t>
            </a:r>
            <a:r>
              <a:rPr lang="es-ES" sz="2800" kern="1800" dirty="0">
                <a:solidFill>
                  <a:srgbClr val="000000"/>
                </a:solidFill>
                <a:effectLst>
                  <a:outerShdw blurRad="38100" dist="38100" dir="2700000" algn="tl">
                    <a:srgbClr val="000000">
                      <a:alpha val="43137"/>
                    </a:srgbClr>
                  </a:outerShdw>
                </a:effectLst>
                <a:latin typeface="Algerian" panose="04020705040A02060702" pitchFamily="82" charset="0"/>
                <a:ea typeface="Times New Roman" panose="02020603050405020304" pitchFamily="18" charset="0"/>
                <a:cs typeface="Times New Roman" panose="02020603050405020304" pitchFamily="18" charset="0"/>
              </a:rPr>
              <a:t> </a:t>
            </a: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en</a:t>
            </a:r>
            <a:r>
              <a:rPr lang="es-ES" sz="2800" kern="1800" dirty="0">
                <a:solidFill>
                  <a:srgbClr val="000000"/>
                </a:solidFill>
                <a:effectLst>
                  <a:outerShdw blurRad="38100" dist="38100" dir="2700000" algn="tl">
                    <a:srgbClr val="000000">
                      <a:alpha val="43137"/>
                    </a:srgbClr>
                  </a:outerShdw>
                </a:effectLst>
                <a:latin typeface="Algerian" panose="04020705040A02060702" pitchFamily="82" charset="0"/>
                <a:ea typeface="Times New Roman" panose="02020603050405020304" pitchFamily="18" charset="0"/>
                <a:cs typeface="Times New Roman" panose="02020603050405020304" pitchFamily="18" charset="0"/>
              </a:rPr>
              <a:t> </a:t>
            </a:r>
            <a:r>
              <a:rPr lang="es-ES"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activo</a:t>
            </a:r>
          </a:p>
          <a:p>
            <a:pPr algn="ctr">
              <a:lnSpc>
                <a:spcPts val="2800"/>
              </a:lnSpc>
              <a:spcAft>
                <a:spcPts val="300"/>
              </a:spcAft>
            </a:pPr>
            <a:r>
              <a:rPr lang="es-ES" sz="3600"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1980-1992 </a:t>
            </a:r>
          </a:p>
          <a:p>
            <a:pPr algn="ctr">
              <a:lnSpc>
                <a:spcPts val="2800"/>
              </a:lnSpc>
              <a:spcAft>
                <a:spcPts val="300"/>
              </a:spcAft>
            </a:pPr>
            <a:r>
              <a:rPr lang="es-ES" sz="3600" kern="1800" dirty="0">
                <a:solidFill>
                  <a:srgbClr val="0000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y 1994-1995</a:t>
            </a:r>
            <a:endParaRPr lang="es-MX" sz="3600" dirty="0">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B5A4FA03-5F10-40E2-8F0C-D8F6CB5C5FC9}"/>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0912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2" name="Mansell 1 Medley-Eaglenest-1.wav"/>
          </p:stSnd>
        </p:sndAc>
      </p:transition>
    </mc:Choice>
    <mc:Fallback xmlns="">
      <p:transition spd="slow" advTm="0">
        <p:fade/>
        <p:sndAc>
          <p:stSnd>
            <p:snd r:embed="rId4" name="Mansell 1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470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1200"/>
                                        <p:tgtEl>
                                          <p:spTgt spid="4">
                                            <p:txEl>
                                              <p:pRg st="0" end="0"/>
                                            </p:txEl>
                                          </p:spTgt>
                                        </p:tgtEl>
                                      </p:cBhvr>
                                    </p:animEffect>
                                  </p:childTnLst>
                                </p:cTn>
                              </p:par>
                            </p:childTnLst>
                          </p:cTn>
                        </p:par>
                        <p:par>
                          <p:cTn id="12" fill="hold">
                            <p:stCondLst>
                              <p:cond delay="9080"/>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1200"/>
                                        <p:tgtEl>
                                          <p:spTgt spid="4">
                                            <p:txEl>
                                              <p:pRg st="2" end="2"/>
                                            </p:txEl>
                                          </p:spTgt>
                                        </p:tgtEl>
                                      </p:cBhvr>
                                    </p:animEffect>
                                  </p:childTnLst>
                                </p:cTn>
                              </p:par>
                            </p:childTnLst>
                          </p:cTn>
                        </p:par>
                        <p:par>
                          <p:cTn id="16" fill="hold">
                            <p:stCondLst>
                              <p:cond delay="131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200"/>
                                        <p:tgtEl>
                                          <p:spTgt spid="4">
                                            <p:txEl>
                                              <p:pRg st="3" end="3"/>
                                            </p:txEl>
                                          </p:spTgt>
                                        </p:tgtEl>
                                      </p:cBhvr>
                                    </p:animEffect>
                                  </p:childTnLst>
                                </p:cTn>
                              </p:par>
                            </p:childTnLst>
                          </p:cTn>
                        </p:par>
                        <p:par>
                          <p:cTn id="20" fill="hold">
                            <p:stCondLst>
                              <p:cond delay="1526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4">
                                            <p:txEl>
                                              <p:pRg st="5" end="5"/>
                                            </p:txEl>
                                          </p:spTgt>
                                        </p:tgtEl>
                                        <p:attrNameLst>
                                          <p:attrName>style.visibility</p:attrName>
                                        </p:attrNameLst>
                                      </p:cBhvr>
                                      <p:to>
                                        <p:strVal val="visible"/>
                                      </p:to>
                                    </p:set>
                                    <p:animEffect transition="in" filter="fade">
                                      <p:cBhvr>
                                        <p:cTn id="23" dur="1200"/>
                                        <p:tgtEl>
                                          <p:spTgt spid="4">
                                            <p:txEl>
                                              <p:pRg st="5" end="5"/>
                                            </p:txEl>
                                          </p:spTgt>
                                        </p:tgtEl>
                                      </p:cBhvr>
                                    </p:animEffect>
                                  </p:childTnLst>
                                </p:cTn>
                              </p:par>
                            </p:childTnLst>
                          </p:cTn>
                        </p:par>
                        <p:par>
                          <p:cTn id="24" fill="hold">
                            <p:stCondLst>
                              <p:cond delay="1854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1200"/>
                                        <p:tgtEl>
                                          <p:spTgt spid="4">
                                            <p:txEl>
                                              <p:pRg st="6" end="6"/>
                                            </p:txEl>
                                          </p:spTgt>
                                        </p:tgtEl>
                                      </p:cBhvr>
                                    </p:animEffect>
                                  </p:childTnLst>
                                </p:cTn>
                              </p:par>
                            </p:childTnLst>
                          </p:cTn>
                        </p:par>
                        <p:par>
                          <p:cTn id="28" fill="hold">
                            <p:stCondLst>
                              <p:cond delay="23340"/>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4">
                                            <p:txEl>
                                              <p:pRg st="7" end="7"/>
                                            </p:txEl>
                                          </p:spTgt>
                                        </p:tgtEl>
                                        <p:attrNameLst>
                                          <p:attrName>style.visibility</p:attrName>
                                        </p:attrNameLst>
                                      </p:cBhvr>
                                      <p:to>
                                        <p:strVal val="visible"/>
                                      </p:to>
                                    </p:set>
                                    <p:animEffect transition="in" filter="fade">
                                      <p:cBhvr>
                                        <p:cTn id="31" dur="1200"/>
                                        <p:tgtEl>
                                          <p:spTgt spid="4">
                                            <p:txEl>
                                              <p:pRg st="7" end="7"/>
                                            </p:txEl>
                                          </p:spTgt>
                                        </p:tgtEl>
                                      </p:cBhvr>
                                    </p:animEffect>
                                  </p:childTnLst>
                                </p:cTn>
                              </p:par>
                            </p:childTnLst>
                          </p:cTn>
                        </p:par>
                        <p:par>
                          <p:cTn id="32" fill="hold">
                            <p:stCondLst>
                              <p:cond delay="2706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4">
                                            <p:txEl>
                                              <p:pRg st="8" end="8"/>
                                            </p:txEl>
                                          </p:spTgt>
                                        </p:tgtEl>
                                        <p:attrNameLst>
                                          <p:attrName>style.visibility</p:attrName>
                                        </p:attrNameLst>
                                      </p:cBhvr>
                                      <p:to>
                                        <p:strVal val="visible"/>
                                      </p:to>
                                    </p:set>
                                    <p:animEffect transition="in" filter="fade">
                                      <p:cBhvr>
                                        <p:cTn id="35" dur="1200"/>
                                        <p:tgtEl>
                                          <p:spTgt spid="4">
                                            <p:txEl>
                                              <p:pRg st="8" end="8"/>
                                            </p:txEl>
                                          </p:spTgt>
                                        </p:tgtEl>
                                      </p:cBhvr>
                                    </p:animEffect>
                                  </p:childTnLst>
                                </p:cTn>
                              </p:par>
                            </p:childTnLst>
                          </p:cTn>
                        </p:par>
                        <p:par>
                          <p:cTn id="36" fill="hold">
                            <p:stCondLst>
                              <p:cond delay="2994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6">
                                            <p:txEl>
                                              <p:pRg st="0" end="0"/>
                                            </p:txEl>
                                          </p:spTgt>
                                        </p:tgtEl>
                                        <p:attrNameLst>
                                          <p:attrName>style.visibility</p:attrName>
                                        </p:attrNameLst>
                                      </p:cBhvr>
                                      <p:to>
                                        <p:strVal val="visible"/>
                                      </p:to>
                                    </p:set>
                                    <p:animEffect transition="in" filter="fade">
                                      <p:cBhvr>
                                        <p:cTn id="39" dur="1200"/>
                                        <p:tgtEl>
                                          <p:spTgt spid="6">
                                            <p:txEl>
                                              <p:pRg st="0" end="0"/>
                                            </p:txEl>
                                          </p:spTgt>
                                        </p:tgtEl>
                                      </p:cBhvr>
                                    </p:animEffect>
                                  </p:childTnLst>
                                </p:cTn>
                              </p:par>
                            </p:childTnLst>
                          </p:cTn>
                        </p:par>
                        <p:par>
                          <p:cTn id="40" fill="hold">
                            <p:stCondLst>
                              <p:cond delay="33940"/>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6">
                                            <p:txEl>
                                              <p:pRg st="1" end="1"/>
                                            </p:txEl>
                                          </p:spTgt>
                                        </p:tgtEl>
                                        <p:attrNameLst>
                                          <p:attrName>style.visibility</p:attrName>
                                        </p:attrNameLst>
                                      </p:cBhvr>
                                      <p:to>
                                        <p:strVal val="visible"/>
                                      </p:to>
                                    </p:set>
                                    <p:animEffect transition="in" filter="fade">
                                      <p:cBhvr>
                                        <p:cTn id="43" dur="1200"/>
                                        <p:tgtEl>
                                          <p:spTgt spid="6">
                                            <p:txEl>
                                              <p:pRg st="1" end="1"/>
                                            </p:txEl>
                                          </p:spTgt>
                                        </p:tgtEl>
                                      </p:cBhvr>
                                    </p:animEffect>
                                  </p:childTnLst>
                                </p:cTn>
                              </p:par>
                            </p:childTnLst>
                          </p:cTn>
                        </p:par>
                        <p:par>
                          <p:cTn id="44" fill="hold">
                            <p:stCondLst>
                              <p:cond delay="36820"/>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6">
                                            <p:txEl>
                                              <p:pRg st="3" end="3"/>
                                            </p:txEl>
                                          </p:spTgt>
                                        </p:tgtEl>
                                        <p:attrNameLst>
                                          <p:attrName>style.visibility</p:attrName>
                                        </p:attrNameLst>
                                      </p:cBhvr>
                                      <p:to>
                                        <p:strVal val="visible"/>
                                      </p:to>
                                    </p:set>
                                    <p:animEffect transition="in" filter="fade">
                                      <p:cBhvr>
                                        <p:cTn id="47" dur="1200"/>
                                        <p:tgtEl>
                                          <p:spTgt spid="6">
                                            <p:txEl>
                                              <p:pRg st="3" end="3"/>
                                            </p:txEl>
                                          </p:spTgt>
                                        </p:tgtEl>
                                      </p:cBhvr>
                                    </p:animEffect>
                                  </p:childTnLst>
                                </p:cTn>
                              </p:par>
                            </p:childTnLst>
                          </p:cTn>
                        </p:par>
                        <p:par>
                          <p:cTn id="48" fill="hold">
                            <p:stCondLst>
                              <p:cond delay="40460"/>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6">
                                            <p:txEl>
                                              <p:pRg st="4" end="4"/>
                                            </p:txEl>
                                          </p:spTgt>
                                        </p:tgtEl>
                                        <p:attrNameLst>
                                          <p:attrName>style.visibility</p:attrName>
                                        </p:attrNameLst>
                                      </p:cBhvr>
                                      <p:to>
                                        <p:strVal val="visible"/>
                                      </p:to>
                                    </p:set>
                                    <p:animEffect transition="in" filter="fade">
                                      <p:cBhvr>
                                        <p:cTn id="51" dur="1200"/>
                                        <p:tgtEl>
                                          <p:spTgt spid="6">
                                            <p:txEl>
                                              <p:pRg st="4" end="4"/>
                                            </p:txEl>
                                          </p:spTgt>
                                        </p:tgtEl>
                                      </p:cBhvr>
                                    </p:animEffect>
                                  </p:childTnLst>
                                </p:cTn>
                              </p:par>
                            </p:childTnLst>
                          </p:cTn>
                        </p:par>
                        <p:par>
                          <p:cTn id="52" fill="hold">
                            <p:stCondLst>
                              <p:cond delay="42500"/>
                            </p:stCondLst>
                            <p:childTnLst>
                              <p:par>
                                <p:cTn id="53" presetID="10" presetClass="entr" presetSubtype="0" fill="hold" grpId="0" nodeType="afterEffect">
                                  <p:stCondLst>
                                    <p:cond delay="1000"/>
                                  </p:stCondLst>
                                  <p:iterate type="lt">
                                    <p:tmPct val="10000"/>
                                  </p:iterate>
                                  <p:childTnLst>
                                    <p:set>
                                      <p:cBhvr>
                                        <p:cTn id="54" dur="1" fill="hold">
                                          <p:stCondLst>
                                            <p:cond delay="0"/>
                                          </p:stCondLst>
                                        </p:cTn>
                                        <p:tgtEl>
                                          <p:spTgt spid="6">
                                            <p:txEl>
                                              <p:pRg st="6" end="6"/>
                                            </p:txEl>
                                          </p:spTgt>
                                        </p:tgtEl>
                                        <p:attrNameLst>
                                          <p:attrName>style.visibility</p:attrName>
                                        </p:attrNameLst>
                                      </p:cBhvr>
                                      <p:to>
                                        <p:strVal val="visible"/>
                                      </p:to>
                                    </p:set>
                                    <p:animEffect transition="in" filter="fade">
                                      <p:cBhvr>
                                        <p:cTn id="55" dur="1200"/>
                                        <p:tgtEl>
                                          <p:spTgt spid="6">
                                            <p:txEl>
                                              <p:pRg st="6" end="6"/>
                                            </p:txEl>
                                          </p:spTgt>
                                        </p:tgtEl>
                                      </p:cBhvr>
                                    </p:animEffect>
                                  </p:childTnLst>
                                </p:cTn>
                              </p:par>
                            </p:childTnLst>
                          </p:cTn>
                        </p:par>
                        <p:par>
                          <p:cTn id="56" fill="hold">
                            <p:stCondLst>
                              <p:cond delay="4602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6">
                                            <p:txEl>
                                              <p:pRg st="7" end="7"/>
                                            </p:txEl>
                                          </p:spTgt>
                                        </p:tgtEl>
                                        <p:attrNameLst>
                                          <p:attrName>style.visibility</p:attrName>
                                        </p:attrNameLst>
                                      </p:cBhvr>
                                      <p:to>
                                        <p:strVal val="visible"/>
                                      </p:to>
                                    </p:set>
                                    <p:animEffect transition="in" filter="fade">
                                      <p:cBhvr>
                                        <p:cTn id="59" dur="1200"/>
                                        <p:tgtEl>
                                          <p:spTgt spid="6">
                                            <p:txEl>
                                              <p:pRg st="7" end="7"/>
                                            </p:txEl>
                                          </p:spTgt>
                                        </p:tgtEl>
                                      </p:cBhvr>
                                    </p:animEffect>
                                  </p:childTnLst>
                                </p:cTn>
                              </p:par>
                            </p:childTnLst>
                          </p:cTn>
                        </p:par>
                        <p:par>
                          <p:cTn id="60" fill="hold">
                            <p:stCondLst>
                              <p:cond delay="4818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6">
                                            <p:txEl>
                                              <p:pRg st="8" end="8"/>
                                            </p:txEl>
                                          </p:spTgt>
                                        </p:tgtEl>
                                        <p:attrNameLst>
                                          <p:attrName>style.visibility</p:attrName>
                                        </p:attrNameLst>
                                      </p:cBhvr>
                                      <p:to>
                                        <p:strVal val="visible"/>
                                      </p:to>
                                    </p:set>
                                    <p:animEffect transition="in" filter="fade">
                                      <p:cBhvr>
                                        <p:cTn id="63" dur="1200"/>
                                        <p:tgtEl>
                                          <p:spTgt spid="6">
                                            <p:txEl>
                                              <p:pRg st="8" end="8"/>
                                            </p:txEl>
                                          </p:spTgt>
                                        </p:tgtEl>
                                      </p:cBhvr>
                                    </p:animEffect>
                                  </p:childTnLst>
                                </p:cTn>
                              </p:par>
                            </p:childTnLst>
                          </p:cTn>
                        </p:par>
                        <p:par>
                          <p:cTn id="64" fill="hold">
                            <p:stCondLst>
                              <p:cond delay="50460"/>
                            </p:stCondLst>
                            <p:childTnLst>
                              <p:par>
                                <p:cTn id="65" presetID="1" presetClass="entr" presetSubtype="0" fill="hold" grpId="0" nodeType="afterEffect" nodePh="1">
                                  <p:stCondLst>
                                    <p:cond delay="2000"/>
                                  </p:stCondLst>
                                  <p:endCondLst>
                                    <p:cond evt="begin" delay="0">
                                      <p:tn val="65"/>
                                    </p:cond>
                                  </p:endCondLst>
                                  <p:childTnLst>
                                    <p:set>
                                      <p:cBhvr>
                                        <p:cTn id="6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6" grpId="0" build="p"/>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D5543A3F-8DCE-4B11-94A5-3F9B18BD056F}"/>
              </a:ext>
            </a:extLst>
          </p:cNvPr>
          <p:cNvSpPr/>
          <p:nvPr/>
        </p:nvSpPr>
        <p:spPr>
          <a:xfrm>
            <a:off x="14750" y="294969"/>
            <a:ext cx="4675238" cy="6294672"/>
          </a:xfrm>
          <a:prstGeom prst="rect">
            <a:avLst/>
          </a:prstGeom>
        </p:spPr>
        <p:txBody>
          <a:bodyPr wrap="square">
            <a:spAutoFit/>
          </a:bodyPr>
          <a:lstStyle/>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Equipos</a:t>
            </a:r>
          </a:p>
          <a:p>
            <a:pP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Lotus, Williams, </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Newman/Haas Racing, </a:t>
            </a:r>
          </a:p>
          <a:p>
            <a:pPr algn="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Ferrari y McLaren</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Carreras</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comenzadas</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187</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Campeonatos</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mundiales</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1992</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Victorias</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31</a:t>
            </a:r>
            <a:endParaRPr lang="es-MX" sz="36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C39A289-DA3E-445A-A1F5-6B4072D11A16}"/>
              </a:ext>
            </a:extLst>
          </p:cNvPr>
          <p:cNvSpPr/>
          <p:nvPr/>
        </p:nvSpPr>
        <p:spPr>
          <a:xfrm>
            <a:off x="7536426" y="668595"/>
            <a:ext cx="4655571" cy="5538055"/>
          </a:xfrm>
          <a:prstGeom prst="rect">
            <a:avLst/>
          </a:prstGeom>
        </p:spPr>
        <p:txBody>
          <a:bodyPr wrap="square">
            <a:spAutoFit/>
          </a:bodyPr>
          <a:lstStyle/>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Podios</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59</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err="1">
                <a:ln>
                  <a:solidFill>
                    <a:srgbClr val="996633"/>
                  </a:solidFill>
                </a:ln>
                <a:solidFill>
                  <a:srgbClr val="FFC000"/>
                </a:solidFill>
                <a:latin typeface="Algerian" panose="04020705040A02060702" pitchFamily="82" charset="0"/>
                <a:cs typeface="Arial"/>
              </a:rPr>
              <a:t>Poles</a:t>
            </a:r>
            <a:endParaRPr lang="es-MX" sz="2800" b="1" kern="0" dirty="0">
              <a:ln>
                <a:solidFill>
                  <a:srgbClr val="996633"/>
                </a:solidFill>
              </a:ln>
              <a:solidFill>
                <a:srgbClr val="FFC000"/>
              </a:solidFill>
              <a:latin typeface="Algerian" panose="04020705040A02060702" pitchFamily="82" charset="0"/>
              <a:cs typeface="Arial"/>
            </a:endParaRP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32</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Vueltas</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rápidas</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30</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Primera</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carrera</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 Premio de Austria</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1980</a:t>
            </a:r>
            <a:endParaRPr lang="es-MX" sz="36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2D0EBE17-93B3-43EF-84CE-28F2BC3ACE2E}"/>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CuadroTexto 6">
            <a:extLst>
              <a:ext uri="{FF2B5EF4-FFF2-40B4-BE49-F238E27FC236}">
                <a16:creationId xmlns:a16="http://schemas.microsoft.com/office/drawing/2014/main" id="{A2F8B021-17B4-466F-9E11-872E548943B4}"/>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1271920"/>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200"/>
                                        <p:tgtEl>
                                          <p:spTgt spid="4">
                                            <p:txEl>
                                              <p:pRg st="0" end="0"/>
                                            </p:txEl>
                                          </p:spTgt>
                                        </p:tgtEl>
                                      </p:cBhvr>
                                    </p:animEffect>
                                  </p:childTnLst>
                                </p:cTn>
                              </p:par>
                            </p:childTnLst>
                          </p:cTn>
                        </p:par>
                        <p:par>
                          <p:cTn id="8" fill="hold">
                            <p:stCondLst>
                              <p:cond delay="242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1200"/>
                                        <p:tgtEl>
                                          <p:spTgt spid="4">
                                            <p:txEl>
                                              <p:pRg st="1" end="1"/>
                                            </p:txEl>
                                          </p:spTgt>
                                        </p:tgtEl>
                                      </p:cBhvr>
                                    </p:animEffect>
                                  </p:childTnLst>
                                </p:cTn>
                              </p:par>
                            </p:childTnLst>
                          </p:cTn>
                        </p:par>
                        <p:par>
                          <p:cTn id="12" fill="hold">
                            <p:stCondLst>
                              <p:cond delay="53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1200"/>
                                        <p:tgtEl>
                                          <p:spTgt spid="4">
                                            <p:txEl>
                                              <p:pRg st="2" end="2"/>
                                            </p:txEl>
                                          </p:spTgt>
                                        </p:tgtEl>
                                      </p:cBhvr>
                                    </p:animEffect>
                                  </p:childTnLst>
                                </p:cTn>
                              </p:par>
                            </p:childTnLst>
                          </p:cTn>
                        </p:par>
                        <p:par>
                          <p:cTn id="16" fill="hold">
                            <p:stCondLst>
                              <p:cond delay="854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200"/>
                                        <p:tgtEl>
                                          <p:spTgt spid="4">
                                            <p:txEl>
                                              <p:pRg st="3" end="3"/>
                                            </p:txEl>
                                          </p:spTgt>
                                        </p:tgtEl>
                                      </p:cBhvr>
                                    </p:animEffect>
                                  </p:childTnLst>
                                </p:cTn>
                              </p:par>
                            </p:childTnLst>
                          </p:cTn>
                        </p:par>
                        <p:par>
                          <p:cTn id="20" fill="hold">
                            <p:stCondLst>
                              <p:cond delay="1142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4">
                                            <p:txEl>
                                              <p:pRg st="5" end="5"/>
                                            </p:txEl>
                                          </p:spTgt>
                                        </p:tgtEl>
                                        <p:attrNameLst>
                                          <p:attrName>style.visibility</p:attrName>
                                        </p:attrNameLst>
                                      </p:cBhvr>
                                      <p:to>
                                        <p:strVal val="visible"/>
                                      </p:to>
                                    </p:set>
                                    <p:animEffect transition="in" filter="fade">
                                      <p:cBhvr>
                                        <p:cTn id="23" dur="1200"/>
                                        <p:tgtEl>
                                          <p:spTgt spid="4">
                                            <p:txEl>
                                              <p:pRg st="5" end="5"/>
                                            </p:txEl>
                                          </p:spTgt>
                                        </p:tgtEl>
                                      </p:cBhvr>
                                    </p:animEffect>
                                  </p:childTnLst>
                                </p:cTn>
                              </p:par>
                            </p:childTnLst>
                          </p:cTn>
                        </p:par>
                        <p:par>
                          <p:cTn id="24" fill="hold">
                            <p:stCondLst>
                              <p:cond delay="1566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1200"/>
                                        <p:tgtEl>
                                          <p:spTgt spid="4">
                                            <p:txEl>
                                              <p:pRg st="6" end="6"/>
                                            </p:txEl>
                                          </p:spTgt>
                                        </p:tgtEl>
                                      </p:cBhvr>
                                    </p:animEffect>
                                  </p:childTnLst>
                                </p:cTn>
                              </p:par>
                            </p:childTnLst>
                          </p:cTn>
                        </p:par>
                        <p:par>
                          <p:cTn id="28" fill="hold">
                            <p:stCondLst>
                              <p:cond delay="1710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4">
                                            <p:txEl>
                                              <p:pRg st="8" end="8"/>
                                            </p:txEl>
                                          </p:spTgt>
                                        </p:tgtEl>
                                        <p:attrNameLst>
                                          <p:attrName>style.visibility</p:attrName>
                                        </p:attrNameLst>
                                      </p:cBhvr>
                                      <p:to>
                                        <p:strVal val="visible"/>
                                      </p:to>
                                    </p:set>
                                    <p:animEffect transition="in" filter="fade">
                                      <p:cBhvr>
                                        <p:cTn id="31" dur="1200"/>
                                        <p:tgtEl>
                                          <p:spTgt spid="4">
                                            <p:txEl>
                                              <p:pRg st="8" end="8"/>
                                            </p:txEl>
                                          </p:spTgt>
                                        </p:tgtEl>
                                      </p:cBhvr>
                                    </p:animEffect>
                                  </p:childTnLst>
                                </p:cTn>
                              </p:par>
                            </p:childTnLst>
                          </p:cTn>
                        </p:par>
                        <p:par>
                          <p:cTn id="32" fill="hold">
                            <p:stCondLst>
                              <p:cond delay="2158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4">
                                            <p:txEl>
                                              <p:pRg st="9" end="9"/>
                                            </p:txEl>
                                          </p:spTgt>
                                        </p:tgtEl>
                                        <p:attrNameLst>
                                          <p:attrName>style.visibility</p:attrName>
                                        </p:attrNameLst>
                                      </p:cBhvr>
                                      <p:to>
                                        <p:strVal val="visible"/>
                                      </p:to>
                                    </p:set>
                                    <p:animEffect transition="in" filter="fade">
                                      <p:cBhvr>
                                        <p:cTn id="35" dur="1200"/>
                                        <p:tgtEl>
                                          <p:spTgt spid="4">
                                            <p:txEl>
                                              <p:pRg st="9" end="9"/>
                                            </p:txEl>
                                          </p:spTgt>
                                        </p:tgtEl>
                                      </p:cBhvr>
                                    </p:animEffect>
                                  </p:childTnLst>
                                </p:cTn>
                              </p:par>
                            </p:childTnLst>
                          </p:cTn>
                        </p:par>
                        <p:par>
                          <p:cTn id="36" fill="hold">
                            <p:stCondLst>
                              <p:cond delay="22780"/>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4">
                                            <p:txEl>
                                              <p:pRg st="10" end="10"/>
                                            </p:txEl>
                                          </p:spTgt>
                                        </p:tgtEl>
                                        <p:attrNameLst>
                                          <p:attrName>style.visibility</p:attrName>
                                        </p:attrNameLst>
                                      </p:cBhvr>
                                      <p:to>
                                        <p:strVal val="visible"/>
                                      </p:to>
                                    </p:set>
                                    <p:animEffect transition="in" filter="fade">
                                      <p:cBhvr>
                                        <p:cTn id="39" dur="1200"/>
                                        <p:tgtEl>
                                          <p:spTgt spid="4">
                                            <p:txEl>
                                              <p:pRg st="10" end="10"/>
                                            </p:txEl>
                                          </p:spTgt>
                                        </p:tgtEl>
                                      </p:cBhvr>
                                    </p:animEffect>
                                  </p:childTnLst>
                                </p:cTn>
                              </p:par>
                            </p:childTnLst>
                          </p:cTn>
                        </p:par>
                        <p:par>
                          <p:cTn id="40" fill="hold">
                            <p:stCondLst>
                              <p:cond delay="24340"/>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4">
                                            <p:txEl>
                                              <p:pRg st="12" end="12"/>
                                            </p:txEl>
                                          </p:spTgt>
                                        </p:tgtEl>
                                        <p:attrNameLst>
                                          <p:attrName>style.visibility</p:attrName>
                                        </p:attrNameLst>
                                      </p:cBhvr>
                                      <p:to>
                                        <p:strVal val="visible"/>
                                      </p:to>
                                    </p:set>
                                    <p:animEffect transition="in" filter="fade">
                                      <p:cBhvr>
                                        <p:cTn id="43" dur="1200"/>
                                        <p:tgtEl>
                                          <p:spTgt spid="4">
                                            <p:txEl>
                                              <p:pRg st="12" end="12"/>
                                            </p:txEl>
                                          </p:spTgt>
                                        </p:tgtEl>
                                      </p:cBhvr>
                                    </p:animEffect>
                                  </p:childTnLst>
                                </p:cTn>
                              </p:par>
                            </p:childTnLst>
                          </p:cTn>
                        </p:par>
                        <p:par>
                          <p:cTn id="44" fill="hold">
                            <p:stCondLst>
                              <p:cond delay="27500"/>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4">
                                            <p:txEl>
                                              <p:pRg st="13" end="13"/>
                                            </p:txEl>
                                          </p:spTgt>
                                        </p:tgtEl>
                                        <p:attrNameLst>
                                          <p:attrName>style.visibility</p:attrName>
                                        </p:attrNameLst>
                                      </p:cBhvr>
                                      <p:to>
                                        <p:strVal val="visible"/>
                                      </p:to>
                                    </p:set>
                                    <p:animEffect transition="in" filter="fade">
                                      <p:cBhvr>
                                        <p:cTn id="47" dur="1200"/>
                                        <p:tgtEl>
                                          <p:spTgt spid="4">
                                            <p:txEl>
                                              <p:pRg st="13" end="13"/>
                                            </p:txEl>
                                          </p:spTgt>
                                        </p:tgtEl>
                                      </p:cBhvr>
                                    </p:animEffect>
                                  </p:childTnLst>
                                </p:cTn>
                              </p:par>
                            </p:childTnLst>
                          </p:cTn>
                        </p:par>
                        <p:par>
                          <p:cTn id="48" fill="hold">
                            <p:stCondLst>
                              <p:cond delay="28820"/>
                            </p:stCondLst>
                            <p:childTnLst>
                              <p:par>
                                <p:cTn id="49" presetID="10" presetClass="entr" presetSubtype="0" fill="hold" grpId="0" nodeType="afterEffect">
                                  <p:stCondLst>
                                    <p:cond delay="1000"/>
                                  </p:stCondLst>
                                  <p:iterate type="lt">
                                    <p:tmPct val="10000"/>
                                  </p:iterate>
                                  <p:childTnLst>
                                    <p:set>
                                      <p:cBhvr>
                                        <p:cTn id="50" dur="1" fill="hold">
                                          <p:stCondLst>
                                            <p:cond delay="0"/>
                                          </p:stCondLst>
                                        </p:cTn>
                                        <p:tgtEl>
                                          <p:spTgt spid="6">
                                            <p:txEl>
                                              <p:pRg st="0" end="0"/>
                                            </p:txEl>
                                          </p:spTgt>
                                        </p:tgtEl>
                                        <p:attrNameLst>
                                          <p:attrName>style.visibility</p:attrName>
                                        </p:attrNameLst>
                                      </p:cBhvr>
                                      <p:to>
                                        <p:strVal val="visible"/>
                                      </p:to>
                                    </p:set>
                                    <p:animEffect transition="in" filter="fade">
                                      <p:cBhvr>
                                        <p:cTn id="51" dur="1200"/>
                                        <p:tgtEl>
                                          <p:spTgt spid="6">
                                            <p:txEl>
                                              <p:pRg st="0" end="0"/>
                                            </p:txEl>
                                          </p:spTgt>
                                        </p:tgtEl>
                                      </p:cBhvr>
                                    </p:animEffect>
                                  </p:childTnLst>
                                </p:cTn>
                              </p:par>
                            </p:childTnLst>
                          </p:cTn>
                        </p:par>
                        <p:par>
                          <p:cTn id="52" fill="hold">
                            <p:stCondLst>
                              <p:cond delay="31620"/>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6">
                                            <p:txEl>
                                              <p:pRg st="1" end="1"/>
                                            </p:txEl>
                                          </p:spTgt>
                                        </p:tgtEl>
                                        <p:attrNameLst>
                                          <p:attrName>style.visibility</p:attrName>
                                        </p:attrNameLst>
                                      </p:cBhvr>
                                      <p:to>
                                        <p:strVal val="visible"/>
                                      </p:to>
                                    </p:set>
                                    <p:animEffect transition="in" filter="fade">
                                      <p:cBhvr>
                                        <p:cTn id="55" dur="1200"/>
                                        <p:tgtEl>
                                          <p:spTgt spid="6">
                                            <p:txEl>
                                              <p:pRg st="1" end="1"/>
                                            </p:txEl>
                                          </p:spTgt>
                                        </p:tgtEl>
                                      </p:cBhvr>
                                    </p:animEffect>
                                  </p:childTnLst>
                                </p:cTn>
                              </p:par>
                            </p:childTnLst>
                          </p:cTn>
                        </p:par>
                        <p:par>
                          <p:cTn id="56" fill="hold">
                            <p:stCondLst>
                              <p:cond delay="32940"/>
                            </p:stCondLst>
                            <p:childTnLst>
                              <p:par>
                                <p:cTn id="57" presetID="10" presetClass="entr" presetSubtype="0" fill="hold" grpId="0" nodeType="afterEffect">
                                  <p:stCondLst>
                                    <p:cond delay="1000"/>
                                  </p:stCondLst>
                                  <p:iterate type="lt">
                                    <p:tmPct val="10000"/>
                                  </p:iterate>
                                  <p:childTnLst>
                                    <p:set>
                                      <p:cBhvr>
                                        <p:cTn id="58" dur="1" fill="hold">
                                          <p:stCondLst>
                                            <p:cond delay="0"/>
                                          </p:stCondLst>
                                        </p:cTn>
                                        <p:tgtEl>
                                          <p:spTgt spid="6">
                                            <p:txEl>
                                              <p:pRg st="3" end="3"/>
                                            </p:txEl>
                                          </p:spTgt>
                                        </p:tgtEl>
                                        <p:attrNameLst>
                                          <p:attrName>style.visibility</p:attrName>
                                        </p:attrNameLst>
                                      </p:cBhvr>
                                      <p:to>
                                        <p:strVal val="visible"/>
                                      </p:to>
                                    </p:set>
                                    <p:animEffect transition="in" filter="fade">
                                      <p:cBhvr>
                                        <p:cTn id="59" dur="1200"/>
                                        <p:tgtEl>
                                          <p:spTgt spid="6">
                                            <p:txEl>
                                              <p:pRg st="3" end="3"/>
                                            </p:txEl>
                                          </p:spTgt>
                                        </p:tgtEl>
                                      </p:cBhvr>
                                    </p:animEffect>
                                  </p:childTnLst>
                                </p:cTn>
                              </p:par>
                            </p:childTnLst>
                          </p:cTn>
                        </p:par>
                        <p:par>
                          <p:cTn id="60" fill="hold">
                            <p:stCondLst>
                              <p:cond delay="3562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6">
                                            <p:txEl>
                                              <p:pRg st="4" end="4"/>
                                            </p:txEl>
                                          </p:spTgt>
                                        </p:tgtEl>
                                        <p:attrNameLst>
                                          <p:attrName>style.visibility</p:attrName>
                                        </p:attrNameLst>
                                      </p:cBhvr>
                                      <p:to>
                                        <p:strVal val="visible"/>
                                      </p:to>
                                    </p:set>
                                    <p:animEffect transition="in" filter="fade">
                                      <p:cBhvr>
                                        <p:cTn id="63" dur="1200"/>
                                        <p:tgtEl>
                                          <p:spTgt spid="6">
                                            <p:txEl>
                                              <p:pRg st="4" end="4"/>
                                            </p:txEl>
                                          </p:spTgt>
                                        </p:tgtEl>
                                      </p:cBhvr>
                                    </p:animEffect>
                                  </p:childTnLst>
                                </p:cTn>
                              </p:par>
                            </p:childTnLst>
                          </p:cTn>
                        </p:par>
                        <p:par>
                          <p:cTn id="64" fill="hold">
                            <p:stCondLst>
                              <p:cond delay="36940"/>
                            </p:stCondLst>
                            <p:childTnLst>
                              <p:par>
                                <p:cTn id="65" presetID="10" presetClass="entr" presetSubtype="0" fill="hold" grpId="0" nodeType="afterEffect">
                                  <p:stCondLst>
                                    <p:cond delay="1000"/>
                                  </p:stCondLst>
                                  <p:iterate type="lt">
                                    <p:tmPct val="10000"/>
                                  </p:iterate>
                                  <p:childTnLst>
                                    <p:set>
                                      <p:cBhvr>
                                        <p:cTn id="66" dur="1" fill="hold">
                                          <p:stCondLst>
                                            <p:cond delay="0"/>
                                          </p:stCondLst>
                                        </p:cTn>
                                        <p:tgtEl>
                                          <p:spTgt spid="6">
                                            <p:txEl>
                                              <p:pRg st="6" end="6"/>
                                            </p:txEl>
                                          </p:spTgt>
                                        </p:tgtEl>
                                        <p:attrNameLst>
                                          <p:attrName>style.visibility</p:attrName>
                                        </p:attrNameLst>
                                      </p:cBhvr>
                                      <p:to>
                                        <p:strVal val="visible"/>
                                      </p:to>
                                    </p:set>
                                    <p:animEffect transition="in" filter="fade">
                                      <p:cBhvr>
                                        <p:cTn id="67" dur="1200"/>
                                        <p:tgtEl>
                                          <p:spTgt spid="6">
                                            <p:txEl>
                                              <p:pRg st="6" end="6"/>
                                            </p:txEl>
                                          </p:spTgt>
                                        </p:tgtEl>
                                      </p:cBhvr>
                                    </p:animEffect>
                                  </p:childTnLst>
                                </p:cTn>
                              </p:par>
                            </p:childTnLst>
                          </p:cTn>
                        </p:par>
                        <p:par>
                          <p:cTn id="68" fill="hold">
                            <p:stCondLst>
                              <p:cond delay="40700"/>
                            </p:stCondLst>
                            <p:childTnLst>
                              <p:par>
                                <p:cTn id="69" presetID="10" presetClass="entr" presetSubtype="0" fill="hold" grpId="0" nodeType="afterEffect">
                                  <p:stCondLst>
                                    <p:cond delay="0"/>
                                  </p:stCondLst>
                                  <p:iterate type="lt">
                                    <p:tmPct val="10000"/>
                                  </p:iterate>
                                  <p:childTnLst>
                                    <p:set>
                                      <p:cBhvr>
                                        <p:cTn id="70" dur="1" fill="hold">
                                          <p:stCondLst>
                                            <p:cond delay="0"/>
                                          </p:stCondLst>
                                        </p:cTn>
                                        <p:tgtEl>
                                          <p:spTgt spid="6">
                                            <p:txEl>
                                              <p:pRg st="7" end="7"/>
                                            </p:txEl>
                                          </p:spTgt>
                                        </p:tgtEl>
                                        <p:attrNameLst>
                                          <p:attrName>style.visibility</p:attrName>
                                        </p:attrNameLst>
                                      </p:cBhvr>
                                      <p:to>
                                        <p:strVal val="visible"/>
                                      </p:to>
                                    </p:set>
                                    <p:animEffect transition="in" filter="fade">
                                      <p:cBhvr>
                                        <p:cTn id="71" dur="1200"/>
                                        <p:tgtEl>
                                          <p:spTgt spid="6">
                                            <p:txEl>
                                              <p:pRg st="7" end="7"/>
                                            </p:txEl>
                                          </p:spTgt>
                                        </p:tgtEl>
                                      </p:cBhvr>
                                    </p:animEffect>
                                  </p:childTnLst>
                                </p:cTn>
                              </p:par>
                            </p:childTnLst>
                          </p:cTn>
                        </p:par>
                        <p:par>
                          <p:cTn id="72" fill="hold">
                            <p:stCondLst>
                              <p:cond delay="42020"/>
                            </p:stCondLst>
                            <p:childTnLst>
                              <p:par>
                                <p:cTn id="73" presetID="10" presetClass="entr" presetSubtype="0" fill="hold" grpId="0" nodeType="afterEffect">
                                  <p:stCondLst>
                                    <p:cond delay="1000"/>
                                  </p:stCondLst>
                                  <p:iterate type="lt">
                                    <p:tmPct val="10000"/>
                                  </p:iterate>
                                  <p:childTnLst>
                                    <p:set>
                                      <p:cBhvr>
                                        <p:cTn id="74" dur="1" fill="hold">
                                          <p:stCondLst>
                                            <p:cond delay="0"/>
                                          </p:stCondLst>
                                        </p:cTn>
                                        <p:tgtEl>
                                          <p:spTgt spid="6">
                                            <p:txEl>
                                              <p:pRg st="9" end="9"/>
                                            </p:txEl>
                                          </p:spTgt>
                                        </p:tgtEl>
                                        <p:attrNameLst>
                                          <p:attrName>style.visibility</p:attrName>
                                        </p:attrNameLst>
                                      </p:cBhvr>
                                      <p:to>
                                        <p:strVal val="visible"/>
                                      </p:to>
                                    </p:set>
                                    <p:animEffect transition="in" filter="fade">
                                      <p:cBhvr>
                                        <p:cTn id="75" dur="1200"/>
                                        <p:tgtEl>
                                          <p:spTgt spid="6">
                                            <p:txEl>
                                              <p:pRg st="9" end="9"/>
                                            </p:txEl>
                                          </p:spTgt>
                                        </p:tgtEl>
                                      </p:cBhvr>
                                    </p:animEffect>
                                  </p:childTnLst>
                                </p:cTn>
                              </p:par>
                            </p:childTnLst>
                          </p:cTn>
                        </p:par>
                        <p:par>
                          <p:cTn id="76" fill="hold">
                            <p:stCondLst>
                              <p:cond delay="45780"/>
                            </p:stCondLst>
                            <p:childTnLst>
                              <p:par>
                                <p:cTn id="77" presetID="10" presetClass="entr" presetSubtype="0" fill="hold" grpId="0" nodeType="afterEffect">
                                  <p:stCondLst>
                                    <p:cond delay="0"/>
                                  </p:stCondLst>
                                  <p:iterate type="lt">
                                    <p:tmPct val="10000"/>
                                  </p:iterate>
                                  <p:childTnLst>
                                    <p:set>
                                      <p:cBhvr>
                                        <p:cTn id="78" dur="1" fill="hold">
                                          <p:stCondLst>
                                            <p:cond delay="0"/>
                                          </p:stCondLst>
                                        </p:cTn>
                                        <p:tgtEl>
                                          <p:spTgt spid="6">
                                            <p:txEl>
                                              <p:pRg st="10" end="10"/>
                                            </p:txEl>
                                          </p:spTgt>
                                        </p:tgtEl>
                                        <p:attrNameLst>
                                          <p:attrName>style.visibility</p:attrName>
                                        </p:attrNameLst>
                                      </p:cBhvr>
                                      <p:to>
                                        <p:strVal val="visible"/>
                                      </p:to>
                                    </p:set>
                                    <p:animEffect transition="in" filter="fade">
                                      <p:cBhvr>
                                        <p:cTn id="79" dur="1200"/>
                                        <p:tgtEl>
                                          <p:spTgt spid="6">
                                            <p:txEl>
                                              <p:pRg st="10" end="10"/>
                                            </p:txEl>
                                          </p:spTgt>
                                        </p:tgtEl>
                                      </p:cBhvr>
                                    </p:animEffect>
                                  </p:childTnLst>
                                </p:cTn>
                              </p:par>
                            </p:childTnLst>
                          </p:cTn>
                        </p:par>
                        <p:par>
                          <p:cTn id="80" fill="hold">
                            <p:stCondLst>
                              <p:cond delay="49140"/>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6">
                                            <p:txEl>
                                              <p:pRg st="11" end="11"/>
                                            </p:txEl>
                                          </p:spTgt>
                                        </p:tgtEl>
                                        <p:attrNameLst>
                                          <p:attrName>style.visibility</p:attrName>
                                        </p:attrNameLst>
                                      </p:cBhvr>
                                      <p:to>
                                        <p:strVal val="visible"/>
                                      </p:to>
                                    </p:set>
                                    <p:animEffect transition="in" filter="fade">
                                      <p:cBhvr>
                                        <p:cTn id="83" dur="1200"/>
                                        <p:tgtEl>
                                          <p:spTgt spid="6">
                                            <p:txEl>
                                              <p:pRg st="11" end="11"/>
                                            </p:txEl>
                                          </p:spTgt>
                                        </p:tgtEl>
                                      </p:cBhvr>
                                    </p:animEffect>
                                  </p:childTnLst>
                                </p:cTn>
                              </p:par>
                            </p:childTnLst>
                          </p:cTn>
                        </p:par>
                        <p:par>
                          <p:cTn id="84" fill="hold">
                            <p:stCondLst>
                              <p:cond delay="50700"/>
                            </p:stCondLst>
                            <p:childTnLst>
                              <p:par>
                                <p:cTn id="85" presetID="1" presetClass="entr" presetSubtype="0" fill="hold" grpId="0" nodeType="afterEffect" nodePh="1">
                                  <p:stCondLst>
                                    <p:cond delay="2000"/>
                                  </p:stCondLst>
                                  <p:endCondLst>
                                    <p:cond evt="begin" delay="0">
                                      <p:tn val="85"/>
                                    </p:cond>
                                  </p:endCondLst>
                                  <p:childTnLst>
                                    <p:set>
                                      <p:cBhvr>
                                        <p:cTn id="8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5C39A289-DA3E-445A-A1F5-6B4072D11A16}"/>
              </a:ext>
            </a:extLst>
          </p:cNvPr>
          <p:cNvSpPr/>
          <p:nvPr/>
        </p:nvSpPr>
        <p:spPr>
          <a:xfrm>
            <a:off x="7551174" y="1052054"/>
            <a:ext cx="4640823" cy="4758354"/>
          </a:xfrm>
          <a:prstGeom prst="rect">
            <a:avLst/>
          </a:prstGeom>
        </p:spPr>
        <p:txBody>
          <a:bodyPr wrap="square">
            <a:spAutoFit/>
          </a:bodyPr>
          <a:lstStyle/>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Primera</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victoria</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 Premio de Europa</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1985</a:t>
            </a:r>
          </a:p>
          <a:p>
            <a:pPr algn="ctr">
              <a:lnSpc>
                <a:spcPct val="1070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ct val="107000"/>
              </a:lnSpc>
              <a:spcAft>
                <a:spcPts val="300"/>
              </a:spcAft>
            </a:pPr>
            <a:r>
              <a:rPr lang="es-ES" sz="2800" b="1" kern="0" dirty="0">
                <a:ln>
                  <a:solidFill>
                    <a:srgbClr val="996633"/>
                  </a:solidFill>
                </a:ln>
                <a:solidFill>
                  <a:srgbClr val="FFC000"/>
                </a:solidFill>
                <a:latin typeface="Algerian" panose="04020705040A02060702" pitchFamily="82" charset="0"/>
                <a:cs typeface="Arial"/>
              </a:rPr>
              <a:t>Última</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victoria</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 Premio de Australia</a:t>
            </a:r>
          </a:p>
          <a:p>
            <a:pPr algn="ctr">
              <a:lnSpc>
                <a:spcPts val="2800"/>
              </a:lnSpc>
              <a:spcAft>
                <a:spcPts val="3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1994</a:t>
            </a:r>
          </a:p>
          <a:p>
            <a:pPr algn="ctr">
              <a:lnSpc>
                <a:spcPts val="2400"/>
              </a:lnSpc>
              <a:spcAft>
                <a:spcPts val="300"/>
              </a:spcAft>
            </a:pPr>
            <a:endParaRPr lang="es-MX" sz="2800" dirty="0">
              <a:latin typeface="Algerian" panose="04020705040A02060702" pitchFamily="82" charset="0"/>
              <a:ea typeface="Calibri" panose="020F0502020204030204" pitchFamily="34" charset="0"/>
              <a:cs typeface="Times New Roman" panose="02020603050405020304" pitchFamily="18" charset="0"/>
            </a:endParaRPr>
          </a:p>
          <a:p>
            <a:pPr algn="ctr">
              <a:lnSpc>
                <a:spcPts val="2400"/>
              </a:lnSpc>
              <a:spcAft>
                <a:spcPts val="800"/>
              </a:spcAft>
            </a:pPr>
            <a:r>
              <a:rPr lang="es-ES" sz="2800" b="1" kern="0" dirty="0">
                <a:ln>
                  <a:solidFill>
                    <a:srgbClr val="996633"/>
                  </a:solidFill>
                </a:ln>
                <a:solidFill>
                  <a:srgbClr val="FFC000"/>
                </a:solidFill>
                <a:latin typeface="Algerian" panose="04020705040A02060702" pitchFamily="82" charset="0"/>
                <a:cs typeface="Arial"/>
              </a:rPr>
              <a:t>Última</a:t>
            </a:r>
            <a:r>
              <a:rPr lang="es-ES" sz="2800"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carrera</a:t>
            </a:r>
          </a:p>
          <a:p>
            <a:pPr algn="ctr">
              <a:lnSpc>
                <a:spcPts val="2800"/>
              </a:lnSpc>
              <a:spcAft>
                <a:spcPts val="8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Gran Premio de España</a:t>
            </a:r>
          </a:p>
          <a:p>
            <a:pPr algn="ctr">
              <a:lnSpc>
                <a:spcPts val="2800"/>
              </a:lnSpc>
              <a:spcAft>
                <a:spcPts val="800"/>
              </a:spcAft>
            </a:pPr>
            <a:r>
              <a:rPr lang="es-ES" sz="3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1995</a:t>
            </a:r>
            <a:endParaRPr lang="es-MX" sz="36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426CA2A3-CD4B-425F-BB0C-CC3A34CF12D5}"/>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CuadroTexto 7">
            <a:extLst>
              <a:ext uri="{FF2B5EF4-FFF2-40B4-BE49-F238E27FC236}">
                <a16:creationId xmlns:a16="http://schemas.microsoft.com/office/drawing/2014/main" id="{D7ECC3CE-4349-464F-8207-219AD0159A63}"/>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3722544"/>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200"/>
                                        <p:tgtEl>
                                          <p:spTgt spid="6">
                                            <p:txEl>
                                              <p:pRg st="0" end="0"/>
                                            </p:txEl>
                                          </p:spTgt>
                                        </p:tgtEl>
                                      </p:cBhvr>
                                    </p:animEffect>
                                  </p:childTnLst>
                                </p:cTn>
                              </p:par>
                            </p:childTnLst>
                          </p:cTn>
                        </p:par>
                        <p:par>
                          <p:cTn id="8" fill="hold">
                            <p:stCondLst>
                              <p:cond delay="338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1200"/>
                                        <p:tgtEl>
                                          <p:spTgt spid="6">
                                            <p:txEl>
                                              <p:pRg st="1" end="1"/>
                                            </p:txEl>
                                          </p:spTgt>
                                        </p:tgtEl>
                                      </p:cBhvr>
                                    </p:animEffect>
                                  </p:childTnLst>
                                </p:cTn>
                              </p:par>
                            </p:childTnLst>
                          </p:cTn>
                        </p:par>
                        <p:par>
                          <p:cTn id="12" fill="hold">
                            <p:stCondLst>
                              <p:cond delay="662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1200"/>
                                        <p:tgtEl>
                                          <p:spTgt spid="6">
                                            <p:txEl>
                                              <p:pRg st="2" end="2"/>
                                            </p:txEl>
                                          </p:spTgt>
                                        </p:tgtEl>
                                      </p:cBhvr>
                                    </p:animEffect>
                                  </p:childTnLst>
                                </p:cTn>
                              </p:par>
                            </p:childTnLst>
                          </p:cTn>
                        </p:par>
                        <p:par>
                          <p:cTn id="16" fill="hold">
                            <p:stCondLst>
                              <p:cond delay="818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200"/>
                                        <p:tgtEl>
                                          <p:spTgt spid="6">
                                            <p:txEl>
                                              <p:pRg st="4" end="4"/>
                                            </p:txEl>
                                          </p:spTgt>
                                        </p:tgtEl>
                                      </p:cBhvr>
                                    </p:animEffect>
                                  </p:childTnLst>
                                </p:cTn>
                              </p:par>
                            </p:childTnLst>
                          </p:cTn>
                        </p:par>
                        <p:par>
                          <p:cTn id="20" fill="hold">
                            <p:stCondLst>
                              <p:cond delay="1194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6">
                                            <p:txEl>
                                              <p:pRg st="5" end="5"/>
                                            </p:txEl>
                                          </p:spTgt>
                                        </p:tgtEl>
                                        <p:attrNameLst>
                                          <p:attrName>style.visibility</p:attrName>
                                        </p:attrNameLst>
                                      </p:cBhvr>
                                      <p:to>
                                        <p:strVal val="visible"/>
                                      </p:to>
                                    </p:set>
                                    <p:animEffect transition="in" filter="fade">
                                      <p:cBhvr>
                                        <p:cTn id="23" dur="1200"/>
                                        <p:tgtEl>
                                          <p:spTgt spid="6">
                                            <p:txEl>
                                              <p:pRg st="5" end="5"/>
                                            </p:txEl>
                                          </p:spTgt>
                                        </p:tgtEl>
                                      </p:cBhvr>
                                    </p:animEffect>
                                  </p:childTnLst>
                                </p:cTn>
                              </p:par>
                            </p:childTnLst>
                          </p:cTn>
                        </p:par>
                        <p:par>
                          <p:cTn id="24" fill="hold">
                            <p:stCondLst>
                              <p:cond delay="1554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1200"/>
                                        <p:tgtEl>
                                          <p:spTgt spid="6">
                                            <p:txEl>
                                              <p:pRg st="6" end="6"/>
                                            </p:txEl>
                                          </p:spTgt>
                                        </p:tgtEl>
                                      </p:cBhvr>
                                    </p:animEffect>
                                  </p:childTnLst>
                                </p:cTn>
                              </p:par>
                            </p:childTnLst>
                          </p:cTn>
                        </p:par>
                        <p:par>
                          <p:cTn id="28" fill="hold">
                            <p:stCondLst>
                              <p:cond delay="1710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6">
                                            <p:txEl>
                                              <p:pRg st="8" end="8"/>
                                            </p:txEl>
                                          </p:spTgt>
                                        </p:tgtEl>
                                        <p:attrNameLst>
                                          <p:attrName>style.visibility</p:attrName>
                                        </p:attrNameLst>
                                      </p:cBhvr>
                                      <p:to>
                                        <p:strVal val="visible"/>
                                      </p:to>
                                    </p:set>
                                    <p:animEffect transition="in" filter="fade">
                                      <p:cBhvr>
                                        <p:cTn id="31" dur="1200"/>
                                        <p:tgtEl>
                                          <p:spTgt spid="6">
                                            <p:txEl>
                                              <p:pRg st="8" end="8"/>
                                            </p:txEl>
                                          </p:spTgt>
                                        </p:tgtEl>
                                      </p:cBhvr>
                                    </p:animEffect>
                                  </p:childTnLst>
                                </p:cTn>
                              </p:par>
                            </p:childTnLst>
                          </p:cTn>
                        </p:par>
                        <p:par>
                          <p:cTn id="32" fill="hold">
                            <p:stCondLst>
                              <p:cond delay="2074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6">
                                            <p:txEl>
                                              <p:pRg st="9" end="9"/>
                                            </p:txEl>
                                          </p:spTgt>
                                        </p:tgtEl>
                                        <p:attrNameLst>
                                          <p:attrName>style.visibility</p:attrName>
                                        </p:attrNameLst>
                                      </p:cBhvr>
                                      <p:to>
                                        <p:strVal val="visible"/>
                                      </p:to>
                                    </p:set>
                                    <p:animEffect transition="in" filter="fade">
                                      <p:cBhvr>
                                        <p:cTn id="35" dur="1200"/>
                                        <p:tgtEl>
                                          <p:spTgt spid="6">
                                            <p:txEl>
                                              <p:pRg st="9" end="9"/>
                                            </p:txEl>
                                          </p:spTgt>
                                        </p:tgtEl>
                                      </p:cBhvr>
                                    </p:animEffect>
                                  </p:childTnLst>
                                </p:cTn>
                              </p:par>
                            </p:childTnLst>
                          </p:cTn>
                        </p:par>
                        <p:par>
                          <p:cTn id="36" fill="hold">
                            <p:stCondLst>
                              <p:cond delay="23980"/>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6">
                                            <p:txEl>
                                              <p:pRg st="10" end="10"/>
                                            </p:txEl>
                                          </p:spTgt>
                                        </p:tgtEl>
                                        <p:attrNameLst>
                                          <p:attrName>style.visibility</p:attrName>
                                        </p:attrNameLst>
                                      </p:cBhvr>
                                      <p:to>
                                        <p:strVal val="visible"/>
                                      </p:to>
                                    </p:set>
                                    <p:animEffect transition="in" filter="fade">
                                      <p:cBhvr>
                                        <p:cTn id="39" dur="1200"/>
                                        <p:tgtEl>
                                          <p:spTgt spid="6">
                                            <p:txEl>
                                              <p:pRg st="10" end="10"/>
                                            </p:txEl>
                                          </p:spTgt>
                                        </p:tgtEl>
                                      </p:cBhvr>
                                    </p:animEffect>
                                  </p:childTnLst>
                                </p:cTn>
                              </p:par>
                            </p:childTnLst>
                          </p:cTn>
                        </p:par>
                        <p:par>
                          <p:cTn id="40" fill="hold">
                            <p:stCondLst>
                              <p:cond delay="25540"/>
                            </p:stCondLst>
                            <p:childTnLst>
                              <p:par>
                                <p:cTn id="41" presetID="1" presetClass="entr" presetSubtype="0" fill="hold" grpId="0" nodeType="afterEffect" nodePh="1">
                                  <p:stCondLst>
                                    <p:cond delay="2000"/>
                                  </p:stCondLst>
                                  <p:endCondLst>
                                    <p:cond evt="begin" delay="0">
                                      <p:tn val="41"/>
                                    </p:cond>
                                  </p:endCondLst>
                                  <p:childTnLst>
                                    <p:set>
                                      <p:cBhvr>
                                        <p:cTn id="4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1" y="14751"/>
            <a:ext cx="6096001"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Nigel Ernest James Mansell, </a:t>
            </a:r>
          </a:p>
          <a:p>
            <a:pPr algn="ctr">
              <a:lnSpc>
                <a:spcPts val="2400"/>
              </a:lnSpc>
            </a:pPr>
            <a:r>
              <a:rPr lang="es-MX" sz="2800" b="1" dirty="0">
                <a:solidFill>
                  <a:schemeClr val="accent4">
                    <a:lumMod val="50000"/>
                  </a:schemeClr>
                </a:solidFill>
                <a:latin typeface="CommercialScript BT" panose="03030803040807090C04" pitchFamily="66" charset="2"/>
              </a:rPr>
              <a:t>CBE</a:t>
            </a:r>
            <a:r>
              <a:rPr lang="es-MX" sz="2800" b="1" dirty="0">
                <a:latin typeface="CommercialScript BT" panose="03030803040807090C04" pitchFamily="66" charset="2"/>
              </a:rPr>
              <a:t>  </a:t>
            </a:r>
          </a:p>
          <a:p>
            <a:pPr algn="ctr">
              <a:lnSpc>
                <a:spcPts val="2400"/>
              </a:lnSpc>
            </a:pPr>
            <a:r>
              <a:rPr lang="es-MX" sz="2800" b="1" dirty="0">
                <a:latin typeface="Edwardian Script ITC" panose="030303020407070D0804" pitchFamily="66" charset="0"/>
              </a:rPr>
              <a:t>Es un expiloto </a:t>
            </a:r>
            <a:r>
              <a:rPr lang="es-MX" sz="2800" b="1" dirty="0">
                <a:solidFill>
                  <a:prstClr val="black"/>
                </a:solidFill>
                <a:latin typeface="Edwardian Script ITC" panose="030303020407070D0804" pitchFamily="66" charset="0"/>
              </a:rPr>
              <a:t>británico </a:t>
            </a:r>
            <a:r>
              <a:rPr lang="es-MX" sz="2800" b="1" dirty="0">
                <a:latin typeface="Edwardian Script ITC" panose="030303020407070D0804" pitchFamily="66" charset="0"/>
              </a:rPr>
              <a:t>del automovilismo de velocidad.</a:t>
            </a:r>
          </a:p>
        </p:txBody>
      </p:sp>
      <p:sp>
        <p:nvSpPr>
          <p:cNvPr id="4" name="Rectángulo 3">
            <a:extLst>
              <a:ext uri="{FF2B5EF4-FFF2-40B4-BE49-F238E27FC236}">
                <a16:creationId xmlns:a16="http://schemas.microsoft.com/office/drawing/2014/main" id="{AD3CC32A-1A1A-44B5-8C73-1B3647548D8B}"/>
              </a:ext>
            </a:extLst>
          </p:cNvPr>
          <p:cNvSpPr/>
          <p:nvPr/>
        </p:nvSpPr>
        <p:spPr>
          <a:xfrm>
            <a:off x="-1" y="1165128"/>
            <a:ext cx="6096001"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Disputó 191 Grandes Premios en la Fórmula 1 </a:t>
            </a:r>
          </a:p>
          <a:p>
            <a:pPr algn="ctr">
              <a:lnSpc>
                <a:spcPts val="2400"/>
              </a:lnSpc>
            </a:pPr>
            <a:r>
              <a:rPr lang="es-MX" sz="2800" b="1" dirty="0">
                <a:latin typeface="Edwardian Script ITC" panose="030303020407070D0804" pitchFamily="66" charset="0"/>
              </a:rPr>
              <a:t>entre los años 1980 y 1992, y en 1994 y 1995, totalizando 31 victorias, 59 podios, y 32 </a:t>
            </a:r>
            <a:r>
              <a:rPr lang="es-MX" sz="2800" b="1" dirty="0" err="1">
                <a:latin typeface="Edwardian Script ITC" panose="030303020407070D0804" pitchFamily="66" charset="0"/>
              </a:rPr>
              <a:t>poles</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en la máxima categoría.</a:t>
            </a:r>
          </a:p>
        </p:txBody>
      </p:sp>
      <p:sp>
        <p:nvSpPr>
          <p:cNvPr id="5" name="Rectángulo 4">
            <a:extLst>
              <a:ext uri="{FF2B5EF4-FFF2-40B4-BE49-F238E27FC236}">
                <a16:creationId xmlns:a16="http://schemas.microsoft.com/office/drawing/2014/main" id="{09C263C2-A20A-4EBE-803B-1240692145C1}"/>
              </a:ext>
            </a:extLst>
          </p:cNvPr>
          <p:cNvSpPr/>
          <p:nvPr/>
        </p:nvSpPr>
        <p:spPr>
          <a:xfrm>
            <a:off x="-1" y="2536719"/>
            <a:ext cx="6096001"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Fue campeón mundial en 1992, </a:t>
            </a:r>
          </a:p>
          <a:p>
            <a:pPr algn="ctr">
              <a:lnSpc>
                <a:spcPts val="2400"/>
              </a:lnSpc>
            </a:pPr>
            <a:r>
              <a:rPr lang="es-MX" sz="2800" b="1" dirty="0">
                <a:latin typeface="Edwardian Script ITC" panose="030303020407070D0804" pitchFamily="66" charset="0"/>
              </a:rPr>
              <a:t>subcampeón en 1986, 1987 y 1991, cuarto en 1989, </a:t>
            </a:r>
          </a:p>
          <a:p>
            <a:pPr algn="ctr">
              <a:lnSpc>
                <a:spcPts val="2400"/>
              </a:lnSpc>
            </a:pPr>
            <a:r>
              <a:rPr lang="es-MX" sz="2800" b="1" dirty="0">
                <a:latin typeface="Edwardian Script ITC" panose="030303020407070D0804" pitchFamily="66" charset="0"/>
              </a:rPr>
              <a:t> y quinto en 1990, entre otros resultados.</a:t>
            </a:r>
          </a:p>
        </p:txBody>
      </p:sp>
      <p:sp>
        <p:nvSpPr>
          <p:cNvPr id="6" name="Rectángulo 5">
            <a:extLst>
              <a:ext uri="{FF2B5EF4-FFF2-40B4-BE49-F238E27FC236}">
                <a16:creationId xmlns:a16="http://schemas.microsoft.com/office/drawing/2014/main" id="{B358E2C6-B312-4A15-AA06-F705AF609D6E}"/>
              </a:ext>
            </a:extLst>
          </p:cNvPr>
          <p:cNvSpPr/>
          <p:nvPr/>
        </p:nvSpPr>
        <p:spPr>
          <a:xfrm>
            <a:off x="5276052" y="3554355"/>
            <a:ext cx="6915948" cy="166199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Debutó en la F1 con Lotus en 1980, y estuvo en ese equipo </a:t>
            </a:r>
          </a:p>
          <a:p>
            <a:pPr algn="ctr">
              <a:lnSpc>
                <a:spcPts val="2400"/>
              </a:lnSpc>
            </a:pPr>
            <a:r>
              <a:rPr lang="es-MX" sz="2800" b="1" dirty="0">
                <a:latin typeface="Edwardian Script ITC" panose="030303020407070D0804" pitchFamily="66" charset="0"/>
              </a:rPr>
              <a:t>desde ese año hasta 1984, después fue piloto de Williams en tres etapas desde 1985 hasta 1988, entre 1991 y 1992, y en 1994, además compitió para Ferrari en 1989  y 1990, </a:t>
            </a:r>
          </a:p>
          <a:p>
            <a:pPr algn="ctr">
              <a:lnSpc>
                <a:spcPts val="2400"/>
              </a:lnSpc>
            </a:pPr>
            <a:r>
              <a:rPr lang="es-MX" sz="2800" b="1" dirty="0">
                <a:latin typeface="Edwardian Script ITC" panose="030303020407070D0804" pitchFamily="66" charset="0"/>
              </a:rPr>
              <a:t>y para McLaren en 1995.</a:t>
            </a:r>
          </a:p>
        </p:txBody>
      </p:sp>
      <p:pic>
        <p:nvPicPr>
          <p:cNvPr id="8" name="Imagen 7" descr="Imagen que contiene carretera, rojo&#10;&#10;Descripción generada con confianza alta">
            <a:extLst>
              <a:ext uri="{FF2B5EF4-FFF2-40B4-BE49-F238E27FC236}">
                <a16:creationId xmlns:a16="http://schemas.microsoft.com/office/drawing/2014/main" id="{5BC7CB90-2F50-4A5F-A4A6-CC84DBB4CC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6096000" cy="3429000"/>
          </a:xfrm>
          <a:prstGeom prst="rect">
            <a:avLst/>
          </a:prstGeom>
          <a:effectLst>
            <a:softEdge rad="317500"/>
          </a:effectLst>
        </p:spPr>
      </p:pic>
      <p:pic>
        <p:nvPicPr>
          <p:cNvPr id="10" name="Imagen 9" descr="Imagen que contiene carretera, exterior, camión&#10;&#10;Descripción generada con confianza muy alta">
            <a:extLst>
              <a:ext uri="{FF2B5EF4-FFF2-40B4-BE49-F238E27FC236}">
                <a16:creationId xmlns:a16="http://schemas.microsoft.com/office/drawing/2014/main" id="{BBAD6DA0-DE3C-47A6-B62E-A18F7C95D6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552382"/>
            <a:ext cx="5276053" cy="3288244"/>
          </a:xfrm>
          <a:prstGeom prst="rect">
            <a:avLst/>
          </a:prstGeom>
          <a:effectLst>
            <a:softEdge rad="317500"/>
          </a:effectLst>
        </p:spPr>
      </p:pic>
      <p:sp>
        <p:nvSpPr>
          <p:cNvPr id="11" name="Rectángulo 10">
            <a:extLst>
              <a:ext uri="{FF2B5EF4-FFF2-40B4-BE49-F238E27FC236}">
                <a16:creationId xmlns:a16="http://schemas.microsoft.com/office/drawing/2014/main" id="{3FDBA502-1093-41BD-A55A-0859428BE69B}"/>
              </a:ext>
            </a:extLst>
          </p:cNvPr>
          <p:cNvSpPr/>
          <p:nvPr/>
        </p:nvSpPr>
        <p:spPr>
          <a:xfrm>
            <a:off x="6096000" y="5353667"/>
            <a:ext cx="6096000"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Asimismo, en 1993 y 1994 Mansell disputó la </a:t>
            </a:r>
            <a:r>
              <a:rPr lang="es-MX" sz="1600" b="1" dirty="0">
                <a:latin typeface="Baskerville Old Face" panose="02020602080505020303" pitchFamily="18" charset="0"/>
              </a:rPr>
              <a:t>CART </a:t>
            </a:r>
            <a:r>
              <a:rPr lang="es-MX" sz="2800" b="1" dirty="0" err="1">
                <a:latin typeface="Edwardian Script ITC" panose="030303020407070D0804" pitchFamily="66" charset="0"/>
              </a:rPr>
              <a:t>IndyCar</a:t>
            </a:r>
            <a:r>
              <a:rPr lang="es-MX" sz="2800" b="1" dirty="0">
                <a:latin typeface="Edwardian Script ITC" panose="030303020407070D0804" pitchFamily="66" charset="0"/>
              </a:rPr>
              <a:t> Series con el equipo Newman Haas Racing, siendo campeón en su primer año, </a:t>
            </a:r>
          </a:p>
          <a:p>
            <a:pPr algn="ctr">
              <a:lnSpc>
                <a:spcPts val="2400"/>
              </a:lnSpc>
            </a:pPr>
            <a:r>
              <a:rPr lang="es-MX" sz="2800" b="1" dirty="0">
                <a:latin typeface="Edwardian Script ITC" panose="030303020407070D0804" pitchFamily="66" charset="0"/>
              </a:rPr>
              <a:t>y octavo en el campeonato de 1994.</a:t>
            </a:r>
          </a:p>
        </p:txBody>
      </p:sp>
      <p:sp>
        <p:nvSpPr>
          <p:cNvPr id="12" name="CuadroTexto 11">
            <a:extLst>
              <a:ext uri="{FF2B5EF4-FFF2-40B4-BE49-F238E27FC236}">
                <a16:creationId xmlns:a16="http://schemas.microsoft.com/office/drawing/2014/main" id="{1AC6C3B9-2073-4693-939C-B90785D4EA5A}"/>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2772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1750" fill="hold"/>
                                        <p:tgtEl>
                                          <p:spTgt spid="8"/>
                                        </p:tgtEl>
                                        <p:attrNameLst>
                                          <p:attrName>ppt_x</p:attrName>
                                        </p:attrNameLst>
                                      </p:cBhvr>
                                      <p:tavLst>
                                        <p:tav tm="0">
                                          <p:val>
                                            <p:strVal val="#ppt_x"/>
                                          </p:val>
                                        </p:tav>
                                        <p:tav tm="100000">
                                          <p:val>
                                            <p:strVal val="#ppt_x"/>
                                          </p:val>
                                        </p:tav>
                                      </p:tavLst>
                                    </p:anim>
                                    <p:anim calcmode="lin" valueType="num">
                                      <p:cBhvr additive="base">
                                        <p:cTn id="8" dur="1175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150"/>
                                        <p:tgtEl>
                                          <p:spTgt spid="3">
                                            <p:txEl>
                                              <p:pRg st="0" end="0"/>
                                            </p:txEl>
                                          </p:spTgt>
                                        </p:tgtEl>
                                      </p:cBhvr>
                                    </p:animEffect>
                                  </p:childTnLst>
                                </p:cTn>
                              </p:par>
                              <p:par>
                                <p:cTn id="12" presetID="10" presetClass="entr" presetSubtype="0" fill="hold" grpId="0" nodeType="withEffect">
                                  <p:stCondLst>
                                    <p:cond delay="425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150"/>
                                        <p:tgtEl>
                                          <p:spTgt spid="3">
                                            <p:txEl>
                                              <p:pRg st="1" end="1"/>
                                            </p:txEl>
                                          </p:spTgt>
                                        </p:tgtEl>
                                      </p:cBhvr>
                                    </p:animEffect>
                                  </p:childTnLst>
                                </p:cTn>
                              </p:par>
                              <p:par>
                                <p:cTn id="15" presetID="10" presetClass="entr" presetSubtype="0" fill="hold" grpId="0" nodeType="withEffect">
                                  <p:stCondLst>
                                    <p:cond delay="575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150"/>
                                        <p:tgtEl>
                                          <p:spTgt spid="3">
                                            <p:txEl>
                                              <p:pRg st="2" end="2"/>
                                            </p:txEl>
                                          </p:spTgt>
                                        </p:tgtEl>
                                      </p:cBhvr>
                                    </p:animEffect>
                                  </p:childTnLst>
                                </p:cTn>
                              </p:par>
                            </p:childTnLst>
                          </p:cTn>
                        </p:par>
                        <p:par>
                          <p:cTn id="18" fill="hold">
                            <p:stCondLst>
                              <p:cond delay="1242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150"/>
                                        <p:tgtEl>
                                          <p:spTgt spid="4"/>
                                        </p:tgtEl>
                                      </p:cBhvr>
                                    </p:animEffect>
                                  </p:childTnLst>
                                </p:cTn>
                              </p:par>
                            </p:childTnLst>
                          </p:cTn>
                        </p:par>
                        <p:par>
                          <p:cTn id="22" fill="hold">
                            <p:stCondLst>
                              <p:cond delay="2952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150"/>
                                        <p:tgtEl>
                                          <p:spTgt spid="5"/>
                                        </p:tgtEl>
                                      </p:cBhvr>
                                    </p:animEffect>
                                  </p:childTnLst>
                                </p:cTn>
                              </p:par>
                            </p:childTnLst>
                          </p:cTn>
                        </p:par>
                        <p:par>
                          <p:cTn id="26" fill="hold">
                            <p:stCondLst>
                              <p:cond delay="42940"/>
                            </p:stCondLst>
                            <p:childTnLst>
                              <p:par>
                                <p:cTn id="27" presetID="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5000" fill="hold"/>
                                        <p:tgtEl>
                                          <p:spTgt spid="10"/>
                                        </p:tgtEl>
                                        <p:attrNameLst>
                                          <p:attrName>ppt_x</p:attrName>
                                        </p:attrNameLst>
                                      </p:cBhvr>
                                      <p:tavLst>
                                        <p:tav tm="0">
                                          <p:val>
                                            <p:strVal val="0-#ppt_w/2"/>
                                          </p:val>
                                        </p:tav>
                                        <p:tav tm="100000">
                                          <p:val>
                                            <p:strVal val="#ppt_x"/>
                                          </p:val>
                                        </p:tav>
                                      </p:tavLst>
                                    </p:anim>
                                    <p:anim calcmode="lin" valueType="num">
                                      <p:cBhvr additive="base">
                                        <p:cTn id="30" dur="25000" fill="hold"/>
                                        <p:tgtEl>
                                          <p:spTgt spid="10"/>
                                        </p:tgtEl>
                                        <p:attrNameLst>
                                          <p:attrName>ppt_y</p:attrName>
                                        </p:attrNameLst>
                                      </p:cBhvr>
                                      <p:tavLst>
                                        <p:tav tm="0">
                                          <p:val>
                                            <p:strVal val="#ppt_y"/>
                                          </p:val>
                                        </p:tav>
                                        <p:tav tm="100000">
                                          <p:val>
                                            <p:strVal val="#ppt_y"/>
                                          </p:val>
                                        </p:tav>
                                      </p:tavLst>
                                    </p:anim>
                                  </p:childTnLst>
                                </p:cTn>
                              </p:par>
                              <p:par>
                                <p:cTn id="31" presetID="10" presetClass="entr" presetSubtype="0" fill="hold" grpId="0" nodeType="withEffect">
                                  <p:stCondLst>
                                    <p:cond delay="100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150"/>
                                        <p:tgtEl>
                                          <p:spTgt spid="6"/>
                                        </p:tgtEl>
                                      </p:cBhvr>
                                    </p:animEffect>
                                  </p:childTnLst>
                                </p:cTn>
                              </p:par>
                            </p:childTnLst>
                          </p:cTn>
                        </p:par>
                        <p:par>
                          <p:cTn id="34" fill="hold">
                            <p:stCondLst>
                              <p:cond delay="68205"/>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150"/>
                                        <p:tgtEl>
                                          <p:spTgt spid="11"/>
                                        </p:tgtEl>
                                      </p:cBhvr>
                                    </p:animEffect>
                                  </p:childTnLst>
                                </p:cTn>
                              </p:par>
                            </p:childTnLst>
                          </p:cTn>
                        </p:par>
                        <p:par>
                          <p:cTn id="38" fill="hold">
                            <p:stCondLst>
                              <p:cond delay="85880"/>
                            </p:stCondLst>
                            <p:childTnLst>
                              <p:par>
                                <p:cTn id="39" presetID="1" presetClass="entr" presetSubtype="0" fill="hold" grpId="0" nodeType="afterEffect" nodePh="1">
                                  <p:stCondLst>
                                    <p:cond delay="2000"/>
                                  </p:stCondLst>
                                  <p:endCondLst>
                                    <p:cond evt="begin" delay="0">
                                      <p:tn val="39"/>
                                    </p:cond>
                                  </p:end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5" grpId="0"/>
      <p:bldP spid="6" grpId="0"/>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2389239" y="132736"/>
            <a:ext cx="9802761"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esa categoría obtuvo 5 victorias, 13 podios (</a:t>
            </a:r>
            <a:r>
              <a:rPr lang="es-MX" sz="2800" b="1" dirty="0">
                <a:solidFill>
                  <a:srgbClr val="7030A0"/>
                </a:solidFill>
                <a:latin typeface="Edwardian Script ITC" panose="030303020407070D0804" pitchFamily="66" charset="0"/>
              </a:rPr>
              <a:t>una de ellas fue un tercer puesto </a:t>
            </a:r>
          </a:p>
          <a:p>
            <a:pPr algn="ctr">
              <a:lnSpc>
                <a:spcPts val="2400"/>
              </a:lnSpc>
            </a:pPr>
            <a:r>
              <a:rPr lang="es-MX" sz="2800" b="1" dirty="0">
                <a:solidFill>
                  <a:srgbClr val="7030A0"/>
                </a:solidFill>
                <a:latin typeface="Edwardian Script ITC" panose="030303020407070D0804" pitchFamily="66" charset="0"/>
              </a:rPr>
              <a:t>en las 500 Millas de Indianápolis de 1993</a:t>
            </a:r>
            <a:r>
              <a:rPr lang="es-MX" sz="2800" b="1" dirty="0">
                <a:latin typeface="Edwardian Script ITC" panose="030303020407070D0804" pitchFamily="66" charset="0"/>
              </a:rPr>
              <a:t>), y 10 </a:t>
            </a:r>
            <a:r>
              <a:rPr lang="es-MX" sz="2800" b="1" dirty="0" err="1">
                <a:latin typeface="Edwardian Script ITC" panose="030303020407070D0804" pitchFamily="66" charset="0"/>
              </a:rPr>
              <a:t>poles</a:t>
            </a:r>
            <a:r>
              <a:rPr lang="es-MX" sz="2800" b="1" dirty="0">
                <a:latin typeface="Edwardian Script ITC" panose="030303020407070D0804" pitchFamily="66" charset="0"/>
              </a:rPr>
              <a:t>.</a:t>
            </a:r>
          </a:p>
        </p:txBody>
      </p:sp>
      <p:sp>
        <p:nvSpPr>
          <p:cNvPr id="4" name="Rectángulo 3">
            <a:extLst>
              <a:ext uri="{FF2B5EF4-FFF2-40B4-BE49-F238E27FC236}">
                <a16:creationId xmlns:a16="http://schemas.microsoft.com/office/drawing/2014/main" id="{0454EFA1-76CB-4F09-8338-A9DB6DB2D860}"/>
              </a:ext>
            </a:extLst>
          </p:cNvPr>
          <p:cNvSpPr/>
          <p:nvPr/>
        </p:nvSpPr>
        <p:spPr>
          <a:xfrm>
            <a:off x="2389239" y="943902"/>
            <a:ext cx="9802761"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 origen humilde, estudió ingeniería </a:t>
            </a:r>
          </a:p>
          <a:p>
            <a:pPr algn="ctr">
              <a:lnSpc>
                <a:spcPts val="2400"/>
              </a:lnSpc>
            </a:pPr>
            <a:r>
              <a:rPr lang="es-MX" sz="2800" b="1" dirty="0">
                <a:latin typeface="Edwardian Script ITC" panose="030303020407070D0804" pitchFamily="66" charset="0"/>
              </a:rPr>
              <a:t>en el Matthew Boulton </a:t>
            </a:r>
            <a:r>
              <a:rPr lang="es-MX" sz="2800" b="1" dirty="0" err="1">
                <a:latin typeface="Edwardian Script ITC" panose="030303020407070D0804" pitchFamily="66" charset="0"/>
              </a:rPr>
              <a:t>College</a:t>
            </a:r>
            <a:r>
              <a:rPr lang="es-MX" sz="2800" b="1" dirty="0">
                <a:latin typeface="Edwardian Script ITC" panose="030303020407070D0804" pitchFamily="66" charset="0"/>
              </a:rPr>
              <a:t> en Hall Green, Birmingham, Inglaterra</a:t>
            </a:r>
          </a:p>
        </p:txBody>
      </p:sp>
      <p:sp>
        <p:nvSpPr>
          <p:cNvPr id="5" name="Rectángulo 4">
            <a:extLst>
              <a:ext uri="{FF2B5EF4-FFF2-40B4-BE49-F238E27FC236}">
                <a16:creationId xmlns:a16="http://schemas.microsoft.com/office/drawing/2014/main" id="{8ED47C49-F8FA-4D0F-B65B-D698C266675B}"/>
              </a:ext>
            </a:extLst>
          </p:cNvPr>
          <p:cNvSpPr/>
          <p:nvPr/>
        </p:nvSpPr>
        <p:spPr>
          <a:xfrm>
            <a:off x="2389239" y="1858286"/>
            <a:ext cx="9802761"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Trabajó como ingeniero aeroespacial en Lucas </a:t>
            </a:r>
            <a:r>
              <a:rPr lang="es-MX" sz="2800" b="1" dirty="0" err="1">
                <a:latin typeface="Edwardian Script ITC" panose="030303020407070D0804" pitchFamily="66" charset="0"/>
              </a:rPr>
              <a:t>Engineering</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antes de abandonar su profesión por las carreras de automóviles.</a:t>
            </a:r>
          </a:p>
        </p:txBody>
      </p:sp>
      <p:sp>
        <p:nvSpPr>
          <p:cNvPr id="6" name="Rectángulo 5">
            <a:extLst>
              <a:ext uri="{FF2B5EF4-FFF2-40B4-BE49-F238E27FC236}">
                <a16:creationId xmlns:a16="http://schemas.microsoft.com/office/drawing/2014/main" id="{7581BF25-F3E8-4E68-A823-45733605524D}"/>
              </a:ext>
            </a:extLst>
          </p:cNvPr>
          <p:cNvSpPr/>
          <p:nvPr/>
        </p:nvSpPr>
        <p:spPr>
          <a:xfrm>
            <a:off x="2389238" y="2728442"/>
            <a:ext cx="9802761"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Desde marzo de 2013, y junto a </a:t>
            </a:r>
            <a:r>
              <a:rPr lang="es-MX" sz="2800" b="1" dirty="0" err="1">
                <a:latin typeface="Edwardian Script ITC" panose="030303020407070D0804" pitchFamily="66" charset="0"/>
              </a:rPr>
              <a:t>Karun</a:t>
            </a:r>
            <a:r>
              <a:rPr lang="es-MX" sz="2800" b="1" dirty="0">
                <a:latin typeface="Edwardian Script ITC" panose="030303020407070D0804" pitchFamily="66" charset="0"/>
              </a:rPr>
              <a:t> </a:t>
            </a:r>
            <a:r>
              <a:rPr lang="es-MX" sz="2800" b="1" dirty="0" err="1">
                <a:latin typeface="Edwardian Script ITC" panose="030303020407070D0804" pitchFamily="66" charset="0"/>
              </a:rPr>
              <a:t>Chandhok</a:t>
            </a:r>
            <a:r>
              <a:rPr lang="es-MX" sz="2800" b="1" dirty="0">
                <a:latin typeface="Edwardian Script ITC" panose="030303020407070D0804" pitchFamily="66" charset="0"/>
              </a:rPr>
              <a:t> y María de Villota, </a:t>
            </a:r>
          </a:p>
          <a:p>
            <a:pPr algn="ctr">
              <a:lnSpc>
                <a:spcPts val="2400"/>
              </a:lnSpc>
            </a:pPr>
            <a:r>
              <a:rPr lang="es-MX" sz="2800" b="1" dirty="0">
                <a:latin typeface="Edwardian Script ITC" panose="030303020407070D0804" pitchFamily="66" charset="0"/>
              </a:rPr>
              <a:t>está a cargo de la Categoría de Monoplazas de la Comisión de Pilotos de la </a:t>
            </a:r>
            <a:r>
              <a:rPr lang="es-MX" sz="1600" b="1" dirty="0">
                <a:latin typeface="Baskerville Old Face" panose="02020602080505020303" pitchFamily="18" charset="0"/>
              </a:rPr>
              <a:t>FIA.</a:t>
            </a:r>
            <a:endParaRPr lang="es-MX" sz="2800" b="1" dirty="0">
              <a:latin typeface="Edwardian Script ITC" panose="030303020407070D0804" pitchFamily="66" charset="0"/>
            </a:endParaRPr>
          </a:p>
        </p:txBody>
      </p:sp>
      <p:sp>
        <p:nvSpPr>
          <p:cNvPr id="7" name="Rectángulo 6">
            <a:extLst>
              <a:ext uri="{FF2B5EF4-FFF2-40B4-BE49-F238E27FC236}">
                <a16:creationId xmlns:a16="http://schemas.microsoft.com/office/drawing/2014/main" id="{676116FC-3DE6-4259-92F6-DFB46E3811B9}"/>
              </a:ext>
            </a:extLst>
          </p:cNvPr>
          <p:cNvSpPr/>
          <p:nvPr/>
        </p:nvSpPr>
        <p:spPr>
          <a:xfrm>
            <a:off x="-1" y="3657594"/>
            <a:ext cx="9822427"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Es el presidente de </a:t>
            </a:r>
            <a:r>
              <a:rPr lang="es-MX" sz="2800" b="1" dirty="0">
                <a:latin typeface="CommercialScript BT" panose="03030803040807090C04" pitchFamily="66" charset="2"/>
              </a:rPr>
              <a:t>UK  </a:t>
            </a:r>
            <a:r>
              <a:rPr lang="es-MX" sz="2800" b="1" dirty="0" err="1">
                <a:latin typeface="CommercialScript BT" panose="03030803040807090C04" pitchFamily="66" charset="2"/>
              </a:rPr>
              <a:t>Youth</a:t>
            </a:r>
            <a:r>
              <a:rPr lang="es-MX" sz="2800" b="1" dirty="0">
                <a:latin typeface="Edwardian Script ITC" panose="030303020407070D0804" pitchFamily="66" charset="0"/>
              </a:rPr>
              <a:t>, una fundación dedicada a apoyar a la juventud.</a:t>
            </a:r>
          </a:p>
        </p:txBody>
      </p:sp>
      <p:pic>
        <p:nvPicPr>
          <p:cNvPr id="9" name="Imagen 8" descr="Imagen que contiene persona, traje, hombre, pared&#10;&#10;Descripción generada con confianza muy alta">
            <a:extLst>
              <a:ext uri="{FF2B5EF4-FFF2-40B4-BE49-F238E27FC236}">
                <a16:creationId xmlns:a16="http://schemas.microsoft.com/office/drawing/2014/main" id="{56A97ECD-4C65-430E-966C-09A54E9E4218}"/>
              </a:ext>
            </a:extLst>
          </p:cNvPr>
          <p:cNvPicPr>
            <a:picLocks noChangeAspect="1"/>
          </p:cNvPicPr>
          <p:nvPr/>
        </p:nvPicPr>
        <p:blipFill rotWithShape="1">
          <a:blip r:embed="rId3">
            <a:extLst>
              <a:ext uri="{28A0092B-C50C-407E-A947-70E740481C1C}">
                <a14:useLocalDpi xmlns:a14="http://schemas.microsoft.com/office/drawing/2010/main" val="0"/>
              </a:ext>
            </a:extLst>
          </a:blip>
          <a:srcRect b="3939"/>
          <a:stretch/>
        </p:blipFill>
        <p:spPr>
          <a:xfrm>
            <a:off x="479187" y="369484"/>
            <a:ext cx="2069832" cy="3021430"/>
          </a:xfrm>
          <a:prstGeom prst="roundRect">
            <a:avLst>
              <a:gd name="adj" fmla="val 11111"/>
            </a:avLst>
          </a:prstGeom>
          <a:ln w="190500" cap="rnd">
            <a:solidFill>
              <a:srgbClr val="0070C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1" name="Imagen 10" descr="Imagen que contiene hombre, persona, ropa&#10;&#10;Descripción generada con confianza muy alta">
            <a:extLst>
              <a:ext uri="{FF2B5EF4-FFF2-40B4-BE49-F238E27FC236}">
                <a16:creationId xmlns:a16="http://schemas.microsoft.com/office/drawing/2014/main" id="{AB597C5E-3276-4DDF-A35C-E8ECB6D1A1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15825" y="3402226"/>
            <a:ext cx="1962856" cy="2976638"/>
          </a:xfrm>
          <a:prstGeom prst="roundRect">
            <a:avLst>
              <a:gd name="adj" fmla="val 11111"/>
            </a:avLst>
          </a:prstGeom>
          <a:ln w="190500" cap="rnd">
            <a:solidFill>
              <a:srgbClr val="0070C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2" name="Rectángulo 11">
            <a:extLst>
              <a:ext uri="{FF2B5EF4-FFF2-40B4-BE49-F238E27FC236}">
                <a16:creationId xmlns:a16="http://schemas.microsoft.com/office/drawing/2014/main" id="{270B4522-FBAD-4B20-890E-FBE46D54E49F}"/>
              </a:ext>
            </a:extLst>
          </p:cNvPr>
          <p:cNvSpPr/>
          <p:nvPr/>
        </p:nvSpPr>
        <p:spPr>
          <a:xfrm>
            <a:off x="-1" y="4188545"/>
            <a:ext cx="9748685"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Después de una exitosa carrera en karting (</a:t>
            </a:r>
            <a:r>
              <a:rPr lang="es-MX" sz="2800" b="1" dirty="0">
                <a:solidFill>
                  <a:srgbClr val="7030A0"/>
                </a:solidFill>
                <a:latin typeface="Edwardian Script ITC" panose="030303020407070D0804" pitchFamily="66" charset="0"/>
              </a:rPr>
              <a:t>siete veces campeón de </a:t>
            </a:r>
            <a:r>
              <a:rPr lang="es-MX" sz="2800" b="1" dirty="0" err="1">
                <a:solidFill>
                  <a:srgbClr val="7030A0"/>
                </a:solidFill>
                <a:latin typeface="Edwardian Script ITC" panose="030303020407070D0804" pitchFamily="66" charset="0"/>
              </a:rPr>
              <a:t>Midlands</a:t>
            </a:r>
            <a:r>
              <a:rPr lang="es-MX" sz="2800" b="1" dirty="0">
                <a:solidFill>
                  <a:srgbClr val="7030A0"/>
                </a:solidFill>
                <a:latin typeface="Edwardian Script ITC" panose="030303020407070D0804" pitchFamily="66" charset="0"/>
              </a:rPr>
              <a:t> karting </a:t>
            </a:r>
          </a:p>
          <a:p>
            <a:pPr algn="ctr">
              <a:lnSpc>
                <a:spcPts val="2400"/>
              </a:lnSpc>
            </a:pPr>
            <a:r>
              <a:rPr lang="es-MX" sz="2800" b="1" dirty="0">
                <a:solidFill>
                  <a:srgbClr val="7030A0"/>
                </a:solidFill>
                <a:latin typeface="Edwardian Script ITC" panose="030303020407070D0804" pitchFamily="66" charset="0"/>
              </a:rPr>
              <a:t>de 1969  a 1976, obtuvo también los títulos de karting galés de 1970  y 71, </a:t>
            </a:r>
          </a:p>
          <a:p>
            <a:pPr algn="ctr">
              <a:lnSpc>
                <a:spcPts val="2400"/>
              </a:lnSpc>
            </a:pPr>
            <a:r>
              <a:rPr lang="es-MX" sz="2800" b="1" dirty="0">
                <a:solidFill>
                  <a:srgbClr val="7030A0"/>
                </a:solidFill>
                <a:latin typeface="Edwardian Script ITC" panose="030303020407070D0804" pitchFamily="66" charset="0"/>
              </a:rPr>
              <a:t>campeón del norte británico del 73  y campeón nacional británico del 74 </a:t>
            </a:r>
            <a:r>
              <a:rPr lang="es-MX" sz="2800" b="1" dirty="0">
                <a:latin typeface="Edwardian Script ITC" panose="030303020407070D0804" pitchFamily="66" charset="0"/>
              </a:rPr>
              <a:t>),</a:t>
            </a:r>
          </a:p>
        </p:txBody>
      </p:sp>
      <p:sp>
        <p:nvSpPr>
          <p:cNvPr id="13" name="Rectángulo 12">
            <a:extLst>
              <a:ext uri="{FF2B5EF4-FFF2-40B4-BE49-F238E27FC236}">
                <a16:creationId xmlns:a16="http://schemas.microsoft.com/office/drawing/2014/main" id="{D8B4009B-EA88-468D-A522-A3D5BD2FA6C0}"/>
              </a:ext>
            </a:extLst>
          </p:cNvPr>
          <p:cNvSpPr/>
          <p:nvPr/>
        </p:nvSpPr>
        <p:spPr>
          <a:xfrm>
            <a:off x="0" y="5427411"/>
            <a:ext cx="10043653"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Mansell decidió comenzar a correr en la Fórmula Ford contra el consejo de su padre </a:t>
            </a:r>
          </a:p>
          <a:p>
            <a:pPr algn="ctr">
              <a:lnSpc>
                <a:spcPts val="2400"/>
              </a:lnSpc>
            </a:pPr>
            <a:r>
              <a:rPr lang="es-MX" sz="2800" b="1" dirty="0">
                <a:latin typeface="Edwardian Script ITC" panose="030303020407070D0804" pitchFamily="66" charset="0"/>
              </a:rPr>
              <a:t>y contra la escasez de dinero que disponía</a:t>
            </a:r>
          </a:p>
        </p:txBody>
      </p:sp>
      <p:sp>
        <p:nvSpPr>
          <p:cNvPr id="14" name="Rectángulo 13">
            <a:extLst>
              <a:ext uri="{FF2B5EF4-FFF2-40B4-BE49-F238E27FC236}">
                <a16:creationId xmlns:a16="http://schemas.microsoft.com/office/drawing/2014/main" id="{E868926E-C55C-4FD5-8935-ED0E13C74F8A}"/>
              </a:ext>
            </a:extLst>
          </p:cNvPr>
          <p:cNvSpPr/>
          <p:nvPr/>
        </p:nvSpPr>
        <p:spPr>
          <a:xfrm>
            <a:off x="-88488" y="6430293"/>
            <a:ext cx="10403562"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1976  ganó 6 de las 9 carreras que participó, incluyendo su debut en el circuito de </a:t>
            </a:r>
            <a:r>
              <a:rPr lang="es-MX" sz="2800" b="1" dirty="0" err="1">
                <a:latin typeface="Edwardian Script ITC" panose="030303020407070D0804" pitchFamily="66" charset="0"/>
              </a:rPr>
              <a:t>Mallory</a:t>
            </a:r>
            <a:r>
              <a:rPr lang="es-MX" sz="2800" b="1" dirty="0">
                <a:latin typeface="Edwardian Script ITC" panose="030303020407070D0804" pitchFamily="66" charset="0"/>
              </a:rPr>
              <a:t> Park.</a:t>
            </a:r>
          </a:p>
        </p:txBody>
      </p:sp>
      <p:sp>
        <p:nvSpPr>
          <p:cNvPr id="15" name="CuadroTexto 14">
            <a:extLst>
              <a:ext uri="{FF2B5EF4-FFF2-40B4-BE49-F238E27FC236}">
                <a16:creationId xmlns:a16="http://schemas.microsoft.com/office/drawing/2014/main" id="{75E338DE-CECA-44C8-A2B6-702316E0FD45}"/>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1868104"/>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25000" fill="hold"/>
                                        <p:tgtEl>
                                          <p:spTgt spid="9"/>
                                        </p:tgtEl>
                                        <p:attrNameLst>
                                          <p:attrName>ppt_w</p:attrName>
                                        </p:attrNameLst>
                                      </p:cBhvr>
                                      <p:tavLst>
                                        <p:tav tm="0">
                                          <p:val>
                                            <p:fltVal val="0"/>
                                          </p:val>
                                        </p:tav>
                                        <p:tav tm="100000">
                                          <p:val>
                                            <p:strVal val="#ppt_w"/>
                                          </p:val>
                                        </p:tav>
                                      </p:tavLst>
                                    </p:anim>
                                    <p:anim calcmode="lin" valueType="num">
                                      <p:cBhvr>
                                        <p:cTn id="8" dur="25000" fill="hold"/>
                                        <p:tgtEl>
                                          <p:spTgt spid="9"/>
                                        </p:tgtEl>
                                        <p:attrNameLst>
                                          <p:attrName>ppt_h</p:attrName>
                                        </p:attrNameLst>
                                      </p:cBhvr>
                                      <p:tavLst>
                                        <p:tav tm="0">
                                          <p:val>
                                            <p:fltVal val="0"/>
                                          </p:val>
                                        </p:tav>
                                        <p:tav tm="100000">
                                          <p:val>
                                            <p:strVal val="#ppt_h"/>
                                          </p:val>
                                        </p:tav>
                                      </p:tavLst>
                                    </p:anim>
                                    <p:anim calcmode="lin" valueType="num">
                                      <p:cBhvr>
                                        <p:cTn id="9" dur="25000" fill="hold"/>
                                        <p:tgtEl>
                                          <p:spTgt spid="9"/>
                                        </p:tgtEl>
                                        <p:attrNameLst>
                                          <p:attrName>ppt_x</p:attrName>
                                        </p:attrNameLst>
                                      </p:cBhvr>
                                      <p:tavLst>
                                        <p:tav tm="0">
                                          <p:val>
                                            <p:fltVal val="0.5"/>
                                          </p:val>
                                        </p:tav>
                                        <p:tav tm="100000">
                                          <p:val>
                                            <p:strVal val="#ppt_x"/>
                                          </p:val>
                                        </p:tav>
                                      </p:tavLst>
                                    </p:anim>
                                    <p:anim calcmode="lin" valueType="num">
                                      <p:cBhvr>
                                        <p:cTn id="10" dur="25000" fill="hold"/>
                                        <p:tgtEl>
                                          <p:spTgt spid="9"/>
                                        </p:tgtEl>
                                        <p:attrNameLst>
                                          <p:attrName>ppt_y</p:attrName>
                                        </p:attrNameLst>
                                      </p:cBhvr>
                                      <p:tavLst>
                                        <p:tav tm="0">
                                          <p:val>
                                            <p:fltVal val="0.5"/>
                                          </p:val>
                                        </p:tav>
                                        <p:tav tm="100000">
                                          <p:val>
                                            <p:strVal val="#ppt_y"/>
                                          </p:val>
                                        </p:tav>
                                      </p:tavLst>
                                    </p:anim>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50"/>
                                        <p:tgtEl>
                                          <p:spTgt spid="3"/>
                                        </p:tgtEl>
                                      </p:cBhvr>
                                    </p:animEffect>
                                  </p:childTnLst>
                                </p:cTn>
                              </p:par>
                              <p:par>
                                <p:cTn id="14" presetID="10" presetClass="entr" presetSubtype="0" fill="hold" grpId="0" nodeType="withEffect">
                                  <p:stCondLst>
                                    <p:cond delay="155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50"/>
                                        <p:tgtEl>
                                          <p:spTgt spid="4"/>
                                        </p:tgtEl>
                                      </p:cBhvr>
                                    </p:animEffect>
                                  </p:childTnLst>
                                </p:cTn>
                              </p:par>
                            </p:childTnLst>
                          </p:cTn>
                        </p:par>
                        <p:par>
                          <p:cTn id="17" fill="hold">
                            <p:stCondLst>
                              <p:cond delay="27000"/>
                            </p:stCondLst>
                            <p:childTnLst>
                              <p:par>
                                <p:cTn id="18" presetID="23" presetClass="entr" presetSubtype="528"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28000" fill="hold"/>
                                        <p:tgtEl>
                                          <p:spTgt spid="11"/>
                                        </p:tgtEl>
                                        <p:attrNameLst>
                                          <p:attrName>ppt_w</p:attrName>
                                        </p:attrNameLst>
                                      </p:cBhvr>
                                      <p:tavLst>
                                        <p:tav tm="0">
                                          <p:val>
                                            <p:fltVal val="0"/>
                                          </p:val>
                                        </p:tav>
                                        <p:tav tm="100000">
                                          <p:val>
                                            <p:strVal val="#ppt_w"/>
                                          </p:val>
                                        </p:tav>
                                      </p:tavLst>
                                    </p:anim>
                                    <p:anim calcmode="lin" valueType="num">
                                      <p:cBhvr>
                                        <p:cTn id="21" dur="28000" fill="hold"/>
                                        <p:tgtEl>
                                          <p:spTgt spid="11"/>
                                        </p:tgtEl>
                                        <p:attrNameLst>
                                          <p:attrName>ppt_h</p:attrName>
                                        </p:attrNameLst>
                                      </p:cBhvr>
                                      <p:tavLst>
                                        <p:tav tm="0">
                                          <p:val>
                                            <p:fltVal val="0"/>
                                          </p:val>
                                        </p:tav>
                                        <p:tav tm="100000">
                                          <p:val>
                                            <p:strVal val="#ppt_h"/>
                                          </p:val>
                                        </p:tav>
                                      </p:tavLst>
                                    </p:anim>
                                    <p:anim calcmode="lin" valueType="num">
                                      <p:cBhvr>
                                        <p:cTn id="22" dur="28000" fill="hold"/>
                                        <p:tgtEl>
                                          <p:spTgt spid="11"/>
                                        </p:tgtEl>
                                        <p:attrNameLst>
                                          <p:attrName>ppt_x</p:attrName>
                                        </p:attrNameLst>
                                      </p:cBhvr>
                                      <p:tavLst>
                                        <p:tav tm="0">
                                          <p:val>
                                            <p:fltVal val="0.5"/>
                                          </p:val>
                                        </p:tav>
                                        <p:tav tm="100000">
                                          <p:val>
                                            <p:strVal val="#ppt_x"/>
                                          </p:val>
                                        </p:tav>
                                      </p:tavLst>
                                    </p:anim>
                                    <p:anim calcmode="lin" valueType="num">
                                      <p:cBhvr>
                                        <p:cTn id="23" dur="28000" fill="hold"/>
                                        <p:tgtEl>
                                          <p:spTgt spid="11"/>
                                        </p:tgtEl>
                                        <p:attrNameLst>
                                          <p:attrName>ppt_y</p:attrName>
                                        </p:attrNameLst>
                                      </p:cBhvr>
                                      <p:tavLst>
                                        <p:tav tm="0">
                                          <p:val>
                                            <p:fltVal val="0.5"/>
                                          </p:val>
                                        </p:tav>
                                        <p:tav tm="100000">
                                          <p:val>
                                            <p:strVal val="#ppt_y"/>
                                          </p:val>
                                        </p:tav>
                                      </p:tavLst>
                                    </p:anim>
                                  </p:childTnLst>
                                </p:cTn>
                              </p:par>
                              <p:par>
                                <p:cTn id="24" presetID="10" presetClass="entr" presetSubtype="0" fill="hold" grpId="0" nodeType="with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150"/>
                                        <p:tgtEl>
                                          <p:spTgt spid="5"/>
                                        </p:tgtEl>
                                      </p:cBhvr>
                                    </p:animEffect>
                                  </p:childTnLst>
                                </p:cTn>
                              </p:par>
                              <p:par>
                                <p:cTn id="27" presetID="10" presetClass="entr" presetSubtype="0" fill="hold" grpId="0" nodeType="withEffect">
                                  <p:stCondLst>
                                    <p:cond delay="1425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150"/>
                                        <p:tgtEl>
                                          <p:spTgt spid="6"/>
                                        </p:tgtEl>
                                      </p:cBhvr>
                                    </p:animEffect>
                                  </p:childTnLst>
                                </p:cTn>
                              </p:par>
                            </p:childTnLst>
                          </p:cTn>
                        </p:par>
                        <p:par>
                          <p:cTn id="30" fill="hold">
                            <p:stCondLst>
                              <p:cond delay="55740"/>
                            </p:stCondLst>
                            <p:childTnLst>
                              <p:par>
                                <p:cTn id="31" presetID="10" presetClass="entr" presetSubtype="0" fill="hold" grpId="0" nodeType="afterEffect">
                                  <p:stCondLst>
                                    <p:cond delay="150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150"/>
                                        <p:tgtEl>
                                          <p:spTgt spid="7"/>
                                        </p:tgtEl>
                                      </p:cBhvr>
                                    </p:animEffect>
                                  </p:childTnLst>
                                </p:cTn>
                              </p:par>
                            </p:childTnLst>
                          </p:cTn>
                        </p:par>
                        <p:par>
                          <p:cTn id="34" fill="hold">
                            <p:stCondLst>
                              <p:cond delay="65520"/>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1150"/>
                                        <p:tgtEl>
                                          <p:spTgt spid="12"/>
                                        </p:tgtEl>
                                      </p:cBhvr>
                                    </p:animEffect>
                                  </p:childTnLst>
                                </p:cTn>
                              </p:par>
                            </p:childTnLst>
                          </p:cTn>
                        </p:par>
                        <p:par>
                          <p:cTn id="38" fill="hold">
                            <p:stCondLst>
                              <p:cond delay="89405"/>
                            </p:stCondLst>
                            <p:childTnLst>
                              <p:par>
                                <p:cTn id="39" presetID="10" presetClass="entr" presetSubtype="0" fill="hold" grpId="0" nodeType="afterEffect">
                                  <p:stCondLst>
                                    <p:cond delay="100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1150"/>
                                        <p:tgtEl>
                                          <p:spTgt spid="13"/>
                                        </p:tgtEl>
                                      </p:cBhvr>
                                    </p:animEffect>
                                  </p:childTnLst>
                                </p:cTn>
                              </p:par>
                            </p:childTnLst>
                          </p:cTn>
                        </p:par>
                        <p:par>
                          <p:cTn id="42" fill="hold">
                            <p:stCondLst>
                              <p:cond delay="103285"/>
                            </p:stCondLst>
                            <p:childTnLst>
                              <p:par>
                                <p:cTn id="43" presetID="10" presetClass="entr" presetSubtype="0" fill="hold" grpId="0" nodeType="afterEffect">
                                  <p:stCondLst>
                                    <p:cond delay="100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1150"/>
                                        <p:tgtEl>
                                          <p:spTgt spid="14"/>
                                        </p:tgtEl>
                                      </p:cBhvr>
                                    </p:animEffect>
                                  </p:childTnLst>
                                </p:cTn>
                              </p:par>
                            </p:childTnLst>
                          </p:cTn>
                        </p:par>
                        <p:par>
                          <p:cTn id="46" fill="hold">
                            <p:stCondLst>
                              <p:cond delay="114635"/>
                            </p:stCondLst>
                            <p:childTnLst>
                              <p:par>
                                <p:cTn id="47" presetID="1" presetClass="entr" presetSubtype="0" fill="hold" grpId="0" nodeType="afterEffect" nodePh="1">
                                  <p:stCondLst>
                                    <p:cond delay="2000"/>
                                  </p:stCondLst>
                                  <p:endCondLst>
                                    <p:cond evt="begin" delay="0">
                                      <p:tn val="47"/>
                                    </p:cond>
                                  </p:endCondLst>
                                  <p:childTnLst>
                                    <p:set>
                                      <p:cBhvr>
                                        <p:cTn id="4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5935580" y="132732"/>
            <a:ext cx="6096000"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un momento tuvo que vender su casa y su coche </a:t>
            </a:r>
          </a:p>
          <a:p>
            <a:pPr algn="ctr">
              <a:lnSpc>
                <a:spcPts val="2400"/>
              </a:lnSpc>
            </a:pPr>
            <a:r>
              <a:rPr lang="es-MX" sz="2800" b="1" dirty="0">
                <a:latin typeface="Edwardian Script ITC" panose="030303020407070D0804" pitchFamily="66" charset="0"/>
              </a:rPr>
              <a:t>para poder alquilar un monoplaza y proseguir con su carrera.</a:t>
            </a:r>
          </a:p>
        </p:txBody>
      </p:sp>
      <p:sp>
        <p:nvSpPr>
          <p:cNvPr id="4" name="Rectángulo 3">
            <a:extLst>
              <a:ext uri="{FF2B5EF4-FFF2-40B4-BE49-F238E27FC236}">
                <a16:creationId xmlns:a16="http://schemas.microsoft.com/office/drawing/2014/main" id="{27D48D0E-1103-4106-8028-730564B6D589}"/>
              </a:ext>
            </a:extLst>
          </p:cNvPr>
          <p:cNvSpPr/>
          <p:nvPr/>
        </p:nvSpPr>
        <p:spPr>
          <a:xfrm>
            <a:off x="6096000" y="943890"/>
            <a:ext cx="6096000"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Sufrió un gravísimo accidente en </a:t>
            </a:r>
            <a:r>
              <a:rPr lang="es-MX" sz="2800" b="1" dirty="0" err="1">
                <a:latin typeface="Edwardian Script ITC" panose="030303020407070D0804" pitchFamily="66" charset="0"/>
              </a:rPr>
              <a:t>Brands</a:t>
            </a:r>
            <a:r>
              <a:rPr lang="es-MX" sz="2800" b="1" dirty="0">
                <a:latin typeface="Edwardian Script ITC" panose="030303020407070D0804" pitchFamily="66" charset="0"/>
              </a:rPr>
              <a:t> Hatch </a:t>
            </a:r>
          </a:p>
          <a:p>
            <a:pPr algn="ctr">
              <a:lnSpc>
                <a:spcPts val="2400"/>
              </a:lnSpc>
            </a:pPr>
            <a:r>
              <a:rPr lang="es-MX" sz="2800" b="1" dirty="0">
                <a:latin typeface="Edwardian Script ITC" panose="030303020407070D0804" pitchFamily="66" charset="0"/>
              </a:rPr>
              <a:t>donde se rompió el cuello… tuvo que ser hospitalizado </a:t>
            </a:r>
          </a:p>
          <a:p>
            <a:pPr algn="ctr">
              <a:lnSpc>
                <a:spcPts val="2400"/>
              </a:lnSpc>
            </a:pPr>
            <a:r>
              <a:rPr lang="es-MX" sz="2800" b="1" dirty="0">
                <a:latin typeface="Edwardian Script ITC" panose="030303020407070D0804" pitchFamily="66" charset="0"/>
              </a:rPr>
              <a:t>y estuvo cerca de la cuadriplejia.</a:t>
            </a:r>
          </a:p>
        </p:txBody>
      </p:sp>
      <p:sp>
        <p:nvSpPr>
          <p:cNvPr id="5" name="Rectángulo 4">
            <a:extLst>
              <a:ext uri="{FF2B5EF4-FFF2-40B4-BE49-F238E27FC236}">
                <a16:creationId xmlns:a16="http://schemas.microsoft.com/office/drawing/2014/main" id="{0C64094C-FDD7-480B-88DB-A3FFA1DCC5D6}"/>
              </a:ext>
            </a:extLst>
          </p:cNvPr>
          <p:cNvSpPr/>
          <p:nvPr/>
        </p:nvSpPr>
        <p:spPr>
          <a:xfrm>
            <a:off x="6096000" y="2109015"/>
            <a:ext cx="6096000"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 pesar de eso (</a:t>
            </a:r>
            <a:r>
              <a:rPr lang="es-MX" sz="2800" b="1" dirty="0">
                <a:solidFill>
                  <a:srgbClr val="7030A0"/>
                </a:solidFill>
                <a:latin typeface="Edwardian Script ITC" panose="030303020407070D0804" pitchFamily="66" charset="0"/>
              </a:rPr>
              <a:t>habiendo abandonado su trabajo </a:t>
            </a:r>
          </a:p>
          <a:p>
            <a:pPr algn="ctr">
              <a:lnSpc>
                <a:spcPts val="2400"/>
              </a:lnSpc>
            </a:pPr>
            <a:r>
              <a:rPr lang="es-MX" sz="2800" b="1" dirty="0">
                <a:solidFill>
                  <a:srgbClr val="7030A0"/>
                </a:solidFill>
                <a:latin typeface="Edwardian Script ITC" panose="030303020407070D0804" pitchFamily="66" charset="0"/>
              </a:rPr>
              <a:t>y estando completamente decidido a dedicarse </a:t>
            </a:r>
          </a:p>
          <a:p>
            <a:pPr algn="ctr">
              <a:lnSpc>
                <a:spcPts val="2400"/>
              </a:lnSpc>
            </a:pPr>
            <a:r>
              <a:rPr lang="es-MX" sz="2800" b="1" dirty="0">
                <a:solidFill>
                  <a:srgbClr val="7030A0"/>
                </a:solidFill>
                <a:latin typeface="Edwardian Script ITC" panose="030303020407070D0804" pitchFamily="66" charset="0"/>
              </a:rPr>
              <a:t>a las carreras </a:t>
            </a:r>
            <a:r>
              <a:rPr lang="es-MX" sz="2800" b="1" dirty="0" err="1">
                <a:solidFill>
                  <a:srgbClr val="7030A0"/>
                </a:solidFill>
                <a:latin typeface="Edwardian Script ITC" panose="030303020407070D0804" pitchFamily="66" charset="0"/>
              </a:rPr>
              <a:t>automóvilisticas</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Mansell se escapó del hospital y volvió a correr.</a:t>
            </a:r>
          </a:p>
        </p:txBody>
      </p:sp>
      <p:sp>
        <p:nvSpPr>
          <p:cNvPr id="8" name="Rectángulo 7">
            <a:extLst>
              <a:ext uri="{FF2B5EF4-FFF2-40B4-BE49-F238E27FC236}">
                <a16:creationId xmlns:a16="http://schemas.microsoft.com/office/drawing/2014/main" id="{C0C6158B-3D71-479E-A059-56B5538086A9}"/>
              </a:ext>
            </a:extLst>
          </p:cNvPr>
          <p:cNvSpPr/>
          <p:nvPr/>
        </p:nvSpPr>
        <p:spPr>
          <a:xfrm>
            <a:off x="-2" y="4866962"/>
            <a:ext cx="7620001"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Debía lograr la pole, la vuelta rápida y ganar en la última carrera </a:t>
            </a:r>
          </a:p>
          <a:p>
            <a:pPr algn="ctr">
              <a:lnSpc>
                <a:spcPts val="2400"/>
              </a:lnSpc>
            </a:pPr>
            <a:r>
              <a:rPr lang="es-MX" sz="2800" b="1" dirty="0">
                <a:latin typeface="Edwardian Script ITC" panose="030303020407070D0804" pitchFamily="66" charset="0"/>
              </a:rPr>
              <a:t>para proclamarse campeón… y lo </a:t>
            </a:r>
            <a:r>
              <a:rPr lang="es-MX" sz="2800" b="1" dirty="0" err="1">
                <a:latin typeface="Edwardian Script ITC" panose="030303020407070D0804" pitchFamily="66" charset="0"/>
              </a:rPr>
              <a:t>hizó</a:t>
            </a:r>
            <a:r>
              <a:rPr lang="es-MX" sz="2800" b="1" dirty="0">
                <a:latin typeface="Edwardian Script ITC" panose="030303020407070D0804" pitchFamily="66" charset="0"/>
              </a:rPr>
              <a:t> tras escaparse del hospital.</a:t>
            </a:r>
          </a:p>
        </p:txBody>
      </p:sp>
      <p:sp>
        <p:nvSpPr>
          <p:cNvPr id="9" name="Rectángulo 8">
            <a:extLst>
              <a:ext uri="{FF2B5EF4-FFF2-40B4-BE49-F238E27FC236}">
                <a16:creationId xmlns:a16="http://schemas.microsoft.com/office/drawing/2014/main" id="{DB03BB94-6CAE-482B-B05D-E8AC985C0FF3}"/>
              </a:ext>
            </a:extLst>
          </p:cNvPr>
          <p:cNvSpPr/>
          <p:nvPr/>
        </p:nvSpPr>
        <p:spPr>
          <a:xfrm>
            <a:off x="-1" y="5781365"/>
            <a:ext cx="7772401"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 las 42 carreras que participó en 1977 ganó 33, </a:t>
            </a:r>
          </a:p>
          <a:p>
            <a:pPr algn="ctr">
              <a:lnSpc>
                <a:spcPts val="2400"/>
              </a:lnSpc>
            </a:pPr>
            <a:r>
              <a:rPr lang="es-MX" sz="2800" b="1" dirty="0">
                <a:latin typeface="Edwardian Script ITC" panose="030303020407070D0804" pitchFamily="66" charset="0"/>
              </a:rPr>
              <a:t>para así obtener su primer título.</a:t>
            </a:r>
          </a:p>
        </p:txBody>
      </p:sp>
      <p:pic>
        <p:nvPicPr>
          <p:cNvPr id="10" name="Imagen 9" descr="Imagen que contiene exterior, árbol, suelo&#10;&#10;Descripción generada con confianza muy alta">
            <a:extLst>
              <a:ext uri="{FF2B5EF4-FFF2-40B4-BE49-F238E27FC236}">
                <a16:creationId xmlns:a16="http://schemas.microsoft.com/office/drawing/2014/main" id="{E90EE866-3DCB-495D-8CA1-4B0FD808C8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 y="0"/>
            <a:ext cx="6096003" cy="4068568"/>
          </a:xfrm>
          <a:prstGeom prst="rect">
            <a:avLst/>
          </a:prstGeom>
          <a:effectLst>
            <a:softEdge rad="317500"/>
          </a:effectLst>
        </p:spPr>
      </p:pic>
      <p:pic>
        <p:nvPicPr>
          <p:cNvPr id="12" name="Imagen 11" descr="Imagen que contiene escena, automóvil, carretera, camino&#10;&#10;Descripción generada con confianza muy alta">
            <a:extLst>
              <a:ext uri="{FF2B5EF4-FFF2-40B4-BE49-F238E27FC236}">
                <a16:creationId xmlns:a16="http://schemas.microsoft.com/office/drawing/2014/main" id="{DE4CD458-BB0F-4A29-8B05-D09F7349B351}"/>
              </a:ext>
            </a:extLst>
          </p:cNvPr>
          <p:cNvPicPr>
            <a:picLocks noChangeAspect="1"/>
          </p:cNvPicPr>
          <p:nvPr/>
        </p:nvPicPr>
        <p:blipFill rotWithShape="1">
          <a:blip r:embed="rId4">
            <a:extLst>
              <a:ext uri="{28A0092B-C50C-407E-A947-70E740481C1C}">
                <a14:useLocalDpi xmlns:a14="http://schemas.microsoft.com/office/drawing/2010/main" val="0"/>
              </a:ext>
            </a:extLst>
          </a:blip>
          <a:srcRect l="1910" t="2196" r="4394" b="3057"/>
          <a:stretch/>
        </p:blipFill>
        <p:spPr>
          <a:xfrm>
            <a:off x="7369277" y="3200400"/>
            <a:ext cx="4822723" cy="3657600"/>
          </a:xfrm>
          <a:prstGeom prst="rect">
            <a:avLst/>
          </a:prstGeom>
          <a:effectLst>
            <a:softEdge rad="317500"/>
          </a:effectLst>
        </p:spPr>
      </p:pic>
      <p:sp>
        <p:nvSpPr>
          <p:cNvPr id="11" name="CuadroTexto 10">
            <a:extLst>
              <a:ext uri="{FF2B5EF4-FFF2-40B4-BE49-F238E27FC236}">
                <a16:creationId xmlns:a16="http://schemas.microsoft.com/office/drawing/2014/main" id="{41B6B1BE-4E85-4628-8C28-94A88C2759A6}"/>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2356722"/>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50"/>
                                        <p:tgtEl>
                                          <p:spTgt spid="3"/>
                                        </p:tgtEl>
                                      </p:cBhvr>
                                    </p:animEffect>
                                  </p:childTnLst>
                                </p:cTn>
                              </p:par>
                            </p:childTnLst>
                          </p:cTn>
                        </p:par>
                        <p:par>
                          <p:cTn id="8" fill="hold">
                            <p:stCondLst>
                              <p:cond delay="11770"/>
                            </p:stCondLst>
                            <p:childTnLst>
                              <p:par>
                                <p:cTn id="9" presetID="8" presetClass="entr" presetSubtype="32" fill="hold" nodeType="afterEffect">
                                  <p:stCondLst>
                                    <p:cond delay="1000"/>
                                  </p:stCondLst>
                                  <p:childTnLst>
                                    <p:set>
                                      <p:cBhvr>
                                        <p:cTn id="10" dur="1" fill="hold">
                                          <p:stCondLst>
                                            <p:cond delay="0"/>
                                          </p:stCondLst>
                                        </p:cTn>
                                        <p:tgtEl>
                                          <p:spTgt spid="10"/>
                                        </p:tgtEl>
                                        <p:attrNameLst>
                                          <p:attrName>style.visibility</p:attrName>
                                        </p:attrNameLst>
                                      </p:cBhvr>
                                      <p:to>
                                        <p:strVal val="visible"/>
                                      </p:to>
                                    </p:set>
                                    <p:animEffect transition="in" filter="diamond(out)">
                                      <p:cBhvr>
                                        <p:cTn id="11" dur="13500"/>
                                        <p:tgtEl>
                                          <p:spTgt spid="10"/>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50"/>
                                        <p:tgtEl>
                                          <p:spTgt spid="4"/>
                                        </p:tgtEl>
                                      </p:cBhvr>
                                    </p:animEffect>
                                  </p:childTnLst>
                                </p:cTn>
                              </p:par>
                            </p:childTnLst>
                          </p:cTn>
                        </p:par>
                        <p:par>
                          <p:cTn id="15" fill="hold">
                            <p:stCondLst>
                              <p:cond delay="2680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50"/>
                                        <p:tgtEl>
                                          <p:spTgt spid="5"/>
                                        </p:tgtEl>
                                      </p:cBhvr>
                                    </p:animEffect>
                                  </p:childTnLst>
                                </p:cTn>
                              </p:par>
                            </p:childTnLst>
                          </p:cTn>
                        </p:par>
                        <p:par>
                          <p:cTn id="19" fill="hold">
                            <p:stCondLst>
                              <p:cond delay="45855"/>
                            </p:stCondLst>
                            <p:childTnLst>
                              <p:par>
                                <p:cTn id="20" presetID="22" presetClass="entr" presetSubtype="4"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14000"/>
                                        <p:tgtEl>
                                          <p:spTgt spid="12"/>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50"/>
                                        <p:tgtEl>
                                          <p:spTgt spid="8"/>
                                        </p:tgtEl>
                                      </p:cBhvr>
                                    </p:animEffect>
                                  </p:childTnLst>
                                </p:cTn>
                              </p:par>
                            </p:childTnLst>
                          </p:cTn>
                        </p:par>
                        <p:par>
                          <p:cTn id="26" fill="hold">
                            <p:stCondLst>
                              <p:cond delay="60540"/>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50"/>
                                        <p:tgtEl>
                                          <p:spTgt spid="9"/>
                                        </p:tgtEl>
                                      </p:cBhvr>
                                    </p:animEffect>
                                  </p:childTnLst>
                                </p:cTn>
                              </p:par>
                            </p:childTnLst>
                          </p:cTn>
                        </p:par>
                        <p:par>
                          <p:cTn id="30" fill="hold">
                            <p:stCondLst>
                              <p:cond delay="70510"/>
                            </p:stCondLst>
                            <p:childTnLst>
                              <p:par>
                                <p:cTn id="31" presetID="1" presetClass="entr" presetSubtype="0" fill="hold" grpId="0" nodeType="afterEffect" nodePh="1">
                                  <p:stCondLst>
                                    <p:cond delay="200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1" y="0"/>
            <a:ext cx="7900220" cy="1200329"/>
          </a:xfrm>
          <a:prstGeom prst="rect">
            <a:avLst/>
          </a:prstGeom>
        </p:spPr>
        <p:txBody>
          <a:bodyPr wrap="square">
            <a:spAutoFit/>
          </a:bodyPr>
          <a:lstStyle/>
          <a:p>
            <a:pPr algn="ctr"/>
            <a:r>
              <a:rPr lang="es-MX" sz="36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1978-1980</a:t>
            </a:r>
          </a:p>
          <a:p>
            <a:pPr algn="ctr"/>
            <a:r>
              <a:rPr lang="es-MX" sz="2800" b="1" dirty="0">
                <a:latin typeface="Edwardian Script ITC" panose="030303020407070D0804" pitchFamily="66" charset="0"/>
              </a:rPr>
              <a:t> </a:t>
            </a:r>
            <a:r>
              <a:rPr lang="es-MX" sz="36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Fórmula 3</a:t>
            </a:r>
            <a:endParaRPr lang="es-MX" sz="2800" b="1" dirty="0">
              <a:latin typeface="Edwardian Script ITC" panose="030303020407070D0804" pitchFamily="66" charset="0"/>
            </a:endParaRPr>
          </a:p>
        </p:txBody>
      </p:sp>
      <p:sp>
        <p:nvSpPr>
          <p:cNvPr id="4" name="Rectángulo 3">
            <a:extLst>
              <a:ext uri="{FF2B5EF4-FFF2-40B4-BE49-F238E27FC236}">
                <a16:creationId xmlns:a16="http://schemas.microsoft.com/office/drawing/2014/main" id="{D4BF2986-985D-41F3-8B0C-AEE96296CAC6}"/>
              </a:ext>
            </a:extLst>
          </p:cNvPr>
          <p:cNvSpPr/>
          <p:nvPr/>
        </p:nvSpPr>
        <p:spPr>
          <a:xfrm>
            <a:off x="-1" y="1278457"/>
            <a:ext cx="7900220"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Su primera temporada fue difícil porque tenía un auto poco competitivo: </a:t>
            </a:r>
          </a:p>
          <a:p>
            <a:pPr algn="ctr">
              <a:lnSpc>
                <a:spcPts val="2400"/>
              </a:lnSpc>
            </a:pPr>
            <a:r>
              <a:rPr lang="es-MX" sz="2800" b="1" dirty="0">
                <a:latin typeface="Edwardian Script ITC" panose="030303020407070D0804" pitchFamily="66" charset="0"/>
              </a:rPr>
              <a:t>usaba motores </a:t>
            </a:r>
            <a:r>
              <a:rPr lang="es-MX" sz="2800" b="1" dirty="0" err="1">
                <a:latin typeface="Edwardian Script ITC" panose="030303020407070D0804" pitchFamily="66" charset="0"/>
              </a:rPr>
              <a:t>Triumph</a:t>
            </a:r>
            <a:r>
              <a:rPr lang="es-MX" sz="2800" b="1" dirty="0">
                <a:latin typeface="Edwardian Script ITC" panose="030303020407070D0804" pitchFamily="66" charset="0"/>
              </a:rPr>
              <a:t> </a:t>
            </a:r>
            <a:r>
              <a:rPr lang="es-MX" sz="2800" b="1" dirty="0" err="1">
                <a:latin typeface="Edwardian Script ITC" panose="030303020407070D0804" pitchFamily="66" charset="0"/>
              </a:rPr>
              <a:t>Dolomite</a:t>
            </a:r>
            <a:r>
              <a:rPr lang="es-MX" sz="2800" b="1" dirty="0">
                <a:latin typeface="Edwardian Script ITC" panose="030303020407070D0804" pitchFamily="66" charset="0"/>
              </a:rPr>
              <a:t> contra los poderosos Toyota </a:t>
            </a:r>
          </a:p>
          <a:p>
            <a:pPr algn="ctr">
              <a:lnSpc>
                <a:spcPts val="2400"/>
              </a:lnSpc>
            </a:pPr>
            <a:r>
              <a:rPr lang="es-MX" sz="2800" b="1" dirty="0">
                <a:latin typeface="Edwardian Script ITC" panose="030303020407070D0804" pitchFamily="66" charset="0"/>
              </a:rPr>
              <a:t>de las mejores escuadras.</a:t>
            </a:r>
          </a:p>
        </p:txBody>
      </p:sp>
      <p:sp>
        <p:nvSpPr>
          <p:cNvPr id="5" name="Rectángulo 4">
            <a:extLst>
              <a:ext uri="{FF2B5EF4-FFF2-40B4-BE49-F238E27FC236}">
                <a16:creationId xmlns:a16="http://schemas.microsoft.com/office/drawing/2014/main" id="{2B71D0DE-67DA-4228-93BF-6E6ABDD88EAB}"/>
              </a:ext>
            </a:extLst>
          </p:cNvPr>
          <p:cNvSpPr/>
          <p:nvPr/>
        </p:nvSpPr>
        <p:spPr>
          <a:xfrm>
            <a:off x="-1" y="2330247"/>
            <a:ext cx="7900220"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Ganó una pole position y obtuvo un segundo puesto.</a:t>
            </a:r>
          </a:p>
        </p:txBody>
      </p:sp>
      <p:sp>
        <p:nvSpPr>
          <p:cNvPr id="6" name="Rectángulo 5">
            <a:extLst>
              <a:ext uri="{FF2B5EF4-FFF2-40B4-BE49-F238E27FC236}">
                <a16:creationId xmlns:a16="http://schemas.microsoft.com/office/drawing/2014/main" id="{183E764D-255A-41AC-8C6D-9B0ED7DD7612}"/>
              </a:ext>
            </a:extLst>
          </p:cNvPr>
          <p:cNvSpPr/>
          <p:nvPr/>
        </p:nvSpPr>
        <p:spPr>
          <a:xfrm>
            <a:off x="-2" y="2831687"/>
            <a:ext cx="8155859"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su segunda temporada ganó en </a:t>
            </a:r>
            <a:r>
              <a:rPr lang="es-MX" sz="2800" b="1" dirty="0" err="1">
                <a:latin typeface="Edwardian Script ITC" panose="030303020407070D0804" pitchFamily="66" charset="0"/>
              </a:rPr>
              <a:t>Silverstone</a:t>
            </a:r>
            <a:r>
              <a:rPr lang="es-MX" sz="2800" b="1" dirty="0">
                <a:latin typeface="Edwardian Script ITC" panose="030303020407070D0804" pitchFamily="66" charset="0"/>
              </a:rPr>
              <a:t> y terminó octavo en el campeonato.</a:t>
            </a:r>
          </a:p>
        </p:txBody>
      </p:sp>
      <p:pic>
        <p:nvPicPr>
          <p:cNvPr id="8" name="Imagen 7" descr="Imagen que contiene carretera&#10;&#10;Descripción generada con confianza muy alta">
            <a:extLst>
              <a:ext uri="{FF2B5EF4-FFF2-40B4-BE49-F238E27FC236}">
                <a16:creationId xmlns:a16="http://schemas.microsoft.com/office/drawing/2014/main" id="{F6073D4B-24CD-47D5-891D-4060C61AD3C3}"/>
              </a:ext>
            </a:extLst>
          </p:cNvPr>
          <p:cNvPicPr>
            <a:picLocks noChangeAspect="1"/>
          </p:cNvPicPr>
          <p:nvPr/>
        </p:nvPicPr>
        <p:blipFill rotWithShape="1">
          <a:blip r:embed="rId3">
            <a:extLst>
              <a:ext uri="{28A0092B-C50C-407E-A947-70E740481C1C}">
                <a14:useLocalDpi xmlns:a14="http://schemas.microsoft.com/office/drawing/2010/main" val="0"/>
              </a:ext>
            </a:extLst>
          </a:blip>
          <a:srcRect l="2634" t="1507" r="3496"/>
          <a:stretch/>
        </p:blipFill>
        <p:spPr>
          <a:xfrm>
            <a:off x="7900219" y="0"/>
            <a:ext cx="4291781" cy="3377341"/>
          </a:xfrm>
          <a:prstGeom prst="rect">
            <a:avLst/>
          </a:prstGeom>
          <a:effectLst>
            <a:softEdge rad="317500"/>
          </a:effectLst>
        </p:spPr>
      </p:pic>
      <p:sp>
        <p:nvSpPr>
          <p:cNvPr id="9" name="Rectángulo 8">
            <a:extLst>
              <a:ext uri="{FF2B5EF4-FFF2-40B4-BE49-F238E27FC236}">
                <a16:creationId xmlns:a16="http://schemas.microsoft.com/office/drawing/2014/main" id="{8C2537CD-F8B4-4E54-9BC0-C8026CF480BB}"/>
              </a:ext>
            </a:extLst>
          </p:cNvPr>
          <p:cNvSpPr/>
          <p:nvPr/>
        </p:nvSpPr>
        <p:spPr>
          <a:xfrm>
            <a:off x="4822721" y="3451123"/>
            <a:ext cx="7369279"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Protagonizó otro dramático accidente </a:t>
            </a:r>
          </a:p>
          <a:p>
            <a:pPr algn="ctr">
              <a:lnSpc>
                <a:spcPts val="2400"/>
              </a:lnSpc>
            </a:pPr>
            <a:r>
              <a:rPr lang="es-MX" sz="2800" b="1" dirty="0">
                <a:latin typeface="Edwardian Script ITC" panose="030303020407070D0804" pitchFamily="66" charset="0"/>
              </a:rPr>
              <a:t>con Andrea de </a:t>
            </a:r>
            <a:r>
              <a:rPr lang="es-MX" sz="2800" b="1" dirty="0" err="1">
                <a:latin typeface="Edwardian Script ITC" panose="030303020407070D0804" pitchFamily="66" charset="0"/>
              </a:rPr>
              <a:t>Cesaris</a:t>
            </a:r>
            <a:r>
              <a:rPr lang="es-MX" sz="2800" b="1" dirty="0">
                <a:latin typeface="Edwardian Script ITC" panose="030303020407070D0804" pitchFamily="66" charset="0"/>
              </a:rPr>
              <a:t> del que tuvo suerte de escapar con vida.</a:t>
            </a:r>
          </a:p>
        </p:txBody>
      </p:sp>
      <p:sp>
        <p:nvSpPr>
          <p:cNvPr id="10" name="Rectángulo 9">
            <a:extLst>
              <a:ext uri="{FF2B5EF4-FFF2-40B4-BE49-F238E27FC236}">
                <a16:creationId xmlns:a16="http://schemas.microsoft.com/office/drawing/2014/main" id="{C951AF00-AB7E-4DF7-9141-B49E2430E0A0}"/>
              </a:ext>
            </a:extLst>
          </p:cNvPr>
          <p:cNvSpPr/>
          <p:nvPr/>
        </p:nvSpPr>
        <p:spPr>
          <a:xfrm>
            <a:off x="4822721" y="4291778"/>
            <a:ext cx="7369279"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Acabó con una vértebra aplastada y fue hospitalizado de nuevo.</a:t>
            </a:r>
          </a:p>
        </p:txBody>
      </p:sp>
      <p:sp>
        <p:nvSpPr>
          <p:cNvPr id="11" name="Rectángulo 10">
            <a:extLst>
              <a:ext uri="{FF2B5EF4-FFF2-40B4-BE49-F238E27FC236}">
                <a16:creationId xmlns:a16="http://schemas.microsoft.com/office/drawing/2014/main" id="{E84D98D2-DBFA-4D6E-A6C1-7A743497FAEC}"/>
              </a:ext>
            </a:extLst>
          </p:cNvPr>
          <p:cNvSpPr/>
          <p:nvPr/>
        </p:nvSpPr>
        <p:spPr>
          <a:xfrm>
            <a:off x="4822721" y="4925960"/>
            <a:ext cx="7369279"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Los médicos pronosticaron que no volvería a correr jamás.</a:t>
            </a:r>
          </a:p>
        </p:txBody>
      </p:sp>
      <p:sp>
        <p:nvSpPr>
          <p:cNvPr id="12" name="Rectángulo 11">
            <a:extLst>
              <a:ext uri="{FF2B5EF4-FFF2-40B4-BE49-F238E27FC236}">
                <a16:creationId xmlns:a16="http://schemas.microsoft.com/office/drawing/2014/main" id="{2B1D5589-7789-4F67-BC47-839D138B593A}"/>
              </a:ext>
            </a:extLst>
          </p:cNvPr>
          <p:cNvSpPr/>
          <p:nvPr/>
        </p:nvSpPr>
        <p:spPr>
          <a:xfrm>
            <a:off x="4822721" y="5574889"/>
            <a:ext cx="7369279"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Colin Chapman, el dueño de Lotus, notó sus habilidades y luego de pasar un test con uno de sus coches (</a:t>
            </a:r>
            <a:r>
              <a:rPr lang="es-MX" sz="2800" b="1" dirty="0">
                <a:solidFill>
                  <a:srgbClr val="7030A0"/>
                </a:solidFill>
                <a:latin typeface="Edwardian Script ITC" panose="030303020407070D0804" pitchFamily="66" charset="0"/>
              </a:rPr>
              <a:t>en el que Mansell pilotó con calmantes </a:t>
            </a:r>
          </a:p>
          <a:p>
            <a:pPr algn="ctr">
              <a:lnSpc>
                <a:spcPts val="2400"/>
              </a:lnSpc>
            </a:pPr>
            <a:r>
              <a:rPr lang="es-MX" sz="2800" b="1" dirty="0">
                <a:solidFill>
                  <a:srgbClr val="7030A0"/>
                </a:solidFill>
                <a:latin typeface="Edwardian Script ITC" panose="030303020407070D0804" pitchFamily="66" charset="0"/>
              </a:rPr>
              <a:t>debido a los dolores del accidente</a:t>
            </a:r>
            <a:r>
              <a:rPr lang="es-MX" sz="2800" b="1" dirty="0">
                <a:latin typeface="Edwardian Script ITC" panose="030303020407070D0804" pitchFamily="66" charset="0"/>
              </a:rPr>
              <a:t>), lo hizo piloto de pruebas del equipo.</a:t>
            </a:r>
          </a:p>
        </p:txBody>
      </p:sp>
      <p:pic>
        <p:nvPicPr>
          <p:cNvPr id="13" name="Imagen 12" descr="Imagen que contiene hierba, interior, objeto de exteriores&#10;&#10;Descripción generada con confianza alta">
            <a:extLst>
              <a:ext uri="{FF2B5EF4-FFF2-40B4-BE49-F238E27FC236}">
                <a16:creationId xmlns:a16="http://schemas.microsoft.com/office/drawing/2014/main" id="{D508A8C5-5D60-4689-B53D-87854E196B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231797"/>
            <a:ext cx="4973053" cy="3689483"/>
          </a:xfrm>
          <a:prstGeom prst="rect">
            <a:avLst/>
          </a:prstGeom>
          <a:effectLst>
            <a:softEdge rad="317500"/>
          </a:effectLst>
        </p:spPr>
      </p:pic>
      <p:sp>
        <p:nvSpPr>
          <p:cNvPr id="14" name="CuadroTexto 13">
            <a:extLst>
              <a:ext uri="{FF2B5EF4-FFF2-40B4-BE49-F238E27FC236}">
                <a16:creationId xmlns:a16="http://schemas.microsoft.com/office/drawing/2014/main" id="{E3355883-A9E7-4031-8B15-EB2E11FA114D}"/>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9005160"/>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750"/>
                                        <p:tgtEl>
                                          <p:spTgt spid="3">
                                            <p:txEl>
                                              <p:pRg st="0" end="0"/>
                                            </p:txEl>
                                          </p:spTgt>
                                        </p:tgtEl>
                                      </p:cBhvr>
                                    </p:animEffect>
                                  </p:childTnLst>
                                </p:cTn>
                              </p:par>
                            </p:childTnLst>
                          </p:cTn>
                        </p:par>
                        <p:par>
                          <p:cTn id="8" fill="hold">
                            <p:stCondLst>
                              <p:cond delay="315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1750"/>
                                        <p:tgtEl>
                                          <p:spTgt spid="3">
                                            <p:txEl>
                                              <p:pRg st="1" end="1"/>
                                            </p:txEl>
                                          </p:spTgt>
                                        </p:tgtEl>
                                      </p:cBhvr>
                                    </p:animEffect>
                                  </p:childTnLst>
                                </p:cTn>
                              </p:par>
                            </p:childTnLst>
                          </p:cTn>
                        </p:par>
                        <p:par>
                          <p:cTn id="12" fill="hold">
                            <p:stCondLst>
                              <p:cond delay="7125"/>
                            </p:stCondLst>
                            <p:childTnLst>
                              <p:par>
                                <p:cTn id="13" presetID="2" presetClass="entr" presetSubtype="3"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5500" fill="hold"/>
                                        <p:tgtEl>
                                          <p:spTgt spid="8"/>
                                        </p:tgtEl>
                                        <p:attrNameLst>
                                          <p:attrName>ppt_x</p:attrName>
                                        </p:attrNameLst>
                                      </p:cBhvr>
                                      <p:tavLst>
                                        <p:tav tm="0">
                                          <p:val>
                                            <p:strVal val="1+#ppt_w/2"/>
                                          </p:val>
                                        </p:tav>
                                        <p:tav tm="100000">
                                          <p:val>
                                            <p:strVal val="#ppt_x"/>
                                          </p:val>
                                        </p:tav>
                                      </p:tavLst>
                                    </p:anim>
                                    <p:anim calcmode="lin" valueType="num">
                                      <p:cBhvr additive="base">
                                        <p:cTn id="16" dur="15500" fill="hold"/>
                                        <p:tgtEl>
                                          <p:spTgt spid="8"/>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50"/>
                                        <p:tgtEl>
                                          <p:spTgt spid="4"/>
                                        </p:tgtEl>
                                      </p:cBhvr>
                                    </p:animEffect>
                                  </p:childTnLst>
                                </p:cTn>
                              </p:par>
                            </p:childTnLst>
                          </p:cTn>
                        </p:par>
                        <p:par>
                          <p:cTn id="20" fill="hold">
                            <p:stCondLst>
                              <p:cond delay="2357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50"/>
                                        <p:tgtEl>
                                          <p:spTgt spid="5"/>
                                        </p:tgtEl>
                                      </p:cBhvr>
                                    </p:animEffect>
                                  </p:childTnLst>
                                </p:cTn>
                              </p:par>
                            </p:childTnLst>
                          </p:cTn>
                        </p:par>
                        <p:par>
                          <p:cTn id="24" fill="hold">
                            <p:stCondLst>
                              <p:cond delay="3043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50"/>
                                        <p:tgtEl>
                                          <p:spTgt spid="6"/>
                                        </p:tgtEl>
                                      </p:cBhvr>
                                    </p:animEffect>
                                  </p:childTnLst>
                                </p:cTn>
                              </p:par>
                            </p:childTnLst>
                          </p:cTn>
                        </p:par>
                        <p:par>
                          <p:cTn id="28" fill="hold">
                            <p:stCondLst>
                              <p:cond delay="40060"/>
                            </p:stCondLst>
                            <p:childTnLst>
                              <p:par>
                                <p:cTn id="29" presetID="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11000" fill="hold"/>
                                        <p:tgtEl>
                                          <p:spTgt spid="13"/>
                                        </p:tgtEl>
                                        <p:attrNameLst>
                                          <p:attrName>ppt_x</p:attrName>
                                        </p:attrNameLst>
                                      </p:cBhvr>
                                      <p:tavLst>
                                        <p:tav tm="0">
                                          <p:val>
                                            <p:strVal val="0-#ppt_w/2"/>
                                          </p:val>
                                        </p:tav>
                                        <p:tav tm="100000">
                                          <p:val>
                                            <p:strVal val="#ppt_x"/>
                                          </p:val>
                                        </p:tav>
                                      </p:tavLst>
                                    </p:anim>
                                    <p:anim calcmode="lin" valueType="num">
                                      <p:cBhvr additive="base">
                                        <p:cTn id="32" dur="11000" fill="hold"/>
                                        <p:tgtEl>
                                          <p:spTgt spid="13"/>
                                        </p:tgtEl>
                                        <p:attrNameLst>
                                          <p:attrName>ppt_y</p:attrName>
                                        </p:attrNameLst>
                                      </p:cBhvr>
                                      <p:tavLst>
                                        <p:tav tm="0">
                                          <p:val>
                                            <p:strVal val="#ppt_y"/>
                                          </p:val>
                                        </p:tav>
                                        <p:tav tm="100000">
                                          <p:val>
                                            <p:strVal val="#ppt_y"/>
                                          </p:val>
                                        </p:tav>
                                      </p:tavLst>
                                    </p:anim>
                                  </p:childTnLst>
                                </p:cTn>
                              </p:par>
                              <p:par>
                                <p:cTn id="33" presetID="10" presetClass="entr" presetSubtype="0" fill="hold" grpId="0" nodeType="with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50"/>
                                        <p:tgtEl>
                                          <p:spTgt spid="9"/>
                                        </p:tgtEl>
                                      </p:cBhvr>
                                    </p:animEffect>
                                  </p:childTnLst>
                                </p:cTn>
                              </p:par>
                            </p:childTnLst>
                          </p:cTn>
                        </p:par>
                        <p:par>
                          <p:cTn id="36" fill="hold">
                            <p:stCondLst>
                              <p:cond delay="5175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50"/>
                                        <p:tgtEl>
                                          <p:spTgt spid="10"/>
                                        </p:tgtEl>
                                      </p:cBhvr>
                                    </p:animEffect>
                                  </p:childTnLst>
                                </p:cTn>
                              </p:par>
                            </p:childTnLst>
                          </p:cTn>
                        </p:par>
                        <p:par>
                          <p:cTn id="40" fill="hold">
                            <p:stCondLst>
                              <p:cond delay="59885"/>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150"/>
                                        <p:tgtEl>
                                          <p:spTgt spid="11"/>
                                        </p:tgtEl>
                                      </p:cBhvr>
                                    </p:animEffect>
                                  </p:childTnLst>
                                </p:cTn>
                              </p:par>
                            </p:childTnLst>
                          </p:cTn>
                        </p:par>
                        <p:par>
                          <p:cTn id="44" fill="hold">
                            <p:stCondLst>
                              <p:cond delay="67555"/>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1150"/>
                                        <p:tgtEl>
                                          <p:spTgt spid="12"/>
                                        </p:tgtEl>
                                      </p:cBhvr>
                                    </p:animEffect>
                                  </p:childTnLst>
                                </p:cTn>
                              </p:par>
                            </p:childTnLst>
                          </p:cTn>
                        </p:par>
                        <p:par>
                          <p:cTn id="48" fill="hold">
                            <p:stCondLst>
                              <p:cond delay="89945"/>
                            </p:stCondLst>
                            <p:childTnLst>
                              <p:par>
                                <p:cTn id="49" presetID="1" presetClass="entr" presetSubtype="0" fill="hold" grpId="0" nodeType="afterEffect" nodePh="1">
                                  <p:stCondLst>
                                    <p:cond delay="2000"/>
                                  </p:stCondLst>
                                  <p:endCondLst>
                                    <p:cond evt="begin" delay="0">
                                      <p:tn val="49"/>
                                    </p:cond>
                                  </p:end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9" grpId="0"/>
      <p:bldP spid="10" grpId="0"/>
      <p:bldP spid="11" grpId="0"/>
      <p:bldP spid="12"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interior, suelo, negro, mesa&#10;&#10;Descripción generada con confianza muy alta">
            <a:extLst>
              <a:ext uri="{FF2B5EF4-FFF2-40B4-BE49-F238E27FC236}">
                <a16:creationId xmlns:a16="http://schemas.microsoft.com/office/drawing/2014/main" id="{CB2AC3FA-DE9F-4A83-BA1C-ABB4B3CD85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5389" y="2878331"/>
            <a:ext cx="5289493" cy="354396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Rectángulo 2">
            <a:extLst>
              <a:ext uri="{FF2B5EF4-FFF2-40B4-BE49-F238E27FC236}">
                <a16:creationId xmlns:a16="http://schemas.microsoft.com/office/drawing/2014/main" id="{A7C5FBBC-6FEF-42C1-9B95-9C369BB0C261}"/>
              </a:ext>
            </a:extLst>
          </p:cNvPr>
          <p:cNvSpPr/>
          <p:nvPr/>
        </p:nvSpPr>
        <p:spPr>
          <a:xfrm>
            <a:off x="6096000" y="144120"/>
            <a:ext cx="6096000"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Combinó durante estos años </a:t>
            </a:r>
          </a:p>
          <a:p>
            <a:pPr algn="ctr">
              <a:lnSpc>
                <a:spcPts val="2400"/>
              </a:lnSpc>
            </a:pPr>
            <a:r>
              <a:rPr lang="es-MX" sz="2800" b="1" dirty="0">
                <a:latin typeface="Edwardian Script ITC" panose="030303020407070D0804" pitchFamily="66" charset="0"/>
              </a:rPr>
              <a:t>los intentos de conseguir un volante en Fórmula 3  </a:t>
            </a:r>
          </a:p>
          <a:p>
            <a:pPr algn="ctr">
              <a:lnSpc>
                <a:spcPts val="2400"/>
              </a:lnSpc>
            </a:pPr>
            <a:r>
              <a:rPr lang="es-MX" sz="2800" b="1" dirty="0">
                <a:latin typeface="Edwardian Script ITC" panose="030303020407070D0804" pitchFamily="66" charset="0"/>
              </a:rPr>
              <a:t>con alguna participación en Turismo </a:t>
            </a:r>
            <a:r>
              <a:rPr lang="es-MX" sz="1600" b="1" dirty="0">
                <a:latin typeface="Baskerville Old Face" panose="02020602080505020303" pitchFamily="18" charset="0"/>
              </a:rPr>
              <a:t>BMW  </a:t>
            </a:r>
          </a:p>
          <a:p>
            <a:pPr algn="ctr">
              <a:lnSpc>
                <a:spcPts val="2400"/>
              </a:lnSpc>
            </a:pPr>
            <a:r>
              <a:rPr lang="es-MX" sz="1600" b="1" dirty="0">
                <a:latin typeface="Baskerville Old Face" panose="02020602080505020303" pitchFamily="18" charset="0"/>
              </a:rPr>
              <a:t>y</a:t>
            </a:r>
            <a:r>
              <a:rPr lang="es-MX" sz="2800" b="1" dirty="0">
                <a:latin typeface="Edwardian Script ITC" panose="030303020407070D0804" pitchFamily="66" charset="0"/>
              </a:rPr>
              <a:t> algunas pruebas.</a:t>
            </a:r>
          </a:p>
        </p:txBody>
      </p:sp>
      <p:sp>
        <p:nvSpPr>
          <p:cNvPr id="4" name="Rectángulo 3">
            <a:extLst>
              <a:ext uri="{FF2B5EF4-FFF2-40B4-BE49-F238E27FC236}">
                <a16:creationId xmlns:a16="http://schemas.microsoft.com/office/drawing/2014/main" id="{1FA064A4-0AA8-4B2E-BEA3-F705866E5E47}"/>
              </a:ext>
            </a:extLst>
          </p:cNvPr>
          <p:cNvSpPr/>
          <p:nvPr/>
        </p:nvSpPr>
        <p:spPr>
          <a:xfrm>
            <a:off x="6096000" y="1563328"/>
            <a:ext cx="6096000" cy="1754326"/>
          </a:xfrm>
          <a:prstGeom prst="rect">
            <a:avLst/>
          </a:prstGeom>
        </p:spPr>
        <p:txBody>
          <a:bodyPr wrap="square">
            <a:spAutoFit/>
          </a:bodyPr>
          <a:lstStyle/>
          <a:p>
            <a:pPr algn="ctr"/>
            <a:r>
              <a:rPr lang="es-MX" sz="36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1980-1983</a:t>
            </a:r>
          </a:p>
          <a:p>
            <a:pPr algn="ctr"/>
            <a:r>
              <a:rPr lang="es-MX" sz="36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Difíciles primeros años en la Fórmula Uno</a:t>
            </a:r>
          </a:p>
        </p:txBody>
      </p:sp>
      <p:pic>
        <p:nvPicPr>
          <p:cNvPr id="10" name="Imagen 9" descr="Imagen que contiene automóvil, edificio, carretera, exterior&#10;&#10;Descripción generada con confianza alta">
            <a:extLst>
              <a:ext uri="{FF2B5EF4-FFF2-40B4-BE49-F238E27FC236}">
                <a16:creationId xmlns:a16="http://schemas.microsoft.com/office/drawing/2014/main" id="{C1BCA69A-0FC7-4ECA-80D8-827CC803BA6D}"/>
              </a:ext>
            </a:extLst>
          </p:cNvPr>
          <p:cNvPicPr>
            <a:picLocks noChangeAspect="1"/>
          </p:cNvPicPr>
          <p:nvPr/>
        </p:nvPicPr>
        <p:blipFill rotWithShape="1">
          <a:blip r:embed="rId4">
            <a:extLst>
              <a:ext uri="{28A0092B-C50C-407E-A947-70E740481C1C}">
                <a14:useLocalDpi xmlns:a14="http://schemas.microsoft.com/office/drawing/2010/main" val="0"/>
              </a:ext>
            </a:extLst>
          </a:blip>
          <a:srcRect l="2473" t="3333" r="2688" b="4624"/>
          <a:stretch/>
        </p:blipFill>
        <p:spPr>
          <a:xfrm>
            <a:off x="0" y="-17082"/>
            <a:ext cx="4906069" cy="3571089"/>
          </a:xfrm>
          <a:prstGeom prst="rect">
            <a:avLst/>
          </a:prstGeom>
          <a:effectLst>
            <a:softEdge rad="317500"/>
          </a:effectLst>
        </p:spPr>
      </p:pic>
      <p:sp>
        <p:nvSpPr>
          <p:cNvPr id="5" name="Rectángulo 4">
            <a:extLst>
              <a:ext uri="{FF2B5EF4-FFF2-40B4-BE49-F238E27FC236}">
                <a16:creationId xmlns:a16="http://schemas.microsoft.com/office/drawing/2014/main" id="{0CA03004-36AA-4580-918B-BCF4A48F50B0}"/>
              </a:ext>
            </a:extLst>
          </p:cNvPr>
          <p:cNvSpPr/>
          <p:nvPr/>
        </p:nvSpPr>
        <p:spPr>
          <a:xfrm>
            <a:off x="0" y="3194447"/>
            <a:ext cx="6843252"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Comenzó a correr en la escudería Lotus </a:t>
            </a:r>
          </a:p>
          <a:p>
            <a:pPr algn="ctr">
              <a:lnSpc>
                <a:spcPts val="2400"/>
              </a:lnSpc>
            </a:pPr>
            <a:r>
              <a:rPr lang="es-MX" sz="2800" b="1" dirty="0">
                <a:latin typeface="Edwardian Script ITC" panose="030303020407070D0804" pitchFamily="66" charset="0"/>
              </a:rPr>
              <a:t>a finales de la temporada de 1980.</a:t>
            </a:r>
          </a:p>
        </p:txBody>
      </p:sp>
      <p:sp>
        <p:nvSpPr>
          <p:cNvPr id="6" name="Rectángulo 5">
            <a:extLst>
              <a:ext uri="{FF2B5EF4-FFF2-40B4-BE49-F238E27FC236}">
                <a16:creationId xmlns:a16="http://schemas.microsoft.com/office/drawing/2014/main" id="{266BF77B-C232-4A13-8308-9D7067619697}"/>
              </a:ext>
            </a:extLst>
          </p:cNvPr>
          <p:cNvSpPr/>
          <p:nvPr/>
        </p:nvSpPr>
        <p:spPr>
          <a:xfrm>
            <a:off x="-1" y="4669294"/>
            <a:ext cx="6843253"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Acabó con quemaduras de primer y segundo grado,</a:t>
            </a:r>
          </a:p>
          <a:p>
            <a:pPr algn="ctr">
              <a:lnSpc>
                <a:spcPts val="2400"/>
              </a:lnSpc>
            </a:pPr>
            <a:r>
              <a:rPr lang="es-MX" sz="2800" b="1" dirty="0">
                <a:latin typeface="Edwardian Script ITC" panose="030303020407070D0804" pitchFamily="66" charset="0"/>
              </a:rPr>
              <a:t> pero era tal su deseo de correr que no le importó.</a:t>
            </a:r>
          </a:p>
        </p:txBody>
      </p:sp>
      <p:sp>
        <p:nvSpPr>
          <p:cNvPr id="7" name="Rectángulo 6">
            <a:extLst>
              <a:ext uri="{FF2B5EF4-FFF2-40B4-BE49-F238E27FC236}">
                <a16:creationId xmlns:a16="http://schemas.microsoft.com/office/drawing/2014/main" id="{91CB6982-4209-4212-B6F3-58513DF5ED32}"/>
              </a:ext>
            </a:extLst>
          </p:cNvPr>
          <p:cNvSpPr/>
          <p:nvPr/>
        </p:nvSpPr>
        <p:spPr>
          <a:xfrm>
            <a:off x="-1" y="5490028"/>
            <a:ext cx="6843253"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Recordando el suceso, </a:t>
            </a:r>
          </a:p>
          <a:p>
            <a:pPr algn="ctr">
              <a:lnSpc>
                <a:spcPts val="2400"/>
              </a:lnSpc>
            </a:pPr>
            <a:r>
              <a:rPr lang="es-MX" sz="2800" b="1" dirty="0">
                <a:latin typeface="Edwardian Script ITC" panose="030303020407070D0804" pitchFamily="66" charset="0"/>
              </a:rPr>
              <a:t>Nigel diría años después para su libro "</a:t>
            </a:r>
            <a:r>
              <a:rPr lang="es-MX" sz="2800" b="1" dirty="0" err="1">
                <a:latin typeface="Edwardian Script ITC" panose="030303020407070D0804" pitchFamily="66" charset="0"/>
              </a:rPr>
              <a:t>My</a:t>
            </a:r>
            <a:r>
              <a:rPr lang="es-MX" sz="2800" b="1" dirty="0">
                <a:latin typeface="Edwardian Script ITC" panose="030303020407070D0804" pitchFamily="66" charset="0"/>
              </a:rPr>
              <a:t> </a:t>
            </a:r>
            <a:r>
              <a:rPr lang="es-MX" sz="2800" b="1" dirty="0" err="1">
                <a:latin typeface="Edwardian Script ITC" panose="030303020407070D0804" pitchFamily="66" charset="0"/>
              </a:rPr>
              <a:t>autobiography</a:t>
            </a:r>
            <a:r>
              <a:rPr lang="es-MX" sz="2800" b="1" dirty="0">
                <a:latin typeface="Edwardian Script ITC" panose="030303020407070D0804" pitchFamily="66" charset="0"/>
              </a:rPr>
              <a:t>"</a:t>
            </a:r>
          </a:p>
          <a:p>
            <a:pPr algn="ctr">
              <a:lnSpc>
                <a:spcPts val="2400"/>
              </a:lnSpc>
            </a:pPr>
            <a:r>
              <a:rPr lang="es-MX" sz="2800" b="1" dirty="0">
                <a:solidFill>
                  <a:srgbClr val="7030A0"/>
                </a:solidFill>
                <a:latin typeface="Edwardian Script ITC" panose="030303020407070D0804" pitchFamily="66" charset="0"/>
              </a:rPr>
              <a:t>"así es el glamour de las carreras de autos”.</a:t>
            </a:r>
          </a:p>
        </p:txBody>
      </p:sp>
      <p:sp>
        <p:nvSpPr>
          <p:cNvPr id="15" name="Rectángulo 14">
            <a:extLst>
              <a:ext uri="{FF2B5EF4-FFF2-40B4-BE49-F238E27FC236}">
                <a16:creationId xmlns:a16="http://schemas.microsoft.com/office/drawing/2014/main" id="{47027A31-651E-4050-BD47-CDFF65D47AAD}"/>
              </a:ext>
            </a:extLst>
          </p:cNvPr>
          <p:cNvSpPr/>
          <p:nvPr/>
        </p:nvSpPr>
        <p:spPr>
          <a:xfrm>
            <a:off x="-1" y="3917119"/>
            <a:ext cx="6489291"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Durante su primera carrera el coche tenía un escape </a:t>
            </a:r>
          </a:p>
          <a:p>
            <a:pPr algn="ctr">
              <a:lnSpc>
                <a:spcPts val="2400"/>
              </a:lnSpc>
            </a:pPr>
            <a:r>
              <a:rPr lang="es-MX" sz="2800" b="1" dirty="0">
                <a:latin typeface="Edwardian Script ITC" panose="030303020407070D0804" pitchFamily="66" charset="0"/>
              </a:rPr>
              <a:t>de combustible que se derramaba por toda la espalda de Mansell.</a:t>
            </a:r>
          </a:p>
        </p:txBody>
      </p:sp>
      <p:sp>
        <p:nvSpPr>
          <p:cNvPr id="8" name="Rectángulo 7">
            <a:extLst>
              <a:ext uri="{FF2B5EF4-FFF2-40B4-BE49-F238E27FC236}">
                <a16:creationId xmlns:a16="http://schemas.microsoft.com/office/drawing/2014/main" id="{E50C8920-8655-476E-A78E-88BB9E650AE9}"/>
              </a:ext>
            </a:extLst>
          </p:cNvPr>
          <p:cNvSpPr/>
          <p:nvPr/>
        </p:nvSpPr>
        <p:spPr>
          <a:xfrm>
            <a:off x="3080084" y="6454877"/>
            <a:ext cx="9111916" cy="400110"/>
          </a:xfrm>
          <a:prstGeom prst="rect">
            <a:avLst/>
          </a:prstGeom>
        </p:spPr>
        <p:txBody>
          <a:bodyPr wrap="square">
            <a:spAutoFit/>
          </a:bodyPr>
          <a:lstStyle/>
          <a:p>
            <a:pPr algn="ctr">
              <a:lnSpc>
                <a:spcPts val="2400"/>
              </a:lnSpc>
            </a:pPr>
            <a:r>
              <a:rPr lang="es-MX" sz="2800" b="1" dirty="0">
                <a:solidFill>
                  <a:schemeClr val="accent4">
                    <a:lumMod val="50000"/>
                  </a:schemeClr>
                </a:solidFill>
                <a:latin typeface="Edwardian Script ITC" panose="030303020407070D0804" pitchFamily="66" charset="0"/>
              </a:rPr>
              <a:t>El Lotus 91 de Mansell de la temporada de 1982  siendo exhibido en marzo de 2007.</a:t>
            </a:r>
          </a:p>
        </p:txBody>
      </p:sp>
      <p:sp>
        <p:nvSpPr>
          <p:cNvPr id="12" name="CuadroTexto 11">
            <a:extLst>
              <a:ext uri="{FF2B5EF4-FFF2-40B4-BE49-F238E27FC236}">
                <a16:creationId xmlns:a16="http://schemas.microsoft.com/office/drawing/2014/main" id="{1383FE4F-DEF4-4282-8296-7A788BE04F05}"/>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3773197"/>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4500" fill="hold"/>
                                        <p:tgtEl>
                                          <p:spTgt spid="10"/>
                                        </p:tgtEl>
                                        <p:attrNameLst>
                                          <p:attrName>ppt_x</p:attrName>
                                        </p:attrNameLst>
                                      </p:cBhvr>
                                      <p:tavLst>
                                        <p:tav tm="0">
                                          <p:val>
                                            <p:strVal val="#ppt_x"/>
                                          </p:val>
                                        </p:tav>
                                        <p:tav tm="100000">
                                          <p:val>
                                            <p:strVal val="#ppt_x"/>
                                          </p:val>
                                        </p:tav>
                                      </p:tavLst>
                                    </p:anim>
                                    <p:anim calcmode="lin" valueType="num">
                                      <p:cBhvr additive="base">
                                        <p:cTn id="8" dur="14500" fill="hold"/>
                                        <p:tgtEl>
                                          <p:spTgt spid="10"/>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childTnLst>
                          </p:cTn>
                        </p:par>
                        <p:par>
                          <p:cTn id="12" fill="hold">
                            <p:stCondLst>
                              <p:cond delay="1514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1150"/>
                                        <p:tgtEl>
                                          <p:spTgt spid="4">
                                            <p:txEl>
                                              <p:pRg st="0" end="0"/>
                                            </p:txEl>
                                          </p:spTgt>
                                        </p:tgtEl>
                                      </p:cBhvr>
                                    </p:animEffect>
                                  </p:childTnLst>
                                </p:cTn>
                              </p:par>
                            </p:childTnLst>
                          </p:cTn>
                        </p:par>
                        <p:par>
                          <p:cTn id="16" fill="hold">
                            <p:stCondLst>
                              <p:cond delay="18215"/>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150"/>
                                        <p:tgtEl>
                                          <p:spTgt spid="4">
                                            <p:txEl>
                                              <p:pRg st="1" end="1"/>
                                            </p:txEl>
                                          </p:spTgt>
                                        </p:tgtEl>
                                      </p:cBhvr>
                                    </p:animEffect>
                                  </p:childTnLst>
                                </p:cTn>
                              </p:par>
                            </p:childTnLst>
                          </p:cTn>
                        </p:par>
                        <p:par>
                          <p:cTn id="20" fill="hold">
                            <p:stCondLst>
                              <p:cond delay="24025"/>
                            </p:stCondLst>
                            <p:childTnLst>
                              <p:par>
                                <p:cTn id="21" presetID="17"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1500" fill="hold"/>
                                        <p:tgtEl>
                                          <p:spTgt spid="11"/>
                                        </p:tgtEl>
                                        <p:attrNameLst>
                                          <p:attrName>ppt_x</p:attrName>
                                        </p:attrNameLst>
                                      </p:cBhvr>
                                      <p:tavLst>
                                        <p:tav tm="0">
                                          <p:val>
                                            <p:strVal val="#ppt_x"/>
                                          </p:val>
                                        </p:tav>
                                        <p:tav tm="100000">
                                          <p:val>
                                            <p:strVal val="#ppt_x"/>
                                          </p:val>
                                        </p:tav>
                                      </p:tavLst>
                                    </p:anim>
                                    <p:anim calcmode="lin" valueType="num">
                                      <p:cBhvr>
                                        <p:cTn id="24" dur="21500" fill="hold"/>
                                        <p:tgtEl>
                                          <p:spTgt spid="11"/>
                                        </p:tgtEl>
                                        <p:attrNameLst>
                                          <p:attrName>ppt_y</p:attrName>
                                        </p:attrNameLst>
                                      </p:cBhvr>
                                      <p:tavLst>
                                        <p:tav tm="0">
                                          <p:val>
                                            <p:strVal val="#ppt_y+#ppt_h/2"/>
                                          </p:val>
                                        </p:tav>
                                        <p:tav tm="100000">
                                          <p:val>
                                            <p:strVal val="#ppt_y"/>
                                          </p:val>
                                        </p:tav>
                                      </p:tavLst>
                                    </p:anim>
                                    <p:anim calcmode="lin" valueType="num">
                                      <p:cBhvr>
                                        <p:cTn id="25" dur="21500" fill="hold"/>
                                        <p:tgtEl>
                                          <p:spTgt spid="11"/>
                                        </p:tgtEl>
                                        <p:attrNameLst>
                                          <p:attrName>ppt_w</p:attrName>
                                        </p:attrNameLst>
                                      </p:cBhvr>
                                      <p:tavLst>
                                        <p:tav tm="0">
                                          <p:val>
                                            <p:strVal val="#ppt_w"/>
                                          </p:val>
                                        </p:tav>
                                        <p:tav tm="100000">
                                          <p:val>
                                            <p:strVal val="#ppt_w"/>
                                          </p:val>
                                        </p:tav>
                                      </p:tavLst>
                                    </p:anim>
                                    <p:anim calcmode="lin" valueType="num">
                                      <p:cBhvr>
                                        <p:cTn id="26" dur="21500" fill="hold"/>
                                        <p:tgtEl>
                                          <p:spTgt spid="11"/>
                                        </p:tgtEl>
                                        <p:attrNameLst>
                                          <p:attrName>ppt_h</p:attrName>
                                        </p:attrNameLst>
                                      </p:cBhvr>
                                      <p:tavLst>
                                        <p:tav tm="0">
                                          <p:val>
                                            <p:fltVal val="0"/>
                                          </p:val>
                                        </p:tav>
                                        <p:tav tm="100000">
                                          <p:val>
                                            <p:strVal val="#ppt_h"/>
                                          </p:val>
                                        </p:tav>
                                      </p:tavLst>
                                    </p:anim>
                                  </p:childTnLst>
                                </p:cTn>
                              </p:par>
                              <p:par>
                                <p:cTn id="27" presetID="10" presetClass="entr" presetSubtype="0" fill="hold" grpId="0" nodeType="withEffect">
                                  <p:stCondLst>
                                    <p:cond delay="100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150"/>
                                        <p:tgtEl>
                                          <p:spTgt spid="5"/>
                                        </p:tgtEl>
                                      </p:cBhvr>
                                    </p:animEffect>
                                  </p:childTnLst>
                                </p:cTn>
                              </p:par>
                              <p:par>
                                <p:cTn id="30" presetID="10" presetClass="entr" presetSubtype="0" fill="hold" grpId="0" nodeType="withEffect">
                                  <p:stCondLst>
                                    <p:cond delay="10000"/>
                                  </p:stCondLst>
                                  <p:iterate type="lt">
                                    <p:tmPct val="10000"/>
                                  </p:iterate>
                                  <p:childTnLst>
                                    <p:set>
                                      <p:cBhvr>
                                        <p:cTn id="31" dur="1" fill="hold">
                                          <p:stCondLst>
                                            <p:cond delay="0"/>
                                          </p:stCondLst>
                                        </p:cTn>
                                        <p:tgtEl>
                                          <p:spTgt spid="15"/>
                                        </p:tgtEl>
                                        <p:attrNameLst>
                                          <p:attrName>style.visibility</p:attrName>
                                        </p:attrNameLst>
                                      </p:cBhvr>
                                      <p:to>
                                        <p:strVal val="visible"/>
                                      </p:to>
                                    </p:set>
                                    <p:animEffect transition="in" filter="fade">
                                      <p:cBhvr>
                                        <p:cTn id="32" dur="1150"/>
                                        <p:tgtEl>
                                          <p:spTgt spid="15"/>
                                        </p:tgtEl>
                                      </p:cBhvr>
                                    </p:animEffect>
                                  </p:childTnLst>
                                </p:cTn>
                              </p:par>
                            </p:childTnLst>
                          </p:cTn>
                        </p:par>
                        <p:par>
                          <p:cTn id="33" fill="hold">
                            <p:stCondLst>
                              <p:cond delay="46100"/>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150"/>
                                        <p:tgtEl>
                                          <p:spTgt spid="6"/>
                                        </p:tgtEl>
                                      </p:cBhvr>
                                    </p:animEffect>
                                  </p:childTnLst>
                                </p:cTn>
                              </p:par>
                            </p:childTnLst>
                          </p:cTn>
                        </p:par>
                        <p:par>
                          <p:cTn id="37" fill="hold">
                            <p:stCondLst>
                              <p:cond delay="57335"/>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150"/>
                                        <p:tgtEl>
                                          <p:spTgt spid="7"/>
                                        </p:tgtEl>
                                      </p:cBhvr>
                                    </p:animEffect>
                                  </p:childTnLst>
                                </p:cTn>
                              </p:par>
                            </p:childTnLst>
                          </p:cTn>
                        </p:par>
                        <p:par>
                          <p:cTn id="41" fill="hold">
                            <p:stCondLst>
                              <p:cond delay="71445"/>
                            </p:stCondLst>
                            <p:childTnLst>
                              <p:par>
                                <p:cTn id="42" presetID="10" presetClass="entr" presetSubtype="0" fill="hold" grpId="0" nodeType="afterEffect">
                                  <p:stCondLst>
                                    <p:cond delay="100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1150"/>
                                        <p:tgtEl>
                                          <p:spTgt spid="8"/>
                                        </p:tgtEl>
                                      </p:cBhvr>
                                    </p:animEffect>
                                  </p:childTnLst>
                                </p:cTn>
                              </p:par>
                            </p:childTnLst>
                          </p:cTn>
                        </p:par>
                        <p:par>
                          <p:cTn id="45" fill="hold">
                            <p:stCondLst>
                              <p:cond delay="80955"/>
                            </p:stCondLst>
                            <p:childTnLst>
                              <p:par>
                                <p:cTn id="46" presetID="1" presetClass="entr" presetSubtype="0" fill="hold" grpId="0" nodeType="afterEffect" nodePh="1">
                                  <p:stCondLst>
                                    <p:cond delay="2000"/>
                                  </p:stCondLst>
                                  <p:endCondLst>
                                    <p:cond evt="begin" delay="0">
                                      <p:tn val="46"/>
                                    </p:cond>
                                  </p:endCondLst>
                                  <p:childTnLst>
                                    <p:set>
                                      <p:cBhvr>
                                        <p:cTn id="4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P spid="6" grpId="0"/>
      <p:bldP spid="7" grpId="0"/>
      <p:bldP spid="15" grpId="0"/>
      <p:bldP spid="8"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DEB5B8B6-07CC-46D3-875E-6C8F94C08C97}"/>
              </a:ext>
            </a:extLst>
          </p:cNvPr>
          <p:cNvSpPr/>
          <p:nvPr/>
        </p:nvSpPr>
        <p:spPr>
          <a:xfrm>
            <a:off x="-1" y="1237551"/>
            <a:ext cx="7058767"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Sus primeros años se caracterizaron por frecuentes abandonos </a:t>
            </a:r>
          </a:p>
          <a:p>
            <a:pPr algn="ctr">
              <a:lnSpc>
                <a:spcPts val="2400"/>
              </a:lnSpc>
            </a:pPr>
            <a:r>
              <a:rPr lang="es-MX" sz="2800" b="1" dirty="0">
                <a:latin typeface="Edwardian Script ITC" panose="030303020407070D0804" pitchFamily="66" charset="0"/>
              </a:rPr>
              <a:t>causados sobre todo por la falta de confiabilidad del vehículo.</a:t>
            </a:r>
          </a:p>
        </p:txBody>
      </p:sp>
      <p:sp>
        <p:nvSpPr>
          <p:cNvPr id="5" name="Rectángulo 4">
            <a:extLst>
              <a:ext uri="{FF2B5EF4-FFF2-40B4-BE49-F238E27FC236}">
                <a16:creationId xmlns:a16="http://schemas.microsoft.com/office/drawing/2014/main" id="{BBB089ED-E25F-41B4-863B-34A2EE7A12FC}"/>
              </a:ext>
            </a:extLst>
          </p:cNvPr>
          <p:cNvSpPr/>
          <p:nvPr/>
        </p:nvSpPr>
        <p:spPr>
          <a:xfrm>
            <a:off x="-1" y="2070671"/>
            <a:ext cx="7058767"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Ya desde 1982, a pesar de ser en ese momento menos veloz </a:t>
            </a:r>
          </a:p>
          <a:p>
            <a:pPr algn="ctr">
              <a:lnSpc>
                <a:spcPts val="2400"/>
              </a:lnSpc>
            </a:pPr>
            <a:r>
              <a:rPr lang="es-MX" sz="2800" b="1" dirty="0">
                <a:latin typeface="Edwardian Script ITC" panose="030303020407070D0804" pitchFamily="66" charset="0"/>
              </a:rPr>
              <a:t>que su compañero Elio de </a:t>
            </a:r>
            <a:r>
              <a:rPr lang="es-MX" sz="2800" b="1" dirty="0" err="1">
                <a:latin typeface="Edwardian Script ITC" panose="030303020407070D0804" pitchFamily="66" charset="0"/>
              </a:rPr>
              <a:t>Angelis</a:t>
            </a:r>
            <a:r>
              <a:rPr lang="es-MX" sz="2800" b="1" dirty="0">
                <a:latin typeface="Edwardian Script ITC" panose="030303020407070D0804" pitchFamily="66" charset="0"/>
              </a:rPr>
              <a:t>, cuando Nigel firmó contrato </a:t>
            </a:r>
          </a:p>
          <a:p>
            <a:pPr algn="ctr">
              <a:lnSpc>
                <a:spcPts val="2400"/>
              </a:lnSpc>
            </a:pPr>
            <a:r>
              <a:rPr lang="es-MX" sz="2800" b="1" dirty="0">
                <a:latin typeface="Edwardian Script ITC" panose="030303020407070D0804" pitchFamily="66" charset="0"/>
              </a:rPr>
              <a:t>con Chapman hasta 1984  se hizo millonario.</a:t>
            </a:r>
          </a:p>
        </p:txBody>
      </p:sp>
      <p:sp>
        <p:nvSpPr>
          <p:cNvPr id="6" name="Rectángulo 5">
            <a:extLst>
              <a:ext uri="{FF2B5EF4-FFF2-40B4-BE49-F238E27FC236}">
                <a16:creationId xmlns:a16="http://schemas.microsoft.com/office/drawing/2014/main" id="{1BA2B978-4C1C-4F4E-925C-1DA274F2794F}"/>
              </a:ext>
            </a:extLst>
          </p:cNvPr>
          <p:cNvSpPr/>
          <p:nvPr/>
        </p:nvSpPr>
        <p:spPr>
          <a:xfrm>
            <a:off x="5110317" y="3606790"/>
            <a:ext cx="7081683"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La muerte de Colin Chapman (</a:t>
            </a:r>
            <a:r>
              <a:rPr lang="es-MX" sz="2800" b="1" dirty="0">
                <a:solidFill>
                  <a:srgbClr val="7030A0"/>
                </a:solidFill>
                <a:latin typeface="Edwardian Script ITC" panose="030303020407070D0804" pitchFamily="66" charset="0"/>
              </a:rPr>
              <a:t>1982</a:t>
            </a:r>
            <a:r>
              <a:rPr lang="es-MX" sz="2800" b="1" dirty="0">
                <a:latin typeface="Edwardian Script ITC" panose="030303020407070D0804" pitchFamily="66" charset="0"/>
              </a:rPr>
              <a:t>), quien creía fervientemente en la capacidad de Nigel lo afectó en grado sumo.</a:t>
            </a:r>
          </a:p>
        </p:txBody>
      </p:sp>
      <p:pic>
        <p:nvPicPr>
          <p:cNvPr id="8" name="Imagen 7" descr="Imagen que contiene persona, exterior, hombre, reproductor&#10;&#10;Descripción generada con confianza muy alta">
            <a:extLst>
              <a:ext uri="{FF2B5EF4-FFF2-40B4-BE49-F238E27FC236}">
                <a16:creationId xmlns:a16="http://schemas.microsoft.com/office/drawing/2014/main" id="{0AB430AE-D0E2-480D-8040-0CE0C2F686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5702" y="221226"/>
            <a:ext cx="4575121" cy="3056180"/>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Rectángulo 8">
            <a:extLst>
              <a:ext uri="{FF2B5EF4-FFF2-40B4-BE49-F238E27FC236}">
                <a16:creationId xmlns:a16="http://schemas.microsoft.com/office/drawing/2014/main" id="{3D7EAE10-F305-4582-AF27-C1C4D291E948}"/>
              </a:ext>
            </a:extLst>
          </p:cNvPr>
          <p:cNvSpPr/>
          <p:nvPr/>
        </p:nvSpPr>
        <p:spPr>
          <a:xfrm>
            <a:off x="4967541" y="4424523"/>
            <a:ext cx="7224459"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  su vez, el nuevo mánager de la escudería Peter </a:t>
            </a:r>
            <a:r>
              <a:rPr lang="es-MX" sz="2800" b="1" dirty="0" err="1">
                <a:latin typeface="Edwardian Script ITC" panose="030303020407070D0804" pitchFamily="66" charset="0"/>
              </a:rPr>
              <a:t>Warr</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no sentía que fuera un buen piloto y conservaba a Mansell en el equipo </a:t>
            </a:r>
          </a:p>
          <a:p>
            <a:pPr algn="ctr">
              <a:lnSpc>
                <a:spcPts val="2400"/>
              </a:lnSpc>
            </a:pPr>
            <a:r>
              <a:rPr lang="es-MX" sz="2800" b="1" dirty="0">
                <a:latin typeface="Edwardian Script ITC" panose="030303020407070D0804" pitchFamily="66" charset="0"/>
              </a:rPr>
              <a:t>solo por el patrocinador del mismo que era británico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John Player </a:t>
            </a:r>
            <a:r>
              <a:rPr lang="es-MX" sz="2800" b="1" dirty="0" err="1">
                <a:solidFill>
                  <a:srgbClr val="7030A0"/>
                </a:solidFill>
                <a:latin typeface="Edwardian Script ITC" panose="030303020407070D0804" pitchFamily="66" charset="0"/>
              </a:rPr>
              <a:t>Special</a:t>
            </a:r>
            <a:r>
              <a:rPr lang="es-MX" sz="2800" b="1" dirty="0">
                <a:latin typeface="Edwardian Script ITC" panose="030303020407070D0804" pitchFamily="66" charset="0"/>
              </a:rPr>
              <a:t>).</a:t>
            </a:r>
          </a:p>
        </p:txBody>
      </p:sp>
      <p:pic>
        <p:nvPicPr>
          <p:cNvPr id="10" name="Imagen 9" descr="Imagen que contiene carretera, exterior, edificio, cielo&#10;&#10;Descripción generada con confianza muy alta">
            <a:extLst>
              <a:ext uri="{FF2B5EF4-FFF2-40B4-BE49-F238E27FC236}">
                <a16:creationId xmlns:a16="http://schemas.microsoft.com/office/drawing/2014/main" id="{F7E4E9F8-EE56-412A-8EB9-A4B648EDD7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451123"/>
            <a:ext cx="5110316" cy="3406877"/>
          </a:xfrm>
          <a:prstGeom prst="rect">
            <a:avLst/>
          </a:prstGeom>
          <a:effectLst>
            <a:softEdge rad="317500"/>
          </a:effectLst>
        </p:spPr>
      </p:pic>
      <p:sp>
        <p:nvSpPr>
          <p:cNvPr id="11" name="Rectángulo 10">
            <a:extLst>
              <a:ext uri="{FF2B5EF4-FFF2-40B4-BE49-F238E27FC236}">
                <a16:creationId xmlns:a16="http://schemas.microsoft.com/office/drawing/2014/main" id="{B33245C3-6054-47A5-A40E-FB614EF9B24E}"/>
              </a:ext>
            </a:extLst>
          </p:cNvPr>
          <p:cNvSpPr/>
          <p:nvPr/>
        </p:nvSpPr>
        <p:spPr>
          <a:xfrm>
            <a:off x="4967541" y="5914108"/>
            <a:ext cx="7224459"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Cuando Nigel dejó Lotus dijo despectivamente que </a:t>
            </a:r>
            <a:r>
              <a:rPr lang="es-MX" sz="2800" b="1" dirty="0">
                <a:solidFill>
                  <a:srgbClr val="7030A0"/>
                </a:solidFill>
                <a:latin typeface="Edwardian Script ITC" panose="030303020407070D0804" pitchFamily="66" charset="0"/>
              </a:rPr>
              <a:t>"Mansell nunca ganará un gran premio mientras tenga un agujero en mi trasero“</a:t>
            </a:r>
          </a:p>
        </p:txBody>
      </p:sp>
      <p:sp>
        <p:nvSpPr>
          <p:cNvPr id="12" name="Rectángulo 11">
            <a:extLst>
              <a:ext uri="{FF2B5EF4-FFF2-40B4-BE49-F238E27FC236}">
                <a16:creationId xmlns:a16="http://schemas.microsoft.com/office/drawing/2014/main" id="{B6DBE751-DFBD-4A34-91FA-E47E20C23998}"/>
              </a:ext>
            </a:extLst>
          </p:cNvPr>
          <p:cNvSpPr/>
          <p:nvPr/>
        </p:nvSpPr>
        <p:spPr>
          <a:xfrm>
            <a:off x="-3" y="376905"/>
            <a:ext cx="6725267"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Sus primeros puntos llegaron con su primer podio </a:t>
            </a:r>
          </a:p>
          <a:p>
            <a:pPr algn="ctr">
              <a:lnSpc>
                <a:spcPts val="2400"/>
              </a:lnSpc>
            </a:pPr>
            <a:r>
              <a:rPr lang="es-MX" sz="2800" b="1" dirty="0">
                <a:latin typeface="Edwardian Script ITC" panose="030303020407070D0804" pitchFamily="66" charset="0"/>
              </a:rPr>
              <a:t>finalizando tercero en el Gran Premio de Bélgica de 1981.</a:t>
            </a:r>
          </a:p>
        </p:txBody>
      </p:sp>
      <p:sp>
        <p:nvSpPr>
          <p:cNvPr id="13" name="CuadroTexto 12">
            <a:extLst>
              <a:ext uri="{FF2B5EF4-FFF2-40B4-BE49-F238E27FC236}">
                <a16:creationId xmlns:a16="http://schemas.microsoft.com/office/drawing/2014/main" id="{E36BB497-4ECE-49B6-9CE8-04D817DFF51F}"/>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1714316"/>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10500" fill="hold"/>
                                        <p:tgtEl>
                                          <p:spTgt spid="8"/>
                                        </p:tgtEl>
                                        <p:attrNameLst>
                                          <p:attrName>ppt_w</p:attrName>
                                        </p:attrNameLst>
                                      </p:cBhvr>
                                      <p:tavLst>
                                        <p:tav tm="0">
                                          <p:val>
                                            <p:fltVal val="0"/>
                                          </p:val>
                                        </p:tav>
                                        <p:tav tm="100000">
                                          <p:val>
                                            <p:strVal val="#ppt_w"/>
                                          </p:val>
                                        </p:tav>
                                      </p:tavLst>
                                    </p:anim>
                                    <p:anim calcmode="lin" valueType="num">
                                      <p:cBhvr>
                                        <p:cTn id="8" dur="10500" fill="hold"/>
                                        <p:tgtEl>
                                          <p:spTgt spid="8"/>
                                        </p:tgtEl>
                                        <p:attrNameLst>
                                          <p:attrName>ppt_h</p:attrName>
                                        </p:attrNameLst>
                                      </p:cBhvr>
                                      <p:tavLst>
                                        <p:tav tm="0">
                                          <p:val>
                                            <p:fltVal val="0"/>
                                          </p:val>
                                        </p:tav>
                                        <p:tav tm="100000">
                                          <p:val>
                                            <p:strVal val="#ppt_h"/>
                                          </p:val>
                                        </p:tav>
                                      </p:tavLst>
                                    </p:anim>
                                    <p:anim calcmode="lin" valueType="num">
                                      <p:cBhvr>
                                        <p:cTn id="9" dur="10500" fill="hold"/>
                                        <p:tgtEl>
                                          <p:spTgt spid="8"/>
                                        </p:tgtEl>
                                        <p:attrNameLst>
                                          <p:attrName>style.rotation</p:attrName>
                                        </p:attrNameLst>
                                      </p:cBhvr>
                                      <p:tavLst>
                                        <p:tav tm="0">
                                          <p:val>
                                            <p:fltVal val="90"/>
                                          </p:val>
                                        </p:tav>
                                        <p:tav tm="100000">
                                          <p:val>
                                            <p:fltVal val="0"/>
                                          </p:val>
                                        </p:tav>
                                      </p:tavLst>
                                    </p:anim>
                                    <p:animEffect transition="in" filter="fade">
                                      <p:cBhvr>
                                        <p:cTn id="10" dur="10500"/>
                                        <p:tgtEl>
                                          <p:spTgt spid="8"/>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12"/>
                                        </p:tgtEl>
                                        <p:attrNameLst>
                                          <p:attrName>style.visibility</p:attrName>
                                        </p:attrNameLst>
                                      </p:cBhvr>
                                      <p:to>
                                        <p:strVal val="visible"/>
                                      </p:to>
                                    </p:set>
                                    <p:animEffect transition="in" filter="fade">
                                      <p:cBhvr>
                                        <p:cTn id="13" dur="1150"/>
                                        <p:tgtEl>
                                          <p:spTgt spid="12"/>
                                        </p:tgtEl>
                                      </p:cBhvr>
                                    </p:animEffect>
                                  </p:childTnLst>
                                </p:cTn>
                              </p:par>
                            </p:childTnLst>
                          </p:cTn>
                        </p:par>
                        <p:par>
                          <p:cTn id="14" fill="hold">
                            <p:stCondLst>
                              <p:cond delay="11770"/>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50"/>
                                        <p:tgtEl>
                                          <p:spTgt spid="4"/>
                                        </p:tgtEl>
                                      </p:cBhvr>
                                    </p:animEffect>
                                  </p:childTnLst>
                                </p:cTn>
                              </p:par>
                            </p:childTnLst>
                          </p:cTn>
                        </p:par>
                        <p:par>
                          <p:cTn id="18" fill="hold">
                            <p:stCondLst>
                              <p:cond delay="2611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50"/>
                                        <p:tgtEl>
                                          <p:spTgt spid="5"/>
                                        </p:tgtEl>
                                      </p:cBhvr>
                                    </p:animEffect>
                                  </p:childTnLst>
                                </p:cTn>
                              </p:par>
                            </p:childTnLst>
                          </p:cTn>
                        </p:par>
                        <p:par>
                          <p:cTn id="22" fill="hold">
                            <p:stCondLst>
                              <p:cond delay="43440"/>
                            </p:stCondLst>
                            <p:childTnLst>
                              <p:par>
                                <p:cTn id="23" presetID="25"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60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26" dur="60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27" dur="6000" accel="50000" fill="hold">
                                          <p:stCondLst>
                                            <p:cond delay="6000"/>
                                          </p:stCondLst>
                                        </p:cTn>
                                        <p:tgtEl>
                                          <p:spTgt spid="10"/>
                                        </p:tgtEl>
                                        <p:attrNameLst>
                                          <p:attrName>ppt_w</p:attrName>
                                        </p:attrNameLst>
                                      </p:cBhvr>
                                      <p:tavLst>
                                        <p:tav tm="0">
                                          <p:val>
                                            <p:strVal val="#ppt_w*.05"/>
                                          </p:val>
                                        </p:tav>
                                        <p:tav tm="100000">
                                          <p:val>
                                            <p:strVal val="#ppt_w"/>
                                          </p:val>
                                        </p:tav>
                                      </p:tavLst>
                                    </p:anim>
                                    <p:anim calcmode="lin" valueType="num">
                                      <p:cBhvr>
                                        <p:cTn id="28" dur="12000" fill="hold"/>
                                        <p:tgtEl>
                                          <p:spTgt spid="10"/>
                                        </p:tgtEl>
                                        <p:attrNameLst>
                                          <p:attrName>ppt_h</p:attrName>
                                        </p:attrNameLst>
                                      </p:cBhvr>
                                      <p:tavLst>
                                        <p:tav tm="0">
                                          <p:val>
                                            <p:strVal val="#ppt_h"/>
                                          </p:val>
                                        </p:tav>
                                        <p:tav tm="100000">
                                          <p:val>
                                            <p:strVal val="#ppt_h"/>
                                          </p:val>
                                        </p:tav>
                                      </p:tavLst>
                                    </p:anim>
                                    <p:anim calcmode="lin" valueType="num">
                                      <p:cBhvr>
                                        <p:cTn id="29" dur="60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30" dur="60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31" dur="6000" accel="50000" fill="hold">
                                          <p:stCondLst>
                                            <p:cond delay="6000"/>
                                          </p:stCondLst>
                                        </p:cTn>
                                        <p:tgtEl>
                                          <p:spTgt spid="10"/>
                                        </p:tgtEl>
                                        <p:attrNameLst>
                                          <p:attrName>ppt_y</p:attrName>
                                        </p:attrNameLst>
                                      </p:cBhvr>
                                      <p:tavLst>
                                        <p:tav tm="0">
                                          <p:val>
                                            <p:strVal val="#ppt_y+.1"/>
                                          </p:val>
                                        </p:tav>
                                        <p:tav tm="100000">
                                          <p:val>
                                            <p:strVal val="#ppt_y"/>
                                          </p:val>
                                        </p:tav>
                                      </p:tavLst>
                                    </p:anim>
                                    <p:animEffect transition="in" filter="fade">
                                      <p:cBhvr>
                                        <p:cTn id="32" dur="12000" decel="50000">
                                          <p:stCondLst>
                                            <p:cond delay="0"/>
                                          </p:stCondLst>
                                        </p:cTn>
                                        <p:tgtEl>
                                          <p:spTgt spid="10"/>
                                        </p:tgtEl>
                                      </p:cBhvr>
                                    </p:animEffect>
                                  </p:childTnLst>
                                </p:cTn>
                              </p:par>
                              <p:par>
                                <p:cTn id="33" presetID="10" presetClass="entr" presetSubtype="0" fill="hold" grpId="0" nodeType="withEffect">
                                  <p:stCondLst>
                                    <p:cond delay="100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150"/>
                                        <p:tgtEl>
                                          <p:spTgt spid="6"/>
                                        </p:tgtEl>
                                      </p:cBhvr>
                                    </p:animEffect>
                                  </p:childTnLst>
                                </p:cTn>
                              </p:par>
                            </p:childTnLst>
                          </p:cTn>
                        </p:par>
                        <p:par>
                          <p:cTn id="36" fill="hold">
                            <p:stCondLst>
                              <p:cond delay="5617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150"/>
                                        <p:tgtEl>
                                          <p:spTgt spid="9"/>
                                        </p:tgtEl>
                                      </p:cBhvr>
                                    </p:animEffect>
                                  </p:childTnLst>
                                </p:cTn>
                              </p:par>
                            </p:childTnLst>
                          </p:cTn>
                        </p:par>
                        <p:par>
                          <p:cTn id="40" fill="hold">
                            <p:stCondLst>
                              <p:cond delay="77180"/>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150"/>
                                        <p:tgtEl>
                                          <p:spTgt spid="11"/>
                                        </p:tgtEl>
                                      </p:cBhvr>
                                    </p:animEffect>
                                  </p:childTnLst>
                                </p:cTn>
                              </p:par>
                            </p:childTnLst>
                          </p:cTn>
                        </p:par>
                        <p:par>
                          <p:cTn id="44" fill="hold">
                            <p:stCondLst>
                              <p:cond delay="91520"/>
                            </p:stCondLst>
                            <p:childTnLst>
                              <p:par>
                                <p:cTn id="45" presetID="1" presetClass="entr" presetSubtype="0" fill="hold" grpId="0" nodeType="afterEffect" nodePh="1">
                                  <p:stCondLst>
                                    <p:cond delay="2000"/>
                                  </p:stCondLst>
                                  <p:endCondLst>
                                    <p:cond evt="begin" delay="0">
                                      <p:tn val="45"/>
                                    </p:cond>
                                  </p:end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1" grpId="0"/>
      <p:bldP spid="1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6096000" y="206474"/>
            <a:ext cx="6096000" cy="830997"/>
          </a:xfrm>
          <a:prstGeom prst="rect">
            <a:avLst/>
          </a:prstGeom>
        </p:spPr>
        <p:txBody>
          <a:bodyPr wrap="square">
            <a:spAutoFit/>
          </a:bodyPr>
          <a:lstStyle/>
          <a:p>
            <a:pPr algn="ctr">
              <a:lnSpc>
                <a:spcPts val="2400"/>
              </a:lnSpc>
            </a:pP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1984-1987</a:t>
            </a:r>
          </a:p>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Consagración</a:t>
            </a:r>
            <a:r>
              <a:rPr lang="es-MX" sz="2800" b="1" dirty="0">
                <a:latin typeface="Edwardian Script ITC" panose="030303020407070D0804" pitchFamily="66" charset="0"/>
              </a:rPr>
              <a:t>  </a:t>
            </a: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como</a:t>
            </a:r>
            <a:r>
              <a:rPr lang="es-MX" sz="2800" b="1" dirty="0">
                <a:latin typeface="Edwardian Script ITC" panose="030303020407070D0804" pitchFamily="66" charset="0"/>
              </a:rPr>
              <a:t>  </a:t>
            </a: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Top</a:t>
            </a:r>
            <a:r>
              <a:rPr lang="es-MX" sz="2800" b="1" dirty="0">
                <a:latin typeface="Edwardian Script ITC" panose="030303020407070D0804" pitchFamily="66" charset="0"/>
              </a:rPr>
              <a:t>  </a:t>
            </a: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Driver</a:t>
            </a:r>
          </a:p>
        </p:txBody>
      </p:sp>
      <p:sp>
        <p:nvSpPr>
          <p:cNvPr id="4" name="Rectángulo 3">
            <a:extLst>
              <a:ext uri="{FF2B5EF4-FFF2-40B4-BE49-F238E27FC236}">
                <a16:creationId xmlns:a16="http://schemas.microsoft.com/office/drawing/2014/main" id="{937604F3-5C0F-409C-B7E5-D48068ED7019}"/>
              </a:ext>
            </a:extLst>
          </p:cNvPr>
          <p:cNvSpPr/>
          <p:nvPr/>
        </p:nvSpPr>
        <p:spPr>
          <a:xfrm>
            <a:off x="6421348" y="1283108"/>
            <a:ext cx="5770652"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la temporada de 1984  ya Nigel evidenciaba </a:t>
            </a:r>
          </a:p>
          <a:p>
            <a:pPr algn="ctr">
              <a:lnSpc>
                <a:spcPts val="2400"/>
              </a:lnSpc>
            </a:pPr>
            <a:r>
              <a:rPr lang="es-MX" sz="2800" b="1" dirty="0">
                <a:latin typeface="Edwardian Script ITC" panose="030303020407070D0804" pitchFamily="66" charset="0"/>
              </a:rPr>
              <a:t>que estaba para destacar en la Fórmula 1.</a:t>
            </a:r>
          </a:p>
        </p:txBody>
      </p:sp>
      <p:sp>
        <p:nvSpPr>
          <p:cNvPr id="5" name="Rectángulo 4">
            <a:extLst>
              <a:ext uri="{FF2B5EF4-FFF2-40B4-BE49-F238E27FC236}">
                <a16:creationId xmlns:a16="http://schemas.microsoft.com/office/drawing/2014/main" id="{092DEE45-51CB-4124-AC89-502C5873D4D4}"/>
              </a:ext>
            </a:extLst>
          </p:cNvPr>
          <p:cNvSpPr/>
          <p:nvPr/>
        </p:nvSpPr>
        <p:spPr>
          <a:xfrm>
            <a:off x="6421347" y="2182758"/>
            <a:ext cx="5770653" cy="2862322"/>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Lideró durante algunas vueltas el lluvioso </a:t>
            </a:r>
          </a:p>
          <a:p>
            <a:pPr algn="ctr">
              <a:lnSpc>
                <a:spcPts val="2400"/>
              </a:lnSpc>
            </a:pPr>
            <a:r>
              <a:rPr lang="es-MX" sz="2800" b="1" dirty="0">
                <a:latin typeface="Edwardian Script ITC" panose="030303020407070D0804" pitchFamily="66" charset="0"/>
              </a:rPr>
              <a:t>Gran Premio de Mónaco de 1984  tras de adelantar a </a:t>
            </a:r>
            <a:r>
              <a:rPr lang="es-MX" sz="2800" b="1" dirty="0" err="1">
                <a:latin typeface="Edwardian Script ITC" panose="030303020407070D0804" pitchFamily="66" charset="0"/>
              </a:rPr>
              <a:t>Prost</a:t>
            </a:r>
            <a:r>
              <a:rPr lang="es-MX" sz="2800" b="1" dirty="0">
                <a:latin typeface="Edwardian Script ITC" panose="030303020407070D0804" pitchFamily="66" charset="0"/>
              </a:rPr>
              <a:t>, e ir a un ritmo de 2  segundos por vuelta </a:t>
            </a:r>
          </a:p>
          <a:p>
            <a:pPr algn="ctr">
              <a:lnSpc>
                <a:spcPts val="2400"/>
              </a:lnSpc>
            </a:pPr>
            <a:r>
              <a:rPr lang="es-MX" sz="2800" b="1" dirty="0">
                <a:latin typeface="Edwardian Script ITC" panose="030303020407070D0804" pitchFamily="66" charset="0"/>
              </a:rPr>
              <a:t>más rápido que el francés, antes de cometer un error </a:t>
            </a:r>
          </a:p>
          <a:p>
            <a:pPr algn="ctr">
              <a:lnSpc>
                <a:spcPts val="2400"/>
              </a:lnSpc>
            </a:pPr>
            <a:r>
              <a:rPr lang="es-MX" sz="2800" b="1" dirty="0">
                <a:latin typeface="Edwardian Script ITC" panose="030303020407070D0804" pitchFamily="66" charset="0"/>
              </a:rPr>
              <a:t>y chocar contra las barreras de protección </a:t>
            </a:r>
          </a:p>
          <a:p>
            <a:pPr algn="ctr">
              <a:lnSpc>
                <a:spcPts val="2400"/>
              </a:lnSpc>
            </a:pPr>
            <a:r>
              <a:rPr lang="es-MX" sz="2800" b="1" dirty="0">
                <a:latin typeface="Edwardian Script ITC" panose="030303020407070D0804" pitchFamily="66" charset="0"/>
              </a:rPr>
              <a:t>en su afán de ir innecesariamente más rápido, </a:t>
            </a:r>
          </a:p>
          <a:p>
            <a:pPr algn="ctr">
              <a:lnSpc>
                <a:spcPts val="2400"/>
              </a:lnSpc>
            </a:pPr>
            <a:r>
              <a:rPr lang="es-MX" sz="2800" b="1" dirty="0">
                <a:latin typeface="Edwardian Script ITC" panose="030303020407070D0804" pitchFamily="66" charset="0"/>
              </a:rPr>
              <a:t>cuando llevaba una cómoda ventaja (</a:t>
            </a:r>
            <a:r>
              <a:rPr lang="es-MX" sz="2800" b="1" dirty="0">
                <a:solidFill>
                  <a:srgbClr val="7030A0"/>
                </a:solidFill>
                <a:latin typeface="Edwardian Script ITC" panose="030303020407070D0804" pitchFamily="66" charset="0"/>
              </a:rPr>
              <a:t>lo que provocó </a:t>
            </a:r>
          </a:p>
          <a:p>
            <a:pPr algn="ctr">
              <a:lnSpc>
                <a:spcPts val="2400"/>
              </a:lnSpc>
            </a:pPr>
            <a:r>
              <a:rPr lang="es-MX" sz="2800" b="1" dirty="0">
                <a:solidFill>
                  <a:srgbClr val="7030A0"/>
                </a:solidFill>
                <a:latin typeface="Edwardian Script ITC" panose="030303020407070D0804" pitchFamily="66" charset="0"/>
              </a:rPr>
              <a:t>que tanto Gérard </a:t>
            </a:r>
            <a:r>
              <a:rPr lang="es-MX" sz="2800" b="1" dirty="0" err="1">
                <a:solidFill>
                  <a:srgbClr val="7030A0"/>
                </a:solidFill>
                <a:latin typeface="Edwardian Script ITC" panose="030303020407070D0804" pitchFamily="66" charset="0"/>
              </a:rPr>
              <a:t>Ducarouge</a:t>
            </a:r>
            <a:r>
              <a:rPr lang="es-MX" sz="2800" b="1" dirty="0">
                <a:solidFill>
                  <a:srgbClr val="7030A0"/>
                </a:solidFill>
                <a:latin typeface="Edwardian Script ITC" panose="030303020407070D0804" pitchFamily="66" charset="0"/>
              </a:rPr>
              <a:t> como Peter </a:t>
            </a:r>
            <a:r>
              <a:rPr lang="es-MX" sz="2800" b="1" dirty="0" err="1">
                <a:solidFill>
                  <a:srgbClr val="7030A0"/>
                </a:solidFill>
                <a:latin typeface="Edwardian Script ITC" panose="030303020407070D0804" pitchFamily="66" charset="0"/>
              </a:rPr>
              <a:t>Warr</a:t>
            </a:r>
            <a:r>
              <a:rPr lang="es-MX" sz="2800" b="1" dirty="0">
                <a:solidFill>
                  <a:srgbClr val="7030A0"/>
                </a:solidFill>
                <a:latin typeface="Edwardian Script ITC" panose="030303020407070D0804" pitchFamily="66" charset="0"/>
              </a:rPr>
              <a:t>, autoridades de Lotus, lo defenestraran</a:t>
            </a:r>
            <a:r>
              <a:rPr lang="es-MX" sz="2800" b="1" dirty="0">
                <a:latin typeface="Edwardian Script ITC" panose="030303020407070D0804" pitchFamily="66" charset="0"/>
              </a:rPr>
              <a:t>).</a:t>
            </a:r>
          </a:p>
        </p:txBody>
      </p:sp>
      <p:sp>
        <p:nvSpPr>
          <p:cNvPr id="8" name="Rectángulo 7">
            <a:extLst>
              <a:ext uri="{FF2B5EF4-FFF2-40B4-BE49-F238E27FC236}">
                <a16:creationId xmlns:a16="http://schemas.microsoft.com/office/drawing/2014/main" id="{40911CD8-871E-49BD-95A8-03E8D77D10B0}"/>
              </a:ext>
            </a:extLst>
          </p:cNvPr>
          <p:cNvSpPr/>
          <p:nvPr/>
        </p:nvSpPr>
        <p:spPr>
          <a:xfrm>
            <a:off x="5432460" y="5191427"/>
            <a:ext cx="6759540" cy="166199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Obtuvo su primera Pole Position en Dallas, liderando la mitad </a:t>
            </a:r>
          </a:p>
          <a:p>
            <a:pPr algn="ctr">
              <a:lnSpc>
                <a:spcPts val="2400"/>
              </a:lnSpc>
            </a:pPr>
            <a:r>
              <a:rPr lang="es-MX" sz="2800" b="1" dirty="0">
                <a:latin typeface="Edwardian Script ITC" panose="030303020407070D0804" pitchFamily="66" charset="0"/>
              </a:rPr>
              <a:t>de la carrera y empujando el coche en la última vuelta, -</a:t>
            </a:r>
            <a:r>
              <a:rPr lang="es-MX" sz="2800" b="1" dirty="0">
                <a:solidFill>
                  <a:srgbClr val="7030A0"/>
                </a:solidFill>
                <a:latin typeface="Edwardian Script ITC" panose="030303020407070D0804" pitchFamily="66" charset="0"/>
              </a:rPr>
              <a:t>se había roto </a:t>
            </a:r>
          </a:p>
          <a:p>
            <a:pPr algn="ctr">
              <a:lnSpc>
                <a:spcPts val="2400"/>
              </a:lnSpc>
            </a:pPr>
            <a:r>
              <a:rPr lang="es-MX" sz="2800" b="1" dirty="0">
                <a:solidFill>
                  <a:srgbClr val="7030A0"/>
                </a:solidFill>
                <a:latin typeface="Edwardian Script ITC" panose="030303020407070D0804" pitchFamily="66" charset="0"/>
              </a:rPr>
              <a:t>la caja de cambios</a:t>
            </a:r>
            <a:r>
              <a:rPr lang="es-MX" sz="2800" b="1" dirty="0">
                <a:latin typeface="Edwardian Script ITC" panose="030303020407070D0804" pitchFamily="66" charset="0"/>
              </a:rPr>
              <a:t>,- para llegar sexto antes de caer desmayado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fue la carrera más calurosa en la historia, poco más de 40º C, 104º F  temperatura ambiente y más de 60° en la pista</a:t>
            </a:r>
            <a:r>
              <a:rPr lang="es-MX" sz="2800" b="1" dirty="0">
                <a:latin typeface="Edwardian Script ITC" panose="030303020407070D0804" pitchFamily="66" charset="0"/>
              </a:rPr>
              <a:t>).</a:t>
            </a:r>
          </a:p>
        </p:txBody>
      </p:sp>
      <p:pic>
        <p:nvPicPr>
          <p:cNvPr id="10" name="Imagen 9" descr="Imagen que contiene exterior, hombre, persona, suelo&#10;&#10;Descripción generada con confianza muy alta">
            <a:extLst>
              <a:ext uri="{FF2B5EF4-FFF2-40B4-BE49-F238E27FC236}">
                <a16:creationId xmlns:a16="http://schemas.microsoft.com/office/drawing/2014/main" id="{9670EF73-42AF-4A80-ACAF-9AC0E7C3B1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429000"/>
            <a:ext cx="5722375" cy="3429000"/>
          </a:xfrm>
          <a:prstGeom prst="rect">
            <a:avLst/>
          </a:prstGeom>
          <a:effectLst>
            <a:softEdge rad="317500"/>
          </a:effectLst>
        </p:spPr>
      </p:pic>
      <p:pic>
        <p:nvPicPr>
          <p:cNvPr id="12" name="Imagen 11" descr="Imagen que contiene exterior, carretera, edificio, persona&#10;&#10;Descripción generada con confianza muy alta">
            <a:extLst>
              <a:ext uri="{FF2B5EF4-FFF2-40B4-BE49-F238E27FC236}">
                <a16:creationId xmlns:a16="http://schemas.microsoft.com/office/drawing/2014/main" id="{B7CD8368-4D3E-4109-8D8F-0075B609A4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421348" cy="3429000"/>
          </a:xfrm>
          <a:prstGeom prst="rect">
            <a:avLst/>
          </a:prstGeom>
          <a:effectLst>
            <a:softEdge rad="317500"/>
          </a:effectLst>
        </p:spPr>
      </p:pic>
      <p:sp>
        <p:nvSpPr>
          <p:cNvPr id="9" name="CuadroTexto 8">
            <a:extLst>
              <a:ext uri="{FF2B5EF4-FFF2-40B4-BE49-F238E27FC236}">
                <a16:creationId xmlns:a16="http://schemas.microsoft.com/office/drawing/2014/main" id="{21BE1DBB-0C02-42E6-A6E0-80C798CD8F44}"/>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2397575"/>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4000" fill="hold"/>
                                        <p:tgtEl>
                                          <p:spTgt spid="12"/>
                                        </p:tgtEl>
                                        <p:attrNameLst>
                                          <p:attrName>ppt_x</p:attrName>
                                        </p:attrNameLst>
                                      </p:cBhvr>
                                      <p:tavLst>
                                        <p:tav tm="0">
                                          <p:val>
                                            <p:strVal val="1+#ppt_w/2"/>
                                          </p:val>
                                        </p:tav>
                                        <p:tav tm="100000">
                                          <p:val>
                                            <p:strVal val="#ppt_x"/>
                                          </p:val>
                                        </p:tav>
                                      </p:tavLst>
                                    </p:anim>
                                    <p:anim calcmode="lin" valueType="num">
                                      <p:cBhvr additive="base">
                                        <p:cTn id="8" dur="40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00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150"/>
                                        <p:tgtEl>
                                          <p:spTgt spid="3">
                                            <p:txEl>
                                              <p:pRg st="0" end="0"/>
                                            </p:txEl>
                                          </p:spTgt>
                                        </p:tgtEl>
                                      </p:cBhvr>
                                    </p:animEffect>
                                  </p:childTnLst>
                                </p:cTn>
                              </p:par>
                            </p:childTnLst>
                          </p:cTn>
                        </p:par>
                        <p:par>
                          <p:cTn id="13" fill="hold">
                            <p:stCondLst>
                              <p:cond delay="7570"/>
                            </p:stCondLst>
                            <p:childTnLst>
                              <p:par>
                                <p:cTn id="14" presetID="10" presetClass="entr" presetSubtype="0" fill="hold" grpId="0" nodeType="afterEffect">
                                  <p:stCondLst>
                                    <p:cond delay="500"/>
                                  </p:stCondLst>
                                  <p:iterate type="lt">
                                    <p:tmPct val="10000"/>
                                  </p:iterate>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150"/>
                                        <p:tgtEl>
                                          <p:spTgt spid="3">
                                            <p:txEl>
                                              <p:pRg st="1" end="1"/>
                                            </p:txEl>
                                          </p:spTgt>
                                        </p:tgtEl>
                                      </p:cBhvr>
                                    </p:animEffect>
                                  </p:childTnLst>
                                </p:cTn>
                              </p:par>
                            </p:childTnLst>
                          </p:cTn>
                        </p:par>
                        <p:par>
                          <p:cTn id="17" fill="hold">
                            <p:stCondLst>
                              <p:cond delay="11980"/>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150"/>
                                        <p:tgtEl>
                                          <p:spTgt spid="4"/>
                                        </p:tgtEl>
                                      </p:cBhvr>
                                    </p:animEffect>
                                  </p:childTnLst>
                                </p:cTn>
                              </p:par>
                            </p:childTnLst>
                          </p:cTn>
                        </p:par>
                        <p:par>
                          <p:cTn id="21" fill="hold">
                            <p:stCondLst>
                              <p:cond delay="22180"/>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50"/>
                                        <p:tgtEl>
                                          <p:spTgt spid="5"/>
                                        </p:tgtEl>
                                      </p:cBhvr>
                                    </p:animEffect>
                                  </p:childTnLst>
                                </p:cTn>
                              </p:par>
                            </p:childTnLst>
                          </p:cTn>
                        </p:par>
                        <p:par>
                          <p:cTn id="25" fill="hold">
                            <p:stCondLst>
                              <p:cond delay="64005"/>
                            </p:stCondLst>
                            <p:childTnLst>
                              <p:par>
                                <p:cTn id="26" presetID="25"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525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29" dur="1525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30" dur="15250" accel="50000" fill="hold">
                                          <p:stCondLst>
                                            <p:cond delay="15250"/>
                                          </p:stCondLst>
                                        </p:cTn>
                                        <p:tgtEl>
                                          <p:spTgt spid="10"/>
                                        </p:tgtEl>
                                        <p:attrNameLst>
                                          <p:attrName>ppt_w</p:attrName>
                                        </p:attrNameLst>
                                      </p:cBhvr>
                                      <p:tavLst>
                                        <p:tav tm="0">
                                          <p:val>
                                            <p:strVal val="#ppt_w*.05"/>
                                          </p:val>
                                        </p:tav>
                                        <p:tav tm="100000">
                                          <p:val>
                                            <p:strVal val="#ppt_w"/>
                                          </p:val>
                                        </p:tav>
                                      </p:tavLst>
                                    </p:anim>
                                    <p:anim calcmode="lin" valueType="num">
                                      <p:cBhvr>
                                        <p:cTn id="31" dur="30500" fill="hold"/>
                                        <p:tgtEl>
                                          <p:spTgt spid="10"/>
                                        </p:tgtEl>
                                        <p:attrNameLst>
                                          <p:attrName>ppt_h</p:attrName>
                                        </p:attrNameLst>
                                      </p:cBhvr>
                                      <p:tavLst>
                                        <p:tav tm="0">
                                          <p:val>
                                            <p:strVal val="#ppt_h"/>
                                          </p:val>
                                        </p:tav>
                                        <p:tav tm="100000">
                                          <p:val>
                                            <p:strVal val="#ppt_h"/>
                                          </p:val>
                                        </p:tav>
                                      </p:tavLst>
                                    </p:anim>
                                    <p:anim calcmode="lin" valueType="num">
                                      <p:cBhvr>
                                        <p:cTn id="32" dur="1525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33" dur="1525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34" dur="15250" accel="50000" fill="hold">
                                          <p:stCondLst>
                                            <p:cond delay="15250"/>
                                          </p:stCondLst>
                                        </p:cTn>
                                        <p:tgtEl>
                                          <p:spTgt spid="10"/>
                                        </p:tgtEl>
                                        <p:attrNameLst>
                                          <p:attrName>ppt_y</p:attrName>
                                        </p:attrNameLst>
                                      </p:cBhvr>
                                      <p:tavLst>
                                        <p:tav tm="0">
                                          <p:val>
                                            <p:strVal val="#ppt_y+.1"/>
                                          </p:val>
                                        </p:tav>
                                        <p:tav tm="100000">
                                          <p:val>
                                            <p:strVal val="#ppt_y"/>
                                          </p:val>
                                        </p:tav>
                                      </p:tavLst>
                                    </p:anim>
                                    <p:animEffect transition="in" filter="fade">
                                      <p:cBhvr>
                                        <p:cTn id="35" dur="30500" decel="50000">
                                          <p:stCondLst>
                                            <p:cond delay="0"/>
                                          </p:stCondLst>
                                        </p:cTn>
                                        <p:tgtEl>
                                          <p:spTgt spid="10"/>
                                        </p:tgtEl>
                                      </p:cBhvr>
                                    </p:animEffect>
                                  </p:childTnLst>
                                </p:cTn>
                              </p:par>
                              <p:par>
                                <p:cTn id="36" presetID="10" presetClass="entr" presetSubtype="0" fill="hold" grpId="0" nodeType="withEffect">
                                  <p:stCondLst>
                                    <p:cond delay="1000"/>
                                  </p:stCondLst>
                                  <p:iterate type="lt">
                                    <p:tmPct val="10000"/>
                                  </p:iterate>
                                  <p:childTnLst>
                                    <p:set>
                                      <p:cBhvr>
                                        <p:cTn id="37" dur="1" fill="hold">
                                          <p:stCondLst>
                                            <p:cond delay="0"/>
                                          </p:stCondLst>
                                        </p:cTn>
                                        <p:tgtEl>
                                          <p:spTgt spid="8"/>
                                        </p:tgtEl>
                                        <p:attrNameLst>
                                          <p:attrName>style.visibility</p:attrName>
                                        </p:attrNameLst>
                                      </p:cBhvr>
                                      <p:to>
                                        <p:strVal val="visible"/>
                                      </p:to>
                                    </p:set>
                                    <p:animEffect transition="in" filter="fade">
                                      <p:cBhvr>
                                        <p:cTn id="38" dur="1150"/>
                                        <p:tgtEl>
                                          <p:spTgt spid="8"/>
                                        </p:tgtEl>
                                      </p:cBhvr>
                                    </p:animEffect>
                                  </p:childTnLst>
                                </p:cTn>
                              </p:par>
                            </p:childTnLst>
                          </p:cTn>
                        </p:par>
                        <p:par>
                          <p:cTn id="39" fill="hold">
                            <p:stCondLst>
                              <p:cond delay="95480"/>
                            </p:stCondLst>
                            <p:childTnLst>
                              <p:par>
                                <p:cTn id="40" presetID="1" presetClass="entr" presetSubtype="0" fill="hold" grpId="0" nodeType="afterEffect" nodePh="1">
                                  <p:stCondLst>
                                    <p:cond delay="2000"/>
                                  </p:stCondLst>
                                  <p:endCondLst>
                                    <p:cond evt="begin" delay="0">
                                      <p:tn val="40"/>
                                    </p:cond>
                                  </p:endCondLst>
                                  <p:childTnLst>
                                    <p:set>
                                      <p:cBhvr>
                                        <p:cTn id="4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carretera, calle, exterior, motocicleta&#10;&#10;Descripción generada con confianza muy alta">
            <a:extLst>
              <a:ext uri="{FF2B5EF4-FFF2-40B4-BE49-F238E27FC236}">
                <a16:creationId xmlns:a16="http://schemas.microsoft.com/office/drawing/2014/main" id="{01253F2D-445D-44F6-85F5-1ED6F448CA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6128" y="485858"/>
            <a:ext cx="5045242" cy="3210036"/>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5743075" y="29500"/>
            <a:ext cx="6351636" cy="707886"/>
          </a:xfrm>
          <a:prstGeom prst="rect">
            <a:avLst/>
          </a:prstGeom>
        </p:spPr>
        <p:txBody>
          <a:bodyPr wrap="square">
            <a:spAutoFit/>
          </a:bodyPr>
          <a:lstStyle/>
          <a:p>
            <a:pPr algn="ctr">
              <a:lnSpc>
                <a:spcPts val="2400"/>
              </a:lnSpc>
            </a:pPr>
            <a:r>
              <a:rPr lang="es-MX" sz="2800" b="1" dirty="0">
                <a:solidFill>
                  <a:schemeClr val="accent4">
                    <a:lumMod val="50000"/>
                  </a:schemeClr>
                </a:solidFill>
                <a:latin typeface="Edwardian Script ITC" panose="030303020407070D0804" pitchFamily="66" charset="0"/>
              </a:rPr>
              <a:t>Mansell obteniendo su primera pole position con el Lotus 95 T  en el Gran Premio de los Estados Unidos de 1984.</a:t>
            </a:r>
          </a:p>
        </p:txBody>
      </p:sp>
      <p:sp>
        <p:nvSpPr>
          <p:cNvPr id="6" name="Rectángulo 5">
            <a:extLst>
              <a:ext uri="{FF2B5EF4-FFF2-40B4-BE49-F238E27FC236}">
                <a16:creationId xmlns:a16="http://schemas.microsoft.com/office/drawing/2014/main" id="{5480F6F9-0A77-4B48-949A-DFDABE89214F}"/>
              </a:ext>
            </a:extLst>
          </p:cNvPr>
          <p:cNvSpPr/>
          <p:nvPr/>
        </p:nvSpPr>
        <p:spPr>
          <a:xfrm>
            <a:off x="-1" y="29496"/>
            <a:ext cx="6096001" cy="954107"/>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En 1985 pasó a la escudería Williams-Honda.</a:t>
            </a:r>
          </a:p>
        </p:txBody>
      </p:sp>
      <p:sp>
        <p:nvSpPr>
          <p:cNvPr id="7" name="Rectángulo 6">
            <a:extLst>
              <a:ext uri="{FF2B5EF4-FFF2-40B4-BE49-F238E27FC236}">
                <a16:creationId xmlns:a16="http://schemas.microsoft.com/office/drawing/2014/main" id="{AEC163EF-849B-4045-88F0-D23CD1D422C7}"/>
              </a:ext>
            </a:extLst>
          </p:cNvPr>
          <p:cNvSpPr/>
          <p:nvPr/>
        </p:nvSpPr>
        <p:spPr>
          <a:xfrm>
            <a:off x="-1" y="1356850"/>
            <a:ext cx="6843253"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Fue en su gran premio número 72  que obtuvo su primera victoria </a:t>
            </a:r>
          </a:p>
          <a:p>
            <a:pPr algn="ctr">
              <a:lnSpc>
                <a:spcPts val="2400"/>
              </a:lnSpc>
            </a:pPr>
            <a:r>
              <a:rPr lang="es-MX" sz="2800" b="1" dirty="0">
                <a:latin typeface="Edwardian Script ITC" panose="030303020407070D0804" pitchFamily="66" charset="0"/>
              </a:rPr>
              <a:t>en el Gran Premio de Europa celebrado en el autódromo </a:t>
            </a:r>
          </a:p>
          <a:p>
            <a:pPr algn="ctr">
              <a:lnSpc>
                <a:spcPts val="2400"/>
              </a:lnSpc>
            </a:pPr>
            <a:r>
              <a:rPr lang="es-MX" sz="2800" b="1" dirty="0">
                <a:latin typeface="Edwardian Script ITC" panose="030303020407070D0804" pitchFamily="66" charset="0"/>
              </a:rPr>
              <a:t>de </a:t>
            </a:r>
            <a:r>
              <a:rPr lang="es-MX" sz="2800" b="1" dirty="0" err="1">
                <a:latin typeface="Edwardian Script ITC" panose="030303020407070D0804" pitchFamily="66" charset="0"/>
              </a:rPr>
              <a:t>Brands</a:t>
            </a:r>
            <a:r>
              <a:rPr lang="es-MX" sz="2800" b="1" dirty="0">
                <a:latin typeface="Edwardian Script ITC" panose="030303020407070D0804" pitchFamily="66" charset="0"/>
              </a:rPr>
              <a:t> Hatch y repitió el suceso en el  Gran Premio </a:t>
            </a:r>
          </a:p>
          <a:p>
            <a:pPr algn="ctr">
              <a:lnSpc>
                <a:spcPts val="2400"/>
              </a:lnSpc>
            </a:pPr>
            <a:r>
              <a:rPr lang="es-MX" sz="2800" b="1" dirty="0">
                <a:latin typeface="Edwardian Script ITC" panose="030303020407070D0804" pitchFamily="66" charset="0"/>
              </a:rPr>
              <a:t>de </a:t>
            </a:r>
            <a:r>
              <a:rPr lang="es-MX" sz="2800" b="1" dirty="0" err="1">
                <a:latin typeface="Edwardian Script ITC" panose="030303020407070D0804" pitchFamily="66" charset="0"/>
              </a:rPr>
              <a:t>Kyalami</a:t>
            </a:r>
            <a:r>
              <a:rPr lang="es-MX" sz="2800" b="1" dirty="0">
                <a:latin typeface="Edwardian Script ITC" panose="030303020407070D0804" pitchFamily="66" charset="0"/>
              </a:rPr>
              <a:t>, Sudáfrica, dos semanas más tarde.</a:t>
            </a:r>
          </a:p>
        </p:txBody>
      </p:sp>
      <p:sp>
        <p:nvSpPr>
          <p:cNvPr id="8" name="Rectángulo 7">
            <a:extLst>
              <a:ext uri="{FF2B5EF4-FFF2-40B4-BE49-F238E27FC236}">
                <a16:creationId xmlns:a16="http://schemas.microsoft.com/office/drawing/2014/main" id="{2AFC277F-9251-42AA-B88D-87199BF42A60}"/>
              </a:ext>
            </a:extLst>
          </p:cNvPr>
          <p:cNvSpPr/>
          <p:nvPr/>
        </p:nvSpPr>
        <p:spPr>
          <a:xfrm>
            <a:off x="-1" y="2728450"/>
            <a:ext cx="6096001"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Ese par de triunfos consecutivos lo consolidaron como piloto </a:t>
            </a:r>
          </a:p>
          <a:p>
            <a:pPr algn="ctr">
              <a:lnSpc>
                <a:spcPts val="2400"/>
              </a:lnSpc>
            </a:pPr>
            <a:r>
              <a:rPr lang="es-MX" sz="2800" b="1" dirty="0">
                <a:latin typeface="Edwardian Script ITC" panose="030303020407070D0804" pitchFamily="66" charset="0"/>
              </a:rPr>
              <a:t>y le hicieron adquirir el estatus de estrella.</a:t>
            </a:r>
          </a:p>
        </p:txBody>
      </p:sp>
      <p:sp>
        <p:nvSpPr>
          <p:cNvPr id="9" name="Rectángulo 8">
            <a:extLst>
              <a:ext uri="{FF2B5EF4-FFF2-40B4-BE49-F238E27FC236}">
                <a16:creationId xmlns:a16="http://schemas.microsoft.com/office/drawing/2014/main" id="{155F037E-7458-4DA5-9F30-0B741F72EC39}"/>
              </a:ext>
            </a:extLst>
          </p:cNvPr>
          <p:cNvSpPr/>
          <p:nvPr/>
        </p:nvSpPr>
        <p:spPr>
          <a:xfrm>
            <a:off x="-1" y="3510111"/>
            <a:ext cx="12192001"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la temporada de 1986  Mansell maduró conductivamente.</a:t>
            </a:r>
          </a:p>
        </p:txBody>
      </p:sp>
      <p:sp>
        <p:nvSpPr>
          <p:cNvPr id="10" name="Rectángulo 9">
            <a:extLst>
              <a:ext uri="{FF2B5EF4-FFF2-40B4-BE49-F238E27FC236}">
                <a16:creationId xmlns:a16="http://schemas.microsoft.com/office/drawing/2014/main" id="{48877CD2-4BCD-430E-B77D-6358CF55829C}"/>
              </a:ext>
            </a:extLst>
          </p:cNvPr>
          <p:cNvSpPr/>
          <p:nvPr/>
        </p:nvSpPr>
        <p:spPr>
          <a:xfrm>
            <a:off x="3996812" y="4218031"/>
            <a:ext cx="8195187" cy="224676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Llegó a ser subcampeón mundial en una temporada en la cual obtuvo cinco triunfos (</a:t>
            </a:r>
            <a:r>
              <a:rPr lang="es-MX" sz="2800" b="1" dirty="0">
                <a:solidFill>
                  <a:srgbClr val="7030A0"/>
                </a:solidFill>
                <a:latin typeface="Edwardian Script ITC" panose="030303020407070D0804" pitchFamily="66" charset="0"/>
              </a:rPr>
              <a:t>Bélgica, Canadá, Francia, Gran Bretaña y Portugal</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protagonizó uno de los finales más apretados de la historia con </a:t>
            </a:r>
            <a:r>
              <a:rPr lang="es-MX" sz="2800" b="1" dirty="0" err="1">
                <a:latin typeface="Edwardian Script ITC" panose="030303020407070D0804" pitchFamily="66" charset="0"/>
              </a:rPr>
              <a:t>Ayrton</a:t>
            </a:r>
            <a:r>
              <a:rPr lang="es-MX" sz="2800" b="1" dirty="0">
                <a:latin typeface="Edwardian Script ITC" panose="030303020407070D0804" pitchFamily="66" charset="0"/>
              </a:rPr>
              <a:t> Senna </a:t>
            </a:r>
          </a:p>
          <a:p>
            <a:pPr algn="ctr">
              <a:lnSpc>
                <a:spcPts val="2400"/>
              </a:lnSpc>
            </a:pPr>
            <a:r>
              <a:rPr lang="es-MX" sz="2800" b="1" dirty="0">
                <a:latin typeface="Edwardian Script ITC" panose="030303020407070D0804" pitchFamily="66" charset="0"/>
              </a:rPr>
              <a:t>en el Gran Premio de España donde perdió por solo 0,014 segundos, </a:t>
            </a:r>
          </a:p>
          <a:p>
            <a:pPr algn="ctr">
              <a:lnSpc>
                <a:spcPts val="2400"/>
              </a:lnSpc>
            </a:pPr>
            <a:r>
              <a:rPr lang="es-MX" sz="2800" b="1" dirty="0">
                <a:latin typeface="Edwardian Script ITC" panose="030303020407070D0804" pitchFamily="66" charset="0"/>
              </a:rPr>
              <a:t>y pudo batir a Nelson </a:t>
            </a:r>
            <a:r>
              <a:rPr lang="es-MX" sz="2800" b="1" dirty="0" err="1">
                <a:latin typeface="Edwardian Script ITC" panose="030303020407070D0804" pitchFamily="66" charset="0"/>
              </a:rPr>
              <a:t>Piquet</a:t>
            </a:r>
            <a:r>
              <a:rPr lang="es-MX" sz="2800" b="1" dirty="0">
                <a:latin typeface="Edwardian Script ITC" panose="030303020407070D0804" pitchFamily="66" charset="0"/>
              </a:rPr>
              <a:t> en puntos, su nuevo compañero </a:t>
            </a:r>
          </a:p>
          <a:p>
            <a:pPr algn="ctr">
              <a:lnSpc>
                <a:spcPts val="2400"/>
              </a:lnSpc>
            </a:pPr>
            <a:r>
              <a:rPr lang="es-MX" sz="2800" b="1" dirty="0">
                <a:latin typeface="Edwardian Script ITC" panose="030303020407070D0804" pitchFamily="66" charset="0"/>
              </a:rPr>
              <a:t>en la escudería Williams  junto con el que protagonizarían </a:t>
            </a:r>
          </a:p>
          <a:p>
            <a:pPr algn="ctr">
              <a:lnSpc>
                <a:spcPts val="2400"/>
              </a:lnSpc>
            </a:pPr>
            <a:r>
              <a:rPr lang="es-MX" sz="2800" b="1" dirty="0">
                <a:latin typeface="Edwardian Script ITC" panose="030303020407070D0804" pitchFamily="66" charset="0"/>
              </a:rPr>
              <a:t>una de las rivalidades más importantes en la historia de la categoría.</a:t>
            </a:r>
          </a:p>
        </p:txBody>
      </p:sp>
      <p:pic>
        <p:nvPicPr>
          <p:cNvPr id="12" name="Imagen 11" descr="Imagen que contiene escena, camino, carretera, cielo&#10;&#10;Descripción generada con confianza muy alta">
            <a:extLst>
              <a:ext uri="{FF2B5EF4-FFF2-40B4-BE49-F238E27FC236}">
                <a16:creationId xmlns:a16="http://schemas.microsoft.com/office/drawing/2014/main" id="{093634A7-3F38-4A7D-99F8-210AE55FA5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3666558"/>
            <a:ext cx="3996814" cy="3191440"/>
          </a:xfrm>
          <a:prstGeom prst="rect">
            <a:avLst/>
          </a:prstGeom>
          <a:effectLst>
            <a:softEdge rad="317500"/>
          </a:effectLst>
        </p:spPr>
      </p:pic>
      <p:sp>
        <p:nvSpPr>
          <p:cNvPr id="13" name="CuadroTexto 12">
            <a:extLst>
              <a:ext uri="{FF2B5EF4-FFF2-40B4-BE49-F238E27FC236}">
                <a16:creationId xmlns:a16="http://schemas.microsoft.com/office/drawing/2014/main" id="{35883F23-1A7E-4C04-8CD9-9182CA3E92D1}"/>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3171809"/>
      </p:ext>
    </p:extLst>
  </p:cSld>
  <p:clrMapOvr>
    <a:masterClrMapping/>
  </p:clrMapOvr>
  <mc:AlternateContent xmlns:mc="http://schemas.openxmlformats.org/markup-compatibility/2006" xmlns:p14="http://schemas.microsoft.com/office/powerpoint/2010/main">
    <mc:Choice Requires="p14">
      <p:transition spd="slow" p14:dur="2000" advTm="0">
        <p:fade/>
        <p:sndAc>
          <p:stSnd>
            <p:snd r:embed="rId2" name="Mansell 2 Medley-Eaglenest-1.wav"/>
          </p:stSnd>
        </p:sndAc>
      </p:transition>
    </mc:Choice>
    <mc:Fallback xmlns="">
      <p:transition spd="slow" advTm="0">
        <p:fade/>
        <p:sndAc>
          <p:stSnd>
            <p:snd r:embed="rId6" name="Mansell 2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100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500" fill="hold"/>
                                        <p:tgtEl>
                                          <p:spTgt spid="11"/>
                                        </p:tgtEl>
                                        <p:attrNameLst>
                                          <p:attrName>ppt_x</p:attrName>
                                        </p:attrNameLst>
                                      </p:cBhvr>
                                      <p:tavLst>
                                        <p:tav tm="0">
                                          <p:val>
                                            <p:strVal val="1+#ppt_w/2"/>
                                          </p:val>
                                        </p:tav>
                                        <p:tav tm="100000">
                                          <p:val>
                                            <p:strVal val="#ppt_x"/>
                                          </p:val>
                                        </p:tav>
                                      </p:tavLst>
                                    </p:anim>
                                    <p:anim calcmode="lin" valueType="num">
                                      <p:cBhvr additive="base">
                                        <p:cTn id="8" dur="10500" fill="hold"/>
                                        <p:tgtEl>
                                          <p:spTgt spid="11"/>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childTnLst>
                          </p:cTn>
                        </p:par>
                        <p:par>
                          <p:cTn id="12" fill="hold">
                            <p:stCondLst>
                              <p:cond delay="1238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1750"/>
                                        <p:tgtEl>
                                          <p:spTgt spid="6">
                                            <p:txEl>
                                              <p:pRg st="0" end="0"/>
                                            </p:txEl>
                                          </p:spTgt>
                                        </p:tgtEl>
                                      </p:cBhvr>
                                    </p:animEffect>
                                  </p:childTnLst>
                                </p:cTn>
                              </p:par>
                            </p:childTnLst>
                          </p:cTn>
                        </p:par>
                        <p:par>
                          <p:cTn id="16" fill="hold">
                            <p:stCondLst>
                              <p:cond delay="2143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50"/>
                                        <p:tgtEl>
                                          <p:spTgt spid="7"/>
                                        </p:tgtEl>
                                      </p:cBhvr>
                                    </p:animEffect>
                                  </p:childTnLst>
                                </p:cTn>
                              </p:par>
                            </p:childTnLst>
                          </p:cTn>
                        </p:par>
                        <p:par>
                          <p:cTn id="20" fill="hold">
                            <p:stCondLst>
                              <p:cond delay="4382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50"/>
                                        <p:tgtEl>
                                          <p:spTgt spid="8"/>
                                        </p:tgtEl>
                                      </p:cBhvr>
                                    </p:animEffect>
                                  </p:childTnLst>
                                </p:cTn>
                              </p:par>
                            </p:childTnLst>
                          </p:cTn>
                        </p:par>
                        <p:par>
                          <p:cTn id="24" fill="hold">
                            <p:stCondLst>
                              <p:cond delay="5632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50"/>
                                        <p:tgtEl>
                                          <p:spTgt spid="9"/>
                                        </p:tgtEl>
                                      </p:cBhvr>
                                    </p:animEffect>
                                  </p:childTnLst>
                                </p:cTn>
                              </p:par>
                            </p:childTnLst>
                          </p:cTn>
                        </p:par>
                        <p:par>
                          <p:cTn id="28" fill="hold">
                            <p:stCondLst>
                              <p:cond delay="63880"/>
                            </p:stCondLst>
                            <p:childTnLst>
                              <p:par>
                                <p:cTn id="29" presetID="53" presetClass="entr" presetSubtype="16"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5000" fill="hold"/>
                                        <p:tgtEl>
                                          <p:spTgt spid="12"/>
                                        </p:tgtEl>
                                        <p:attrNameLst>
                                          <p:attrName>ppt_w</p:attrName>
                                        </p:attrNameLst>
                                      </p:cBhvr>
                                      <p:tavLst>
                                        <p:tav tm="0">
                                          <p:val>
                                            <p:fltVal val="0"/>
                                          </p:val>
                                        </p:tav>
                                        <p:tav tm="100000">
                                          <p:val>
                                            <p:strVal val="#ppt_w"/>
                                          </p:val>
                                        </p:tav>
                                      </p:tavLst>
                                    </p:anim>
                                    <p:anim calcmode="lin" valueType="num">
                                      <p:cBhvr>
                                        <p:cTn id="32" dur="45000" fill="hold"/>
                                        <p:tgtEl>
                                          <p:spTgt spid="12"/>
                                        </p:tgtEl>
                                        <p:attrNameLst>
                                          <p:attrName>ppt_h</p:attrName>
                                        </p:attrNameLst>
                                      </p:cBhvr>
                                      <p:tavLst>
                                        <p:tav tm="0">
                                          <p:val>
                                            <p:fltVal val="0"/>
                                          </p:val>
                                        </p:tav>
                                        <p:tav tm="100000">
                                          <p:val>
                                            <p:strVal val="#ppt_h"/>
                                          </p:val>
                                        </p:tav>
                                      </p:tavLst>
                                    </p:anim>
                                    <p:animEffect transition="in" filter="fade">
                                      <p:cBhvr>
                                        <p:cTn id="33" dur="45000"/>
                                        <p:tgtEl>
                                          <p:spTgt spid="12"/>
                                        </p:tgtEl>
                                      </p:cBhvr>
                                    </p:animEffect>
                                  </p:childTnLst>
                                </p:cTn>
                              </p:par>
                              <p:par>
                                <p:cTn id="34" presetID="10" presetClass="entr" presetSubtype="0" fill="hold" grpId="0" nodeType="with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150"/>
                                        <p:tgtEl>
                                          <p:spTgt spid="10"/>
                                        </p:tgtEl>
                                      </p:cBhvr>
                                    </p:animEffect>
                                  </p:childTnLst>
                                </p:cTn>
                              </p:par>
                            </p:childTnLst>
                          </p:cTn>
                        </p:par>
                        <p:par>
                          <p:cTn id="37" fill="hold">
                            <p:stCondLst>
                              <p:cond delay="109420"/>
                            </p:stCondLst>
                            <p:childTnLst>
                              <p:par>
                                <p:cTn id="38" presetID="1" presetClass="entr" presetSubtype="0" fill="hold" grpId="0" nodeType="afterEffect" nodePh="1">
                                  <p:stCondLst>
                                    <p:cond delay="2000"/>
                                  </p:stCondLst>
                                  <p:endCondLst>
                                    <p:cond evt="begin" delay="0">
                                      <p:tn val="38"/>
                                    </p:cond>
                                  </p:endCondLst>
                                  <p:childTnLst>
                                    <p:set>
                                      <p:cBhvr>
                                        <p:cTn id="3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uild="p"/>
      <p:bldP spid="7" grpId="0"/>
      <p:bldP spid="8" grpId="0"/>
      <p:bldP spid="9" grpId="0"/>
      <p:bldP spid="10"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6096000" y="-2"/>
            <a:ext cx="6096000" cy="166199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 pesar de comenzar el año como segundo piloto, </a:t>
            </a:r>
          </a:p>
          <a:p>
            <a:pPr algn="ctr">
              <a:lnSpc>
                <a:spcPts val="2400"/>
              </a:lnSpc>
            </a:pPr>
            <a:r>
              <a:rPr lang="es-MX" sz="2800" b="1" dirty="0">
                <a:latin typeface="Edwardian Script ITC" panose="030303020407070D0804" pitchFamily="66" charset="0"/>
              </a:rPr>
              <a:t>tanto Mansell como </a:t>
            </a:r>
            <a:r>
              <a:rPr lang="es-MX" sz="2800" b="1" dirty="0" err="1">
                <a:latin typeface="Edwardian Script ITC" panose="030303020407070D0804" pitchFamily="66" charset="0"/>
              </a:rPr>
              <a:t>Piquet</a:t>
            </a:r>
            <a:r>
              <a:rPr lang="es-MX" sz="2800" b="1" dirty="0">
                <a:latin typeface="Edwardian Script ITC" panose="030303020407070D0804" pitchFamily="66" charset="0"/>
              </a:rPr>
              <a:t> disponían del mejor vehículo </a:t>
            </a:r>
          </a:p>
          <a:p>
            <a:pPr algn="ctr">
              <a:lnSpc>
                <a:spcPts val="2400"/>
              </a:lnSpc>
            </a:pPr>
            <a:r>
              <a:rPr lang="es-MX" sz="2800" b="1" dirty="0">
                <a:latin typeface="Edwardian Script ITC" panose="030303020407070D0804" pitchFamily="66" charset="0"/>
              </a:rPr>
              <a:t>y su intensa rivalidad los hizo quitarse puntos entre sí, lo cual beneficiaría a la larga a </a:t>
            </a:r>
            <a:r>
              <a:rPr lang="es-MX" sz="2800" b="1" dirty="0" err="1">
                <a:latin typeface="Edwardian Script ITC" panose="030303020407070D0804" pitchFamily="66" charset="0"/>
              </a:rPr>
              <a:t>Prost</a:t>
            </a:r>
            <a:r>
              <a:rPr lang="es-MX" sz="2800" b="1" dirty="0">
                <a:latin typeface="Edwardian Script ITC" panose="030303020407070D0804" pitchFamily="66" charset="0"/>
              </a:rPr>
              <a:t>, a pesar de que el británico llegaría en mejores condiciones a la última carrera del año.</a:t>
            </a:r>
          </a:p>
        </p:txBody>
      </p:sp>
      <p:sp>
        <p:nvSpPr>
          <p:cNvPr id="4" name="Rectángulo 3">
            <a:extLst>
              <a:ext uri="{FF2B5EF4-FFF2-40B4-BE49-F238E27FC236}">
                <a16:creationId xmlns:a16="http://schemas.microsoft.com/office/drawing/2014/main" id="{30B6BE18-3F9B-44F7-8CD0-E04227018C3C}"/>
              </a:ext>
            </a:extLst>
          </p:cNvPr>
          <p:cNvSpPr/>
          <p:nvPr/>
        </p:nvSpPr>
        <p:spPr>
          <a:xfrm>
            <a:off x="6096000" y="1784547"/>
            <a:ext cx="6096000" cy="1938992"/>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El reventón de una rueda trasera en el Gran Premio </a:t>
            </a:r>
          </a:p>
          <a:p>
            <a:pPr algn="ctr">
              <a:lnSpc>
                <a:spcPts val="2400"/>
              </a:lnSpc>
            </a:pPr>
            <a:r>
              <a:rPr lang="es-MX" sz="2800" b="1" dirty="0">
                <a:latin typeface="Edwardian Script ITC" panose="030303020407070D0804" pitchFamily="66" charset="0"/>
              </a:rPr>
              <a:t>de Australia, a pocas vueltas del final, </a:t>
            </a:r>
          </a:p>
          <a:p>
            <a:pPr algn="ctr">
              <a:lnSpc>
                <a:spcPts val="2400"/>
              </a:lnSpc>
            </a:pPr>
            <a:r>
              <a:rPr lang="es-MX" sz="2800" b="1" dirty="0">
                <a:latin typeface="Edwardian Script ITC" panose="030303020407070D0804" pitchFamily="66" charset="0"/>
              </a:rPr>
              <a:t>en plena recta yendo a más de 300 km/h le arrebató el título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tuvo que ingeniarse para frenar magistralmente </a:t>
            </a:r>
          </a:p>
          <a:p>
            <a:pPr algn="ctr">
              <a:lnSpc>
                <a:spcPts val="2400"/>
              </a:lnSpc>
            </a:pPr>
            <a:r>
              <a:rPr lang="es-MX" sz="2800" b="1" dirty="0">
                <a:solidFill>
                  <a:srgbClr val="7030A0"/>
                </a:solidFill>
                <a:latin typeface="Edwardian Script ITC" panose="030303020407070D0804" pitchFamily="66" charset="0"/>
              </a:rPr>
              <a:t>y salvarse de un peligroso accidente </a:t>
            </a:r>
          </a:p>
          <a:p>
            <a:pPr algn="ctr">
              <a:lnSpc>
                <a:spcPts val="2400"/>
              </a:lnSpc>
            </a:pPr>
            <a:r>
              <a:rPr lang="es-MX" sz="2800" b="1" dirty="0">
                <a:solidFill>
                  <a:srgbClr val="7030A0"/>
                </a:solidFill>
                <a:latin typeface="Edwardian Script ITC" panose="030303020407070D0804" pitchFamily="66" charset="0"/>
              </a:rPr>
              <a:t>pero perdió la oportunidad de ganar el campeonato</a:t>
            </a:r>
            <a:r>
              <a:rPr lang="es-MX" sz="2800" b="1" dirty="0">
                <a:latin typeface="Edwardian Script ITC" panose="030303020407070D0804" pitchFamily="66" charset="0"/>
              </a:rPr>
              <a:t>).</a:t>
            </a:r>
          </a:p>
        </p:txBody>
      </p:sp>
      <p:pic>
        <p:nvPicPr>
          <p:cNvPr id="6" name="Imagen 5" descr="Imagen que contiene carretera, interior, edificio&#10;&#10;Descripción generada con confianza alta">
            <a:extLst>
              <a:ext uri="{FF2B5EF4-FFF2-40B4-BE49-F238E27FC236}">
                <a16:creationId xmlns:a16="http://schemas.microsoft.com/office/drawing/2014/main" id="{EF0313B1-83BE-4420-9FF2-6C8D3E028E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04"/>
            <a:ext cx="6325808" cy="3758221"/>
          </a:xfrm>
          <a:prstGeom prst="rect">
            <a:avLst/>
          </a:prstGeom>
          <a:effectLst>
            <a:softEdge rad="317500"/>
          </a:effectLst>
        </p:spPr>
      </p:pic>
      <p:sp>
        <p:nvSpPr>
          <p:cNvPr id="8" name="Rectángulo 7">
            <a:extLst>
              <a:ext uri="{FF2B5EF4-FFF2-40B4-BE49-F238E27FC236}">
                <a16:creationId xmlns:a16="http://schemas.microsoft.com/office/drawing/2014/main" id="{1E8503A4-99BF-4D96-BF42-E50F8C4EBAC4}"/>
              </a:ext>
            </a:extLst>
          </p:cNvPr>
          <p:cNvSpPr/>
          <p:nvPr/>
        </p:nvSpPr>
        <p:spPr>
          <a:xfrm>
            <a:off x="-1" y="3657599"/>
            <a:ext cx="7580670"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1987 ganó seis carreras (</a:t>
            </a:r>
            <a:r>
              <a:rPr lang="es-MX" sz="2800" b="1" dirty="0">
                <a:solidFill>
                  <a:srgbClr val="7030A0"/>
                </a:solidFill>
                <a:latin typeface="Edwardian Script ITC" panose="030303020407070D0804" pitchFamily="66" charset="0"/>
              </a:rPr>
              <a:t>fue el piloto más vencedor</a:t>
            </a:r>
            <a:r>
              <a:rPr lang="es-MX" sz="2800" b="1" dirty="0">
                <a:latin typeface="Edwardian Script ITC" panose="030303020407070D0804" pitchFamily="66" charset="0"/>
              </a:rPr>
              <a:t>),</a:t>
            </a:r>
          </a:p>
          <a:p>
            <a:pPr algn="ctr">
              <a:lnSpc>
                <a:spcPts val="2400"/>
              </a:lnSpc>
            </a:pPr>
            <a:r>
              <a:rPr lang="es-MX" sz="2800" b="1" dirty="0">
                <a:latin typeface="Edwardian Script ITC" panose="030303020407070D0804" pitchFamily="66" charset="0"/>
              </a:rPr>
              <a:t> terminando en segundo lugar en el campeonato.</a:t>
            </a:r>
          </a:p>
        </p:txBody>
      </p:sp>
      <p:sp>
        <p:nvSpPr>
          <p:cNvPr id="9" name="Rectángulo 8">
            <a:extLst>
              <a:ext uri="{FF2B5EF4-FFF2-40B4-BE49-F238E27FC236}">
                <a16:creationId xmlns:a16="http://schemas.microsoft.com/office/drawing/2014/main" id="{BCD70896-45E3-4A4F-B796-7677B2BD09FC}"/>
              </a:ext>
            </a:extLst>
          </p:cNvPr>
          <p:cNvSpPr/>
          <p:nvPr/>
        </p:nvSpPr>
        <p:spPr>
          <a:xfrm>
            <a:off x="-29497" y="4483512"/>
            <a:ext cx="7610167"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 ese año se recuerdan momentos épicos como en </a:t>
            </a:r>
            <a:r>
              <a:rPr lang="es-MX" sz="2800" b="1" dirty="0" err="1">
                <a:latin typeface="Edwardian Script ITC" panose="030303020407070D0804" pitchFamily="66" charset="0"/>
              </a:rPr>
              <a:t>Silverstone</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recuperándole 30 segundos a </a:t>
            </a:r>
            <a:r>
              <a:rPr lang="es-MX" sz="2800" b="1" dirty="0" err="1">
                <a:latin typeface="Edwardian Script ITC" panose="030303020407070D0804" pitchFamily="66" charset="0"/>
              </a:rPr>
              <a:t>Piquet</a:t>
            </a:r>
            <a:r>
              <a:rPr lang="es-MX" sz="2800" b="1" dirty="0">
                <a:latin typeface="Edwardian Script ITC" panose="030303020407070D0804" pitchFamily="66" charset="0"/>
              </a:rPr>
              <a:t> en las últimas 30 vueltas, </a:t>
            </a:r>
          </a:p>
          <a:p>
            <a:pPr algn="ctr">
              <a:lnSpc>
                <a:spcPts val="2400"/>
              </a:lnSpc>
            </a:pPr>
            <a:r>
              <a:rPr lang="es-MX" sz="2800" b="1" dirty="0">
                <a:latin typeface="Edwardian Script ITC" panose="030303020407070D0804" pitchFamily="66" charset="0"/>
              </a:rPr>
              <a:t>rompiendo el récord de la vuelta rápida en 15 ocasiones consecutivas </a:t>
            </a:r>
          </a:p>
          <a:p>
            <a:pPr algn="ctr">
              <a:lnSpc>
                <a:spcPts val="2400"/>
              </a:lnSpc>
            </a:pPr>
            <a:r>
              <a:rPr lang="es-MX" sz="2800" b="1" dirty="0">
                <a:latin typeface="Edwardian Script ITC" panose="030303020407070D0804" pitchFamily="66" charset="0"/>
              </a:rPr>
              <a:t>y arrebatándole el primer puesto al brasileño faltando de 2 vueltas </a:t>
            </a:r>
            <a:r>
              <a:rPr lang="es-MX" sz="2800" b="1" dirty="0" err="1">
                <a:latin typeface="Edwardian Script ITC" panose="030303020407070D0804" pitchFamily="66" charset="0"/>
              </a:rPr>
              <a:t>del.final</a:t>
            </a:r>
            <a:r>
              <a:rPr lang="es-MX" sz="2800" b="1" dirty="0">
                <a:latin typeface="Edwardian Script ITC" panose="030303020407070D0804" pitchFamily="66" charset="0"/>
              </a:rPr>
              <a:t>. </a:t>
            </a:r>
          </a:p>
        </p:txBody>
      </p:sp>
      <p:sp>
        <p:nvSpPr>
          <p:cNvPr id="10" name="Rectángulo 9">
            <a:extLst>
              <a:ext uri="{FF2B5EF4-FFF2-40B4-BE49-F238E27FC236}">
                <a16:creationId xmlns:a16="http://schemas.microsoft.com/office/drawing/2014/main" id="{EFAEA5D0-2363-4AB2-8209-202649FFC4F8}"/>
              </a:ext>
            </a:extLst>
          </p:cNvPr>
          <p:cNvSpPr/>
          <p:nvPr/>
        </p:nvSpPr>
        <p:spPr>
          <a:xfrm>
            <a:off x="-2" y="5943598"/>
            <a:ext cx="7580671"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Se quedó finalmente sin combustible apenas pasada la línea de meta </a:t>
            </a:r>
          </a:p>
          <a:p>
            <a:pPr algn="ctr">
              <a:lnSpc>
                <a:spcPts val="2400"/>
              </a:lnSpc>
            </a:pPr>
            <a:r>
              <a:rPr lang="es-MX" sz="2800" b="1" dirty="0">
                <a:latin typeface="Edwardian Script ITC" panose="030303020407070D0804" pitchFamily="66" charset="0"/>
              </a:rPr>
              <a:t>fruto del intenso ritmo que había impreso al vehículo.</a:t>
            </a:r>
          </a:p>
        </p:txBody>
      </p:sp>
      <p:pic>
        <p:nvPicPr>
          <p:cNvPr id="12" name="Imagen 11" descr="Imagen que contiene carretera, exterior, carrera de coches, hierba&#10;&#10;Descripción generada con confianza muy alta">
            <a:extLst>
              <a:ext uri="{FF2B5EF4-FFF2-40B4-BE49-F238E27FC236}">
                <a16:creationId xmlns:a16="http://schemas.microsoft.com/office/drawing/2014/main" id="{4E4F631C-CD86-4D45-892C-A68093A89F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80670" y="3775387"/>
            <a:ext cx="4611329" cy="3082573"/>
          </a:xfrm>
          <a:prstGeom prst="rect">
            <a:avLst/>
          </a:prstGeom>
          <a:effectLst>
            <a:softEdge rad="317500"/>
          </a:effectLst>
        </p:spPr>
      </p:pic>
      <p:sp>
        <p:nvSpPr>
          <p:cNvPr id="11" name="CuadroTexto 10">
            <a:extLst>
              <a:ext uri="{FF2B5EF4-FFF2-40B4-BE49-F238E27FC236}">
                <a16:creationId xmlns:a16="http://schemas.microsoft.com/office/drawing/2014/main" id="{83757E69-606F-4D06-899D-C7D84730883B}"/>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766988"/>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50"/>
                                        <p:tgtEl>
                                          <p:spTgt spid="3"/>
                                        </p:tgtEl>
                                      </p:cBhvr>
                                    </p:animEffect>
                                  </p:childTnLst>
                                </p:cTn>
                              </p:par>
                            </p:childTnLst>
                          </p:cTn>
                        </p:par>
                        <p:par>
                          <p:cTn id="8" fill="hold">
                            <p:stCondLst>
                              <p:cond delay="29135"/>
                            </p:stCondLst>
                            <p:childTnLst>
                              <p:par>
                                <p:cTn id="9" presetID="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9500" fill="hold"/>
                                        <p:tgtEl>
                                          <p:spTgt spid="6"/>
                                        </p:tgtEl>
                                        <p:attrNameLst>
                                          <p:attrName>ppt_x</p:attrName>
                                        </p:attrNameLst>
                                      </p:cBhvr>
                                      <p:tavLst>
                                        <p:tav tm="0">
                                          <p:val>
                                            <p:strVal val="#ppt_x"/>
                                          </p:val>
                                        </p:tav>
                                        <p:tav tm="100000">
                                          <p:val>
                                            <p:strVal val="#ppt_x"/>
                                          </p:val>
                                        </p:tav>
                                      </p:tavLst>
                                    </p:anim>
                                    <p:anim calcmode="lin" valueType="num">
                                      <p:cBhvr additive="base">
                                        <p:cTn id="12" dur="29500" fill="hold"/>
                                        <p:tgtEl>
                                          <p:spTgt spid="6"/>
                                        </p:tgtEl>
                                        <p:attrNameLst>
                                          <p:attrName>ppt_y</p:attrName>
                                        </p:attrNameLst>
                                      </p:cBhvr>
                                      <p:tavLst>
                                        <p:tav tm="0">
                                          <p:val>
                                            <p:strVal val="0-#ppt_h/2"/>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9500" fill="hold"/>
                                        <p:tgtEl>
                                          <p:spTgt spid="6"/>
                                        </p:tgtEl>
                                        <p:attrNameLst>
                                          <p:attrName>ppt_w</p:attrName>
                                        </p:attrNameLst>
                                      </p:cBhvr>
                                      <p:tavLst>
                                        <p:tav tm="0">
                                          <p:val>
                                            <p:fltVal val="0"/>
                                          </p:val>
                                        </p:tav>
                                        <p:tav tm="100000">
                                          <p:val>
                                            <p:strVal val="#ppt_w"/>
                                          </p:val>
                                        </p:tav>
                                      </p:tavLst>
                                    </p:anim>
                                    <p:anim calcmode="lin" valueType="num">
                                      <p:cBhvr>
                                        <p:cTn id="16" dur="29500" fill="hold"/>
                                        <p:tgtEl>
                                          <p:spTgt spid="6"/>
                                        </p:tgtEl>
                                        <p:attrNameLst>
                                          <p:attrName>ppt_h</p:attrName>
                                        </p:attrNameLst>
                                      </p:cBhvr>
                                      <p:tavLst>
                                        <p:tav tm="0">
                                          <p:val>
                                            <p:fltVal val="0"/>
                                          </p:val>
                                        </p:tav>
                                        <p:tav tm="100000">
                                          <p:val>
                                            <p:strVal val="#ppt_h"/>
                                          </p:val>
                                        </p:tav>
                                      </p:tavLst>
                                    </p:anim>
                                    <p:animEffect transition="in" filter="fade">
                                      <p:cBhvr>
                                        <p:cTn id="17" dur="29500"/>
                                        <p:tgtEl>
                                          <p:spTgt spid="6"/>
                                        </p:tgtEl>
                                      </p:cBhvr>
                                    </p:animEffect>
                                  </p:childTnLst>
                                </p:cTn>
                              </p:par>
                              <p:par>
                                <p:cTn id="18" presetID="10" presetClass="entr" presetSubtype="0" fill="hold" grpId="0" nodeType="withEffect">
                                  <p:stCondLst>
                                    <p:cond delay="100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150"/>
                                        <p:tgtEl>
                                          <p:spTgt spid="4"/>
                                        </p:tgtEl>
                                      </p:cBhvr>
                                    </p:animEffect>
                                  </p:childTnLst>
                                </p:cTn>
                              </p:par>
                            </p:childTnLst>
                          </p:cTn>
                        </p:par>
                        <p:par>
                          <p:cTn id="21" fill="hold">
                            <p:stCondLst>
                              <p:cond delay="58770"/>
                            </p:stCondLst>
                            <p:childTnLst>
                              <p:par>
                                <p:cTn id="22" presetID="10" presetClass="entr" presetSubtype="0" fill="hold" grpId="0" nodeType="afterEffect">
                                  <p:stCondLst>
                                    <p:cond delay="150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50"/>
                                        <p:tgtEl>
                                          <p:spTgt spid="8"/>
                                        </p:tgtEl>
                                      </p:cBhvr>
                                    </p:animEffect>
                                  </p:childTnLst>
                                </p:cTn>
                              </p:par>
                            </p:childTnLst>
                          </p:cTn>
                        </p:par>
                        <p:par>
                          <p:cTn id="25" fill="hold">
                            <p:stCondLst>
                              <p:cond delay="71195"/>
                            </p:stCondLst>
                            <p:childTnLst>
                              <p:par>
                                <p:cTn id="26" presetID="2" presetClass="entr" presetSubtype="2"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26000" fill="hold"/>
                                        <p:tgtEl>
                                          <p:spTgt spid="12"/>
                                        </p:tgtEl>
                                        <p:attrNameLst>
                                          <p:attrName>ppt_x</p:attrName>
                                        </p:attrNameLst>
                                      </p:cBhvr>
                                      <p:tavLst>
                                        <p:tav tm="0">
                                          <p:val>
                                            <p:strVal val="1+#ppt_w/2"/>
                                          </p:val>
                                        </p:tav>
                                        <p:tav tm="100000">
                                          <p:val>
                                            <p:strVal val="#ppt_x"/>
                                          </p:val>
                                        </p:tav>
                                      </p:tavLst>
                                    </p:anim>
                                    <p:anim calcmode="lin" valueType="num">
                                      <p:cBhvr additive="base">
                                        <p:cTn id="29" dur="26000" fill="hold"/>
                                        <p:tgtEl>
                                          <p:spTgt spid="12"/>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10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150"/>
                                        <p:tgtEl>
                                          <p:spTgt spid="9"/>
                                        </p:tgtEl>
                                      </p:cBhvr>
                                    </p:animEffect>
                                  </p:childTnLst>
                                </p:cTn>
                              </p:par>
                            </p:childTnLst>
                          </p:cTn>
                        </p:par>
                        <p:par>
                          <p:cTn id="33" fill="hold">
                            <p:stCondLst>
                              <p:cond delay="99335"/>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150"/>
                                        <p:tgtEl>
                                          <p:spTgt spid="10"/>
                                        </p:tgtEl>
                                      </p:cBhvr>
                                    </p:animEffect>
                                  </p:childTnLst>
                                </p:cTn>
                              </p:par>
                            </p:childTnLst>
                          </p:cTn>
                        </p:par>
                        <p:par>
                          <p:cTn id="37" fill="hold">
                            <p:stCondLst>
                              <p:cond delay="113100"/>
                            </p:stCondLst>
                            <p:childTnLst>
                              <p:par>
                                <p:cTn id="38" presetID="1" presetClass="entr" presetSubtype="0" fill="hold" grpId="0" nodeType="afterEffect" nodePh="1">
                                  <p:stCondLst>
                                    <p:cond delay="2000"/>
                                  </p:stCondLst>
                                  <p:endCondLst>
                                    <p:cond evt="begin" delay="0">
                                      <p:tn val="38"/>
                                    </p:cond>
                                  </p:end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p:bldP spid="9" grpId="0"/>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pic>
        <p:nvPicPr>
          <p:cNvPr id="11" name="Imagen 10" descr="Imagen que contiene persona, cielo, exterior, personas&#10;&#10;Descripción generada con confianza muy alta">
            <a:extLst>
              <a:ext uri="{FF2B5EF4-FFF2-40B4-BE49-F238E27FC236}">
                <a16:creationId xmlns:a16="http://schemas.microsoft.com/office/drawing/2014/main" id="{AF2DEAAA-8176-4623-81AA-D98C0BBB75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9160" y="417092"/>
            <a:ext cx="4522839" cy="3013341"/>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2" y="80216"/>
            <a:ext cx="12192001"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Fue una actuación que provocó la invasión de la pista por cientos de fanes ingleses tras finalizar la carrera.</a:t>
            </a:r>
          </a:p>
        </p:txBody>
      </p:sp>
      <p:sp>
        <p:nvSpPr>
          <p:cNvPr id="4" name="Rectángulo 3">
            <a:extLst>
              <a:ext uri="{FF2B5EF4-FFF2-40B4-BE49-F238E27FC236}">
                <a16:creationId xmlns:a16="http://schemas.microsoft.com/office/drawing/2014/main" id="{54722FB3-1B18-4515-9002-F4607E8FE29E}"/>
              </a:ext>
            </a:extLst>
          </p:cNvPr>
          <p:cNvSpPr/>
          <p:nvPr/>
        </p:nvSpPr>
        <p:spPr>
          <a:xfrm>
            <a:off x="-1" y="619442"/>
            <a:ext cx="7669162"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Mansell, quien previamente a este Gran Premio había sido calificado </a:t>
            </a:r>
          </a:p>
          <a:p>
            <a:pPr algn="ctr">
              <a:lnSpc>
                <a:spcPts val="2400"/>
              </a:lnSpc>
            </a:pPr>
            <a:r>
              <a:rPr lang="es-MX" sz="2800" b="1" dirty="0">
                <a:latin typeface="Edwardian Script ITC" panose="030303020407070D0804" pitchFamily="66" charset="0"/>
              </a:rPr>
              <a:t>por </a:t>
            </a:r>
            <a:r>
              <a:rPr lang="es-MX" sz="2800" b="1" dirty="0" err="1">
                <a:latin typeface="Edwardian Script ITC" panose="030303020407070D0804" pitchFamily="66" charset="0"/>
              </a:rPr>
              <a:t>Piquet</a:t>
            </a:r>
            <a:r>
              <a:rPr lang="es-MX" sz="2800" b="1" dirty="0">
                <a:latin typeface="Edwardian Script ITC" panose="030303020407070D0804" pitchFamily="66" charset="0"/>
              </a:rPr>
              <a:t> como "</a:t>
            </a:r>
            <a:r>
              <a:rPr lang="es-MX" sz="2800" b="1" dirty="0">
                <a:solidFill>
                  <a:srgbClr val="7030A0"/>
                </a:solidFill>
                <a:latin typeface="Edwardian Script ITC" panose="030303020407070D0804" pitchFamily="66" charset="0"/>
              </a:rPr>
              <a:t>piloto de cazabombarderos más que de F1",</a:t>
            </a:r>
          </a:p>
          <a:p>
            <a:pPr algn="ctr">
              <a:lnSpc>
                <a:spcPts val="2400"/>
              </a:lnSpc>
            </a:pPr>
            <a:r>
              <a:rPr lang="es-MX" sz="2800" b="1" dirty="0">
                <a:latin typeface="Edwardian Script ITC" panose="030303020407070D0804" pitchFamily="66" charset="0"/>
              </a:rPr>
              <a:t> fue llevado en moto hacia el </a:t>
            </a:r>
            <a:r>
              <a:rPr lang="es-MX" sz="2800" b="1" dirty="0" err="1">
                <a:latin typeface="Edwardian Script ITC" panose="030303020407070D0804" pitchFamily="66" charset="0"/>
              </a:rPr>
              <a:t>paddock</a:t>
            </a:r>
            <a:r>
              <a:rPr lang="es-MX" sz="2800" b="1" dirty="0">
                <a:latin typeface="Edwardian Script ITC" panose="030303020407070D0804" pitchFamily="66" charset="0"/>
              </a:rPr>
              <a:t> y se detuvo en el punto justo </a:t>
            </a:r>
          </a:p>
          <a:p>
            <a:pPr algn="ctr">
              <a:lnSpc>
                <a:spcPts val="2400"/>
              </a:lnSpc>
            </a:pPr>
            <a:r>
              <a:rPr lang="es-MX" sz="2800" b="1" dirty="0">
                <a:latin typeface="Edwardian Script ITC" panose="030303020407070D0804" pitchFamily="66" charset="0"/>
              </a:rPr>
              <a:t>donde superó a </a:t>
            </a:r>
            <a:r>
              <a:rPr lang="es-MX" sz="2800" b="1" dirty="0" err="1">
                <a:latin typeface="Edwardian Script ITC" panose="030303020407070D0804" pitchFamily="66" charset="0"/>
              </a:rPr>
              <a:t>Piquet</a:t>
            </a:r>
            <a:r>
              <a:rPr lang="es-MX" sz="2800" b="1" dirty="0">
                <a:latin typeface="Edwardian Script ITC" panose="030303020407070D0804" pitchFamily="66" charset="0"/>
              </a:rPr>
              <a:t> para besar esa parte de la pista.</a:t>
            </a:r>
          </a:p>
        </p:txBody>
      </p:sp>
      <p:sp>
        <p:nvSpPr>
          <p:cNvPr id="5" name="Rectángulo 4">
            <a:extLst>
              <a:ext uri="{FF2B5EF4-FFF2-40B4-BE49-F238E27FC236}">
                <a16:creationId xmlns:a16="http://schemas.microsoft.com/office/drawing/2014/main" id="{29A4C50A-CE44-4A2B-9798-2013C084ED95}"/>
              </a:ext>
            </a:extLst>
          </p:cNvPr>
          <p:cNvSpPr/>
          <p:nvPr/>
        </p:nvSpPr>
        <p:spPr>
          <a:xfrm>
            <a:off x="-1" y="2182772"/>
            <a:ext cx="7669162"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Esa temporada fue el piloto más veloz tanto en clasificación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ganó ocho pole positions</a:t>
            </a:r>
            <a:r>
              <a:rPr lang="es-MX" sz="2800" b="1" dirty="0">
                <a:latin typeface="Edwardian Script ITC" panose="030303020407070D0804" pitchFamily="66" charset="0"/>
              </a:rPr>
              <a:t>) como en carrera (</a:t>
            </a:r>
            <a:r>
              <a:rPr lang="es-MX" sz="2800" b="1" dirty="0">
                <a:solidFill>
                  <a:srgbClr val="7030A0"/>
                </a:solidFill>
                <a:latin typeface="Edwardian Script ITC" panose="030303020407070D0804" pitchFamily="66" charset="0"/>
              </a:rPr>
              <a:t>lideró la mayor cantidad </a:t>
            </a:r>
          </a:p>
          <a:p>
            <a:pPr algn="ctr">
              <a:lnSpc>
                <a:spcPts val="2400"/>
              </a:lnSpc>
            </a:pPr>
            <a:r>
              <a:rPr lang="es-MX" sz="2800" b="1" dirty="0">
                <a:solidFill>
                  <a:srgbClr val="7030A0"/>
                </a:solidFill>
                <a:latin typeface="Edwardian Script ITC" panose="030303020407070D0804" pitchFamily="66" charset="0"/>
              </a:rPr>
              <a:t>de vueltas</a:t>
            </a:r>
            <a:r>
              <a:rPr lang="es-MX" sz="2800" b="1" dirty="0">
                <a:latin typeface="Edwardian Script ITC" panose="030303020407070D0804" pitchFamily="66" charset="0"/>
              </a:rPr>
              <a:t>) pero una serie de circunstancias conspiraron contra sus posibilidades.</a:t>
            </a:r>
          </a:p>
        </p:txBody>
      </p:sp>
      <p:sp>
        <p:nvSpPr>
          <p:cNvPr id="6" name="Rectángulo 5">
            <a:extLst>
              <a:ext uri="{FF2B5EF4-FFF2-40B4-BE49-F238E27FC236}">
                <a16:creationId xmlns:a16="http://schemas.microsoft.com/office/drawing/2014/main" id="{03012D12-63B0-4023-827D-3A75D515B5D9}"/>
              </a:ext>
            </a:extLst>
          </p:cNvPr>
          <p:cNvSpPr/>
          <p:nvPr/>
        </p:nvSpPr>
        <p:spPr>
          <a:xfrm>
            <a:off x="-1" y="3726434"/>
            <a:ext cx="9593180"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Por un lado, las fallas mecánicas en varias carreras en que era cómodo puntero (</a:t>
            </a:r>
            <a:r>
              <a:rPr lang="es-MX" sz="2800" b="1" dirty="0">
                <a:solidFill>
                  <a:srgbClr val="7030A0"/>
                </a:solidFill>
                <a:latin typeface="Edwardian Script ITC" panose="030303020407070D0804" pitchFamily="66" charset="0"/>
              </a:rPr>
              <a:t>Mónaco -motor-, Alemania -motor-, Hungría -error del box que no ajustó una tuerca de una rueda </a:t>
            </a:r>
          </a:p>
          <a:p>
            <a:pPr algn="ctr">
              <a:lnSpc>
                <a:spcPts val="2400"/>
              </a:lnSpc>
            </a:pPr>
            <a:r>
              <a:rPr lang="es-MX" sz="2800" b="1" dirty="0">
                <a:solidFill>
                  <a:srgbClr val="7030A0"/>
                </a:solidFill>
                <a:latin typeface="Edwardian Script ITC" panose="030303020407070D0804" pitchFamily="66" charset="0"/>
              </a:rPr>
              <a:t>y perdió la carrera a siete vueltas del final-</a:t>
            </a:r>
            <a:r>
              <a:rPr lang="es-MX" sz="2800" b="1" dirty="0">
                <a:latin typeface="Edwardian Script ITC" panose="030303020407070D0804" pitchFamily="66" charset="0"/>
              </a:rPr>
              <a:t>) sumado a algunos errores de conducción, </a:t>
            </a:r>
          </a:p>
          <a:p>
            <a:pPr algn="ctr">
              <a:lnSpc>
                <a:spcPts val="2400"/>
              </a:lnSpc>
            </a:pPr>
            <a:r>
              <a:rPr lang="es-MX" sz="2800" b="1" dirty="0">
                <a:latin typeface="Edwardian Script ITC" panose="030303020407070D0804" pitchFamily="66" charset="0"/>
              </a:rPr>
              <a:t>como en el circuito de Spa-</a:t>
            </a:r>
            <a:r>
              <a:rPr lang="es-MX" sz="2800" b="1" dirty="0" err="1">
                <a:latin typeface="Edwardian Script ITC" panose="030303020407070D0804" pitchFamily="66" charset="0"/>
              </a:rPr>
              <a:t>Francorchamps</a:t>
            </a:r>
            <a:r>
              <a:rPr lang="es-MX" sz="2800" b="1" dirty="0">
                <a:latin typeface="Edwardian Script ITC" panose="030303020407070D0804" pitchFamily="66" charset="0"/>
              </a:rPr>
              <a:t> al forzar una maniobra para pasar a Senna.</a:t>
            </a:r>
          </a:p>
        </p:txBody>
      </p:sp>
      <p:pic>
        <p:nvPicPr>
          <p:cNvPr id="8" name="Imagen 7" descr="Imagen que contiene árbol, exterior, persona, hombre&#10;&#10;Descripción generada con confianza muy alta">
            <a:extLst>
              <a:ext uri="{FF2B5EF4-FFF2-40B4-BE49-F238E27FC236}">
                <a16:creationId xmlns:a16="http://schemas.microsoft.com/office/drawing/2014/main" id="{606351B2-0D0D-449E-A640-EFF3A54D65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21516" y="3499227"/>
            <a:ext cx="2221836" cy="3151289"/>
          </a:xfrm>
          <a:prstGeom prst="rect">
            <a:avLst/>
          </a:prstGeom>
          <a:ln w="127000" cap="rnd">
            <a:solidFill>
              <a:schemeClr val="accent1">
                <a:lumMod val="75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9" name="Rectángulo 8">
            <a:extLst>
              <a:ext uri="{FF2B5EF4-FFF2-40B4-BE49-F238E27FC236}">
                <a16:creationId xmlns:a16="http://schemas.microsoft.com/office/drawing/2014/main" id="{6F0C2BB6-8380-45C8-A5D0-2465CA0DB7DB}"/>
              </a:ext>
            </a:extLst>
          </p:cNvPr>
          <p:cNvSpPr/>
          <p:nvPr/>
        </p:nvSpPr>
        <p:spPr>
          <a:xfrm>
            <a:off x="-80211" y="5148992"/>
            <a:ext cx="9833812"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Ambos chocaron y abandonaron (</a:t>
            </a:r>
            <a:r>
              <a:rPr lang="es-MX" sz="2800" b="1" dirty="0">
                <a:solidFill>
                  <a:srgbClr val="7030A0"/>
                </a:solidFill>
                <a:latin typeface="Edwardian Script ITC" panose="030303020407070D0804" pitchFamily="66" charset="0"/>
              </a:rPr>
              <a:t>Nigel iría luego a boxes y tomaría del cuello al brasileño; </a:t>
            </a:r>
          </a:p>
          <a:p>
            <a:pPr algn="ctr">
              <a:lnSpc>
                <a:spcPts val="2400"/>
              </a:lnSpc>
            </a:pPr>
            <a:r>
              <a:rPr lang="es-MX" sz="2800" b="1" dirty="0">
                <a:solidFill>
                  <a:srgbClr val="7030A0"/>
                </a:solidFill>
                <a:latin typeface="Edwardian Script ITC" panose="030303020407070D0804" pitchFamily="66" charset="0"/>
              </a:rPr>
              <a:t>en </a:t>
            </a:r>
            <a:r>
              <a:rPr lang="es-MX" sz="2800" b="1" dirty="0" err="1">
                <a:solidFill>
                  <a:srgbClr val="7030A0"/>
                </a:solidFill>
                <a:latin typeface="Edwardian Script ITC" panose="030303020407070D0804" pitchFamily="66" charset="0"/>
              </a:rPr>
              <a:t>Monza</a:t>
            </a:r>
            <a:r>
              <a:rPr lang="es-MX" sz="2800" b="1" dirty="0">
                <a:solidFill>
                  <a:srgbClr val="7030A0"/>
                </a:solidFill>
                <a:latin typeface="Edwardian Script ITC" panose="030303020407070D0804" pitchFamily="66" charset="0"/>
              </a:rPr>
              <a:t> casi se va afuera por errar un cambio  y permitió que </a:t>
            </a:r>
            <a:r>
              <a:rPr lang="es-MX" sz="2800" b="1" dirty="0" err="1">
                <a:solidFill>
                  <a:srgbClr val="7030A0"/>
                </a:solidFill>
                <a:latin typeface="Edwardian Script ITC" panose="030303020407070D0804" pitchFamily="66" charset="0"/>
              </a:rPr>
              <a:t>Piquet</a:t>
            </a:r>
            <a:r>
              <a:rPr lang="es-MX" sz="2800" b="1" dirty="0">
                <a:solidFill>
                  <a:srgbClr val="7030A0"/>
                </a:solidFill>
                <a:latin typeface="Edwardian Script ITC" panose="030303020407070D0804" pitchFamily="66" charset="0"/>
              </a:rPr>
              <a:t> lo pase</a:t>
            </a:r>
            <a:r>
              <a:rPr lang="es-MX" sz="2800" b="1" dirty="0">
                <a:latin typeface="Edwardian Script ITC" panose="030303020407070D0804" pitchFamily="66" charset="0"/>
              </a:rPr>
              <a:t>), por lo cual </a:t>
            </a:r>
          </a:p>
          <a:p>
            <a:pPr algn="ctr">
              <a:lnSpc>
                <a:spcPts val="2400"/>
              </a:lnSpc>
            </a:pPr>
            <a:r>
              <a:rPr lang="es-MX" sz="2800" b="1" dirty="0">
                <a:latin typeface="Edwardian Script ITC" panose="030303020407070D0804" pitchFamily="66" charset="0"/>
              </a:rPr>
              <a:t>el brasileño, que casi no cometió errores ese año, aprovechó esas defecciones para liderar el campeonato.</a:t>
            </a:r>
          </a:p>
        </p:txBody>
      </p:sp>
      <p:sp>
        <p:nvSpPr>
          <p:cNvPr id="10" name="CuadroTexto 9">
            <a:extLst>
              <a:ext uri="{FF2B5EF4-FFF2-40B4-BE49-F238E27FC236}">
                <a16:creationId xmlns:a16="http://schemas.microsoft.com/office/drawing/2014/main" id="{A3CE52EC-C061-41E6-9C1C-F520837108D2}"/>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Imagen 11" descr="Imagen que contiene persona, cielo, exterior, personas&#10;&#10;Descripción generada con confianza muy alta">
            <a:extLst>
              <a:ext uri="{FF2B5EF4-FFF2-40B4-BE49-F238E27FC236}">
                <a16:creationId xmlns:a16="http://schemas.microsoft.com/office/drawing/2014/main" id="{538BEFF3-B74F-4E82-86F7-39F42CF1C3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1140" y="425114"/>
            <a:ext cx="4522839" cy="3013341"/>
          </a:xfrm>
          <a:prstGeom prst="rect">
            <a:avLst/>
          </a:prstGeom>
          <a:effectLst>
            <a:softEdge rad="317500"/>
          </a:effectLst>
        </p:spPr>
      </p:pic>
    </p:spTree>
    <p:extLst>
      <p:ext uri="{BB962C8B-B14F-4D97-AF65-F5344CB8AC3E}">
        <p14:creationId xmlns:p14="http://schemas.microsoft.com/office/powerpoint/2010/main" val="404453627"/>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11000"/>
                                        <p:tgtEl>
                                          <p:spTgt spid="11"/>
                                        </p:tgtEl>
                                      </p:cBhvr>
                                    </p:animEffect>
                                  </p:childTnLst>
                                </p:cTn>
                              </p:par>
                              <p:par>
                                <p:cTn id="8" presetID="5" presetClass="entr" presetSubtype="5" fill="hold" nodeType="withEffect">
                                  <p:stCondLst>
                                    <p:cond delay="500"/>
                                  </p:stCondLst>
                                  <p:childTnLst>
                                    <p:set>
                                      <p:cBhvr>
                                        <p:cTn id="9" dur="1" fill="hold">
                                          <p:stCondLst>
                                            <p:cond delay="0"/>
                                          </p:stCondLst>
                                        </p:cTn>
                                        <p:tgtEl>
                                          <p:spTgt spid="12"/>
                                        </p:tgtEl>
                                        <p:attrNameLst>
                                          <p:attrName>style.visibility</p:attrName>
                                        </p:attrNameLst>
                                      </p:cBhvr>
                                      <p:to>
                                        <p:strVal val="visible"/>
                                      </p:to>
                                    </p:set>
                                    <p:animEffect transition="in" filter="checkerboard(down)">
                                      <p:cBhvr>
                                        <p:cTn id="10" dur="11000"/>
                                        <p:tgtEl>
                                          <p:spTgt spid="12"/>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150"/>
                                        <p:tgtEl>
                                          <p:spTgt spid="3"/>
                                        </p:tgtEl>
                                      </p:cBhvr>
                                    </p:animEffect>
                                  </p:childTnLst>
                                </p:cTn>
                              </p:par>
                            </p:childTnLst>
                          </p:cTn>
                        </p:par>
                        <p:par>
                          <p:cTn id="14" fill="hold">
                            <p:stCondLst>
                              <p:cond delay="12115"/>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50"/>
                                        <p:tgtEl>
                                          <p:spTgt spid="4"/>
                                        </p:tgtEl>
                                      </p:cBhvr>
                                    </p:animEffect>
                                  </p:childTnLst>
                                </p:cTn>
                              </p:par>
                            </p:childTnLst>
                          </p:cTn>
                        </p:par>
                        <p:par>
                          <p:cTn id="18" fill="hold">
                            <p:stCondLst>
                              <p:cond delay="37725"/>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50"/>
                                        <p:tgtEl>
                                          <p:spTgt spid="5"/>
                                        </p:tgtEl>
                                      </p:cBhvr>
                                    </p:animEffect>
                                  </p:childTnLst>
                                </p:cTn>
                              </p:par>
                            </p:childTnLst>
                          </p:cTn>
                        </p:par>
                        <p:par>
                          <p:cTn id="22" fill="hold">
                            <p:stCondLst>
                              <p:cond delay="60575"/>
                            </p:stCondLst>
                            <p:childTnLst>
                              <p:par>
                                <p:cTn id="23" presetID="13" presetClass="entr" presetSubtype="32"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out)">
                                      <p:cBhvr>
                                        <p:cTn id="25" dur="34500"/>
                                        <p:tgtEl>
                                          <p:spTgt spid="8"/>
                                        </p:tgtEl>
                                      </p:cBhvr>
                                    </p:animEffect>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150"/>
                                        <p:tgtEl>
                                          <p:spTgt spid="6"/>
                                        </p:tgtEl>
                                      </p:cBhvr>
                                    </p:animEffect>
                                  </p:childTnLst>
                                </p:cTn>
                              </p:par>
                            </p:childTnLst>
                          </p:cTn>
                        </p:par>
                        <p:par>
                          <p:cTn id="29" fill="hold">
                            <p:stCondLst>
                              <p:cond delay="95730"/>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150"/>
                                        <p:tgtEl>
                                          <p:spTgt spid="9"/>
                                        </p:tgtEl>
                                      </p:cBhvr>
                                    </p:animEffect>
                                  </p:childTnLst>
                                </p:cTn>
                              </p:par>
                            </p:childTnLst>
                          </p:cTn>
                        </p:par>
                        <p:par>
                          <p:cTn id="33" fill="hold">
                            <p:stCondLst>
                              <p:cond delay="125020"/>
                            </p:stCondLst>
                            <p:childTnLst>
                              <p:par>
                                <p:cTn id="34" presetID="1" presetClass="entr" presetSubtype="0" fill="hold" grpId="0" nodeType="afterEffect" nodePh="1">
                                  <p:stCondLst>
                                    <p:cond delay="2000"/>
                                  </p:stCondLst>
                                  <p:endCondLst>
                                    <p:cond evt="begin" delay="0">
                                      <p:tn val="34"/>
                                    </p:cond>
                                  </p:end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6096000" y="1120875"/>
            <a:ext cx="6096000"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Un tremendo accidente en </a:t>
            </a:r>
            <a:r>
              <a:rPr lang="es-MX" sz="2800" b="1" dirty="0" err="1">
                <a:latin typeface="Edwardian Script ITC" panose="030303020407070D0804" pitchFamily="66" charset="0"/>
              </a:rPr>
              <a:t>Suzuka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dónde sufrió daños en sus cervicales y tuvo que ser internado, </a:t>
            </a:r>
          </a:p>
          <a:p>
            <a:pPr algn="ctr">
              <a:lnSpc>
                <a:spcPts val="2400"/>
              </a:lnSpc>
            </a:pPr>
            <a:r>
              <a:rPr lang="es-MX" sz="2800" b="1" dirty="0">
                <a:latin typeface="Edwardian Script ITC" panose="030303020407070D0804" pitchFamily="66" charset="0"/>
              </a:rPr>
              <a:t>lo dejó fuera de lucha por el título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tampoco pudo presentarse a correr el GP de Australia</a:t>
            </a:r>
            <a:r>
              <a:rPr lang="es-MX" sz="2800" b="1" dirty="0">
                <a:latin typeface="Edwardian Script ITC" panose="030303020407070D0804" pitchFamily="66" charset="0"/>
              </a:rPr>
              <a:t>).</a:t>
            </a:r>
          </a:p>
        </p:txBody>
      </p:sp>
      <p:sp>
        <p:nvSpPr>
          <p:cNvPr id="4" name="Rectángulo 3">
            <a:extLst>
              <a:ext uri="{FF2B5EF4-FFF2-40B4-BE49-F238E27FC236}">
                <a16:creationId xmlns:a16="http://schemas.microsoft.com/office/drawing/2014/main" id="{FC81C832-9F2B-4726-A1E6-A3C4A3826761}"/>
              </a:ext>
            </a:extLst>
          </p:cNvPr>
          <p:cNvSpPr/>
          <p:nvPr/>
        </p:nvSpPr>
        <p:spPr>
          <a:xfrm>
            <a:off x="0" y="3185645"/>
            <a:ext cx="12192000" cy="523220"/>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1988-1990  Años de transición</a:t>
            </a:r>
          </a:p>
        </p:txBody>
      </p:sp>
      <p:sp>
        <p:nvSpPr>
          <p:cNvPr id="5" name="Rectángulo 4">
            <a:extLst>
              <a:ext uri="{FF2B5EF4-FFF2-40B4-BE49-F238E27FC236}">
                <a16:creationId xmlns:a16="http://schemas.microsoft.com/office/drawing/2014/main" id="{304AB694-E5BE-4BA2-BF28-9204A038C9F5}"/>
              </a:ext>
            </a:extLst>
          </p:cNvPr>
          <p:cNvSpPr/>
          <p:nvPr/>
        </p:nvSpPr>
        <p:spPr>
          <a:xfrm>
            <a:off x="-1" y="4616242"/>
            <a:ext cx="7499269" cy="163121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1988  </a:t>
            </a:r>
          </a:p>
          <a:p>
            <a:pPr algn="ctr">
              <a:lnSpc>
                <a:spcPts val="2400"/>
              </a:lnSpc>
            </a:pPr>
            <a:r>
              <a:rPr lang="es-MX" sz="2800" b="1" dirty="0">
                <a:latin typeface="Edwardian Script ITC" panose="030303020407070D0804" pitchFamily="66" charset="0"/>
              </a:rPr>
              <a:t>Williams perdió los motores Honda Turbo en beneficio de McLaren, </a:t>
            </a:r>
          </a:p>
          <a:p>
            <a:pPr algn="ctr">
              <a:lnSpc>
                <a:spcPts val="2400"/>
              </a:lnSpc>
            </a:pPr>
            <a:r>
              <a:rPr lang="es-MX" sz="2800" b="1" dirty="0">
                <a:latin typeface="Edwardian Script ITC" panose="030303020407070D0804" pitchFamily="66" charset="0"/>
              </a:rPr>
              <a:t>ya que promediando la temporada anterior </a:t>
            </a:r>
          </a:p>
          <a:p>
            <a:pPr algn="ctr">
              <a:lnSpc>
                <a:spcPts val="2400"/>
              </a:lnSpc>
            </a:pPr>
            <a:r>
              <a:rPr lang="es-MX" sz="2800" b="1" dirty="0">
                <a:latin typeface="Edwardian Script ITC" panose="030303020407070D0804" pitchFamily="66" charset="0"/>
              </a:rPr>
              <a:t>los nipones querían un lugar para </a:t>
            </a:r>
            <a:r>
              <a:rPr lang="es-MX" sz="2800" b="1" dirty="0" err="1">
                <a:latin typeface="Edwardian Script ITC" panose="030303020407070D0804" pitchFamily="66" charset="0"/>
              </a:rPr>
              <a:t>Satoru</a:t>
            </a:r>
            <a:r>
              <a:rPr lang="es-MX" sz="2800" b="1" dirty="0">
                <a:latin typeface="Edwardian Script ITC" panose="030303020407070D0804" pitchFamily="66" charset="0"/>
              </a:rPr>
              <a:t> </a:t>
            </a:r>
            <a:r>
              <a:rPr lang="es-MX" sz="2800" b="1" dirty="0" err="1">
                <a:latin typeface="Edwardian Script ITC" panose="030303020407070D0804" pitchFamily="66" charset="0"/>
              </a:rPr>
              <a:t>Nakajima</a:t>
            </a:r>
            <a:r>
              <a:rPr lang="es-MX" sz="2800" b="1" dirty="0">
                <a:latin typeface="Edwardian Script ITC" panose="030303020407070D0804" pitchFamily="66" charset="0"/>
              </a:rPr>
              <a:t>,</a:t>
            </a:r>
          </a:p>
          <a:p>
            <a:pPr algn="ctr">
              <a:lnSpc>
                <a:spcPts val="2400"/>
              </a:lnSpc>
            </a:pPr>
            <a:r>
              <a:rPr lang="es-MX" sz="2800" b="1" dirty="0">
                <a:latin typeface="Edwardian Script ITC" panose="030303020407070D0804" pitchFamily="66" charset="0"/>
              </a:rPr>
              <a:t> y Williams no podía despedir ni a Mansell ni a </a:t>
            </a:r>
            <a:r>
              <a:rPr lang="es-MX" sz="2800" b="1" dirty="0" err="1">
                <a:latin typeface="Edwardian Script ITC" panose="030303020407070D0804" pitchFamily="66" charset="0"/>
              </a:rPr>
              <a:t>Piquet</a:t>
            </a:r>
            <a:r>
              <a:rPr lang="es-MX" sz="2800" b="1" dirty="0">
                <a:latin typeface="Edwardian Script ITC" panose="030303020407070D0804" pitchFamily="66" charset="0"/>
              </a:rPr>
              <a:t>.</a:t>
            </a:r>
          </a:p>
        </p:txBody>
      </p:sp>
      <p:pic>
        <p:nvPicPr>
          <p:cNvPr id="7" name="Imagen 6" descr="Imagen que contiene edificio, suelo, exterior&#10;&#10;Descripción generada con confianza muy alta">
            <a:extLst>
              <a:ext uri="{FF2B5EF4-FFF2-40B4-BE49-F238E27FC236}">
                <a16:creationId xmlns:a16="http://schemas.microsoft.com/office/drawing/2014/main" id="{BFD1C094-BACE-4427-9B58-0AB0E82BAC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6096001" cy="3451123"/>
          </a:xfrm>
          <a:prstGeom prst="rect">
            <a:avLst/>
          </a:prstGeom>
          <a:effectLst>
            <a:softEdge rad="317500"/>
          </a:effectLst>
        </p:spPr>
      </p:pic>
      <p:pic>
        <p:nvPicPr>
          <p:cNvPr id="9" name="Imagen 8" descr="Imagen que contiene carretera, camino, escena, exterior&#10;&#10;Descripción generada con confianza muy alta">
            <a:extLst>
              <a:ext uri="{FF2B5EF4-FFF2-40B4-BE49-F238E27FC236}">
                <a16:creationId xmlns:a16="http://schemas.microsoft.com/office/drawing/2014/main" id="{1BD7536B-A118-4910-BF42-3544002381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4521" y="3723614"/>
            <a:ext cx="4152935" cy="2765678"/>
          </a:xfrm>
          <a:prstGeom prst="rect">
            <a:avLst/>
          </a:prstGeom>
          <a:solidFill>
            <a:srgbClr val="FFFFFF">
              <a:shade val="85000"/>
            </a:srgbClr>
          </a:solidFill>
          <a:ln w="190500" cap="sq">
            <a:solidFill>
              <a:schemeClr val="accent1">
                <a:lumMod val="7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8" name="CuadroTexto 7">
            <a:extLst>
              <a:ext uri="{FF2B5EF4-FFF2-40B4-BE49-F238E27FC236}">
                <a16:creationId xmlns:a16="http://schemas.microsoft.com/office/drawing/2014/main" id="{1FCA73B2-1AAF-4DD5-9C09-DC0707696EF4}"/>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9606416"/>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8000" fill="hold"/>
                                        <p:tgtEl>
                                          <p:spTgt spid="7"/>
                                        </p:tgtEl>
                                        <p:attrNameLst>
                                          <p:attrName>ppt_x</p:attrName>
                                        </p:attrNameLst>
                                      </p:cBhvr>
                                      <p:tavLst>
                                        <p:tav tm="0">
                                          <p:val>
                                            <p:strVal val="0-#ppt_w/2"/>
                                          </p:val>
                                        </p:tav>
                                        <p:tav tm="100000">
                                          <p:val>
                                            <p:strVal val="#ppt_x"/>
                                          </p:val>
                                        </p:tav>
                                      </p:tavLst>
                                    </p:anim>
                                    <p:anim calcmode="lin" valueType="num">
                                      <p:cBhvr additive="base">
                                        <p:cTn id="8" dur="180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childTnLst>
                          </p:cTn>
                        </p:par>
                        <p:par>
                          <p:cTn id="12" fill="hold">
                            <p:stCondLst>
                              <p:cond delay="1947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50"/>
                                        <p:tgtEl>
                                          <p:spTgt spid="4"/>
                                        </p:tgtEl>
                                      </p:cBhvr>
                                    </p:animEffect>
                                  </p:childTnLst>
                                </p:cTn>
                              </p:par>
                            </p:childTnLst>
                          </p:cTn>
                        </p:par>
                        <p:par>
                          <p:cTn id="16" fill="hold">
                            <p:stCondLst>
                              <p:cond delay="24385"/>
                            </p:stCondLst>
                            <p:childTnLst>
                              <p:par>
                                <p:cTn id="17" presetID="45" presetClass="entr" presetSubtype="0" fill="hold" nodeType="after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1500"/>
                                        <p:tgtEl>
                                          <p:spTgt spid="9"/>
                                        </p:tgtEl>
                                      </p:cBhvr>
                                    </p:animEffect>
                                    <p:anim calcmode="lin" valueType="num">
                                      <p:cBhvr>
                                        <p:cTn id="20" dur="21500" fill="hold"/>
                                        <p:tgtEl>
                                          <p:spTgt spid="9"/>
                                        </p:tgtEl>
                                        <p:attrNameLst>
                                          <p:attrName>ppt_w</p:attrName>
                                        </p:attrNameLst>
                                      </p:cBhvr>
                                      <p:tavLst>
                                        <p:tav tm="0" fmla="#ppt_w*sin(2.5*pi*$)">
                                          <p:val>
                                            <p:fltVal val="0"/>
                                          </p:val>
                                        </p:tav>
                                        <p:tav tm="100000">
                                          <p:val>
                                            <p:fltVal val="1"/>
                                          </p:val>
                                        </p:tav>
                                      </p:tavLst>
                                    </p:anim>
                                    <p:anim calcmode="lin" valueType="num">
                                      <p:cBhvr>
                                        <p:cTn id="21" dur="21500" fill="hold"/>
                                        <p:tgtEl>
                                          <p:spTgt spid="9"/>
                                        </p:tgtEl>
                                        <p:attrNameLst>
                                          <p:attrName>ppt_h</p:attrName>
                                        </p:attrNameLst>
                                      </p:cBhvr>
                                      <p:tavLst>
                                        <p:tav tm="0">
                                          <p:val>
                                            <p:strVal val="#ppt_h"/>
                                          </p:val>
                                        </p:tav>
                                        <p:tav tm="100000">
                                          <p:val>
                                            <p:strVal val="#ppt_h"/>
                                          </p:val>
                                        </p:tav>
                                      </p:tavLst>
                                    </p:anim>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50"/>
                                        <p:tgtEl>
                                          <p:spTgt spid="5"/>
                                        </p:tgtEl>
                                      </p:cBhvr>
                                    </p:animEffect>
                                  </p:childTnLst>
                                </p:cTn>
                              </p:par>
                            </p:childTnLst>
                          </p:cTn>
                        </p:par>
                        <p:par>
                          <p:cTn id="25" fill="hold">
                            <p:stCondLst>
                              <p:cond delay="47465"/>
                            </p:stCondLst>
                            <p:childTnLst>
                              <p:par>
                                <p:cTn id="26" presetID="1" presetClass="entr" presetSubtype="0" fill="hold" grpId="0" nodeType="afterEffect" nodePh="1">
                                  <p:stCondLst>
                                    <p:cond delay="2000"/>
                                  </p:stCondLst>
                                  <p:endCondLst>
                                    <p:cond evt="begin" delay="0">
                                      <p:tn val="26"/>
                                    </p:cond>
                                  </p:endCondLst>
                                  <p:childTnLst>
                                    <p:set>
                                      <p:cBhvr>
                                        <p:cTn id="2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automóvil, carretera, edificio, transporte&#10;&#10;Descripción generada con confianza muy alta">
            <a:extLst>
              <a:ext uri="{FF2B5EF4-FFF2-40B4-BE49-F238E27FC236}">
                <a16:creationId xmlns:a16="http://schemas.microsoft.com/office/drawing/2014/main" id="{E11AF109-ABC4-4CA0-A63C-3E4518BE00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3692" y="202176"/>
            <a:ext cx="4544193" cy="3064019"/>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ángulo 2">
            <a:extLst>
              <a:ext uri="{FF2B5EF4-FFF2-40B4-BE49-F238E27FC236}">
                <a16:creationId xmlns:a16="http://schemas.microsoft.com/office/drawing/2014/main" id="{A7C5FBBC-6FEF-42C1-9B95-9C369BB0C261}"/>
              </a:ext>
            </a:extLst>
          </p:cNvPr>
          <p:cNvSpPr/>
          <p:nvPr/>
        </p:nvSpPr>
        <p:spPr>
          <a:xfrm>
            <a:off x="-2" y="1"/>
            <a:ext cx="7403693" cy="289310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esa temporada el inglés tuvo que luchar con un poco competitivo Williams-</a:t>
            </a:r>
            <a:r>
              <a:rPr lang="es-MX" sz="2800" b="1" dirty="0" err="1">
                <a:latin typeface="Edwardian Script ITC" panose="030303020407070D0804" pitchFamily="66" charset="0"/>
              </a:rPr>
              <a:t>Judd</a:t>
            </a:r>
            <a:r>
              <a:rPr lang="es-MX" sz="2800" b="1" dirty="0">
                <a:latin typeface="Edwardian Script ITC" panose="030303020407070D0804" pitchFamily="66" charset="0"/>
              </a:rPr>
              <a:t> aspirado y abandonó prácticamente todas las carreras </a:t>
            </a:r>
          </a:p>
          <a:p>
            <a:pPr algn="ctr">
              <a:lnSpc>
                <a:spcPts val="2400"/>
              </a:lnSpc>
            </a:pPr>
            <a:r>
              <a:rPr lang="es-MX" sz="2800" b="1" dirty="0">
                <a:latin typeface="Edwardian Script ITC" panose="030303020407070D0804" pitchFamily="66" charset="0"/>
              </a:rPr>
              <a:t>que participó (</a:t>
            </a:r>
            <a:r>
              <a:rPr lang="es-MX" sz="2800" b="1" dirty="0">
                <a:solidFill>
                  <a:srgbClr val="7030A0"/>
                </a:solidFill>
                <a:latin typeface="Edwardian Script ITC" panose="030303020407070D0804" pitchFamily="66" charset="0"/>
              </a:rPr>
              <a:t>salvo dos muy buenas actuaciones en Inglaterra y España donde consiguió ser segundo contra los imbatibles McLaren-Honda Turbo</a:t>
            </a:r>
            <a:r>
              <a:rPr lang="es-MX" sz="2800" b="1" dirty="0">
                <a:latin typeface="Edwardian Script ITC" panose="030303020407070D0804" pitchFamily="66" charset="0"/>
              </a:rPr>
              <a:t>); decidió cambiar de escudería la temporada siguiente </a:t>
            </a:r>
          </a:p>
          <a:p>
            <a:pPr algn="ctr">
              <a:lnSpc>
                <a:spcPts val="2400"/>
              </a:lnSpc>
            </a:pPr>
            <a:r>
              <a:rPr lang="es-MX" sz="2800" b="1" dirty="0">
                <a:latin typeface="Edwardian Script ITC" panose="030303020407070D0804" pitchFamily="66" charset="0"/>
              </a:rPr>
              <a:t>cuando se convirtió en el último piloto en ser elegido personalmente </a:t>
            </a:r>
          </a:p>
          <a:p>
            <a:pPr algn="ctr">
              <a:lnSpc>
                <a:spcPts val="2400"/>
              </a:lnSpc>
            </a:pPr>
            <a:r>
              <a:rPr lang="es-MX" sz="2800" b="1" dirty="0">
                <a:latin typeface="Edwardian Script ITC" panose="030303020407070D0804" pitchFamily="66" charset="0"/>
              </a:rPr>
              <a:t>por Enzo Ferrari, quien además le obsequió un Ferrari  F40 de 1988 como "</a:t>
            </a:r>
            <a:r>
              <a:rPr lang="es-MX" sz="2800" b="1" dirty="0">
                <a:solidFill>
                  <a:srgbClr val="7030A0"/>
                </a:solidFill>
                <a:latin typeface="Edwardian Script ITC" panose="030303020407070D0804" pitchFamily="66" charset="0"/>
              </a:rPr>
              <a:t>un regalo para Mansell"</a:t>
            </a:r>
            <a:r>
              <a:rPr lang="es-MX" sz="2800" b="1" dirty="0">
                <a:latin typeface="Edwardian Script ITC" panose="030303020407070D0804" pitchFamily="66" charset="0"/>
              </a:rPr>
              <a:t>, honor aquel que el británico describió como </a:t>
            </a:r>
            <a:r>
              <a:rPr lang="es-MX" sz="2800" b="1" dirty="0">
                <a:solidFill>
                  <a:srgbClr val="7030A0"/>
                </a:solidFill>
                <a:latin typeface="Edwardian Script ITC" panose="030303020407070D0804" pitchFamily="66" charset="0"/>
              </a:rPr>
              <a:t>"uno de los más grandes de toda mi carrera".</a:t>
            </a:r>
          </a:p>
        </p:txBody>
      </p:sp>
      <p:sp>
        <p:nvSpPr>
          <p:cNvPr id="11" name="Rectángulo 10">
            <a:extLst>
              <a:ext uri="{FF2B5EF4-FFF2-40B4-BE49-F238E27FC236}">
                <a16:creationId xmlns:a16="http://schemas.microsoft.com/office/drawing/2014/main" id="{53AEB7BC-EAA0-4FC0-A917-873A0D5D8E6F}"/>
              </a:ext>
            </a:extLst>
          </p:cNvPr>
          <p:cNvSpPr/>
          <p:nvPr/>
        </p:nvSpPr>
        <p:spPr>
          <a:xfrm>
            <a:off x="6096000" y="6459791"/>
            <a:ext cx="6096000"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Mansell les había adelantado a los dos.</a:t>
            </a:r>
          </a:p>
        </p:txBody>
      </p:sp>
      <p:sp>
        <p:nvSpPr>
          <p:cNvPr id="9" name="CuadroTexto 8">
            <a:extLst>
              <a:ext uri="{FF2B5EF4-FFF2-40B4-BE49-F238E27FC236}">
                <a16:creationId xmlns:a16="http://schemas.microsoft.com/office/drawing/2014/main" id="{E8D6298C-E400-41AD-A930-51A8C059404E}"/>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 name="Imagen 9" descr="Imagen que contiene cielo, exterior, carretera, hierba&#10;&#10;Descripción generada con confianza muy alta">
            <a:extLst>
              <a:ext uri="{FF2B5EF4-FFF2-40B4-BE49-F238E27FC236}">
                <a16:creationId xmlns:a16="http://schemas.microsoft.com/office/drawing/2014/main" id="{C3A1D1BE-2967-48AD-BFC4-2B774E97E6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974" y="2766212"/>
            <a:ext cx="5545394" cy="363223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ángulo 3">
            <a:extLst>
              <a:ext uri="{FF2B5EF4-FFF2-40B4-BE49-F238E27FC236}">
                <a16:creationId xmlns:a16="http://schemas.microsoft.com/office/drawing/2014/main" id="{87E8F4FD-0984-4541-BBB2-A57C97199C4B}"/>
              </a:ext>
            </a:extLst>
          </p:cNvPr>
          <p:cNvSpPr/>
          <p:nvPr/>
        </p:nvSpPr>
        <p:spPr>
          <a:xfrm>
            <a:off x="5914103" y="3406871"/>
            <a:ext cx="6277897" cy="317009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esa temporada consiguió dos victorias, una en Brasil </a:t>
            </a:r>
          </a:p>
          <a:p>
            <a:pPr algn="ctr">
              <a:lnSpc>
                <a:spcPts val="2400"/>
              </a:lnSpc>
            </a:pPr>
            <a:r>
              <a:rPr lang="es-MX" sz="2800" b="1" dirty="0">
                <a:latin typeface="Edwardian Script ITC" panose="030303020407070D0804" pitchFamily="66" charset="0"/>
              </a:rPr>
              <a:t>en su debut con el "</a:t>
            </a:r>
            <a:r>
              <a:rPr lang="es-MX" sz="2800" b="1" dirty="0" err="1">
                <a:solidFill>
                  <a:srgbClr val="7030A0"/>
                </a:solidFill>
                <a:latin typeface="Edwardian Script ITC" panose="030303020407070D0804" pitchFamily="66" charset="0"/>
              </a:rPr>
              <a:t>Cavallino</a:t>
            </a:r>
            <a:r>
              <a:rPr lang="es-MX" sz="2800" b="1" dirty="0">
                <a:solidFill>
                  <a:srgbClr val="7030A0"/>
                </a:solidFill>
                <a:latin typeface="Edwardian Script ITC" panose="030303020407070D0804" pitchFamily="66" charset="0"/>
              </a:rPr>
              <a:t>", </a:t>
            </a:r>
            <a:r>
              <a:rPr lang="es-MX" sz="2800" b="1" dirty="0">
                <a:latin typeface="Edwardian Script ITC" panose="030303020407070D0804" pitchFamily="66" charset="0"/>
              </a:rPr>
              <a:t>y otra de ellas de manera espectacular en el Gran Premio de Hungría de 1989  donde remontó desde el 12º  lugar de la parrilla </a:t>
            </a:r>
          </a:p>
          <a:p>
            <a:pPr algn="ctr">
              <a:lnSpc>
                <a:spcPts val="2400"/>
              </a:lnSpc>
            </a:pPr>
            <a:r>
              <a:rPr lang="es-MX" sz="2800" b="1" dirty="0">
                <a:latin typeface="Edwardian Script ITC" panose="030303020407070D0804" pitchFamily="66" charset="0"/>
              </a:rPr>
              <a:t>y consiguió adelantamientos casi imposibles en un circuito </a:t>
            </a:r>
          </a:p>
          <a:p>
            <a:pPr algn="ctr">
              <a:lnSpc>
                <a:spcPts val="2400"/>
              </a:lnSpc>
            </a:pPr>
            <a:r>
              <a:rPr lang="es-MX" sz="2800" b="1" dirty="0">
                <a:latin typeface="Edwardian Script ITC" panose="030303020407070D0804" pitchFamily="66" charset="0"/>
              </a:rPr>
              <a:t>siempre complicado, recordándose de la carrera el mítico adelantamiento a Senna en lo que desde entonces se llamó </a:t>
            </a:r>
          </a:p>
          <a:p>
            <a:pPr algn="ctr">
              <a:lnSpc>
                <a:spcPts val="2400"/>
              </a:lnSpc>
            </a:pPr>
            <a:r>
              <a:rPr lang="es-MX" sz="2800" b="1" dirty="0">
                <a:latin typeface="Edwardian Script ITC" panose="030303020407070D0804" pitchFamily="66" charset="0"/>
              </a:rPr>
              <a:t>las "</a:t>
            </a:r>
            <a:r>
              <a:rPr lang="es-MX" sz="2800" b="1" dirty="0">
                <a:solidFill>
                  <a:srgbClr val="7030A0"/>
                </a:solidFill>
                <a:latin typeface="Edwardian Script ITC" panose="030303020407070D0804" pitchFamily="66" charset="0"/>
              </a:rPr>
              <a:t>Eses de Mansell</a:t>
            </a:r>
            <a:r>
              <a:rPr lang="es-MX" sz="2800" b="1" dirty="0">
                <a:latin typeface="Edwardian Script ITC" panose="030303020407070D0804" pitchFamily="66" charset="0"/>
              </a:rPr>
              <a:t>“… cuando Senna lideraba esa carrera Mansell se le pegó al coche y en el momento en que el brasileño quiso pasar al </a:t>
            </a:r>
            <a:r>
              <a:rPr lang="es-MX" sz="2800" b="1" dirty="0" err="1">
                <a:latin typeface="Edwardian Script ITC" panose="030303020407070D0804" pitchFamily="66" charset="0"/>
              </a:rPr>
              <a:t>Onix</a:t>
            </a:r>
            <a:r>
              <a:rPr lang="es-MX" sz="2800" b="1" dirty="0">
                <a:latin typeface="Edwardian Script ITC" panose="030303020407070D0804" pitchFamily="66" charset="0"/>
              </a:rPr>
              <a:t> rezagado que le predecía fue ya tarde; </a:t>
            </a:r>
          </a:p>
        </p:txBody>
      </p:sp>
    </p:spTree>
    <p:extLst>
      <p:ext uri="{BB962C8B-B14F-4D97-AF65-F5344CB8AC3E}">
        <p14:creationId xmlns:p14="http://schemas.microsoft.com/office/powerpoint/2010/main" val="1871346147"/>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7000" fill="hold"/>
                                        <p:tgtEl>
                                          <p:spTgt spid="8"/>
                                        </p:tgtEl>
                                        <p:attrNameLst>
                                          <p:attrName>ppt_x</p:attrName>
                                        </p:attrNameLst>
                                      </p:cBhvr>
                                      <p:tavLst>
                                        <p:tav tm="0">
                                          <p:val>
                                            <p:strVal val="1+#ppt_w/2"/>
                                          </p:val>
                                        </p:tav>
                                        <p:tav tm="100000">
                                          <p:val>
                                            <p:strVal val="#ppt_x"/>
                                          </p:val>
                                        </p:tav>
                                      </p:tavLst>
                                    </p:anim>
                                    <p:anim calcmode="lin" valueType="num">
                                      <p:cBhvr additive="base">
                                        <p:cTn id="8" dur="57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7000" fill="hold"/>
                                        <p:tgtEl>
                                          <p:spTgt spid="10"/>
                                        </p:tgtEl>
                                        <p:attrNameLst>
                                          <p:attrName>ppt_x</p:attrName>
                                        </p:attrNameLst>
                                      </p:cBhvr>
                                      <p:tavLst>
                                        <p:tav tm="0">
                                          <p:val>
                                            <p:strVal val="1+#ppt_w/2"/>
                                          </p:val>
                                        </p:tav>
                                        <p:tav tm="100000">
                                          <p:val>
                                            <p:strVal val="#ppt_x"/>
                                          </p:val>
                                        </p:tav>
                                      </p:tavLst>
                                    </p:anim>
                                    <p:anim calcmode="lin" valueType="num">
                                      <p:cBhvr additive="base">
                                        <p:cTn id="12" dur="57000" fill="hold"/>
                                        <p:tgtEl>
                                          <p:spTgt spid="10"/>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100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7000" fill="hold"/>
                                        <p:tgtEl>
                                          <p:spTgt spid="10"/>
                                        </p:tgtEl>
                                        <p:attrNameLst>
                                          <p:attrName>ppt_w</p:attrName>
                                        </p:attrNameLst>
                                      </p:cBhvr>
                                      <p:tavLst>
                                        <p:tav tm="0">
                                          <p:val>
                                            <p:fltVal val="0"/>
                                          </p:val>
                                        </p:tav>
                                        <p:tav tm="100000">
                                          <p:val>
                                            <p:strVal val="#ppt_w"/>
                                          </p:val>
                                        </p:tav>
                                      </p:tavLst>
                                    </p:anim>
                                    <p:anim calcmode="lin" valueType="num">
                                      <p:cBhvr>
                                        <p:cTn id="16" dur="57000" fill="hold"/>
                                        <p:tgtEl>
                                          <p:spTgt spid="10"/>
                                        </p:tgtEl>
                                        <p:attrNameLst>
                                          <p:attrName>ppt_h</p:attrName>
                                        </p:attrNameLst>
                                      </p:cBhvr>
                                      <p:tavLst>
                                        <p:tav tm="0">
                                          <p:val>
                                            <p:fltVal val="0"/>
                                          </p:val>
                                        </p:tav>
                                        <p:tav tm="100000">
                                          <p:val>
                                            <p:strVal val="#ppt_h"/>
                                          </p:val>
                                        </p:tav>
                                      </p:tavLst>
                                    </p:anim>
                                    <p:animEffect transition="in" filter="fade">
                                      <p:cBhvr>
                                        <p:cTn id="17" dur="57000"/>
                                        <p:tgtEl>
                                          <p:spTgt spid="10"/>
                                        </p:tgtEl>
                                      </p:cBhvr>
                                    </p:animEffect>
                                  </p:childTnLst>
                                </p:cTn>
                              </p:par>
                              <p:par>
                                <p:cTn id="18" presetID="10" presetClass="entr" presetSubtype="0" fill="hold" grpId="0" nodeType="withEffect">
                                  <p:stCondLst>
                                    <p:cond delay="100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150"/>
                                        <p:tgtEl>
                                          <p:spTgt spid="3"/>
                                        </p:tgtEl>
                                      </p:cBhvr>
                                    </p:animEffect>
                                  </p:childTnLst>
                                </p:cTn>
                              </p:par>
                            </p:childTnLst>
                          </p:cTn>
                        </p:par>
                        <p:par>
                          <p:cTn id="21" fill="hold">
                            <p:stCondLst>
                              <p:cond delay="58730"/>
                            </p:stCondLst>
                            <p:childTnLst>
                              <p:par>
                                <p:cTn id="22" presetID="10" presetClass="entr" presetSubtype="0" fill="hold" grpId="0" nodeType="afterEffect">
                                  <p:stCondLst>
                                    <p:cond delay="100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150"/>
                                        <p:tgtEl>
                                          <p:spTgt spid="4"/>
                                        </p:tgtEl>
                                      </p:cBhvr>
                                    </p:animEffect>
                                  </p:childTnLst>
                                </p:cTn>
                              </p:par>
                            </p:childTnLst>
                          </p:cTn>
                        </p:par>
                        <p:par>
                          <p:cTn id="25" fill="hold">
                            <p:stCondLst>
                              <p:cond delay="114355"/>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50"/>
                                        <p:tgtEl>
                                          <p:spTgt spid="11"/>
                                        </p:tgtEl>
                                      </p:cBhvr>
                                    </p:animEffect>
                                  </p:childTnLst>
                                </p:cTn>
                              </p:par>
                            </p:childTnLst>
                          </p:cTn>
                        </p:par>
                        <p:par>
                          <p:cTn id="29" fill="hold">
                            <p:stCondLst>
                              <p:cond delay="120185"/>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9"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árbol, carretera, exterior, hierba&#10;&#10;Descripción generada con confianza muy alta">
            <a:extLst>
              <a:ext uri="{FF2B5EF4-FFF2-40B4-BE49-F238E27FC236}">
                <a16:creationId xmlns:a16="http://schemas.microsoft.com/office/drawing/2014/main" id="{6F02D181-6C18-43F7-9264-BF14C1576F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
            <a:ext cx="6432884" cy="3457675"/>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6096000" y="-2"/>
            <a:ext cx="6096000" cy="166199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Fue penalizado con una fecha de suspensión </a:t>
            </a:r>
          </a:p>
          <a:p>
            <a:pPr algn="ctr">
              <a:lnSpc>
                <a:spcPts val="2400"/>
              </a:lnSpc>
            </a:pPr>
            <a:r>
              <a:rPr lang="es-MX" sz="2800" b="1" dirty="0">
                <a:latin typeface="Edwardian Script ITC" panose="030303020407070D0804" pitchFamily="66" charset="0"/>
              </a:rPr>
              <a:t>por un toque contra </a:t>
            </a:r>
            <a:r>
              <a:rPr lang="es-MX" sz="2800" b="1" dirty="0" err="1">
                <a:latin typeface="Edwardian Script ITC" panose="030303020407070D0804" pitchFamily="66" charset="0"/>
              </a:rPr>
              <a:t>Ayrton</a:t>
            </a:r>
            <a:r>
              <a:rPr lang="es-MX" sz="2800" b="1" dirty="0">
                <a:latin typeface="Edwardian Script ITC" panose="030303020407070D0804" pitchFamily="66" charset="0"/>
              </a:rPr>
              <a:t> Senna inmediatamente </a:t>
            </a:r>
          </a:p>
          <a:p>
            <a:pPr algn="ctr">
              <a:lnSpc>
                <a:spcPts val="2400"/>
              </a:lnSpc>
            </a:pPr>
            <a:r>
              <a:rPr lang="es-MX" sz="2800" b="1" dirty="0">
                <a:latin typeface="Edwardian Script ITC" panose="030303020407070D0804" pitchFamily="66" charset="0"/>
              </a:rPr>
              <a:t>luego de quedar descalificado del GP de Portugal por haber usado la marcha atrás en boxes (</a:t>
            </a:r>
            <a:r>
              <a:rPr lang="es-MX" sz="2800" b="1" dirty="0">
                <a:solidFill>
                  <a:srgbClr val="7030A0"/>
                </a:solidFill>
                <a:latin typeface="Edwardian Script ITC" panose="030303020407070D0804" pitchFamily="66" charset="0"/>
              </a:rPr>
              <a:t>afirmó que el sol de frente </a:t>
            </a:r>
          </a:p>
          <a:p>
            <a:pPr algn="ctr">
              <a:lnSpc>
                <a:spcPts val="2400"/>
              </a:lnSpc>
            </a:pPr>
            <a:r>
              <a:rPr lang="es-MX" sz="2800" b="1" dirty="0">
                <a:solidFill>
                  <a:srgbClr val="7030A0"/>
                </a:solidFill>
                <a:latin typeface="Edwardian Script ITC" panose="030303020407070D0804" pitchFamily="66" charset="0"/>
              </a:rPr>
              <a:t>no lo había dejado ver la bandera </a:t>
            </a:r>
            <a:r>
              <a:rPr lang="es-MX" sz="2800" b="1" dirty="0">
                <a:effectLst>
                  <a:outerShdw blurRad="38100" dist="38100" dir="2700000" algn="tl">
                    <a:srgbClr val="000000">
                      <a:alpha val="43137"/>
                    </a:srgbClr>
                  </a:outerShdw>
                </a:effectLst>
                <a:latin typeface="Edwardian Script ITC" panose="030303020407070D0804" pitchFamily="66" charset="0"/>
              </a:rPr>
              <a:t>negra</a:t>
            </a:r>
            <a:r>
              <a:rPr lang="es-MX" sz="2800" b="1" dirty="0">
                <a:solidFill>
                  <a:srgbClr val="7030A0"/>
                </a:solidFill>
                <a:latin typeface="Edwardian Script ITC" panose="030303020407070D0804" pitchFamily="66" charset="0"/>
              </a:rPr>
              <a:t> de </a:t>
            </a:r>
            <a:r>
              <a:rPr lang="es-MX" sz="2800" b="1" dirty="0" err="1">
                <a:solidFill>
                  <a:srgbClr val="7030A0"/>
                </a:solidFill>
                <a:latin typeface="Edwardian Script ITC" panose="030303020407070D0804" pitchFamily="66" charset="0"/>
              </a:rPr>
              <a:t>descalsficación</a:t>
            </a:r>
            <a:r>
              <a:rPr lang="es-MX" sz="2800" b="1" dirty="0">
                <a:latin typeface="Edwardian Script ITC" panose="030303020407070D0804" pitchFamily="66" charset="0"/>
              </a:rPr>
              <a:t>).</a:t>
            </a:r>
          </a:p>
        </p:txBody>
      </p:sp>
      <p:sp>
        <p:nvSpPr>
          <p:cNvPr id="4" name="Rectángulo 3">
            <a:extLst>
              <a:ext uri="{FF2B5EF4-FFF2-40B4-BE49-F238E27FC236}">
                <a16:creationId xmlns:a16="http://schemas.microsoft.com/office/drawing/2014/main" id="{DDB6BC30-FA3A-4B66-B5F6-B9BEF57A51F4}"/>
              </a:ext>
            </a:extLst>
          </p:cNvPr>
          <p:cNvSpPr/>
          <p:nvPr/>
        </p:nvSpPr>
        <p:spPr>
          <a:xfrm>
            <a:off x="6096000" y="1666569"/>
            <a:ext cx="6096000"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Terminó en cuarto lugar en el campeonato.</a:t>
            </a:r>
          </a:p>
        </p:txBody>
      </p:sp>
      <p:sp>
        <p:nvSpPr>
          <p:cNvPr id="5" name="Rectángulo 4">
            <a:extLst>
              <a:ext uri="{FF2B5EF4-FFF2-40B4-BE49-F238E27FC236}">
                <a16:creationId xmlns:a16="http://schemas.microsoft.com/office/drawing/2014/main" id="{B0A54196-35A9-4814-87E8-7CFFF108D238}"/>
              </a:ext>
            </a:extLst>
          </p:cNvPr>
          <p:cNvSpPr/>
          <p:nvPr/>
        </p:nvSpPr>
        <p:spPr>
          <a:xfrm>
            <a:off x="6096000" y="2123763"/>
            <a:ext cx="6096000"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1990 tuvo un año complicado por sus múltiples abandonos y por la convivencia con Alain </a:t>
            </a:r>
            <a:r>
              <a:rPr lang="es-MX" sz="2800" b="1" dirty="0" err="1">
                <a:latin typeface="Edwardian Script ITC" panose="030303020407070D0804" pitchFamily="66" charset="0"/>
              </a:rPr>
              <a:t>Prost</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de quien Nigel se quejaba porque este siempre conseguía </a:t>
            </a:r>
          </a:p>
          <a:p>
            <a:pPr algn="ctr">
              <a:lnSpc>
                <a:spcPts val="2400"/>
              </a:lnSpc>
            </a:pPr>
            <a:r>
              <a:rPr lang="es-MX" sz="2800" b="1" dirty="0">
                <a:latin typeface="Edwardian Script ITC" panose="030303020407070D0804" pitchFamily="66" charset="0"/>
              </a:rPr>
              <a:t>un mejor y más confiable auto.</a:t>
            </a:r>
          </a:p>
        </p:txBody>
      </p:sp>
      <p:sp>
        <p:nvSpPr>
          <p:cNvPr id="6" name="Rectángulo 5">
            <a:extLst>
              <a:ext uri="{FF2B5EF4-FFF2-40B4-BE49-F238E27FC236}">
                <a16:creationId xmlns:a16="http://schemas.microsoft.com/office/drawing/2014/main" id="{4DE3F78B-E776-44BA-8507-228329F886B8}"/>
              </a:ext>
            </a:extLst>
          </p:cNvPr>
          <p:cNvSpPr/>
          <p:nvPr/>
        </p:nvSpPr>
        <p:spPr>
          <a:xfrm>
            <a:off x="0" y="3595484"/>
            <a:ext cx="6096000" cy="166199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Eso fue una lucha política que </a:t>
            </a:r>
            <a:r>
              <a:rPr lang="es-MX" sz="2800" b="1" dirty="0" err="1">
                <a:latin typeface="Edwardian Script ITC" panose="030303020407070D0804" pitchFamily="66" charset="0"/>
              </a:rPr>
              <a:t>Prost</a:t>
            </a:r>
            <a:r>
              <a:rPr lang="es-MX" sz="2800" b="1" dirty="0">
                <a:latin typeface="Edwardian Script ITC" panose="030303020407070D0804" pitchFamily="66" charset="0"/>
              </a:rPr>
              <a:t> empezó creyendo </a:t>
            </a:r>
          </a:p>
          <a:p>
            <a:pPr algn="ctr">
              <a:lnSpc>
                <a:spcPts val="2400"/>
              </a:lnSpc>
            </a:pPr>
            <a:r>
              <a:rPr lang="es-MX" sz="2800" b="1" dirty="0">
                <a:latin typeface="Edwardian Script ITC" panose="030303020407070D0804" pitchFamily="66" charset="0"/>
              </a:rPr>
              <a:t>que Ferrari favorecía a Nigel por la cantidad de ingenieros ex-Williams que había en el equipo, así que decidió pedir insistentemente a "su" gente de McLaren hasta conseguir </a:t>
            </a:r>
          </a:p>
          <a:p>
            <a:pPr algn="ctr">
              <a:lnSpc>
                <a:spcPts val="2400"/>
              </a:lnSpc>
            </a:pPr>
            <a:r>
              <a:rPr lang="es-MX" sz="2800" b="1" dirty="0">
                <a:latin typeface="Edwardian Script ITC" panose="030303020407070D0804" pitchFamily="66" charset="0"/>
              </a:rPr>
              <a:t>el trato de favor del equipo.</a:t>
            </a:r>
          </a:p>
        </p:txBody>
      </p:sp>
      <p:sp>
        <p:nvSpPr>
          <p:cNvPr id="7" name="Rectángulo 6">
            <a:extLst>
              <a:ext uri="{FF2B5EF4-FFF2-40B4-BE49-F238E27FC236}">
                <a16:creationId xmlns:a16="http://schemas.microsoft.com/office/drawing/2014/main" id="{CCC72FAC-C55F-441C-ABA9-87F246DBDB98}"/>
              </a:ext>
            </a:extLst>
          </p:cNvPr>
          <p:cNvSpPr/>
          <p:nvPr/>
        </p:nvSpPr>
        <p:spPr>
          <a:xfrm>
            <a:off x="-1" y="5407221"/>
            <a:ext cx="8422105"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Por ejemplo, en el GP de Gran Bretaña Mansell inquirió a los mecánicos porqué el auto no tenía el mismo agarre que en la carrera anterior donde había conseguido la pole position, estos confesaron que </a:t>
            </a:r>
            <a:r>
              <a:rPr lang="es-MX" sz="2800" b="1" dirty="0" err="1">
                <a:latin typeface="Edwardian Script ITC" panose="030303020407070D0804" pitchFamily="66" charset="0"/>
              </a:rPr>
              <a:t>Prost</a:t>
            </a:r>
            <a:r>
              <a:rPr lang="es-MX" sz="2800" b="1" dirty="0">
                <a:latin typeface="Edwardian Script ITC" panose="030303020407070D0804" pitchFamily="66" charset="0"/>
              </a:rPr>
              <a:t> había visto que su auto </a:t>
            </a:r>
          </a:p>
          <a:p>
            <a:pPr algn="ctr">
              <a:lnSpc>
                <a:spcPts val="2400"/>
              </a:lnSpc>
            </a:pPr>
            <a:r>
              <a:rPr lang="es-MX" sz="2800" b="1" dirty="0">
                <a:latin typeface="Edwardian Script ITC" panose="030303020407070D0804" pitchFamily="66" charset="0"/>
              </a:rPr>
              <a:t>era superior por lo que había sido cambiado, sin consultarle a Mansell.</a:t>
            </a:r>
          </a:p>
        </p:txBody>
      </p:sp>
      <p:sp>
        <p:nvSpPr>
          <p:cNvPr id="8" name="Rectángulo 7">
            <a:extLst>
              <a:ext uri="{FF2B5EF4-FFF2-40B4-BE49-F238E27FC236}">
                <a16:creationId xmlns:a16="http://schemas.microsoft.com/office/drawing/2014/main" id="{353FE53B-8C56-4F55-BF9A-30B68CAEA3B7}"/>
              </a:ext>
            </a:extLst>
          </p:cNvPr>
          <p:cNvSpPr/>
          <p:nvPr/>
        </p:nvSpPr>
        <p:spPr>
          <a:xfrm>
            <a:off x="6105829" y="3510113"/>
            <a:ext cx="6096001" cy="707886"/>
          </a:xfrm>
          <a:prstGeom prst="rect">
            <a:avLst/>
          </a:prstGeom>
        </p:spPr>
        <p:txBody>
          <a:bodyPr wrap="square">
            <a:spAutoFit/>
          </a:bodyPr>
          <a:lstStyle/>
          <a:p>
            <a:pPr algn="ctr">
              <a:lnSpc>
                <a:spcPts val="2400"/>
              </a:lnSpc>
            </a:pPr>
            <a:r>
              <a:rPr lang="es-MX" sz="2800" b="1" dirty="0">
                <a:solidFill>
                  <a:schemeClr val="accent4">
                    <a:lumMod val="50000"/>
                  </a:schemeClr>
                </a:solidFill>
                <a:latin typeface="Edwardian Script ITC" panose="030303020407070D0804" pitchFamily="66" charset="0"/>
              </a:rPr>
              <a:t>Mansell en su época de </a:t>
            </a:r>
            <a:r>
              <a:rPr lang="es-MX" sz="2800" b="1" dirty="0" err="1">
                <a:solidFill>
                  <a:schemeClr val="accent4">
                    <a:lumMod val="50000"/>
                  </a:schemeClr>
                </a:solidFill>
                <a:latin typeface="Edwardian Script ITC" panose="030303020407070D0804" pitchFamily="66" charset="0"/>
              </a:rPr>
              <a:t>Ferraricharla</a:t>
            </a:r>
            <a:r>
              <a:rPr lang="es-MX" sz="2800" b="1" dirty="0">
                <a:solidFill>
                  <a:schemeClr val="accent4">
                    <a:lumMod val="50000"/>
                  </a:schemeClr>
                </a:solidFill>
                <a:latin typeface="Edwardian Script ITC" panose="030303020407070D0804" pitchFamily="66" charset="0"/>
              </a:rPr>
              <a:t> en Boxes </a:t>
            </a:r>
          </a:p>
          <a:p>
            <a:pPr algn="ctr">
              <a:lnSpc>
                <a:spcPts val="2400"/>
              </a:lnSpc>
            </a:pPr>
            <a:r>
              <a:rPr lang="es-MX" sz="2800" b="1" dirty="0">
                <a:solidFill>
                  <a:schemeClr val="accent4">
                    <a:lumMod val="50000"/>
                  </a:schemeClr>
                </a:solidFill>
                <a:latin typeface="Edwardian Script ITC" panose="030303020407070D0804" pitchFamily="66" charset="0"/>
              </a:rPr>
              <a:t>en el Gran Premio de los Estados Unidos de 1990.</a:t>
            </a:r>
          </a:p>
        </p:txBody>
      </p:sp>
      <p:pic>
        <p:nvPicPr>
          <p:cNvPr id="11" name="Imagen 10" descr="Imagen que contiene persona, hombre, rojo, interior&#10;&#10;Descripción generada con confianza muy alta">
            <a:extLst>
              <a:ext uri="{FF2B5EF4-FFF2-40B4-BE49-F238E27FC236}">
                <a16:creationId xmlns:a16="http://schemas.microsoft.com/office/drawing/2014/main" id="{5311BBD3-7E70-49BE-8271-3C06024A13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18380" y="4250132"/>
            <a:ext cx="3641010" cy="2425823"/>
          </a:xfrm>
          <a:prstGeom prst="roundRect">
            <a:avLst>
              <a:gd name="adj" fmla="val 6482"/>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2" name="CuadroTexto 11">
            <a:extLst>
              <a:ext uri="{FF2B5EF4-FFF2-40B4-BE49-F238E27FC236}">
                <a16:creationId xmlns:a16="http://schemas.microsoft.com/office/drawing/2014/main" id="{09BC128C-A994-46D3-8D70-FC769B270B7A}"/>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048517"/>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26500" fill="hold"/>
                                        <p:tgtEl>
                                          <p:spTgt spid="10"/>
                                        </p:tgtEl>
                                        <p:attrNameLst>
                                          <p:attrName>ppt_x</p:attrName>
                                        </p:attrNameLst>
                                      </p:cBhvr>
                                      <p:tavLst>
                                        <p:tav tm="0">
                                          <p:val>
                                            <p:strVal val="0-#ppt_w/2"/>
                                          </p:val>
                                        </p:tav>
                                        <p:tav tm="100000">
                                          <p:val>
                                            <p:strVal val="#ppt_x"/>
                                          </p:val>
                                        </p:tav>
                                      </p:tavLst>
                                    </p:anim>
                                    <p:anim calcmode="lin" valueType="num">
                                      <p:cBhvr additive="base">
                                        <p:cTn id="8" dur="265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childTnLst>
                          </p:cTn>
                        </p:par>
                        <p:par>
                          <p:cTn id="12" fill="hold">
                            <p:stCondLst>
                              <p:cond delay="2741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50"/>
                                        <p:tgtEl>
                                          <p:spTgt spid="4"/>
                                        </p:tgtEl>
                                      </p:cBhvr>
                                    </p:animEffect>
                                  </p:childTnLst>
                                </p:cTn>
                              </p:par>
                            </p:childTnLst>
                          </p:cTn>
                        </p:par>
                        <p:par>
                          <p:cTn id="16" fill="hold">
                            <p:stCondLst>
                              <p:cond delay="3347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50"/>
                                        <p:tgtEl>
                                          <p:spTgt spid="5"/>
                                        </p:tgtEl>
                                      </p:cBhvr>
                                    </p:animEffect>
                                  </p:childTnLst>
                                </p:cTn>
                              </p:par>
                            </p:childTnLst>
                          </p:cTn>
                        </p:par>
                        <p:par>
                          <p:cTn id="20" fill="hold">
                            <p:stCondLst>
                              <p:cond delay="5287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9250"/>
                                        <p:tgtEl>
                                          <p:spTgt spid="11"/>
                                        </p:tgtEl>
                                      </p:cBhvr>
                                    </p:animEffect>
                                  </p:childTnLst>
                                </p:cTn>
                              </p:par>
                              <p:par>
                                <p:cTn id="24" presetID="10" presetClass="entr" presetSubtype="0" fill="hold" grpId="0" nodeType="with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150"/>
                                        <p:tgtEl>
                                          <p:spTgt spid="8"/>
                                        </p:tgtEl>
                                      </p:cBhvr>
                                    </p:animEffect>
                                  </p:childTnLst>
                                </p:cTn>
                              </p:par>
                            </p:childTnLst>
                          </p:cTn>
                        </p:par>
                        <p:par>
                          <p:cTn id="27" fill="hold">
                            <p:stCondLst>
                              <p:cond delay="62760"/>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150"/>
                                        <p:tgtEl>
                                          <p:spTgt spid="6"/>
                                        </p:tgtEl>
                                      </p:cBhvr>
                                    </p:animEffect>
                                  </p:childTnLst>
                                </p:cTn>
                              </p:par>
                            </p:childTnLst>
                          </p:cTn>
                        </p:par>
                        <p:par>
                          <p:cTn id="31" fill="hold">
                            <p:stCondLst>
                              <p:cond delay="89405"/>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150"/>
                                        <p:tgtEl>
                                          <p:spTgt spid="7"/>
                                        </p:tgtEl>
                                      </p:cBhvr>
                                    </p:animEffect>
                                  </p:childTnLst>
                                </p:cTn>
                              </p:par>
                            </p:childTnLst>
                          </p:cTn>
                        </p:par>
                        <p:par>
                          <p:cTn id="35" fill="hold">
                            <p:stCondLst>
                              <p:cond delay="120075"/>
                            </p:stCondLst>
                            <p:childTnLst>
                              <p:par>
                                <p:cTn id="36" presetID="1" presetClass="entr" presetSubtype="0" fill="hold" grpId="0" nodeType="afterEffect" nodePh="1">
                                  <p:stCondLst>
                                    <p:cond delay="2000"/>
                                  </p:stCondLst>
                                  <p:endCondLst>
                                    <p:cond evt="begin" delay="0">
                                      <p:tn val="36"/>
                                    </p:cond>
                                  </p:end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5E00ACC-53D4-4956-8EAB-DA0F492D18BB}"/>
              </a:ext>
            </a:extLst>
          </p:cNvPr>
          <p:cNvSpPr/>
          <p:nvPr/>
        </p:nvSpPr>
        <p:spPr>
          <a:xfrm>
            <a:off x="1" y="372584"/>
            <a:ext cx="6224336" cy="2554545"/>
          </a:xfrm>
          <a:prstGeom prst="rect">
            <a:avLst/>
          </a:prstGeom>
        </p:spPr>
        <p:txBody>
          <a:bodyPr wrap="square">
            <a:spAutoFit/>
          </a:bodyPr>
          <a:lstStyle/>
          <a:p>
            <a:pPr lvl="0" algn="ctr">
              <a:lnSpc>
                <a:spcPts val="2400"/>
              </a:lnSpc>
            </a:pPr>
            <a:r>
              <a:rPr lang="es-MX" sz="2800" b="1" dirty="0">
                <a:latin typeface="Edwardian Script ITC" panose="030303020407070D0804" pitchFamily="66" charset="0"/>
              </a:rPr>
              <a:t>De inicios de temporada, podemos hacer mención </a:t>
            </a:r>
          </a:p>
          <a:p>
            <a:pPr lvl="0" algn="ctr">
              <a:lnSpc>
                <a:spcPts val="2400"/>
              </a:lnSpc>
            </a:pPr>
            <a:r>
              <a:rPr lang="es-MX" sz="2800" b="1" dirty="0">
                <a:latin typeface="Edwardian Script ITC" panose="030303020407070D0804" pitchFamily="66" charset="0"/>
              </a:rPr>
              <a:t>a la vehemencia en como clasificó en el GP de San Marino</a:t>
            </a:r>
            <a:r>
              <a:rPr lang="es-MX" sz="2800" b="1" dirty="0">
                <a:solidFill>
                  <a:prstClr val="black"/>
                </a:solidFill>
                <a:latin typeface="Edwardian Script ITC" panose="030303020407070D0804" pitchFamily="66" charset="0"/>
              </a:rPr>
              <a:t> </a:t>
            </a:r>
          </a:p>
          <a:p>
            <a:pPr lvl="0" algn="ctr">
              <a:lnSpc>
                <a:spcPts val="2400"/>
              </a:lnSpc>
            </a:pPr>
            <a:r>
              <a:rPr lang="es-MX" sz="2800" b="1" dirty="0">
                <a:solidFill>
                  <a:prstClr val="black"/>
                </a:solidFill>
                <a:latin typeface="Edwardian Script ITC" panose="030303020407070D0804" pitchFamily="66" charset="0"/>
              </a:rPr>
              <a:t>o recordar la maniobra antológica que realizó para pasar </a:t>
            </a:r>
          </a:p>
          <a:p>
            <a:pPr lvl="0" algn="ctr">
              <a:lnSpc>
                <a:spcPts val="2400"/>
              </a:lnSpc>
            </a:pPr>
            <a:r>
              <a:rPr lang="es-MX" sz="2800" b="1" dirty="0">
                <a:solidFill>
                  <a:prstClr val="black"/>
                </a:solidFill>
                <a:latin typeface="Edwardian Script ITC" panose="030303020407070D0804" pitchFamily="66" charset="0"/>
              </a:rPr>
              <a:t>a Gerhard Berger por afuera en la súper rápida </a:t>
            </a:r>
          </a:p>
          <a:p>
            <a:pPr lvl="0" algn="ctr">
              <a:lnSpc>
                <a:spcPts val="2400"/>
              </a:lnSpc>
            </a:pPr>
            <a:r>
              <a:rPr lang="es-MX" sz="2800" b="1" dirty="0">
                <a:solidFill>
                  <a:prstClr val="black"/>
                </a:solidFill>
                <a:latin typeface="Edwardian Script ITC" panose="030303020407070D0804" pitchFamily="66" charset="0"/>
              </a:rPr>
              <a:t>(</a:t>
            </a:r>
            <a:r>
              <a:rPr lang="es-MX" sz="2800" b="1" dirty="0">
                <a:solidFill>
                  <a:srgbClr val="7030A0"/>
                </a:solidFill>
                <a:latin typeface="Edwardian Script ITC" panose="030303020407070D0804" pitchFamily="66" charset="0"/>
              </a:rPr>
              <a:t>y muy peligrosa</a:t>
            </a:r>
            <a:r>
              <a:rPr lang="es-MX" sz="2800" b="1" dirty="0">
                <a:solidFill>
                  <a:prstClr val="black"/>
                </a:solidFill>
                <a:latin typeface="Edwardian Script ITC" panose="030303020407070D0804" pitchFamily="66" charset="0"/>
              </a:rPr>
              <a:t>) curva Peraltada en el Autódromo Hermanos Rodríguez en la última vuelta </a:t>
            </a:r>
          </a:p>
          <a:p>
            <a:pPr lvl="0" algn="ctr">
              <a:lnSpc>
                <a:spcPts val="2400"/>
              </a:lnSpc>
            </a:pPr>
            <a:r>
              <a:rPr lang="es-MX" sz="2800" b="1" dirty="0">
                <a:solidFill>
                  <a:prstClr val="black"/>
                </a:solidFill>
                <a:latin typeface="Edwardian Script ITC" panose="030303020407070D0804" pitchFamily="66" charset="0"/>
              </a:rPr>
              <a:t>del Gran Premio de México, maniobra que algunos calificaron como </a:t>
            </a:r>
            <a:r>
              <a:rPr lang="es-MX" sz="2800" b="1" dirty="0">
                <a:solidFill>
                  <a:srgbClr val="7030A0"/>
                </a:solidFill>
                <a:latin typeface="Edwardian Script ITC" panose="030303020407070D0804" pitchFamily="66" charset="0"/>
              </a:rPr>
              <a:t>"imposible" y otros como "demencial".</a:t>
            </a:r>
          </a:p>
        </p:txBody>
      </p:sp>
      <p:sp>
        <p:nvSpPr>
          <p:cNvPr id="9" name="Rectángulo 8">
            <a:extLst>
              <a:ext uri="{FF2B5EF4-FFF2-40B4-BE49-F238E27FC236}">
                <a16:creationId xmlns:a16="http://schemas.microsoft.com/office/drawing/2014/main" id="{3D17CACB-6CCD-4716-96F5-EDEAA753BA70}"/>
              </a:ext>
            </a:extLst>
          </p:cNvPr>
          <p:cNvSpPr/>
          <p:nvPr/>
        </p:nvSpPr>
        <p:spPr>
          <a:xfrm>
            <a:off x="6096000" y="4161106"/>
            <a:ext cx="6096000" cy="227754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Había tomado la decisión de alejarse de las pistas</a:t>
            </a:r>
          </a:p>
          <a:p>
            <a:pPr algn="ctr">
              <a:lnSpc>
                <a:spcPts val="2400"/>
              </a:lnSpc>
            </a:pPr>
            <a:r>
              <a:rPr lang="es-MX" sz="2800" b="1" dirty="0">
                <a:latin typeface="Edwardian Script ITC" panose="030303020407070D0804" pitchFamily="66" charset="0"/>
              </a:rPr>
              <a:t> luego de abandonar cuando iba en punta </a:t>
            </a:r>
          </a:p>
          <a:p>
            <a:pPr algn="ctr">
              <a:lnSpc>
                <a:spcPts val="2400"/>
              </a:lnSpc>
            </a:pPr>
            <a:r>
              <a:rPr lang="es-MX" sz="2800" b="1" dirty="0">
                <a:latin typeface="Edwardian Script ITC" panose="030303020407070D0804" pitchFamily="66" charset="0"/>
              </a:rPr>
              <a:t>en el Gran Premio de Inglaterra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decisión que revería luego de recibir miles de cartas </a:t>
            </a:r>
          </a:p>
          <a:p>
            <a:pPr algn="ctr">
              <a:lnSpc>
                <a:spcPts val="2400"/>
              </a:lnSpc>
            </a:pPr>
            <a:r>
              <a:rPr lang="es-MX" sz="2800" b="1" dirty="0">
                <a:solidFill>
                  <a:srgbClr val="7030A0"/>
                </a:solidFill>
                <a:latin typeface="Edwardian Script ITC" panose="030303020407070D0804" pitchFamily="66" charset="0"/>
              </a:rPr>
              <a:t>de sus fanáticos  y hasta del consejo público de Senna </a:t>
            </a:r>
          </a:p>
          <a:p>
            <a:pPr algn="ctr">
              <a:lnSpc>
                <a:spcPts val="2400"/>
              </a:lnSpc>
            </a:pPr>
            <a:r>
              <a:rPr lang="es-MX" sz="2800" b="1" dirty="0">
                <a:solidFill>
                  <a:srgbClr val="7030A0"/>
                </a:solidFill>
                <a:latin typeface="Edwardian Script ITC" panose="030303020407070D0804" pitchFamily="66" charset="0"/>
              </a:rPr>
              <a:t>para que considerara las propuestas de Williams-Renault, escudería a la que volvería</a:t>
            </a:r>
            <a:r>
              <a:rPr lang="es-MX" sz="2800" b="1" dirty="0">
                <a:latin typeface="Edwardian Script ITC" panose="030303020407070D0804" pitchFamily="66" charset="0"/>
              </a:rPr>
              <a:t>).</a:t>
            </a:r>
          </a:p>
        </p:txBody>
      </p:sp>
      <p:pic>
        <p:nvPicPr>
          <p:cNvPr id="4" name="Imagen 3" descr="Imagen que contiene carretera, árbol, exterior, persona&#10;&#10;Descripción generada con confianza muy alta">
            <a:extLst>
              <a:ext uri="{FF2B5EF4-FFF2-40B4-BE49-F238E27FC236}">
                <a16:creationId xmlns:a16="http://schemas.microsoft.com/office/drawing/2014/main" id="{67951BF4-1125-4C4E-9272-6C34E15EB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9040" y="419"/>
            <a:ext cx="6162960" cy="3465093"/>
          </a:xfrm>
          <a:prstGeom prst="rect">
            <a:avLst/>
          </a:prstGeom>
          <a:effectLst>
            <a:softEdge rad="317500"/>
          </a:effectLst>
        </p:spPr>
      </p:pic>
      <p:pic>
        <p:nvPicPr>
          <p:cNvPr id="6" name="Imagen 5" descr="Imagen que contiene persona, reproductor, exterior, uniforme&#10;&#10;Descripción generada con confianza muy alta">
            <a:extLst>
              <a:ext uri="{FF2B5EF4-FFF2-40B4-BE49-F238E27FC236}">
                <a16:creationId xmlns:a16="http://schemas.microsoft.com/office/drawing/2014/main" id="{61327BC7-9DFA-4A6C-91CB-5C3DD3209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483" y="2651851"/>
            <a:ext cx="5574633" cy="40219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0" name="CuadroTexto 9">
            <a:extLst>
              <a:ext uri="{FF2B5EF4-FFF2-40B4-BE49-F238E27FC236}">
                <a16:creationId xmlns:a16="http://schemas.microsoft.com/office/drawing/2014/main" id="{FBD16F44-F591-4C1B-A578-6766BB1A8DA0}"/>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0327056"/>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00" fill="hold"/>
                                        <p:tgtEl>
                                          <p:spTgt spid="4"/>
                                        </p:tgtEl>
                                        <p:attrNameLst>
                                          <p:attrName>ppt_x</p:attrName>
                                        </p:attrNameLst>
                                      </p:cBhvr>
                                      <p:tavLst>
                                        <p:tav tm="0">
                                          <p:val>
                                            <p:strVal val="1+#ppt_w/2"/>
                                          </p:val>
                                        </p:tav>
                                        <p:tav tm="100000">
                                          <p:val>
                                            <p:strVal val="#ppt_x"/>
                                          </p:val>
                                        </p:tav>
                                      </p:tavLst>
                                    </p:anim>
                                    <p:anim calcmode="lin" valueType="num">
                                      <p:cBhvr additive="base">
                                        <p:cTn id="8" dur="25000" fill="hold"/>
                                        <p:tgtEl>
                                          <p:spTgt spid="4"/>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8"/>
                                        </p:tgtEl>
                                        <p:attrNameLst>
                                          <p:attrName>style.visibility</p:attrName>
                                        </p:attrNameLst>
                                      </p:cBhvr>
                                      <p:to>
                                        <p:strVal val="visible"/>
                                      </p:to>
                                    </p:set>
                                    <p:animEffect transition="in" filter="fade">
                                      <p:cBhvr>
                                        <p:cTn id="11" dur="1150"/>
                                        <p:tgtEl>
                                          <p:spTgt spid="8"/>
                                        </p:tgtEl>
                                      </p:cBhvr>
                                    </p:animEffect>
                                  </p:childTnLst>
                                </p:cTn>
                              </p:par>
                            </p:childTnLst>
                          </p:cTn>
                        </p:par>
                        <p:par>
                          <p:cTn id="12" fill="hold">
                            <p:stCondLst>
                              <p:cond delay="39945"/>
                            </p:stCondLst>
                            <p:childTnLst>
                              <p:par>
                                <p:cTn id="13" presetID="21"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4)">
                                      <p:cBhvr>
                                        <p:cTn id="15" dur="25000"/>
                                        <p:tgtEl>
                                          <p:spTgt spid="6"/>
                                        </p:tgtEl>
                                      </p:cBhvr>
                                    </p:animEffect>
                                  </p:childTnLst>
                                </p:cTn>
                              </p:par>
                              <p:par>
                                <p:cTn id="16" presetID="10" presetClass="entr" presetSubtype="0" fill="hold" grpId="0" nodeType="withEffect">
                                  <p:stCondLst>
                                    <p:cond delay="100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fade">
                                      <p:cBhvr>
                                        <p:cTn id="18" dur="1150"/>
                                        <p:tgtEl>
                                          <p:spTgt spid="9"/>
                                        </p:tgtEl>
                                      </p:cBhvr>
                                    </p:animEffect>
                                  </p:childTnLst>
                                </p:cTn>
                              </p:par>
                            </p:childTnLst>
                          </p:cTn>
                        </p:par>
                        <p:par>
                          <p:cTn id="19" fill="hold">
                            <p:stCondLst>
                              <p:cond delay="72455"/>
                            </p:stCondLst>
                            <p:childTnLst>
                              <p:par>
                                <p:cTn id="20" presetID="1" presetClass="entr" presetSubtype="0" fill="hold" grpId="0" nodeType="afterEffect" nodePh="1">
                                  <p:stCondLst>
                                    <p:cond delay="2000"/>
                                  </p:stCondLst>
                                  <p:endCondLst>
                                    <p:cond evt="begin" delay="0">
                                      <p:tn val="20"/>
                                    </p:cond>
                                  </p:end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persona, edificio, patinaje&#10;&#10;Descripción generada con confianza muy alta">
            <a:extLst>
              <a:ext uri="{FF2B5EF4-FFF2-40B4-BE49-F238E27FC236}">
                <a16:creationId xmlns:a16="http://schemas.microsoft.com/office/drawing/2014/main" id="{EC4C96A6-44A2-4A47-9CFD-660B1A93FB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20" y="0"/>
            <a:ext cx="6068741" cy="4038729"/>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6081761" y="870417"/>
            <a:ext cx="6110239"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No obstante, realizó un gran cierre de año </a:t>
            </a:r>
          </a:p>
          <a:p>
            <a:pPr algn="ctr">
              <a:lnSpc>
                <a:spcPts val="2400"/>
              </a:lnSpc>
            </a:pPr>
            <a:r>
              <a:rPr lang="es-MX" sz="2800" b="1" dirty="0">
                <a:latin typeface="Edwardian Script ITC" panose="030303020407070D0804" pitchFamily="66" charset="0"/>
              </a:rPr>
              <a:t>con destacadas actuaciones en los Grandes Premios finales </a:t>
            </a:r>
          </a:p>
          <a:p>
            <a:pPr algn="ctr">
              <a:lnSpc>
                <a:spcPts val="2400"/>
              </a:lnSpc>
            </a:pPr>
            <a:r>
              <a:rPr lang="es-MX" sz="2800" b="1" dirty="0">
                <a:latin typeface="Edwardian Script ITC" panose="030303020407070D0804" pitchFamily="66" charset="0"/>
              </a:rPr>
              <a:t>de la temporada, consiguiendo la victoria en Portugal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luego de un polémico encierro a </a:t>
            </a:r>
            <a:r>
              <a:rPr lang="es-MX" sz="2800" b="1" dirty="0" err="1">
                <a:solidFill>
                  <a:srgbClr val="7030A0"/>
                </a:solidFill>
                <a:latin typeface="Edwardian Script ITC" panose="030303020407070D0804" pitchFamily="66" charset="0"/>
              </a:rPr>
              <a:t>Prost</a:t>
            </a:r>
            <a:r>
              <a:rPr lang="es-MX" sz="2800" b="1" dirty="0">
                <a:solidFill>
                  <a:srgbClr val="7030A0"/>
                </a:solidFill>
                <a:latin typeface="Edwardian Script ITC" panose="030303020407070D0804" pitchFamily="66" charset="0"/>
              </a:rPr>
              <a:t> en la largada</a:t>
            </a:r>
            <a:r>
              <a:rPr lang="es-MX" sz="2800" b="1" dirty="0">
                <a:latin typeface="Edwardian Script ITC" panose="030303020407070D0804" pitchFamily="66" charset="0"/>
              </a:rPr>
              <a:t>),</a:t>
            </a:r>
          </a:p>
        </p:txBody>
      </p:sp>
      <p:sp>
        <p:nvSpPr>
          <p:cNvPr id="4" name="Rectángulo 3">
            <a:extLst>
              <a:ext uri="{FF2B5EF4-FFF2-40B4-BE49-F238E27FC236}">
                <a16:creationId xmlns:a16="http://schemas.microsoft.com/office/drawing/2014/main" id="{2B5AE32D-17EE-4102-A200-2E84A72E142B}"/>
              </a:ext>
            </a:extLst>
          </p:cNvPr>
          <p:cNvSpPr/>
          <p:nvPr/>
        </p:nvSpPr>
        <p:spPr>
          <a:xfrm>
            <a:off x="0" y="6228476"/>
            <a:ext cx="5550568"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Terminó en el quinto lugar del campeonato mundial.</a:t>
            </a:r>
          </a:p>
        </p:txBody>
      </p:sp>
      <p:pic>
        <p:nvPicPr>
          <p:cNvPr id="14" name="Imagen 13" descr="Imagen que contiene carretera, exterior, calle, carrera de coches&#10;&#10;Descripción generada con confianza alta">
            <a:extLst>
              <a:ext uri="{FF2B5EF4-FFF2-40B4-BE49-F238E27FC236}">
                <a16:creationId xmlns:a16="http://schemas.microsoft.com/office/drawing/2014/main" id="{47892B16-8F95-4F6B-B28D-E2A9D03D9D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0566" y="2823411"/>
            <a:ext cx="5269420" cy="3509209"/>
          </a:xfrm>
          <a:prstGeom prst="rect">
            <a:avLst/>
          </a:prstGeom>
          <a:solidFill>
            <a:srgbClr val="FFFFFF">
              <a:shade val="85000"/>
            </a:srgbClr>
          </a:solidFill>
          <a:ln w="190500" cap="sq">
            <a:solidFill>
              <a:srgbClr val="0070C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CuadroTexto 9">
            <a:extLst>
              <a:ext uri="{FF2B5EF4-FFF2-40B4-BE49-F238E27FC236}">
                <a16:creationId xmlns:a16="http://schemas.microsoft.com/office/drawing/2014/main" id="{6DD7C37F-20F0-49E7-8C6F-01D9B2838D78}"/>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Rectángulo 10">
            <a:extLst>
              <a:ext uri="{FF2B5EF4-FFF2-40B4-BE49-F238E27FC236}">
                <a16:creationId xmlns:a16="http://schemas.microsoft.com/office/drawing/2014/main" id="{6010FB8F-81D5-4608-B662-5318496D90E8}"/>
              </a:ext>
            </a:extLst>
          </p:cNvPr>
          <p:cNvSpPr/>
          <p:nvPr/>
        </p:nvSpPr>
        <p:spPr>
          <a:xfrm>
            <a:off x="1" y="4038729"/>
            <a:ext cx="5550567" cy="1938992"/>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liderando el GP  japonés </a:t>
            </a:r>
          </a:p>
          <a:p>
            <a:pPr algn="ctr">
              <a:lnSpc>
                <a:spcPts val="2400"/>
              </a:lnSpc>
            </a:pPr>
            <a:r>
              <a:rPr lang="es-MX" sz="2800" b="1" dirty="0">
                <a:latin typeface="Edwardian Script ITC" panose="030303020407070D0804" pitchFamily="66" charset="0"/>
              </a:rPr>
              <a:t>hasta abandonar por la rotura de la caja </a:t>
            </a:r>
          </a:p>
          <a:p>
            <a:pPr algn="ctr">
              <a:lnSpc>
                <a:spcPts val="2400"/>
              </a:lnSpc>
            </a:pPr>
            <a:r>
              <a:rPr lang="es-MX" sz="2800" b="1" dirty="0">
                <a:latin typeface="Edwardian Script ITC" panose="030303020407070D0804" pitchFamily="66" charset="0"/>
              </a:rPr>
              <a:t>y siendo protagonista de un final electrizante </a:t>
            </a:r>
          </a:p>
          <a:p>
            <a:pPr algn="ctr">
              <a:lnSpc>
                <a:spcPts val="2400"/>
              </a:lnSpc>
            </a:pPr>
            <a:r>
              <a:rPr lang="es-MX" sz="2800" b="1" dirty="0">
                <a:latin typeface="Edwardian Script ITC" panose="030303020407070D0804" pitchFamily="66" charset="0"/>
              </a:rPr>
              <a:t>en el Gran Premio de Australia con </a:t>
            </a:r>
            <a:r>
              <a:rPr lang="es-MX" sz="2800" b="1" dirty="0" err="1">
                <a:latin typeface="Edwardian Script ITC" panose="030303020407070D0804" pitchFamily="66" charset="0"/>
              </a:rPr>
              <a:t>Piquet</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en el Grand Prix número 500 de la categoría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carrera en la que acabó en segundo lugar.</a:t>
            </a:r>
          </a:p>
        </p:txBody>
      </p:sp>
    </p:spTree>
    <p:extLst>
      <p:ext uri="{BB962C8B-B14F-4D97-AF65-F5344CB8AC3E}">
        <p14:creationId xmlns:p14="http://schemas.microsoft.com/office/powerpoint/2010/main" val="3119458604"/>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0750" fill="hold"/>
                                        <p:tgtEl>
                                          <p:spTgt spid="9"/>
                                        </p:tgtEl>
                                        <p:attrNameLst>
                                          <p:attrName>ppt_x</p:attrName>
                                        </p:attrNameLst>
                                      </p:cBhvr>
                                      <p:tavLst>
                                        <p:tav tm="0">
                                          <p:val>
                                            <p:strVal val="#ppt_x"/>
                                          </p:val>
                                        </p:tav>
                                        <p:tav tm="100000">
                                          <p:val>
                                            <p:strVal val="#ppt_x"/>
                                          </p:val>
                                        </p:tav>
                                      </p:tavLst>
                                    </p:anim>
                                    <p:anim calcmode="lin" valueType="num">
                                      <p:cBhvr additive="base">
                                        <p:cTn id="8" dur="20750" fill="hold"/>
                                        <p:tgtEl>
                                          <p:spTgt spid="9"/>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9"/>
                                        </p:tgtEl>
                                        <p:attrNameLst>
                                          <p:attrName>style.visibility</p:attrName>
                                        </p:attrNameLst>
                                      </p:cBhvr>
                                      <p:to>
                                        <p:strVal val="visible"/>
                                      </p:to>
                                    </p:set>
                                    <p:anim calcmode="lin" valueType="num">
                                      <p:cBhvr>
                                        <p:cTn id="11" dur="20750" fill="hold"/>
                                        <p:tgtEl>
                                          <p:spTgt spid="9"/>
                                        </p:tgtEl>
                                        <p:attrNameLst>
                                          <p:attrName>ppt_w</p:attrName>
                                        </p:attrNameLst>
                                      </p:cBhvr>
                                      <p:tavLst>
                                        <p:tav tm="0">
                                          <p:val>
                                            <p:fltVal val="0"/>
                                          </p:val>
                                        </p:tav>
                                        <p:tav tm="100000">
                                          <p:val>
                                            <p:strVal val="#ppt_w"/>
                                          </p:val>
                                        </p:tav>
                                      </p:tavLst>
                                    </p:anim>
                                    <p:anim calcmode="lin" valueType="num">
                                      <p:cBhvr>
                                        <p:cTn id="12" dur="20750" fill="hold"/>
                                        <p:tgtEl>
                                          <p:spTgt spid="9"/>
                                        </p:tgtEl>
                                        <p:attrNameLst>
                                          <p:attrName>ppt_h</p:attrName>
                                        </p:attrNameLst>
                                      </p:cBhvr>
                                      <p:tavLst>
                                        <p:tav tm="0">
                                          <p:val>
                                            <p:fltVal val="0"/>
                                          </p:val>
                                        </p:tav>
                                        <p:tav tm="100000">
                                          <p:val>
                                            <p:strVal val="#ppt_h"/>
                                          </p:val>
                                        </p:tav>
                                      </p:tavLst>
                                    </p:anim>
                                    <p:animEffect transition="in" filter="fade">
                                      <p:cBhvr>
                                        <p:cTn id="13" dur="20750"/>
                                        <p:tgtEl>
                                          <p:spTgt spid="9"/>
                                        </p:tgtEl>
                                      </p:cBhvr>
                                    </p:animEffect>
                                  </p:childTnLst>
                                </p:cTn>
                              </p:par>
                              <p:par>
                                <p:cTn id="14" presetID="10" presetClass="entr" presetSubtype="0" fill="hold" grpId="0" nodeType="with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150"/>
                                        <p:tgtEl>
                                          <p:spTgt spid="3"/>
                                        </p:tgtEl>
                                      </p:cBhvr>
                                    </p:animEffect>
                                  </p:childTnLst>
                                </p:cTn>
                              </p:par>
                            </p:childTnLst>
                          </p:cTn>
                        </p:par>
                        <p:par>
                          <p:cTn id="17" fill="hold">
                            <p:stCondLst>
                              <p:cond delay="21775"/>
                            </p:stCondLst>
                            <p:childTnLst>
                              <p:par>
                                <p:cTn id="18" presetID="31" presetClass="entr" presetSubtype="0" fill="hold" nodeType="afterEffect">
                                  <p:stCondLst>
                                    <p:cond delay="500"/>
                                  </p:stCondLst>
                                  <p:childTnLst>
                                    <p:set>
                                      <p:cBhvr>
                                        <p:cTn id="19" dur="1" fill="hold">
                                          <p:stCondLst>
                                            <p:cond delay="0"/>
                                          </p:stCondLst>
                                        </p:cTn>
                                        <p:tgtEl>
                                          <p:spTgt spid="14"/>
                                        </p:tgtEl>
                                        <p:attrNameLst>
                                          <p:attrName>style.visibility</p:attrName>
                                        </p:attrNameLst>
                                      </p:cBhvr>
                                      <p:to>
                                        <p:strVal val="visible"/>
                                      </p:to>
                                    </p:set>
                                    <p:anim calcmode="lin" valueType="num">
                                      <p:cBhvr>
                                        <p:cTn id="20" dur="23250" fill="hold"/>
                                        <p:tgtEl>
                                          <p:spTgt spid="14"/>
                                        </p:tgtEl>
                                        <p:attrNameLst>
                                          <p:attrName>ppt_w</p:attrName>
                                        </p:attrNameLst>
                                      </p:cBhvr>
                                      <p:tavLst>
                                        <p:tav tm="0">
                                          <p:val>
                                            <p:fltVal val="0"/>
                                          </p:val>
                                        </p:tav>
                                        <p:tav tm="100000">
                                          <p:val>
                                            <p:strVal val="#ppt_w"/>
                                          </p:val>
                                        </p:tav>
                                      </p:tavLst>
                                    </p:anim>
                                    <p:anim calcmode="lin" valueType="num">
                                      <p:cBhvr>
                                        <p:cTn id="21" dur="23250" fill="hold"/>
                                        <p:tgtEl>
                                          <p:spTgt spid="14"/>
                                        </p:tgtEl>
                                        <p:attrNameLst>
                                          <p:attrName>ppt_h</p:attrName>
                                        </p:attrNameLst>
                                      </p:cBhvr>
                                      <p:tavLst>
                                        <p:tav tm="0">
                                          <p:val>
                                            <p:fltVal val="0"/>
                                          </p:val>
                                        </p:tav>
                                        <p:tav tm="100000">
                                          <p:val>
                                            <p:strVal val="#ppt_h"/>
                                          </p:val>
                                        </p:tav>
                                      </p:tavLst>
                                    </p:anim>
                                    <p:anim calcmode="lin" valueType="num">
                                      <p:cBhvr>
                                        <p:cTn id="22" dur="23250" fill="hold"/>
                                        <p:tgtEl>
                                          <p:spTgt spid="14"/>
                                        </p:tgtEl>
                                        <p:attrNameLst>
                                          <p:attrName>style.rotation</p:attrName>
                                        </p:attrNameLst>
                                      </p:cBhvr>
                                      <p:tavLst>
                                        <p:tav tm="0">
                                          <p:val>
                                            <p:fltVal val="90"/>
                                          </p:val>
                                        </p:tav>
                                        <p:tav tm="100000">
                                          <p:val>
                                            <p:fltVal val="0"/>
                                          </p:val>
                                        </p:tav>
                                      </p:tavLst>
                                    </p:anim>
                                    <p:animEffect transition="in" filter="fade">
                                      <p:cBhvr>
                                        <p:cTn id="23" dur="23250"/>
                                        <p:tgtEl>
                                          <p:spTgt spid="14"/>
                                        </p:tgtEl>
                                      </p:cBhvr>
                                    </p:animEffect>
                                  </p:childTnLst>
                                </p:cTn>
                              </p:par>
                              <p:par>
                                <p:cTn id="24" presetID="10" presetClass="entr" presetSubtype="0" fill="hold" grpId="0" nodeType="withEffect">
                                  <p:stCondLst>
                                    <p:cond delay="50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fade">
                                      <p:cBhvr>
                                        <p:cTn id="26" dur="1150"/>
                                        <p:tgtEl>
                                          <p:spTgt spid="11"/>
                                        </p:tgtEl>
                                      </p:cBhvr>
                                    </p:animEffect>
                                  </p:childTnLst>
                                </p:cTn>
                              </p:par>
                            </p:childTnLst>
                          </p:cTn>
                        </p:par>
                        <p:par>
                          <p:cTn id="27" fill="hold">
                            <p:stCondLst>
                              <p:cond delay="46195"/>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150"/>
                                        <p:tgtEl>
                                          <p:spTgt spid="4"/>
                                        </p:tgtEl>
                                      </p:cBhvr>
                                    </p:animEffect>
                                  </p:childTnLst>
                                </p:cTn>
                              </p:par>
                            </p:childTnLst>
                          </p:cTn>
                        </p:par>
                        <p:par>
                          <p:cTn id="31" fill="hold">
                            <p:stCondLst>
                              <p:cond delay="53175"/>
                            </p:stCondLst>
                            <p:childTnLst>
                              <p:par>
                                <p:cTn id="32" presetID="1" presetClass="entr" presetSubtype="0" fill="hold" grpId="0" nodeType="afterEffect" nodePh="1">
                                  <p:stCondLst>
                                    <p:cond delay="200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6" name="Imagen 5" descr="Imagen que contiene hierba, cielo, exterior, carretera&#10;&#10;Descripción generada con confianza muy alta">
            <a:extLst>
              <a:ext uri="{FF2B5EF4-FFF2-40B4-BE49-F238E27FC236}">
                <a16:creationId xmlns:a16="http://schemas.microsoft.com/office/drawing/2014/main" id="{C6AEE07F-2443-4807-BBDD-908E9F1AE3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65675" y="-352925"/>
            <a:ext cx="6990432" cy="657100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CuadroTexto 3">
            <a:extLst>
              <a:ext uri="{FF2B5EF4-FFF2-40B4-BE49-F238E27FC236}">
                <a16:creationId xmlns:a16="http://schemas.microsoft.com/office/drawing/2014/main" id="{9888C8C4-B826-4562-9BC5-B36018979F03}"/>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Rectángulo 4">
            <a:extLst>
              <a:ext uri="{FF2B5EF4-FFF2-40B4-BE49-F238E27FC236}">
                <a16:creationId xmlns:a16="http://schemas.microsoft.com/office/drawing/2014/main" id="{561B65AB-9D57-4B43-A299-C2A0CE3193B4}"/>
              </a:ext>
            </a:extLst>
          </p:cNvPr>
          <p:cNvSpPr/>
          <p:nvPr/>
        </p:nvSpPr>
        <p:spPr>
          <a:xfrm>
            <a:off x="0" y="1528145"/>
            <a:ext cx="5005138" cy="1384995"/>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1991-1992</a:t>
            </a:r>
          </a:p>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Batallas finales </a:t>
            </a:r>
          </a:p>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y el campeonato mundial</a:t>
            </a:r>
          </a:p>
        </p:txBody>
      </p:sp>
      <p:sp>
        <p:nvSpPr>
          <p:cNvPr id="7" name="Rectángulo 6">
            <a:extLst>
              <a:ext uri="{FF2B5EF4-FFF2-40B4-BE49-F238E27FC236}">
                <a16:creationId xmlns:a16="http://schemas.microsoft.com/office/drawing/2014/main" id="{1EF0C750-FEB1-4C02-8CE7-5608B82CE7D5}"/>
              </a:ext>
            </a:extLst>
          </p:cNvPr>
          <p:cNvSpPr/>
          <p:nvPr/>
        </p:nvSpPr>
        <p:spPr>
          <a:xfrm>
            <a:off x="-128336" y="5490536"/>
            <a:ext cx="4256945"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Senna se había quedado sin combustible</a:t>
            </a:r>
          </a:p>
          <a:p>
            <a:pPr algn="ctr">
              <a:lnSpc>
                <a:spcPts val="2400"/>
              </a:lnSpc>
            </a:pPr>
            <a:r>
              <a:rPr lang="es-MX" sz="2800" b="1" dirty="0">
                <a:latin typeface="Edwardian Script ITC" panose="030303020407070D0804" pitchFamily="66" charset="0"/>
              </a:rPr>
              <a:t> y Mansell que había ganado la carrera </a:t>
            </a:r>
          </a:p>
          <a:p>
            <a:pPr algn="ctr">
              <a:lnSpc>
                <a:spcPts val="2400"/>
              </a:lnSpc>
            </a:pPr>
            <a:r>
              <a:rPr lang="es-MX" sz="2800" b="1" dirty="0">
                <a:latin typeface="Edwardian Script ITC" panose="030303020407070D0804" pitchFamily="66" charset="0"/>
              </a:rPr>
              <a:t>lo llevó en la vuelta de honor.</a:t>
            </a:r>
          </a:p>
        </p:txBody>
      </p:sp>
    </p:spTree>
    <p:extLst>
      <p:ext uri="{BB962C8B-B14F-4D97-AF65-F5344CB8AC3E}">
        <p14:creationId xmlns:p14="http://schemas.microsoft.com/office/powerpoint/2010/main" val="1509826806"/>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150"/>
                                        <p:tgtEl>
                                          <p:spTgt spid="5">
                                            <p:txEl>
                                              <p:pRg st="0" end="0"/>
                                            </p:txEl>
                                          </p:spTgt>
                                        </p:tgtEl>
                                      </p:cBhvr>
                                    </p:animEffect>
                                  </p:childTnLst>
                                </p:cTn>
                              </p:par>
                            </p:childTnLst>
                          </p:cTn>
                        </p:par>
                        <p:par>
                          <p:cTn id="8" fill="hold">
                            <p:stCondLst>
                              <p:cond delay="207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1150"/>
                                        <p:tgtEl>
                                          <p:spTgt spid="5">
                                            <p:txEl>
                                              <p:pRg st="1" end="1"/>
                                            </p:txEl>
                                          </p:spTgt>
                                        </p:tgtEl>
                                      </p:cBhvr>
                                    </p:animEffect>
                                  </p:childTnLst>
                                </p:cTn>
                              </p:par>
                            </p:childTnLst>
                          </p:cTn>
                        </p:par>
                        <p:par>
                          <p:cTn id="12" fill="hold">
                            <p:stCondLst>
                              <p:cond delay="583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1150"/>
                                        <p:tgtEl>
                                          <p:spTgt spid="5">
                                            <p:txEl>
                                              <p:pRg st="2" end="2"/>
                                            </p:txEl>
                                          </p:spTgt>
                                        </p:tgtEl>
                                      </p:cBhvr>
                                    </p:animEffect>
                                  </p:childTnLst>
                                </p:cTn>
                              </p:par>
                            </p:childTnLst>
                          </p:cTn>
                        </p:par>
                        <p:par>
                          <p:cTn id="16" fill="hold">
                            <p:stCondLst>
                              <p:cond delay="9165"/>
                            </p:stCondLst>
                            <p:childTnLst>
                              <p:par>
                                <p:cTn id="17" presetID="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1750" fill="hold"/>
                                        <p:tgtEl>
                                          <p:spTgt spid="6"/>
                                        </p:tgtEl>
                                        <p:attrNameLst>
                                          <p:attrName>ppt_x</p:attrName>
                                        </p:attrNameLst>
                                      </p:cBhvr>
                                      <p:tavLst>
                                        <p:tav tm="0">
                                          <p:val>
                                            <p:strVal val="#ppt_x"/>
                                          </p:val>
                                        </p:tav>
                                        <p:tav tm="100000">
                                          <p:val>
                                            <p:strVal val="#ppt_x"/>
                                          </p:val>
                                        </p:tav>
                                      </p:tavLst>
                                    </p:anim>
                                    <p:anim calcmode="lin" valueType="num">
                                      <p:cBhvr additive="base">
                                        <p:cTn id="20" dur="11750" fill="hold"/>
                                        <p:tgtEl>
                                          <p:spTgt spid="6"/>
                                        </p:tgtEl>
                                        <p:attrNameLst>
                                          <p:attrName>ppt_y</p:attrName>
                                        </p:attrNameLst>
                                      </p:cBhvr>
                                      <p:tavLst>
                                        <p:tav tm="0">
                                          <p:val>
                                            <p:strVal val="0-#ppt_h/2"/>
                                          </p:val>
                                        </p:tav>
                                        <p:tav tm="100000">
                                          <p:val>
                                            <p:strVal val="#ppt_y"/>
                                          </p:val>
                                        </p:tav>
                                      </p:tavLst>
                                    </p:anim>
                                  </p:childTnLst>
                                </p:cTn>
                              </p:par>
                              <p:par>
                                <p:cTn id="21" presetID="53" presetClass="entr" presetSubtype="1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1750" fill="hold"/>
                                        <p:tgtEl>
                                          <p:spTgt spid="6"/>
                                        </p:tgtEl>
                                        <p:attrNameLst>
                                          <p:attrName>ppt_w</p:attrName>
                                        </p:attrNameLst>
                                      </p:cBhvr>
                                      <p:tavLst>
                                        <p:tav tm="0">
                                          <p:val>
                                            <p:fltVal val="0"/>
                                          </p:val>
                                        </p:tav>
                                        <p:tav tm="100000">
                                          <p:val>
                                            <p:strVal val="#ppt_w"/>
                                          </p:val>
                                        </p:tav>
                                      </p:tavLst>
                                    </p:anim>
                                    <p:anim calcmode="lin" valueType="num">
                                      <p:cBhvr>
                                        <p:cTn id="24" dur="11750" fill="hold"/>
                                        <p:tgtEl>
                                          <p:spTgt spid="6"/>
                                        </p:tgtEl>
                                        <p:attrNameLst>
                                          <p:attrName>ppt_h</p:attrName>
                                        </p:attrNameLst>
                                      </p:cBhvr>
                                      <p:tavLst>
                                        <p:tav tm="0">
                                          <p:val>
                                            <p:fltVal val="0"/>
                                          </p:val>
                                        </p:tav>
                                        <p:tav tm="100000">
                                          <p:val>
                                            <p:strVal val="#ppt_h"/>
                                          </p:val>
                                        </p:tav>
                                      </p:tavLst>
                                    </p:anim>
                                    <p:animEffect transition="in" filter="fade">
                                      <p:cBhvr>
                                        <p:cTn id="25" dur="11750"/>
                                        <p:tgtEl>
                                          <p:spTgt spid="6"/>
                                        </p:tgtEl>
                                      </p:cBhvr>
                                    </p:animEffect>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50"/>
                                        <p:tgtEl>
                                          <p:spTgt spid="7"/>
                                        </p:tgtEl>
                                      </p:cBhvr>
                                    </p:animEffect>
                                  </p:childTnLst>
                                </p:cTn>
                              </p:par>
                            </p:childTnLst>
                          </p:cTn>
                        </p:par>
                        <p:par>
                          <p:cTn id="29" fill="hold">
                            <p:stCondLst>
                              <p:cond delay="21435"/>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persona, hombre, exterior, suelo&#10;&#10;Descripción generada con confianza alta">
            <a:extLst>
              <a:ext uri="{FF2B5EF4-FFF2-40B4-BE49-F238E27FC236}">
                <a16:creationId xmlns:a16="http://schemas.microsoft.com/office/drawing/2014/main" id="{397CE831-F8ED-4C44-AAF2-D7BDD02184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6096000" cy="3429000"/>
          </a:xfrm>
          <a:prstGeom prst="rect">
            <a:avLst/>
          </a:prstGeom>
          <a:effectLst>
            <a:softEdge rad="317500"/>
          </a:effectLst>
        </p:spPr>
      </p:pic>
      <p:pic>
        <p:nvPicPr>
          <p:cNvPr id="6" name="Imagen 5" descr="Imagen que contiene deporte, persona, exterior, hombre&#10;&#10;Descripción generada con confianza muy alta">
            <a:extLst>
              <a:ext uri="{FF2B5EF4-FFF2-40B4-BE49-F238E27FC236}">
                <a16:creationId xmlns:a16="http://schemas.microsoft.com/office/drawing/2014/main" id="{49F00002-7C0E-42CC-B474-3EDAC7A26C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04674"/>
            <a:ext cx="4884367" cy="3657170"/>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1" y="292898"/>
            <a:ext cx="6368717" cy="2862322"/>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1991 repitió el subcampeonato por tercera vez, </a:t>
            </a:r>
          </a:p>
          <a:p>
            <a:pPr algn="ctr">
              <a:lnSpc>
                <a:spcPts val="2400"/>
              </a:lnSpc>
            </a:pPr>
            <a:r>
              <a:rPr lang="es-MX" sz="2800" b="1" dirty="0">
                <a:latin typeface="Edwardian Script ITC" panose="030303020407070D0804" pitchFamily="66" charset="0"/>
              </a:rPr>
              <a:t>luchando contra la poca fiabilidad del Williams-Renault </a:t>
            </a:r>
          </a:p>
          <a:p>
            <a:pPr algn="ctr">
              <a:lnSpc>
                <a:spcPts val="2400"/>
              </a:lnSpc>
            </a:pPr>
            <a:r>
              <a:rPr lang="es-MX" sz="2800" b="1" dirty="0">
                <a:latin typeface="Edwardian Script ITC" panose="030303020407070D0804" pitchFamily="66" charset="0"/>
              </a:rPr>
              <a:t>a comienzo de temporada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perdió el Gran Premio de Canadá en la última vuelta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o por el error garrafal del box de su equipo en Portugal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no ajustaron una tuerca y perdió la rueda </a:t>
            </a:r>
          </a:p>
          <a:p>
            <a:pPr algn="ctr">
              <a:lnSpc>
                <a:spcPts val="2400"/>
              </a:lnSpc>
            </a:pPr>
            <a:r>
              <a:rPr lang="es-MX" sz="2800" b="1" dirty="0">
                <a:solidFill>
                  <a:srgbClr val="7030A0"/>
                </a:solidFill>
                <a:latin typeface="Edwardian Script ITC" panose="030303020407070D0804" pitchFamily="66" charset="0"/>
              </a:rPr>
              <a:t>cuando punteaba cómodamente la competencia</a:t>
            </a:r>
          </a:p>
          <a:p>
            <a:pPr algn="ctr">
              <a:lnSpc>
                <a:spcPts val="2400"/>
              </a:lnSpc>
            </a:pPr>
            <a:r>
              <a:rPr lang="es-MX" sz="2800" b="1" dirty="0">
                <a:solidFill>
                  <a:srgbClr val="7030A0"/>
                </a:solidFill>
                <a:latin typeface="Edwardian Script ITC" panose="030303020407070D0804" pitchFamily="66" charset="0"/>
              </a:rPr>
              <a:t> y posteriormente fue descalificado de la competencia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y contra </a:t>
            </a:r>
            <a:r>
              <a:rPr lang="es-MX" sz="2800" b="1" dirty="0" err="1">
                <a:latin typeface="Edwardian Script ITC" panose="030303020407070D0804" pitchFamily="66" charset="0"/>
              </a:rPr>
              <a:t>Ayrton</a:t>
            </a:r>
            <a:r>
              <a:rPr lang="es-MX" sz="2800" b="1" dirty="0">
                <a:latin typeface="Edwardian Script ITC" panose="030303020407070D0804" pitchFamily="66" charset="0"/>
              </a:rPr>
              <a:t> Senna que realizó una temporada sin errores.</a:t>
            </a:r>
          </a:p>
        </p:txBody>
      </p:sp>
      <p:sp>
        <p:nvSpPr>
          <p:cNvPr id="4" name="Rectángulo 3">
            <a:extLst>
              <a:ext uri="{FF2B5EF4-FFF2-40B4-BE49-F238E27FC236}">
                <a16:creationId xmlns:a16="http://schemas.microsoft.com/office/drawing/2014/main" id="{B7183F89-E462-4FEE-AA05-2496B9C30C18}"/>
              </a:ext>
            </a:extLst>
          </p:cNvPr>
          <p:cNvSpPr/>
          <p:nvPr/>
        </p:nvSpPr>
        <p:spPr>
          <a:xfrm>
            <a:off x="4636168" y="3372981"/>
            <a:ext cx="7555832" cy="350865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 todas maneras fue para él una temporada brillante ganando </a:t>
            </a:r>
          </a:p>
          <a:p>
            <a:pPr algn="ctr">
              <a:lnSpc>
                <a:spcPts val="2400"/>
              </a:lnSpc>
            </a:pPr>
            <a:r>
              <a:rPr lang="es-MX" sz="2800" b="1" dirty="0">
                <a:latin typeface="Edwardian Script ITC" panose="030303020407070D0804" pitchFamily="66" charset="0"/>
              </a:rPr>
              <a:t>tres GP  consecutivos (</a:t>
            </a:r>
            <a:r>
              <a:rPr lang="es-MX" sz="2800" b="1" dirty="0">
                <a:solidFill>
                  <a:srgbClr val="7030A0"/>
                </a:solidFill>
                <a:latin typeface="Edwardian Script ITC" panose="030303020407070D0804" pitchFamily="66" charset="0"/>
              </a:rPr>
              <a:t>en </a:t>
            </a:r>
            <a:r>
              <a:rPr lang="es-MX" sz="2800" b="1" dirty="0" err="1">
                <a:solidFill>
                  <a:srgbClr val="7030A0"/>
                </a:solidFill>
                <a:latin typeface="Edwardian Script ITC" panose="030303020407070D0804" pitchFamily="66" charset="0"/>
              </a:rPr>
              <a:t>Magny-Cours</a:t>
            </a:r>
            <a:r>
              <a:rPr lang="es-MX" sz="2800" b="1" dirty="0">
                <a:solidFill>
                  <a:srgbClr val="7030A0"/>
                </a:solidFill>
                <a:latin typeface="Edwardian Script ITC" panose="030303020407070D0804" pitchFamily="66" charset="0"/>
              </a:rPr>
              <a:t>, Francia, superando a </a:t>
            </a:r>
            <a:r>
              <a:rPr lang="es-MX" sz="2800" b="1" dirty="0" err="1">
                <a:solidFill>
                  <a:srgbClr val="7030A0"/>
                </a:solidFill>
                <a:latin typeface="Edwardian Script ITC" panose="030303020407070D0804" pitchFamily="66" charset="0"/>
              </a:rPr>
              <a:t>Prost</a:t>
            </a:r>
            <a:r>
              <a:rPr lang="es-MX" sz="2800" b="1" dirty="0">
                <a:solidFill>
                  <a:srgbClr val="7030A0"/>
                </a:solidFill>
                <a:latin typeface="Edwardian Script ITC" panose="030303020407070D0804" pitchFamily="66" charset="0"/>
              </a:rPr>
              <a:t> por afuera y tomándose revancha del año anterior; delante de su público </a:t>
            </a:r>
          </a:p>
          <a:p>
            <a:pPr algn="ctr">
              <a:lnSpc>
                <a:spcPts val="2400"/>
              </a:lnSpc>
            </a:pPr>
            <a:r>
              <a:rPr lang="es-MX" sz="2800" b="1" dirty="0">
                <a:solidFill>
                  <a:srgbClr val="7030A0"/>
                </a:solidFill>
                <a:latin typeface="Edwardian Script ITC" panose="030303020407070D0804" pitchFamily="66" charset="0"/>
              </a:rPr>
              <a:t>en </a:t>
            </a:r>
            <a:r>
              <a:rPr lang="es-MX" sz="2800" b="1" dirty="0" err="1">
                <a:solidFill>
                  <a:srgbClr val="7030A0"/>
                </a:solidFill>
                <a:latin typeface="Edwardian Script ITC" panose="030303020407070D0804" pitchFamily="66" charset="0"/>
              </a:rPr>
              <a:t>Silverstone</a:t>
            </a:r>
            <a:r>
              <a:rPr lang="es-MX" sz="2800" b="1" dirty="0">
                <a:solidFill>
                  <a:srgbClr val="7030A0"/>
                </a:solidFill>
                <a:latin typeface="Edwardian Script ITC" panose="030303020407070D0804" pitchFamily="66" charset="0"/>
              </a:rPr>
              <a:t>, Inglaterra; y en </a:t>
            </a:r>
            <a:r>
              <a:rPr lang="es-MX" sz="2800" b="1" dirty="0" err="1">
                <a:solidFill>
                  <a:srgbClr val="7030A0"/>
                </a:solidFill>
                <a:latin typeface="Edwardian Script ITC" panose="030303020407070D0804" pitchFamily="66" charset="0"/>
              </a:rPr>
              <a:t>Hockenheimring</a:t>
            </a:r>
            <a:r>
              <a:rPr lang="es-MX" sz="2800" b="1" dirty="0">
                <a:solidFill>
                  <a:srgbClr val="7030A0"/>
                </a:solidFill>
                <a:latin typeface="Edwardian Script ITC" panose="030303020407070D0804" pitchFamily="66" charset="0"/>
              </a:rPr>
              <a:t>, Alemania, </a:t>
            </a:r>
          </a:p>
          <a:p>
            <a:pPr algn="ctr">
              <a:lnSpc>
                <a:spcPts val="2400"/>
              </a:lnSpc>
            </a:pPr>
            <a:r>
              <a:rPr lang="es-MX" sz="2800" b="1" dirty="0">
                <a:solidFill>
                  <a:srgbClr val="7030A0"/>
                </a:solidFill>
                <a:latin typeface="Edwardian Script ITC" panose="030303020407070D0804" pitchFamily="66" charset="0"/>
              </a:rPr>
              <a:t>de punta a punta</a:t>
            </a:r>
            <a:r>
              <a:rPr lang="es-MX" sz="2800" b="1" dirty="0">
                <a:latin typeface="Edwardian Script ITC" panose="030303020407070D0804" pitchFamily="66" charset="0"/>
              </a:rPr>
              <a:t>), obteniendo su primer y único triunfo en </a:t>
            </a:r>
            <a:r>
              <a:rPr lang="es-MX" sz="2800" b="1" dirty="0" err="1">
                <a:latin typeface="Edwardian Script ITC" panose="030303020407070D0804" pitchFamily="66" charset="0"/>
              </a:rPr>
              <a:t>Monza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en una de sus actuaciones más estratégicas (</a:t>
            </a:r>
            <a:r>
              <a:rPr lang="es-MX" sz="2800" b="1" dirty="0">
                <a:solidFill>
                  <a:srgbClr val="7030A0"/>
                </a:solidFill>
                <a:latin typeface="Edwardian Script ITC" panose="030303020407070D0804" pitchFamily="66" charset="0"/>
              </a:rPr>
              <a:t>dejando que su compañero </a:t>
            </a:r>
            <a:r>
              <a:rPr lang="es-MX" sz="2800" b="1" dirty="0" err="1">
                <a:solidFill>
                  <a:srgbClr val="7030A0"/>
                </a:solidFill>
                <a:latin typeface="Edwardian Script ITC" panose="030303020407070D0804" pitchFamily="66" charset="0"/>
              </a:rPr>
              <a:t>Riccardo</a:t>
            </a:r>
            <a:r>
              <a:rPr lang="es-MX" sz="2800" b="1" dirty="0">
                <a:solidFill>
                  <a:srgbClr val="7030A0"/>
                </a:solidFill>
                <a:latin typeface="Edwardian Script ITC" panose="030303020407070D0804" pitchFamily="66" charset="0"/>
              </a:rPr>
              <a:t> </a:t>
            </a:r>
            <a:r>
              <a:rPr lang="es-MX" sz="2800" b="1" dirty="0" err="1">
                <a:solidFill>
                  <a:srgbClr val="7030A0"/>
                </a:solidFill>
                <a:latin typeface="Edwardian Script ITC" panose="030303020407070D0804" pitchFamily="66" charset="0"/>
              </a:rPr>
              <a:t>Patrese</a:t>
            </a:r>
            <a:r>
              <a:rPr lang="es-MX" sz="2800" b="1" dirty="0">
                <a:solidFill>
                  <a:srgbClr val="7030A0"/>
                </a:solidFill>
                <a:latin typeface="Edwardian Script ITC" panose="030303020407070D0804" pitchFamily="66" charset="0"/>
              </a:rPr>
              <a:t> desgaste los neumáticos de Senna, para luego superarlo</a:t>
            </a:r>
            <a:r>
              <a:rPr lang="es-MX" sz="2800" b="1" dirty="0">
                <a:latin typeface="Edwardian Script ITC" panose="030303020407070D0804" pitchFamily="66" charset="0"/>
              </a:rPr>
              <a:t>) que fue festejado hasta el delirio por los </a:t>
            </a:r>
            <a:r>
              <a:rPr lang="es-MX" sz="2800" b="1" dirty="0" err="1">
                <a:latin typeface="Edwardian Script ITC" panose="030303020407070D0804" pitchFamily="66" charset="0"/>
              </a:rPr>
              <a:t>tifosi</a:t>
            </a:r>
            <a:r>
              <a:rPr lang="es-MX" sz="2800" b="1" dirty="0">
                <a:latin typeface="Edwardian Script ITC" panose="030303020407070D0804" pitchFamily="66" charset="0"/>
              </a:rPr>
              <a:t> italianos como si hubiera corrido para Ferrari, y una gran victoria en el circuito de Cataluña </a:t>
            </a:r>
          </a:p>
          <a:p>
            <a:pPr algn="ctr">
              <a:lnSpc>
                <a:spcPts val="2400"/>
              </a:lnSpc>
            </a:pPr>
            <a:r>
              <a:rPr lang="es-MX" sz="2800" b="1" dirty="0">
                <a:latin typeface="Edwardian Script ITC" panose="030303020407070D0804" pitchFamily="66" charset="0"/>
              </a:rPr>
              <a:t>que se estrenaba como circuito de F-1, en la que debería adelantar </a:t>
            </a:r>
          </a:p>
          <a:p>
            <a:pPr algn="ctr">
              <a:lnSpc>
                <a:spcPts val="2400"/>
              </a:lnSpc>
            </a:pPr>
            <a:r>
              <a:rPr lang="es-MX" sz="2800" b="1" dirty="0">
                <a:latin typeface="Edwardian Script ITC" panose="030303020407070D0804" pitchFamily="66" charset="0"/>
              </a:rPr>
              <a:t>a Schumacher, Berger y Senna en grandes maniobras.</a:t>
            </a:r>
          </a:p>
        </p:txBody>
      </p:sp>
      <p:sp>
        <p:nvSpPr>
          <p:cNvPr id="7" name="CuadroTexto 6">
            <a:extLst>
              <a:ext uri="{FF2B5EF4-FFF2-40B4-BE49-F238E27FC236}">
                <a16:creationId xmlns:a16="http://schemas.microsoft.com/office/drawing/2014/main" id="{A3A20428-E0DB-4841-B26F-3F0E23DF1F04}"/>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5757031"/>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20000"/>
                                        <p:tgtEl>
                                          <p:spTgt spid="8"/>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50"/>
                                        <p:tgtEl>
                                          <p:spTgt spid="3"/>
                                        </p:tgtEl>
                                      </p:cBhvr>
                                    </p:animEffect>
                                  </p:childTnLst>
                                </p:cTn>
                              </p:par>
                            </p:childTnLst>
                          </p:cTn>
                        </p:par>
                        <p:par>
                          <p:cTn id="11" fill="hold">
                            <p:stCondLst>
                              <p:cond delay="44315"/>
                            </p:stCondLst>
                            <p:childTnLst>
                              <p:par>
                                <p:cTn id="12" presetID="21" presetClass="entr" presetSubtype="8"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20000"/>
                                        <p:tgtEl>
                                          <p:spTgt spid="6"/>
                                        </p:tgtEl>
                                      </p:cBhvr>
                                    </p:animEffect>
                                  </p:childTnLst>
                                </p:cTn>
                              </p:par>
                              <p:par>
                                <p:cTn id="15" presetID="10" presetClass="entr" presetSubtype="0" fill="hold" grpId="0" nodeType="with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50"/>
                                        <p:tgtEl>
                                          <p:spTgt spid="4"/>
                                        </p:tgtEl>
                                      </p:cBhvr>
                                    </p:animEffect>
                                  </p:childTnLst>
                                </p:cTn>
                              </p:par>
                            </p:childTnLst>
                          </p:cTn>
                        </p:par>
                        <p:par>
                          <p:cTn id="18" fill="hold">
                            <p:stCondLst>
                              <p:cond delay="115730"/>
                            </p:stCondLst>
                            <p:childTnLst>
                              <p:par>
                                <p:cTn id="19" presetID="1" presetClass="entr" presetSubtype="0" fill="hold" grpId="0" nodeType="afterEffect" nodePh="1">
                                  <p:stCondLst>
                                    <p:cond delay="2000"/>
                                  </p:stCondLst>
                                  <p:endCondLst>
                                    <p:cond evt="begin" delay="0">
                                      <p:tn val="19"/>
                                    </p:cond>
                                  </p:end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6096000" y="565612"/>
            <a:ext cx="6096000"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Se recordará esa carrera por su duelo milimétrico </a:t>
            </a:r>
          </a:p>
          <a:p>
            <a:pPr algn="ctr">
              <a:lnSpc>
                <a:spcPts val="2400"/>
              </a:lnSpc>
            </a:pPr>
            <a:r>
              <a:rPr lang="es-MX" sz="2800" b="1" dirty="0">
                <a:latin typeface="Edwardian Script ITC" panose="030303020407070D0804" pitchFamily="66" charset="0"/>
              </a:rPr>
              <a:t>de rueda a rueda con </a:t>
            </a:r>
            <a:r>
              <a:rPr lang="es-MX" sz="2800" b="1" dirty="0" err="1">
                <a:latin typeface="Edwardian Script ITC" panose="030303020407070D0804" pitchFamily="66" charset="0"/>
              </a:rPr>
              <a:t>Ayrton</a:t>
            </a:r>
            <a:r>
              <a:rPr lang="es-MX" sz="2800" b="1" dirty="0">
                <a:latin typeface="Edwardian Script ITC" panose="030303020407070D0804" pitchFamily="66" charset="0"/>
              </a:rPr>
              <a:t> Senna en la recta principal.</a:t>
            </a:r>
          </a:p>
        </p:txBody>
      </p:sp>
      <p:sp>
        <p:nvSpPr>
          <p:cNvPr id="4" name="Rectángulo 3">
            <a:extLst>
              <a:ext uri="{FF2B5EF4-FFF2-40B4-BE49-F238E27FC236}">
                <a16:creationId xmlns:a16="http://schemas.microsoft.com/office/drawing/2014/main" id="{EE7C0C47-C3E9-47E5-810C-5E8BF8D91795}"/>
              </a:ext>
            </a:extLst>
          </p:cNvPr>
          <p:cNvSpPr/>
          <p:nvPr/>
        </p:nvSpPr>
        <p:spPr>
          <a:xfrm>
            <a:off x="6096000" y="1431883"/>
            <a:ext cx="6096000"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El título se definió en Japón cuando </a:t>
            </a:r>
            <a:r>
              <a:rPr lang="es-MX" sz="2800" b="1" dirty="0" err="1">
                <a:latin typeface="Edwardian Script ITC" panose="030303020407070D0804" pitchFamily="66" charset="0"/>
              </a:rPr>
              <a:t>mansell</a:t>
            </a:r>
            <a:r>
              <a:rPr lang="es-MX" sz="2800" b="1" dirty="0">
                <a:latin typeface="Edwardian Script ITC" panose="030303020407070D0804" pitchFamily="66" charset="0"/>
              </a:rPr>
              <a:t> se despistaba </a:t>
            </a:r>
          </a:p>
          <a:p>
            <a:pPr algn="ctr">
              <a:lnSpc>
                <a:spcPts val="2400"/>
              </a:lnSpc>
            </a:pPr>
            <a:r>
              <a:rPr lang="es-MX" sz="2800" b="1" dirty="0">
                <a:latin typeface="Edwardian Script ITC" panose="030303020407070D0804" pitchFamily="66" charset="0"/>
              </a:rPr>
              <a:t>en la segunda curva de </a:t>
            </a:r>
            <a:r>
              <a:rPr lang="es-MX" sz="2800" b="1" dirty="0" err="1">
                <a:latin typeface="Edwardian Script ITC" panose="030303020407070D0804" pitchFamily="66" charset="0"/>
              </a:rPr>
              <a:t>suzuka</a:t>
            </a:r>
            <a:r>
              <a:rPr lang="es-MX" sz="2800" b="1" dirty="0">
                <a:latin typeface="Edwardian Script ITC" panose="030303020407070D0804" pitchFamily="66" charset="0"/>
              </a:rPr>
              <a:t>.</a:t>
            </a:r>
          </a:p>
        </p:txBody>
      </p:sp>
      <p:sp>
        <p:nvSpPr>
          <p:cNvPr id="6" name="Rectángulo 5">
            <a:extLst>
              <a:ext uri="{FF2B5EF4-FFF2-40B4-BE49-F238E27FC236}">
                <a16:creationId xmlns:a16="http://schemas.microsoft.com/office/drawing/2014/main" id="{EB1B0C73-F029-4B70-A91C-6B3EE2A982A4}"/>
              </a:ext>
            </a:extLst>
          </p:cNvPr>
          <p:cNvSpPr/>
          <p:nvPr/>
        </p:nvSpPr>
        <p:spPr>
          <a:xfrm>
            <a:off x="4122821" y="4929065"/>
            <a:ext cx="8069179" cy="196977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De esa temporada, donde Mansell ganaba las carreras casi sin oposición,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contó con el Williams-Renault FW14b, uno de los monoplazas </a:t>
            </a:r>
          </a:p>
          <a:p>
            <a:pPr algn="ctr">
              <a:lnSpc>
                <a:spcPts val="2400"/>
              </a:lnSpc>
            </a:pPr>
            <a:r>
              <a:rPr lang="es-MX" sz="2800" b="1" dirty="0">
                <a:solidFill>
                  <a:srgbClr val="7030A0"/>
                </a:solidFill>
                <a:latin typeface="Edwardian Script ITC" panose="030303020407070D0804" pitchFamily="66" charset="0"/>
              </a:rPr>
              <a:t>más tecnológicos que se han fabricado</a:t>
            </a:r>
            <a:r>
              <a:rPr lang="es-MX" sz="2800" b="1" dirty="0">
                <a:latin typeface="Edwardian Script ITC" panose="030303020407070D0804" pitchFamily="66" charset="0"/>
              </a:rPr>
              <a:t>) podemos destacar la victoria en </a:t>
            </a:r>
            <a:r>
              <a:rPr lang="es-MX" sz="2800" b="1" dirty="0" err="1">
                <a:latin typeface="Edwardian Script ITC" panose="030303020407070D0804" pitchFamily="66" charset="0"/>
              </a:rPr>
              <a:t>Silverstone</a:t>
            </a:r>
            <a:r>
              <a:rPr lang="es-MX" sz="2800" b="1" dirty="0">
                <a:latin typeface="Edwardian Script ITC" panose="030303020407070D0804" pitchFamily="66" charset="0"/>
              </a:rPr>
              <a:t>, de punta a punta, luego de haber obtenido la pole position a más de 2 segundos </a:t>
            </a:r>
          </a:p>
          <a:p>
            <a:pPr algn="ctr">
              <a:lnSpc>
                <a:spcPts val="2400"/>
              </a:lnSpc>
            </a:pPr>
            <a:r>
              <a:rPr lang="es-MX" sz="2800" b="1" dirty="0">
                <a:latin typeface="Edwardian Script ITC" panose="030303020407070D0804" pitchFamily="66" charset="0"/>
              </a:rPr>
              <a:t>de diferencia con </a:t>
            </a:r>
            <a:r>
              <a:rPr lang="es-MX" sz="2800" b="1" dirty="0" err="1">
                <a:latin typeface="Edwardian Script ITC" panose="030303020407070D0804" pitchFamily="66" charset="0"/>
              </a:rPr>
              <a:t>Patrese</a:t>
            </a:r>
            <a:r>
              <a:rPr lang="es-MX" sz="2800" b="1" dirty="0">
                <a:latin typeface="Edwardian Script ITC" panose="030303020407070D0804" pitchFamily="66" charset="0"/>
              </a:rPr>
              <a:t> (</a:t>
            </a:r>
            <a:r>
              <a:rPr lang="es-MX" sz="2800" b="1" dirty="0">
                <a:solidFill>
                  <a:srgbClr val="7030A0"/>
                </a:solidFill>
                <a:latin typeface="Edwardian Script ITC" panose="030303020407070D0804" pitchFamily="66" charset="0"/>
              </a:rPr>
              <a:t>segundo</a:t>
            </a:r>
            <a:r>
              <a:rPr lang="es-MX" sz="2800" b="1" dirty="0">
                <a:latin typeface="Edwardian Script ITC" panose="030303020407070D0804" pitchFamily="66" charset="0"/>
              </a:rPr>
              <a:t>) y a casi tres de Senna, </a:t>
            </a:r>
          </a:p>
          <a:p>
            <a:pPr algn="ctr">
              <a:lnSpc>
                <a:spcPts val="2400"/>
              </a:lnSpc>
            </a:pPr>
            <a:r>
              <a:rPr lang="es-MX" sz="2800" b="1" dirty="0">
                <a:latin typeface="Edwardian Script ITC" panose="030303020407070D0804" pitchFamily="66" charset="0"/>
              </a:rPr>
              <a:t>carrera que Mansell ha elegido entre sus favoritas en su libro autobiográfico.</a:t>
            </a:r>
          </a:p>
        </p:txBody>
      </p:sp>
      <p:pic>
        <p:nvPicPr>
          <p:cNvPr id="8" name="Imagen 7" descr="Imagen que contiene carretera&#10;&#10;Descripción generada con confianza muy alta">
            <a:extLst>
              <a:ext uri="{FF2B5EF4-FFF2-40B4-BE49-F238E27FC236}">
                <a16:creationId xmlns:a16="http://schemas.microsoft.com/office/drawing/2014/main" id="{F4A6D4CB-D2F2-49E2-84DC-C381EACB7D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142"/>
            <a:ext cx="6096000" cy="2807150"/>
          </a:xfrm>
          <a:prstGeom prst="rect">
            <a:avLst/>
          </a:prstGeom>
          <a:effectLst>
            <a:softEdge rad="317500"/>
          </a:effectLst>
        </p:spPr>
      </p:pic>
      <p:pic>
        <p:nvPicPr>
          <p:cNvPr id="10" name="Imagen 9" descr="Imagen que contiene cielo, carretera, exterior, camión&#10;&#10;Descripción generada con confianza muy alta">
            <a:extLst>
              <a:ext uri="{FF2B5EF4-FFF2-40B4-BE49-F238E27FC236}">
                <a16:creationId xmlns:a16="http://schemas.microsoft.com/office/drawing/2014/main" id="{01992A6B-9D74-490F-8E31-4676B648A1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630904"/>
            <a:ext cx="4259179" cy="4259179"/>
          </a:xfrm>
          <a:prstGeom prst="rect">
            <a:avLst/>
          </a:prstGeom>
          <a:effectLst>
            <a:softEdge rad="317500"/>
          </a:effectLst>
        </p:spPr>
      </p:pic>
      <p:sp>
        <p:nvSpPr>
          <p:cNvPr id="11" name="Rectángulo 10">
            <a:extLst>
              <a:ext uri="{FF2B5EF4-FFF2-40B4-BE49-F238E27FC236}">
                <a16:creationId xmlns:a16="http://schemas.microsoft.com/office/drawing/2014/main" id="{031E8B3D-29A9-41D2-A206-0E0D65687367}"/>
              </a:ext>
            </a:extLst>
          </p:cNvPr>
          <p:cNvSpPr/>
          <p:nvPr/>
        </p:nvSpPr>
        <p:spPr>
          <a:xfrm>
            <a:off x="3930316" y="2482648"/>
            <a:ext cx="8253664" cy="2246769"/>
          </a:xfrm>
          <a:prstGeom prst="rect">
            <a:avLst/>
          </a:prstGeom>
        </p:spPr>
        <p:txBody>
          <a:bodyPr wrap="square">
            <a:spAutoFit/>
          </a:bodyPr>
          <a:lstStyle/>
          <a:p>
            <a:pPr lvl="0" algn="ctr">
              <a:lnSpc>
                <a:spcPts val="2400"/>
              </a:lnSpc>
            </a:pPr>
            <a:r>
              <a:rPr lang="es-MX" sz="2800" b="1" dirty="0">
                <a:solidFill>
                  <a:prstClr val="black"/>
                </a:solidFill>
                <a:latin typeface="Edwardian Script ITC" panose="030303020407070D0804" pitchFamily="66" charset="0"/>
              </a:rPr>
              <a:t>La revancha llegó en 1992  donde logró coronarse finalmente campeón mundial en el circuito de </a:t>
            </a:r>
            <a:r>
              <a:rPr lang="es-MX" sz="2800" b="1" dirty="0" err="1">
                <a:solidFill>
                  <a:prstClr val="black"/>
                </a:solidFill>
                <a:latin typeface="Edwardian Script ITC" panose="030303020407070D0804" pitchFamily="66" charset="0"/>
              </a:rPr>
              <a:t>Hungaroring</a:t>
            </a:r>
            <a:r>
              <a:rPr lang="es-MX" sz="2800" b="1" dirty="0">
                <a:solidFill>
                  <a:prstClr val="black"/>
                </a:solidFill>
                <a:latin typeface="Edwardian Script ITC" panose="030303020407070D0804" pitchFamily="66" charset="0"/>
              </a:rPr>
              <a:t>, Hungría, </a:t>
            </a:r>
            <a:r>
              <a:rPr lang="es-MX" sz="2800" b="1" dirty="0">
                <a:latin typeface="Edwardian Script ITC" panose="030303020407070D0804" pitchFamily="66" charset="0"/>
              </a:rPr>
              <a:t>ganando 9 carreras en esa temporada (</a:t>
            </a:r>
            <a:r>
              <a:rPr lang="es-MX" sz="2800" b="1" dirty="0">
                <a:solidFill>
                  <a:srgbClr val="7030A0"/>
                </a:solidFill>
                <a:latin typeface="Edwardian Script ITC" panose="030303020407070D0804" pitchFamily="66" charset="0"/>
              </a:rPr>
              <a:t>cinco de ellas de forma consecutiva al inicio de la temporada</a:t>
            </a:r>
            <a:r>
              <a:rPr lang="es-MX" sz="2800" b="1" dirty="0">
                <a:latin typeface="Edwardian Script ITC" panose="030303020407070D0804" pitchFamily="66" charset="0"/>
              </a:rPr>
              <a:t>) lo cual es un récord </a:t>
            </a:r>
          </a:p>
          <a:p>
            <a:pPr lvl="0" algn="ctr">
              <a:lnSpc>
                <a:spcPts val="2400"/>
              </a:lnSpc>
            </a:pPr>
            <a:r>
              <a:rPr lang="es-MX" sz="2800" b="1" dirty="0">
                <a:latin typeface="Edwardian Script ITC" panose="030303020407070D0804" pitchFamily="66" charset="0"/>
              </a:rPr>
              <a:t>y obteniendo 14  pole positions (</a:t>
            </a:r>
            <a:r>
              <a:rPr lang="es-MX" sz="2800" b="1" dirty="0">
                <a:solidFill>
                  <a:srgbClr val="7030A0"/>
                </a:solidFill>
                <a:latin typeface="Edwardian Script ITC" panose="030303020407070D0804" pitchFamily="66" charset="0"/>
              </a:rPr>
              <a:t>récord igualado el 12 de noviembre de 2011 </a:t>
            </a:r>
          </a:p>
          <a:p>
            <a:pPr lvl="0" algn="ctr">
              <a:lnSpc>
                <a:spcPts val="2400"/>
              </a:lnSpc>
            </a:pPr>
            <a:r>
              <a:rPr lang="es-MX" sz="2800" b="1" dirty="0">
                <a:solidFill>
                  <a:srgbClr val="7030A0"/>
                </a:solidFill>
                <a:latin typeface="Edwardian Script ITC" panose="030303020407070D0804" pitchFamily="66" charset="0"/>
              </a:rPr>
              <a:t>por el alemán Vettel, uno de los pocos que no pudo batir Michael Schumacher</a:t>
            </a:r>
            <a:r>
              <a:rPr lang="es-MX" sz="2800" b="1" dirty="0">
                <a:latin typeface="Edwardian Script ITC" panose="030303020407070D0804" pitchFamily="66" charset="0"/>
              </a:rPr>
              <a:t>), además, fue el primer piloto que ganó el campeonato superando la barrera </a:t>
            </a:r>
          </a:p>
          <a:p>
            <a:pPr lvl="0" algn="ctr">
              <a:lnSpc>
                <a:spcPts val="2400"/>
              </a:lnSpc>
            </a:pPr>
            <a:r>
              <a:rPr lang="es-MX" sz="2800" b="1" dirty="0">
                <a:latin typeface="Edwardian Script ITC" panose="030303020407070D0804" pitchFamily="66" charset="0"/>
              </a:rPr>
              <a:t>de los 100 puntos.</a:t>
            </a:r>
          </a:p>
        </p:txBody>
      </p:sp>
      <p:sp>
        <p:nvSpPr>
          <p:cNvPr id="9" name="CuadroTexto 8">
            <a:extLst>
              <a:ext uri="{FF2B5EF4-FFF2-40B4-BE49-F238E27FC236}">
                <a16:creationId xmlns:a16="http://schemas.microsoft.com/office/drawing/2014/main" id="{592DA4FB-5C76-43A2-B68B-F130FCCAE1B9}"/>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7164437"/>
      </p:ext>
    </p:extLst>
  </p:cSld>
  <p:clrMapOvr>
    <a:masterClrMapping/>
  </p:clrMapOvr>
  <mc:AlternateContent xmlns:mc="http://schemas.openxmlformats.org/markup-compatibility/2006" xmlns:p14="http://schemas.microsoft.com/office/powerpoint/2010/main">
    <mc:Choice Requires="p14">
      <p:transition spd="slow" p14:dur="2000" advTm="0">
        <p:fade/>
        <p:sndAc>
          <p:stSnd>
            <p:snd r:embed="rId2" name="Mansell 3 Medley-Eaglenest-1.wav"/>
          </p:stSnd>
        </p:sndAc>
      </p:transition>
    </mc:Choice>
    <mc:Fallback xmlns="">
      <p:transition spd="slow" advTm="0">
        <p:fade/>
        <p:sndAc>
          <p:stSnd>
            <p:snd r:embed="rId6" name="Mansell 3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1250" fill="hold"/>
                                        <p:tgtEl>
                                          <p:spTgt spid="8"/>
                                        </p:tgtEl>
                                        <p:attrNameLst>
                                          <p:attrName>ppt_x</p:attrName>
                                        </p:attrNameLst>
                                      </p:cBhvr>
                                      <p:tavLst>
                                        <p:tav tm="0">
                                          <p:val>
                                            <p:strVal val="#ppt_x"/>
                                          </p:val>
                                        </p:tav>
                                        <p:tav tm="100000">
                                          <p:val>
                                            <p:strVal val="#ppt_x"/>
                                          </p:val>
                                        </p:tav>
                                      </p:tavLst>
                                    </p:anim>
                                    <p:anim calcmode="lin" valueType="num">
                                      <p:cBhvr additive="base">
                                        <p:cTn id="8" dur="21250" fill="hold"/>
                                        <p:tgtEl>
                                          <p:spTgt spid="8"/>
                                        </p:tgtEl>
                                        <p:attrNameLst>
                                          <p:attrName>ppt_y</p:attrName>
                                        </p:attrNameLst>
                                      </p:cBhvr>
                                      <p:tavLst>
                                        <p:tav tm="0">
                                          <p:val>
                                            <p:strVal val="0-#ppt_h/2"/>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8"/>
                                        </p:tgtEl>
                                        <p:attrNameLst>
                                          <p:attrName>style.visibility</p:attrName>
                                        </p:attrNameLst>
                                      </p:cBhvr>
                                      <p:to>
                                        <p:strVal val="visible"/>
                                      </p:to>
                                    </p:set>
                                    <p:anim calcmode="lin" valueType="num">
                                      <p:cBhvr>
                                        <p:cTn id="11" dur="21250" fill="hold"/>
                                        <p:tgtEl>
                                          <p:spTgt spid="8"/>
                                        </p:tgtEl>
                                        <p:attrNameLst>
                                          <p:attrName>ppt_w</p:attrName>
                                        </p:attrNameLst>
                                      </p:cBhvr>
                                      <p:tavLst>
                                        <p:tav tm="0">
                                          <p:val>
                                            <p:fltVal val="0"/>
                                          </p:val>
                                        </p:tav>
                                        <p:tav tm="100000">
                                          <p:val>
                                            <p:strVal val="#ppt_w"/>
                                          </p:val>
                                        </p:tav>
                                      </p:tavLst>
                                    </p:anim>
                                    <p:anim calcmode="lin" valueType="num">
                                      <p:cBhvr>
                                        <p:cTn id="12" dur="21250" fill="hold"/>
                                        <p:tgtEl>
                                          <p:spTgt spid="8"/>
                                        </p:tgtEl>
                                        <p:attrNameLst>
                                          <p:attrName>ppt_h</p:attrName>
                                        </p:attrNameLst>
                                      </p:cBhvr>
                                      <p:tavLst>
                                        <p:tav tm="0">
                                          <p:val>
                                            <p:fltVal val="0"/>
                                          </p:val>
                                        </p:tav>
                                        <p:tav tm="100000">
                                          <p:val>
                                            <p:strVal val="#ppt_h"/>
                                          </p:val>
                                        </p:tav>
                                      </p:tavLst>
                                    </p:anim>
                                    <p:animEffect transition="in" filter="fade">
                                      <p:cBhvr>
                                        <p:cTn id="13" dur="21250"/>
                                        <p:tgtEl>
                                          <p:spTgt spid="8"/>
                                        </p:tgtEl>
                                      </p:cBhvr>
                                    </p:animEffect>
                                  </p:childTnLst>
                                </p:cTn>
                              </p:par>
                              <p:par>
                                <p:cTn id="14" presetID="10" presetClass="entr" presetSubtype="0" fill="hold" grpId="0" nodeType="with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150"/>
                                        <p:tgtEl>
                                          <p:spTgt spid="3"/>
                                        </p:tgtEl>
                                      </p:cBhvr>
                                    </p:animEffect>
                                  </p:childTnLst>
                                </p:cTn>
                              </p:par>
                              <p:par>
                                <p:cTn id="17" presetID="10" presetClass="entr" presetSubtype="0" fill="hold" grpId="0" nodeType="withEffect">
                                  <p:stCondLst>
                                    <p:cond delay="1275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50"/>
                                        <p:tgtEl>
                                          <p:spTgt spid="4"/>
                                        </p:tgtEl>
                                      </p:cBhvr>
                                    </p:animEffect>
                                  </p:childTnLst>
                                </p:cTn>
                              </p:par>
                            </p:childTnLst>
                          </p:cTn>
                        </p:par>
                        <p:par>
                          <p:cTn id="20" fill="hold">
                            <p:stCondLst>
                              <p:cond delay="22295"/>
                            </p:stCondLst>
                            <p:childTnLst>
                              <p:par>
                                <p:cTn id="21" presetID="53" presetClass="entr" presetSubtype="16"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47000" fill="hold"/>
                                        <p:tgtEl>
                                          <p:spTgt spid="10"/>
                                        </p:tgtEl>
                                        <p:attrNameLst>
                                          <p:attrName>ppt_w</p:attrName>
                                        </p:attrNameLst>
                                      </p:cBhvr>
                                      <p:tavLst>
                                        <p:tav tm="0">
                                          <p:val>
                                            <p:fltVal val="0"/>
                                          </p:val>
                                        </p:tav>
                                        <p:tav tm="100000">
                                          <p:val>
                                            <p:strVal val="#ppt_w"/>
                                          </p:val>
                                        </p:tav>
                                      </p:tavLst>
                                    </p:anim>
                                    <p:anim calcmode="lin" valueType="num">
                                      <p:cBhvr>
                                        <p:cTn id="24" dur="47000" fill="hold"/>
                                        <p:tgtEl>
                                          <p:spTgt spid="10"/>
                                        </p:tgtEl>
                                        <p:attrNameLst>
                                          <p:attrName>ppt_h</p:attrName>
                                        </p:attrNameLst>
                                      </p:cBhvr>
                                      <p:tavLst>
                                        <p:tav tm="0">
                                          <p:val>
                                            <p:fltVal val="0"/>
                                          </p:val>
                                        </p:tav>
                                        <p:tav tm="100000">
                                          <p:val>
                                            <p:strVal val="#ppt_h"/>
                                          </p:val>
                                        </p:tav>
                                      </p:tavLst>
                                    </p:anim>
                                    <p:animEffect transition="in" filter="fade">
                                      <p:cBhvr>
                                        <p:cTn id="25" dur="47000"/>
                                        <p:tgtEl>
                                          <p:spTgt spid="10"/>
                                        </p:tgtEl>
                                      </p:cBhvr>
                                    </p:animEffect>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50"/>
                                        <p:tgtEl>
                                          <p:spTgt spid="11"/>
                                        </p:tgtEl>
                                      </p:cBhvr>
                                    </p:animEffect>
                                  </p:childTnLst>
                                </p:cTn>
                              </p:par>
                            </p:childTnLst>
                          </p:cTn>
                        </p:par>
                        <p:par>
                          <p:cTn id="29" fill="hold">
                            <p:stCondLst>
                              <p:cond delay="70215"/>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150"/>
                                        <p:tgtEl>
                                          <p:spTgt spid="6"/>
                                        </p:tgtEl>
                                      </p:cBhvr>
                                    </p:animEffect>
                                  </p:childTnLst>
                                </p:cTn>
                              </p:par>
                            </p:childTnLst>
                          </p:cTn>
                        </p:par>
                        <p:par>
                          <p:cTn id="33" fill="hold">
                            <p:stCondLst>
                              <p:cond delay="113995"/>
                            </p:stCondLst>
                            <p:childTnLst>
                              <p:par>
                                <p:cTn id="34" presetID="1" presetClass="entr" presetSubtype="0" fill="hold" grpId="0" nodeType="afterEffect" nodePh="1">
                                  <p:stCondLst>
                                    <p:cond delay="2000"/>
                                  </p:stCondLst>
                                  <p:endCondLst>
                                    <p:cond evt="begin" delay="0">
                                      <p:tn val="34"/>
                                    </p:cond>
                                  </p:endCondLst>
                                  <p:childTnLst>
                                    <p:set>
                                      <p:cBhvr>
                                        <p:cTn id="35"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11"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persona, hombre, interior, pared&#10;&#10;Descripción generada con confianza muy alta">
            <a:extLst>
              <a:ext uri="{FF2B5EF4-FFF2-40B4-BE49-F238E27FC236}">
                <a16:creationId xmlns:a16="http://schemas.microsoft.com/office/drawing/2014/main" id="{49A852CF-4CE7-4AC8-80E9-2E7C528A9B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924" y="3402564"/>
            <a:ext cx="4764505" cy="324852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Rectángulo 2">
            <a:extLst>
              <a:ext uri="{FF2B5EF4-FFF2-40B4-BE49-F238E27FC236}">
                <a16:creationId xmlns:a16="http://schemas.microsoft.com/office/drawing/2014/main" id="{A7C5FBBC-6FEF-42C1-9B95-9C369BB0C261}"/>
              </a:ext>
            </a:extLst>
          </p:cNvPr>
          <p:cNvSpPr/>
          <p:nvPr/>
        </p:nvSpPr>
        <p:spPr>
          <a:xfrm>
            <a:off x="-1" y="244772"/>
            <a:ext cx="6625390"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Otra carrera memorable fue en Montecarlo, donde Mansell había liderado a voluntad hasta que tuvo una pinchadura lenta </a:t>
            </a:r>
          </a:p>
          <a:p>
            <a:pPr algn="ctr">
              <a:lnSpc>
                <a:spcPts val="2400"/>
              </a:lnSpc>
            </a:pPr>
            <a:r>
              <a:rPr lang="es-MX" sz="2800" b="1" dirty="0">
                <a:latin typeface="Edwardian Script ITC" panose="030303020407070D0804" pitchFamily="66" charset="0"/>
              </a:rPr>
              <a:t>y tuvo que cambiar neumáticos, circunstancia que aprovechó Senna para liderar.</a:t>
            </a:r>
          </a:p>
        </p:txBody>
      </p:sp>
      <p:sp>
        <p:nvSpPr>
          <p:cNvPr id="4" name="Rectángulo 3">
            <a:extLst>
              <a:ext uri="{FF2B5EF4-FFF2-40B4-BE49-F238E27FC236}">
                <a16:creationId xmlns:a16="http://schemas.microsoft.com/office/drawing/2014/main" id="{DFA49A63-56A4-4626-BB68-07DE7C4CAF5D}"/>
              </a:ext>
            </a:extLst>
          </p:cNvPr>
          <p:cNvSpPr/>
          <p:nvPr/>
        </p:nvSpPr>
        <p:spPr>
          <a:xfrm>
            <a:off x="-1" y="1672515"/>
            <a:ext cx="6350051" cy="166199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Aún a sabiendas de que en Mónaco en condiciones normales es muy difícil superar a otro vehículo (</a:t>
            </a:r>
            <a:r>
              <a:rPr lang="es-MX" sz="2800" b="1" dirty="0">
                <a:solidFill>
                  <a:srgbClr val="7030A0"/>
                </a:solidFill>
                <a:latin typeface="Edwardian Script ITC" panose="030303020407070D0804" pitchFamily="66" charset="0"/>
              </a:rPr>
              <a:t>y aún más a Senna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dio todo de sí para intentar pasar al brasileño, brindando </a:t>
            </a:r>
          </a:p>
          <a:p>
            <a:pPr algn="ctr">
              <a:lnSpc>
                <a:spcPts val="2400"/>
              </a:lnSpc>
            </a:pPr>
            <a:r>
              <a:rPr lang="es-MX" sz="2800" b="1" dirty="0">
                <a:latin typeface="Edwardian Script ITC" panose="030303020407070D0804" pitchFamily="66" charset="0"/>
              </a:rPr>
              <a:t>un espectáculo inolvidable, y terminando en segundo lugar </a:t>
            </a:r>
          </a:p>
          <a:p>
            <a:pPr algn="ctr">
              <a:lnSpc>
                <a:spcPts val="2400"/>
              </a:lnSpc>
            </a:pPr>
            <a:r>
              <a:rPr lang="es-MX" sz="2800" b="1" dirty="0">
                <a:latin typeface="Edwardian Script ITC" panose="030303020407070D0804" pitchFamily="66" charset="0"/>
              </a:rPr>
              <a:t>la carrera en un final ajustado.</a:t>
            </a:r>
          </a:p>
        </p:txBody>
      </p:sp>
      <p:sp>
        <p:nvSpPr>
          <p:cNvPr id="5" name="Rectángulo 4">
            <a:extLst>
              <a:ext uri="{FF2B5EF4-FFF2-40B4-BE49-F238E27FC236}">
                <a16:creationId xmlns:a16="http://schemas.microsoft.com/office/drawing/2014/main" id="{3AE87A4A-E5EC-4D7F-B456-0DB3CF053B7F}"/>
              </a:ext>
            </a:extLst>
          </p:cNvPr>
          <p:cNvSpPr/>
          <p:nvPr/>
        </p:nvSpPr>
        <p:spPr>
          <a:xfrm>
            <a:off x="4668253" y="4239250"/>
            <a:ext cx="7523747" cy="224676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Anunciaría su retiro de la Fórmula Uno en el GP de </a:t>
            </a:r>
            <a:r>
              <a:rPr lang="es-MX" sz="2800" b="1" dirty="0" err="1">
                <a:latin typeface="Edwardian Script ITC" panose="030303020407070D0804" pitchFamily="66" charset="0"/>
              </a:rPr>
              <a:t>Monza</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luego de meses de negociaciones infructuosas, </a:t>
            </a:r>
          </a:p>
          <a:p>
            <a:pPr algn="ctr">
              <a:lnSpc>
                <a:spcPts val="2400"/>
              </a:lnSpc>
            </a:pPr>
            <a:r>
              <a:rPr lang="es-MX" sz="2800" b="1" dirty="0">
                <a:latin typeface="Edwardian Script ITC" panose="030303020407070D0804" pitchFamily="66" charset="0"/>
              </a:rPr>
              <a:t>donde el inglés no aceptaba la cifra  de cinco millones de dólares </a:t>
            </a:r>
          </a:p>
          <a:p>
            <a:pPr algn="ctr">
              <a:lnSpc>
                <a:spcPts val="2400"/>
              </a:lnSpc>
            </a:pPr>
            <a:r>
              <a:rPr lang="es-MX" sz="2800" b="1" dirty="0">
                <a:latin typeface="Edwardian Script ITC" panose="030303020407070D0804" pitchFamily="66" charset="0"/>
              </a:rPr>
              <a:t>de Frank Williams para la temporada de 1993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era la mitad de lo que había percibido para 1992</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dado que el constructor inglés le había expresado que </a:t>
            </a:r>
            <a:r>
              <a:rPr lang="es-MX" sz="2800" b="1" dirty="0" err="1">
                <a:latin typeface="Edwardian Script ITC" panose="030303020407070D0804" pitchFamily="66" charset="0"/>
              </a:rPr>
              <a:t>Ayrton</a:t>
            </a:r>
            <a:r>
              <a:rPr lang="es-MX" sz="2800" b="1" dirty="0">
                <a:latin typeface="Edwardian Script ITC" panose="030303020407070D0804" pitchFamily="66" charset="0"/>
              </a:rPr>
              <a:t> Senna </a:t>
            </a:r>
          </a:p>
          <a:p>
            <a:pPr algn="ctr">
              <a:lnSpc>
                <a:spcPts val="2400"/>
              </a:lnSpc>
            </a:pPr>
            <a:r>
              <a:rPr lang="es-MX" sz="2800" b="1" dirty="0">
                <a:latin typeface="Edwardian Script ITC" panose="030303020407070D0804" pitchFamily="66" charset="0"/>
              </a:rPr>
              <a:t>se había ofrecido a correr </a:t>
            </a:r>
            <a:r>
              <a:rPr lang="es-MX" sz="2800" b="1" dirty="0">
                <a:solidFill>
                  <a:srgbClr val="7030A0"/>
                </a:solidFill>
                <a:latin typeface="Edwardian Script ITC" panose="030303020407070D0804" pitchFamily="66" charset="0"/>
              </a:rPr>
              <a:t>"gratis"</a:t>
            </a:r>
            <a:r>
              <a:rPr lang="es-MX" sz="2800" b="1" dirty="0">
                <a:latin typeface="Edwardian Script ITC" panose="030303020407070D0804" pitchFamily="66" charset="0"/>
              </a:rPr>
              <a:t>  y que debía "</a:t>
            </a:r>
            <a:r>
              <a:rPr lang="es-MX" sz="2800" b="1" dirty="0">
                <a:solidFill>
                  <a:srgbClr val="7030A0"/>
                </a:solidFill>
                <a:latin typeface="Edwardian Script ITC" panose="030303020407070D0804" pitchFamily="66" charset="0"/>
              </a:rPr>
              <a:t>tomar o dejar" </a:t>
            </a:r>
            <a:r>
              <a:rPr lang="es-MX" sz="2800" b="1" dirty="0">
                <a:latin typeface="Edwardian Script ITC" panose="030303020407070D0804" pitchFamily="66" charset="0"/>
              </a:rPr>
              <a:t>su propuesta.</a:t>
            </a:r>
          </a:p>
        </p:txBody>
      </p:sp>
      <p:pic>
        <p:nvPicPr>
          <p:cNvPr id="7" name="Imagen 6" descr="Imagen que contiene cielo, exterior, carretera, edificio&#10;&#10;Descripción generada con confianza muy alta">
            <a:extLst>
              <a:ext uri="{FF2B5EF4-FFF2-40B4-BE49-F238E27FC236}">
                <a16:creationId xmlns:a16="http://schemas.microsoft.com/office/drawing/2014/main" id="{283499C4-7866-4DDE-AD91-F38708422B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0050" y="144379"/>
            <a:ext cx="5553193" cy="3685932"/>
          </a:xfrm>
          <a:prstGeom prst="ellipse">
            <a:avLst/>
          </a:prstGeom>
          <a:ln w="190500" cap="rnd">
            <a:solidFill>
              <a:srgbClr val="C0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CuadroTexto 7">
            <a:extLst>
              <a:ext uri="{FF2B5EF4-FFF2-40B4-BE49-F238E27FC236}">
                <a16:creationId xmlns:a16="http://schemas.microsoft.com/office/drawing/2014/main" id="{4A4666E2-D53B-4064-B01E-48E1C2EEE115}"/>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156364"/>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9500"/>
                                        <p:tgtEl>
                                          <p:spTgt spid="7"/>
                                        </p:tgtEl>
                                      </p:cBhvr>
                                    </p:animEffect>
                                    <p:anim calcmode="lin" valueType="num">
                                      <p:cBhvr>
                                        <p:cTn id="8" dur="19500" fill="hold"/>
                                        <p:tgtEl>
                                          <p:spTgt spid="7"/>
                                        </p:tgtEl>
                                        <p:attrNameLst>
                                          <p:attrName>ppt_w</p:attrName>
                                        </p:attrNameLst>
                                      </p:cBhvr>
                                      <p:tavLst>
                                        <p:tav tm="0" fmla="#ppt_w*sin(2.5*pi*$)">
                                          <p:val>
                                            <p:fltVal val="0"/>
                                          </p:val>
                                        </p:tav>
                                        <p:tav tm="100000">
                                          <p:val>
                                            <p:fltVal val="1"/>
                                          </p:val>
                                        </p:tav>
                                      </p:tavLst>
                                    </p:anim>
                                    <p:anim calcmode="lin" valueType="num">
                                      <p:cBhvr>
                                        <p:cTn id="9" dur="19500" fill="hold"/>
                                        <p:tgtEl>
                                          <p:spTgt spid="7"/>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150"/>
                                        <p:tgtEl>
                                          <p:spTgt spid="3"/>
                                        </p:tgtEl>
                                      </p:cBhvr>
                                    </p:animEffect>
                                  </p:childTnLst>
                                </p:cTn>
                              </p:par>
                            </p:childTnLst>
                          </p:cTn>
                        </p:par>
                        <p:par>
                          <p:cTn id="13" fill="hold">
                            <p:stCondLst>
                              <p:cond delay="20855"/>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150"/>
                                        <p:tgtEl>
                                          <p:spTgt spid="4"/>
                                        </p:tgtEl>
                                      </p:cBhvr>
                                    </p:animEffect>
                                  </p:childTnLst>
                                </p:cTn>
                              </p:par>
                            </p:childTnLst>
                          </p:cTn>
                        </p:par>
                        <p:par>
                          <p:cTn id="17" fill="hold">
                            <p:stCondLst>
                              <p:cond delay="48305"/>
                            </p:stCondLst>
                            <p:childTnLst>
                              <p:par>
                                <p:cTn id="18" presetID="2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25000"/>
                                        <p:tgtEl>
                                          <p:spTgt spid="9"/>
                                        </p:tgtEl>
                                      </p:cBhvr>
                                    </p:animEffect>
                                  </p:childTnLst>
                                </p:cTn>
                              </p:par>
                              <p:par>
                                <p:cTn id="21" presetID="10" presetClass="entr" presetSubtype="0" fill="hold" grpId="0" nodeType="withEffect">
                                  <p:stCondLst>
                                    <p:cond delay="1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50"/>
                                        <p:tgtEl>
                                          <p:spTgt spid="5"/>
                                        </p:tgtEl>
                                      </p:cBhvr>
                                    </p:animEffect>
                                  </p:childTnLst>
                                </p:cTn>
                              </p:par>
                            </p:childTnLst>
                          </p:cTn>
                        </p:par>
                        <p:par>
                          <p:cTn id="24" fill="hold">
                            <p:stCondLst>
                              <p:cond delay="89210"/>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4620688" y="52268"/>
            <a:ext cx="7571312" cy="227754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Sin embargo, cuando Mansell se dirigía a la conferencia de prensa </a:t>
            </a:r>
          </a:p>
          <a:p>
            <a:pPr algn="ctr">
              <a:lnSpc>
                <a:spcPts val="2400"/>
              </a:lnSpc>
            </a:pPr>
            <a:r>
              <a:rPr lang="es-MX" sz="2800" b="1" dirty="0">
                <a:latin typeface="Edwardian Script ITC" panose="030303020407070D0804" pitchFamily="66" charset="0"/>
              </a:rPr>
              <a:t>donde anunciaría su retiro, Gary </a:t>
            </a:r>
            <a:r>
              <a:rPr lang="es-MX" sz="2800" b="1" dirty="0" err="1">
                <a:latin typeface="Edwardian Script ITC" panose="030303020407070D0804" pitchFamily="66" charset="0"/>
              </a:rPr>
              <a:t>Clumpler</a:t>
            </a:r>
            <a:r>
              <a:rPr lang="es-MX" sz="2800" b="1" dirty="0">
                <a:latin typeface="Edwardian Script ITC" panose="030303020407070D0804" pitchFamily="66" charset="0"/>
              </a:rPr>
              <a:t>, del departamento </a:t>
            </a:r>
          </a:p>
          <a:p>
            <a:pPr algn="ctr">
              <a:lnSpc>
                <a:spcPts val="2400"/>
              </a:lnSpc>
            </a:pPr>
            <a:r>
              <a:rPr lang="es-MX" sz="2800" b="1" dirty="0">
                <a:latin typeface="Edwardian Script ITC" panose="030303020407070D0804" pitchFamily="66" charset="0"/>
              </a:rPr>
              <a:t>de Marketing de Williams, le haría una oferta de última hora, </a:t>
            </a:r>
          </a:p>
          <a:p>
            <a:pPr algn="ctr">
              <a:lnSpc>
                <a:spcPts val="2400"/>
              </a:lnSpc>
            </a:pPr>
            <a:r>
              <a:rPr lang="es-MX" sz="2800" b="1" dirty="0">
                <a:latin typeface="Edwardian Script ITC" panose="030303020407070D0804" pitchFamily="66" charset="0"/>
              </a:rPr>
              <a:t>donde Williams, Renault y </a:t>
            </a:r>
            <a:r>
              <a:rPr lang="es-MX" sz="2800" b="1" dirty="0" err="1">
                <a:latin typeface="Edwardian Script ITC" panose="030303020407070D0804" pitchFamily="66" charset="0"/>
              </a:rPr>
              <a:t>Elf</a:t>
            </a:r>
            <a:r>
              <a:rPr lang="es-MX" sz="2800" b="1" dirty="0">
                <a:latin typeface="Edwardian Script ITC" panose="030303020407070D0804" pitchFamily="66" charset="0"/>
              </a:rPr>
              <a:t> aceptaban todas las condiciones </a:t>
            </a:r>
          </a:p>
          <a:p>
            <a:pPr algn="ctr">
              <a:lnSpc>
                <a:spcPts val="2400"/>
              </a:lnSpc>
            </a:pPr>
            <a:r>
              <a:rPr lang="es-MX" sz="2800" b="1" dirty="0">
                <a:latin typeface="Edwardian Script ITC" panose="030303020407070D0804" pitchFamily="66" charset="0"/>
              </a:rPr>
              <a:t>del británico (</a:t>
            </a:r>
            <a:r>
              <a:rPr lang="es-MX" sz="2800" b="1" dirty="0">
                <a:solidFill>
                  <a:srgbClr val="7030A0"/>
                </a:solidFill>
                <a:latin typeface="Edwardian Script ITC" panose="030303020407070D0804" pitchFamily="66" charset="0"/>
              </a:rPr>
              <a:t>idéntica remuneración e igual tratamiento que </a:t>
            </a:r>
            <a:r>
              <a:rPr lang="es-MX" sz="2800" b="1" dirty="0" err="1">
                <a:solidFill>
                  <a:srgbClr val="7030A0"/>
                </a:solidFill>
                <a:latin typeface="Edwardian Script ITC" panose="030303020407070D0804" pitchFamily="66" charset="0"/>
              </a:rPr>
              <a:t>Prost</a:t>
            </a:r>
            <a:r>
              <a:rPr lang="es-MX" sz="2800" b="1" dirty="0">
                <a:latin typeface="Edwardian Script ITC" panose="030303020407070D0804" pitchFamily="66" charset="0"/>
              </a:rPr>
              <a:t>), contra-oferta que Mansell rechazaría </a:t>
            </a:r>
          </a:p>
          <a:p>
            <a:pPr algn="ctr">
              <a:lnSpc>
                <a:spcPts val="2400"/>
              </a:lnSpc>
            </a:pPr>
            <a:r>
              <a:rPr lang="es-MX" sz="2800" b="1" dirty="0">
                <a:latin typeface="Edwardian Script ITC" panose="030303020407070D0804" pitchFamily="66" charset="0"/>
              </a:rPr>
              <a:t>por considerarla totalmente inoportuna.</a:t>
            </a:r>
          </a:p>
        </p:txBody>
      </p:sp>
      <p:sp>
        <p:nvSpPr>
          <p:cNvPr id="4" name="Rectángulo 3">
            <a:extLst>
              <a:ext uri="{FF2B5EF4-FFF2-40B4-BE49-F238E27FC236}">
                <a16:creationId xmlns:a16="http://schemas.microsoft.com/office/drawing/2014/main" id="{821652C3-53A6-4BDA-A9D4-2346F3E8108B}"/>
              </a:ext>
            </a:extLst>
          </p:cNvPr>
          <p:cNvSpPr/>
          <p:nvPr/>
        </p:nvSpPr>
        <p:spPr>
          <a:xfrm>
            <a:off x="6096000" y="2346290"/>
            <a:ext cx="6096000" cy="1384995"/>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1993-1995</a:t>
            </a:r>
          </a:p>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CART </a:t>
            </a:r>
            <a:r>
              <a:rPr lang="es-MX" sz="2800" kern="0" dirty="0" err="1">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IndyCar</a:t>
            </a: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 </a:t>
            </a:r>
          </a:p>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y retiro definitivo de F-1</a:t>
            </a:r>
          </a:p>
        </p:txBody>
      </p:sp>
      <p:pic>
        <p:nvPicPr>
          <p:cNvPr id="5" name="Imagen 4" descr="Imagen que contiene hierba, carretera, exterior, deporte&#10;&#10;Descripción generada con confianza muy alta">
            <a:extLst>
              <a:ext uri="{FF2B5EF4-FFF2-40B4-BE49-F238E27FC236}">
                <a16:creationId xmlns:a16="http://schemas.microsoft.com/office/drawing/2014/main" id="{80596872-571C-4BA8-8462-1188280994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3504" y="4064316"/>
            <a:ext cx="5002271" cy="26011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Rectángulo 6">
            <a:extLst>
              <a:ext uri="{FF2B5EF4-FFF2-40B4-BE49-F238E27FC236}">
                <a16:creationId xmlns:a16="http://schemas.microsoft.com/office/drawing/2014/main" id="{6FE6AECF-0A13-4881-9CA2-1701420AB4DA}"/>
              </a:ext>
            </a:extLst>
          </p:cNvPr>
          <p:cNvSpPr/>
          <p:nvPr/>
        </p:nvSpPr>
        <p:spPr>
          <a:xfrm>
            <a:off x="-1" y="5827425"/>
            <a:ext cx="6673505" cy="1046440"/>
          </a:xfrm>
          <a:prstGeom prst="rect">
            <a:avLst/>
          </a:prstGeom>
        </p:spPr>
        <p:txBody>
          <a:bodyPr wrap="square">
            <a:spAutoFit/>
          </a:bodyPr>
          <a:lstStyle/>
          <a:p>
            <a:pPr algn="ctr">
              <a:lnSpc>
                <a:spcPts val="2400"/>
              </a:lnSpc>
            </a:pPr>
            <a:r>
              <a:rPr lang="es-MX" sz="2800" b="1" dirty="0">
                <a:solidFill>
                  <a:srgbClr val="684F00"/>
                </a:solidFill>
                <a:latin typeface="Edwardian Script ITC" panose="030303020407070D0804" pitchFamily="66" charset="0"/>
              </a:rPr>
              <a:t>En 1993  fue campeón de la </a:t>
            </a:r>
            <a:r>
              <a:rPr lang="es-MX" sz="1600" b="1" dirty="0">
                <a:solidFill>
                  <a:srgbClr val="684F00"/>
                </a:solidFill>
                <a:latin typeface="Baskerville Old Face" panose="02020602080505020303" pitchFamily="18" charset="0"/>
              </a:rPr>
              <a:t>PPG</a:t>
            </a:r>
            <a:r>
              <a:rPr lang="es-MX" sz="2800" b="1" dirty="0">
                <a:solidFill>
                  <a:srgbClr val="684F00"/>
                </a:solidFill>
                <a:latin typeface="Baskerville Old Face" panose="02020602080505020303" pitchFamily="18" charset="0"/>
              </a:rPr>
              <a:t> </a:t>
            </a:r>
            <a:r>
              <a:rPr lang="es-MX" sz="1600" b="1" dirty="0">
                <a:solidFill>
                  <a:srgbClr val="684F00"/>
                </a:solidFill>
                <a:latin typeface="Baskerville Old Face" panose="02020602080505020303" pitchFamily="18" charset="0"/>
              </a:rPr>
              <a:t>CART </a:t>
            </a:r>
          </a:p>
          <a:p>
            <a:pPr algn="ctr">
              <a:lnSpc>
                <a:spcPts val="2400"/>
              </a:lnSpc>
            </a:pPr>
            <a:r>
              <a:rPr lang="es-MX" sz="2800" b="1" dirty="0" err="1">
                <a:solidFill>
                  <a:srgbClr val="684F00"/>
                </a:solidFill>
                <a:latin typeface="Edwardian Script ITC" panose="030303020407070D0804" pitchFamily="66" charset="0"/>
              </a:rPr>
              <a:t>IndyCar</a:t>
            </a:r>
            <a:r>
              <a:rPr lang="es-MX" sz="2800" b="1" dirty="0">
                <a:solidFill>
                  <a:srgbClr val="684F00"/>
                </a:solidFill>
                <a:latin typeface="Edwardian Script ITC" panose="030303020407070D0804" pitchFamily="66" charset="0"/>
              </a:rPr>
              <a:t> </a:t>
            </a:r>
            <a:r>
              <a:rPr lang="es-MX" sz="2800" b="1" dirty="0" err="1">
                <a:solidFill>
                  <a:srgbClr val="684F00"/>
                </a:solidFill>
                <a:latin typeface="Edwardian Script ITC" panose="030303020407070D0804" pitchFamily="66" charset="0"/>
              </a:rPr>
              <a:t>World</a:t>
            </a:r>
            <a:r>
              <a:rPr lang="es-MX" sz="2800" b="1" dirty="0">
                <a:solidFill>
                  <a:srgbClr val="684F00"/>
                </a:solidFill>
                <a:latin typeface="Edwardian Script ITC" panose="030303020407070D0804" pitchFamily="66" charset="0"/>
              </a:rPr>
              <a:t> Series en Estados Unidos </a:t>
            </a:r>
          </a:p>
          <a:p>
            <a:pPr algn="ctr">
              <a:lnSpc>
                <a:spcPts val="2400"/>
              </a:lnSpc>
            </a:pPr>
            <a:r>
              <a:rPr lang="es-MX" sz="2800" b="1" dirty="0">
                <a:solidFill>
                  <a:srgbClr val="684F00"/>
                </a:solidFill>
                <a:latin typeface="Edwardian Script ITC" panose="030303020407070D0804" pitchFamily="66" charset="0"/>
              </a:rPr>
              <a:t>en su primera temporada, siendo el primer novato que lo conseguía.</a:t>
            </a:r>
          </a:p>
        </p:txBody>
      </p:sp>
      <p:sp>
        <p:nvSpPr>
          <p:cNvPr id="8" name="Rectángulo 7">
            <a:extLst>
              <a:ext uri="{FF2B5EF4-FFF2-40B4-BE49-F238E27FC236}">
                <a16:creationId xmlns:a16="http://schemas.microsoft.com/office/drawing/2014/main" id="{92FF4FB0-CFE5-41CE-B102-034E78237CAB}"/>
              </a:ext>
            </a:extLst>
          </p:cNvPr>
          <p:cNvSpPr/>
          <p:nvPr/>
        </p:nvSpPr>
        <p:spPr>
          <a:xfrm>
            <a:off x="-1" y="3629653"/>
            <a:ext cx="6673505"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Había debutado exitosamente ganando la pole position </a:t>
            </a:r>
          </a:p>
          <a:p>
            <a:pPr algn="ctr">
              <a:lnSpc>
                <a:spcPts val="2400"/>
              </a:lnSpc>
            </a:pPr>
            <a:r>
              <a:rPr lang="es-MX" sz="2800" b="1" dirty="0">
                <a:latin typeface="Edwardian Script ITC" panose="030303020407070D0804" pitchFamily="66" charset="0"/>
              </a:rPr>
              <a:t>y la carrera en el circuito callejero de </a:t>
            </a:r>
            <a:r>
              <a:rPr lang="es-MX" sz="2800" b="1" dirty="0" err="1">
                <a:latin typeface="Edwardian Script ITC" panose="030303020407070D0804" pitchFamily="66" charset="0"/>
              </a:rPr>
              <a:t>Surfers</a:t>
            </a:r>
            <a:r>
              <a:rPr lang="es-MX" sz="2800" b="1" dirty="0">
                <a:latin typeface="Edwardian Script ITC" panose="030303020407070D0804" pitchFamily="66" charset="0"/>
              </a:rPr>
              <a:t> </a:t>
            </a:r>
            <a:r>
              <a:rPr lang="es-MX" sz="2800" b="1" dirty="0" err="1">
                <a:latin typeface="Edwardian Script ITC" panose="030303020407070D0804" pitchFamily="66" charset="0"/>
              </a:rPr>
              <a:t>Paradise,Australia</a:t>
            </a:r>
            <a:r>
              <a:rPr lang="es-MX" sz="2800" b="1" dirty="0">
                <a:latin typeface="Edwardian Script ITC" panose="030303020407070D0804" pitchFamily="66" charset="0"/>
              </a:rPr>
              <a:t>, al mando de un Lola Ford T93 </a:t>
            </a:r>
          </a:p>
          <a:p>
            <a:pPr algn="ctr">
              <a:lnSpc>
                <a:spcPts val="2400"/>
              </a:lnSpc>
            </a:pPr>
            <a:r>
              <a:rPr lang="es-MX" sz="2800" b="1" dirty="0">
                <a:latin typeface="Edwardian Script ITC" panose="030303020407070D0804" pitchFamily="66" charset="0"/>
              </a:rPr>
              <a:t>del equipo Newman/Haas Racing.</a:t>
            </a:r>
          </a:p>
        </p:txBody>
      </p:sp>
      <p:sp>
        <p:nvSpPr>
          <p:cNvPr id="9" name="Rectángulo 8">
            <a:extLst>
              <a:ext uri="{FF2B5EF4-FFF2-40B4-BE49-F238E27FC236}">
                <a16:creationId xmlns:a16="http://schemas.microsoft.com/office/drawing/2014/main" id="{339F4809-8D10-4B4A-A917-167490C186C0}"/>
              </a:ext>
            </a:extLst>
          </p:cNvPr>
          <p:cNvSpPr/>
          <p:nvPr/>
        </p:nvSpPr>
        <p:spPr>
          <a:xfrm>
            <a:off x="-1" y="5025313"/>
            <a:ext cx="6673505"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Tuvo un fuerte accidente en el óvalo de Phoenix International </a:t>
            </a:r>
            <a:r>
              <a:rPr lang="es-MX" sz="2800" b="1" dirty="0" err="1">
                <a:latin typeface="Edwardian Script ITC" panose="030303020407070D0804" pitchFamily="66" charset="0"/>
              </a:rPr>
              <a:t>Raceway</a:t>
            </a:r>
            <a:r>
              <a:rPr lang="es-MX" sz="2800" b="1" dirty="0">
                <a:latin typeface="Edwardian Script ITC" panose="030303020407070D0804" pitchFamily="66" charset="0"/>
              </a:rPr>
              <a:t>, donde dañó su espalda y tuvo que ser internado.</a:t>
            </a:r>
          </a:p>
        </p:txBody>
      </p:sp>
      <p:pic>
        <p:nvPicPr>
          <p:cNvPr id="10" name="Imagen 9" descr="Imagen que contiene persona, edificio, exterior, hombre&#10;&#10;Descripción generada con confianza muy alta">
            <a:extLst>
              <a:ext uri="{FF2B5EF4-FFF2-40B4-BE49-F238E27FC236}">
                <a16:creationId xmlns:a16="http://schemas.microsoft.com/office/drawing/2014/main" id="{CB8AA748-0696-4256-9238-BC9A79D387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 y="0"/>
            <a:ext cx="4620684" cy="3465513"/>
          </a:xfrm>
          <a:prstGeom prst="rect">
            <a:avLst/>
          </a:prstGeom>
          <a:effectLst>
            <a:softEdge rad="317500"/>
          </a:effectLst>
        </p:spPr>
      </p:pic>
      <p:sp>
        <p:nvSpPr>
          <p:cNvPr id="11" name="CuadroTexto 10">
            <a:extLst>
              <a:ext uri="{FF2B5EF4-FFF2-40B4-BE49-F238E27FC236}">
                <a16:creationId xmlns:a16="http://schemas.microsoft.com/office/drawing/2014/main" id="{BB70C8A1-1124-4DCA-8D26-33619843FC91}"/>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8507660"/>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circle(out)">
                                      <p:cBhvr>
                                        <p:cTn id="7" dur="20000"/>
                                        <p:tgtEl>
                                          <p:spTgt spid="10"/>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fade">
                                      <p:cBhvr>
                                        <p:cTn id="10" dur="1150"/>
                                        <p:tgtEl>
                                          <p:spTgt spid="3"/>
                                        </p:tgtEl>
                                      </p:cBhvr>
                                    </p:animEffect>
                                  </p:childTnLst>
                                </p:cTn>
                              </p:par>
                            </p:childTnLst>
                          </p:cTn>
                        </p:par>
                        <p:par>
                          <p:cTn id="11" fill="hold">
                            <p:stCondLst>
                              <p:cond delay="40635"/>
                            </p:stCondLst>
                            <p:childTnLst>
                              <p:par>
                                <p:cTn id="12" presetID="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6000" fill="hold"/>
                                        <p:tgtEl>
                                          <p:spTgt spid="5"/>
                                        </p:tgtEl>
                                        <p:attrNameLst>
                                          <p:attrName>ppt_x</p:attrName>
                                        </p:attrNameLst>
                                      </p:cBhvr>
                                      <p:tavLst>
                                        <p:tav tm="0">
                                          <p:val>
                                            <p:strVal val="0-#ppt_w/2"/>
                                          </p:val>
                                        </p:tav>
                                        <p:tav tm="100000">
                                          <p:val>
                                            <p:strVal val="#ppt_x"/>
                                          </p:val>
                                        </p:tav>
                                      </p:tavLst>
                                    </p:anim>
                                    <p:anim calcmode="lin" valueType="num">
                                      <p:cBhvr additive="base">
                                        <p:cTn id="15" dur="6000" fill="hold"/>
                                        <p:tgtEl>
                                          <p:spTgt spid="5"/>
                                        </p:tgtEl>
                                        <p:attrNameLst>
                                          <p:attrName>ppt_y</p:attrName>
                                        </p:attrNameLst>
                                      </p:cBhvr>
                                      <p:tavLst>
                                        <p:tav tm="0">
                                          <p:val>
                                            <p:strVal val="#ppt_y"/>
                                          </p:val>
                                        </p:tav>
                                        <p:tav tm="100000">
                                          <p:val>
                                            <p:strVal val="#ppt_y"/>
                                          </p:val>
                                        </p:tav>
                                      </p:tavLst>
                                    </p:anim>
                                  </p:childTnLst>
                                </p:cTn>
                              </p:par>
                              <p:par>
                                <p:cTn id="16" presetID="10" presetClass="entr" presetSubtype="0" fill="hold" grpId="0" nodeType="withEffect">
                                  <p:stCondLst>
                                    <p:cond delay="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150"/>
                                        <p:tgtEl>
                                          <p:spTgt spid="4">
                                            <p:txEl>
                                              <p:pRg st="0" end="0"/>
                                            </p:txEl>
                                          </p:spTgt>
                                        </p:tgtEl>
                                      </p:cBhvr>
                                    </p:animEffect>
                                  </p:childTnLst>
                                </p:cTn>
                              </p:par>
                              <p:par>
                                <p:cTn id="19" presetID="10" presetClass="entr" presetSubtype="0" fill="hold" grpId="0" nodeType="withEffect">
                                  <p:stCondLst>
                                    <p:cond delay="3000"/>
                                  </p:stCondLst>
                                  <p:iterate type="lt">
                                    <p:tmPct val="10000"/>
                                  </p:iterate>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150"/>
                                        <p:tgtEl>
                                          <p:spTgt spid="4">
                                            <p:txEl>
                                              <p:pRg st="1" end="1"/>
                                            </p:txEl>
                                          </p:spTgt>
                                        </p:tgtEl>
                                      </p:cBhvr>
                                    </p:animEffect>
                                  </p:childTnLst>
                                </p:cTn>
                              </p:par>
                              <p:par>
                                <p:cTn id="22" presetID="10" presetClass="entr" presetSubtype="0" fill="hold" grpId="0" nodeType="withEffect">
                                  <p:stCondLst>
                                    <p:cond delay="5000"/>
                                  </p:stCondLst>
                                  <p:iterate type="lt">
                                    <p:tmPct val="10000"/>
                                  </p:iterate>
                                  <p:childTnLst>
                                    <p:set>
                                      <p:cBhvr>
                                        <p:cTn id="23" dur="1" fill="hold">
                                          <p:stCondLst>
                                            <p:cond delay="0"/>
                                          </p:stCondLst>
                                        </p:cTn>
                                        <p:tgtEl>
                                          <p:spTgt spid="4">
                                            <p:txEl>
                                              <p:pRg st="2" end="2"/>
                                            </p:txEl>
                                          </p:spTgt>
                                        </p:tgtEl>
                                        <p:attrNameLst>
                                          <p:attrName>style.visibility</p:attrName>
                                        </p:attrNameLst>
                                      </p:cBhvr>
                                      <p:to>
                                        <p:strVal val="visible"/>
                                      </p:to>
                                    </p:set>
                                    <p:animEffect transition="in" filter="fade">
                                      <p:cBhvr>
                                        <p:cTn id="24" dur="1150"/>
                                        <p:tgtEl>
                                          <p:spTgt spid="4">
                                            <p:txEl>
                                              <p:pRg st="2" end="2"/>
                                            </p:txEl>
                                          </p:spTgt>
                                        </p:tgtEl>
                                      </p:cBhvr>
                                    </p:animEffect>
                                  </p:childTnLst>
                                </p:cTn>
                              </p:par>
                            </p:childTnLst>
                          </p:cTn>
                        </p:par>
                        <p:par>
                          <p:cTn id="25" fill="hold">
                            <p:stCondLst>
                              <p:cond delay="49200"/>
                            </p:stCondLst>
                            <p:childTnLst>
                              <p:par>
                                <p:cTn id="26" presetID="10" presetClass="entr" presetSubtype="0" fill="hold" grpId="0" nodeType="afterEffect">
                                  <p:stCondLst>
                                    <p:cond delay="50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150"/>
                                        <p:tgtEl>
                                          <p:spTgt spid="8"/>
                                        </p:tgtEl>
                                      </p:cBhvr>
                                    </p:animEffect>
                                  </p:childTnLst>
                                </p:cTn>
                              </p:par>
                            </p:childTnLst>
                          </p:cTn>
                        </p:par>
                        <p:par>
                          <p:cTn id="29" fill="hold">
                            <p:stCondLst>
                              <p:cond delay="68445"/>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150"/>
                                        <p:tgtEl>
                                          <p:spTgt spid="9"/>
                                        </p:tgtEl>
                                      </p:cBhvr>
                                    </p:animEffect>
                                  </p:childTnLst>
                                </p:cTn>
                              </p:par>
                            </p:childTnLst>
                          </p:cTn>
                        </p:par>
                        <p:par>
                          <p:cTn id="33" fill="hold">
                            <p:stCondLst>
                              <p:cond delay="81865"/>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150"/>
                                        <p:tgtEl>
                                          <p:spTgt spid="7"/>
                                        </p:tgtEl>
                                      </p:cBhvr>
                                    </p:animEffect>
                                  </p:childTnLst>
                                </p:cTn>
                              </p:par>
                            </p:childTnLst>
                          </p:cTn>
                        </p:par>
                        <p:par>
                          <p:cTn id="37" fill="hold">
                            <p:stCondLst>
                              <p:cond delay="97240"/>
                            </p:stCondLst>
                            <p:childTnLst>
                              <p:par>
                                <p:cTn id="38" presetID="1" presetClass="entr" presetSubtype="0" fill="hold" grpId="0" nodeType="afterEffect" nodePh="1">
                                  <p:stCondLst>
                                    <p:cond delay="2000"/>
                                  </p:stCondLst>
                                  <p:endCondLst>
                                    <p:cond evt="begin" delay="0">
                                      <p:tn val="38"/>
                                    </p:cond>
                                  </p:end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uiExpand="1" build="p"/>
      <p:bldP spid="7" grpId="0"/>
      <p:bldP spid="8" grpId="0"/>
      <p:bldP spid="9"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1" y="324982"/>
            <a:ext cx="7700211"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Terminó tercero en su primera carrera en las 500 millas de Indianápolis, luego de haber cometido un error en un reinicio de la competencia que había liderado casi hasta el final (</a:t>
            </a:r>
            <a:r>
              <a:rPr lang="es-MX" sz="2800" b="1" dirty="0">
                <a:solidFill>
                  <a:srgbClr val="7030A0"/>
                </a:solidFill>
                <a:latin typeface="Edwardian Script ITC" panose="030303020407070D0804" pitchFamily="66" charset="0"/>
              </a:rPr>
              <a:t>por su falta de práctica en comparación con la F-1 que en la época que Mansell corría no tenía automóviles de seguridad</a:t>
            </a:r>
            <a:r>
              <a:rPr lang="es-MX" sz="2800" b="1" dirty="0">
                <a:latin typeface="Edwardian Script ITC" panose="030303020407070D0804" pitchFamily="66" charset="0"/>
              </a:rPr>
              <a:t>).</a:t>
            </a:r>
          </a:p>
        </p:txBody>
      </p:sp>
      <p:sp>
        <p:nvSpPr>
          <p:cNvPr id="4" name="Rectángulo 3">
            <a:extLst>
              <a:ext uri="{FF2B5EF4-FFF2-40B4-BE49-F238E27FC236}">
                <a16:creationId xmlns:a16="http://schemas.microsoft.com/office/drawing/2014/main" id="{7E05B38E-8542-4A20-8BE4-6E90E897D820}"/>
              </a:ext>
            </a:extLst>
          </p:cNvPr>
          <p:cNvSpPr/>
          <p:nvPr/>
        </p:nvSpPr>
        <p:spPr>
          <a:xfrm>
            <a:off x="-1" y="2266065"/>
            <a:ext cx="7700211"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Consiguió un total de cinco victorias esa temporada y batió a otra gloria </a:t>
            </a:r>
          </a:p>
          <a:p>
            <a:pPr algn="ctr">
              <a:lnSpc>
                <a:spcPts val="2400"/>
              </a:lnSpc>
            </a:pPr>
            <a:r>
              <a:rPr lang="es-MX" sz="2800" b="1" dirty="0">
                <a:latin typeface="Edwardian Script ITC" panose="030303020407070D0804" pitchFamily="66" charset="0"/>
              </a:rPr>
              <a:t>de la F-1, Emerson Fittipaldi que quedó segundo en el campeonato.</a:t>
            </a:r>
          </a:p>
        </p:txBody>
      </p:sp>
      <p:sp>
        <p:nvSpPr>
          <p:cNvPr id="5" name="Rectángulo 4">
            <a:extLst>
              <a:ext uri="{FF2B5EF4-FFF2-40B4-BE49-F238E27FC236}">
                <a16:creationId xmlns:a16="http://schemas.microsoft.com/office/drawing/2014/main" id="{4456BE5A-3B73-48B9-92F6-3D1523FD3AD1}"/>
              </a:ext>
            </a:extLst>
          </p:cNvPr>
          <p:cNvSpPr/>
          <p:nvPr/>
        </p:nvSpPr>
        <p:spPr>
          <a:xfrm>
            <a:off x="2887579" y="3902366"/>
            <a:ext cx="9304421"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Con esto completó el mayor logro de su carrera, obtener un campeonato en Fórmula 1 </a:t>
            </a:r>
          </a:p>
          <a:p>
            <a:pPr algn="ctr">
              <a:lnSpc>
                <a:spcPts val="2400"/>
              </a:lnSpc>
            </a:pPr>
            <a:r>
              <a:rPr lang="es-MX" sz="2800" b="1" dirty="0">
                <a:latin typeface="Edwardian Script ITC" panose="030303020407070D0804" pitchFamily="66" charset="0"/>
              </a:rPr>
              <a:t>y en </a:t>
            </a:r>
            <a:r>
              <a:rPr lang="es-MX" sz="2800" b="1" dirty="0" err="1">
                <a:latin typeface="Edwardian Script ITC" panose="030303020407070D0804" pitchFamily="66" charset="0"/>
              </a:rPr>
              <a:t>IndyCar</a:t>
            </a:r>
            <a:r>
              <a:rPr lang="es-MX" sz="2800" b="1" dirty="0">
                <a:latin typeface="Edwardian Script ITC" panose="030303020407070D0804" pitchFamily="66" charset="0"/>
              </a:rPr>
              <a:t> en años consecutivos, incluso llegando a ser paralelamente campeón </a:t>
            </a:r>
          </a:p>
          <a:p>
            <a:pPr algn="ctr">
              <a:lnSpc>
                <a:spcPts val="2400"/>
              </a:lnSpc>
            </a:pPr>
            <a:r>
              <a:rPr lang="es-MX" sz="2800" b="1" dirty="0">
                <a:latin typeface="Edwardian Script ITC" panose="030303020407070D0804" pitchFamily="66" charset="0"/>
              </a:rPr>
              <a:t>de las dos categorías, tarea que nadie más ha conseguido de manera consecutiva y por este orden.</a:t>
            </a:r>
          </a:p>
        </p:txBody>
      </p:sp>
      <p:sp>
        <p:nvSpPr>
          <p:cNvPr id="6" name="Rectángulo 5">
            <a:extLst>
              <a:ext uri="{FF2B5EF4-FFF2-40B4-BE49-F238E27FC236}">
                <a16:creationId xmlns:a16="http://schemas.microsoft.com/office/drawing/2014/main" id="{7B8AFD2F-A62B-4C6B-8731-3FD9C03FACFE}"/>
              </a:ext>
            </a:extLst>
          </p:cNvPr>
          <p:cNvSpPr/>
          <p:nvPr/>
        </p:nvSpPr>
        <p:spPr>
          <a:xfrm>
            <a:off x="3028887" y="5474496"/>
            <a:ext cx="9163113"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Mansell tuvo un </a:t>
            </a:r>
            <a:r>
              <a:rPr lang="es-MX" sz="2800" b="1" dirty="0" err="1">
                <a:latin typeface="Edwardian Script ITC" panose="030303020407070D0804" pitchFamily="66" charset="0"/>
              </a:rPr>
              <a:t>un</a:t>
            </a:r>
            <a:r>
              <a:rPr lang="es-MX" sz="2800" b="1" dirty="0">
                <a:latin typeface="Edwardian Script ITC" panose="030303020407070D0804" pitchFamily="66" charset="0"/>
              </a:rPr>
              <a:t> breve retorno a la Fórmula 1 en 1994  pilotando para Williams </a:t>
            </a:r>
          </a:p>
          <a:p>
            <a:pPr algn="ctr">
              <a:lnSpc>
                <a:spcPts val="2400"/>
              </a:lnSpc>
            </a:pPr>
            <a:r>
              <a:rPr lang="es-MX" sz="2800" b="1" dirty="0">
                <a:latin typeface="Edwardian Script ITC" panose="030303020407070D0804" pitchFamily="66" charset="0"/>
              </a:rPr>
              <a:t>en sustitución del fallecido </a:t>
            </a:r>
            <a:r>
              <a:rPr lang="es-MX" sz="2800" b="1" dirty="0" err="1">
                <a:latin typeface="Edwardian Script ITC" panose="030303020407070D0804" pitchFamily="66" charset="0"/>
              </a:rPr>
              <a:t>Ayrton</a:t>
            </a:r>
            <a:r>
              <a:rPr lang="es-MX" sz="2800" b="1" dirty="0">
                <a:latin typeface="Edwardian Script ITC" panose="030303020407070D0804" pitchFamily="66" charset="0"/>
              </a:rPr>
              <a:t> Senna, donde ganó su última carrera en Australia.</a:t>
            </a:r>
          </a:p>
        </p:txBody>
      </p:sp>
      <p:pic>
        <p:nvPicPr>
          <p:cNvPr id="8" name="Imagen 7" descr="Imagen que contiene carretera, hierba, exterior&#10;&#10;Descripción generada con confianza muy alta">
            <a:extLst>
              <a:ext uri="{FF2B5EF4-FFF2-40B4-BE49-F238E27FC236}">
                <a16:creationId xmlns:a16="http://schemas.microsoft.com/office/drawing/2014/main" id="{63FE5088-194D-43AD-9994-BFF23381DA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0210" y="1"/>
            <a:ext cx="4491789" cy="3475522"/>
          </a:xfrm>
          <a:prstGeom prst="rect">
            <a:avLst/>
          </a:prstGeom>
          <a:effectLst>
            <a:softEdge rad="317500"/>
          </a:effectLst>
        </p:spPr>
      </p:pic>
      <p:pic>
        <p:nvPicPr>
          <p:cNvPr id="10" name="Imagen 9" descr="Imagen que contiene persona, hombre, sujetando&#10;&#10;Descripción generada con confianza muy alta">
            <a:extLst>
              <a:ext uri="{FF2B5EF4-FFF2-40B4-BE49-F238E27FC236}">
                <a16:creationId xmlns:a16="http://schemas.microsoft.com/office/drawing/2014/main" id="{24ED9558-CD94-40AC-95B1-445865FAC9D2}"/>
              </a:ext>
            </a:extLst>
          </p:cNvPr>
          <p:cNvPicPr>
            <a:picLocks noChangeAspect="1"/>
          </p:cNvPicPr>
          <p:nvPr/>
        </p:nvPicPr>
        <p:blipFill rotWithShape="1">
          <a:blip r:embed="rId4">
            <a:extLst>
              <a:ext uri="{28A0092B-C50C-407E-A947-70E740481C1C}">
                <a14:useLocalDpi xmlns:a14="http://schemas.microsoft.com/office/drawing/2010/main" val="0"/>
              </a:ext>
            </a:extLst>
          </a:blip>
          <a:srcRect b="3961"/>
          <a:stretch/>
        </p:blipFill>
        <p:spPr>
          <a:xfrm>
            <a:off x="262648" y="3004729"/>
            <a:ext cx="2766239" cy="367246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CuadroTexto 8">
            <a:extLst>
              <a:ext uri="{FF2B5EF4-FFF2-40B4-BE49-F238E27FC236}">
                <a16:creationId xmlns:a16="http://schemas.microsoft.com/office/drawing/2014/main" id="{2CDD9182-59A4-411D-8E28-73FD644B865E}"/>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1534122"/>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2000" fill="hold"/>
                                        <p:tgtEl>
                                          <p:spTgt spid="8"/>
                                        </p:tgtEl>
                                        <p:attrNameLst>
                                          <p:attrName>ppt_x</p:attrName>
                                        </p:attrNameLst>
                                      </p:cBhvr>
                                      <p:tavLst>
                                        <p:tav tm="0">
                                          <p:val>
                                            <p:strVal val="0-#ppt_w/2"/>
                                          </p:val>
                                        </p:tav>
                                        <p:tav tm="100000">
                                          <p:val>
                                            <p:strVal val="#ppt_x"/>
                                          </p:val>
                                        </p:tav>
                                      </p:tavLst>
                                    </p:anim>
                                    <p:anim calcmode="lin" valueType="num">
                                      <p:cBhvr additive="base">
                                        <p:cTn id="8" dur="12000" fill="hold"/>
                                        <p:tgtEl>
                                          <p:spTgt spid="8"/>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childTnLst>
                          </p:cTn>
                        </p:par>
                        <p:par>
                          <p:cTn id="12" fill="hold">
                            <p:stCondLst>
                              <p:cond delay="3505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50"/>
                                        <p:tgtEl>
                                          <p:spTgt spid="4"/>
                                        </p:tgtEl>
                                      </p:cBhvr>
                                    </p:animEffect>
                                  </p:childTnLst>
                                </p:cTn>
                              </p:par>
                            </p:childTnLst>
                          </p:cTn>
                        </p:par>
                        <p:par>
                          <p:cTn id="16" fill="hold">
                            <p:stCondLst>
                              <p:cond delay="5043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26000"/>
                                        <p:tgtEl>
                                          <p:spTgt spid="10"/>
                                        </p:tgtEl>
                                      </p:cBhvr>
                                    </p:animEffect>
                                    <p:anim calcmode="lin" valueType="num">
                                      <p:cBhvr>
                                        <p:cTn id="20" dur="26000" fill="hold"/>
                                        <p:tgtEl>
                                          <p:spTgt spid="10"/>
                                        </p:tgtEl>
                                        <p:attrNameLst>
                                          <p:attrName>ppt_x</p:attrName>
                                        </p:attrNameLst>
                                      </p:cBhvr>
                                      <p:tavLst>
                                        <p:tav tm="0">
                                          <p:val>
                                            <p:strVal val="#ppt_x"/>
                                          </p:val>
                                        </p:tav>
                                        <p:tav tm="100000">
                                          <p:val>
                                            <p:strVal val="#ppt_x"/>
                                          </p:val>
                                        </p:tav>
                                      </p:tavLst>
                                    </p:anim>
                                    <p:anim calcmode="lin" valueType="num">
                                      <p:cBhvr>
                                        <p:cTn id="21" dur="26000" fill="hold"/>
                                        <p:tgtEl>
                                          <p:spTgt spid="10"/>
                                        </p:tgtEl>
                                        <p:attrNameLst>
                                          <p:attrName>ppt_y</p:attrName>
                                        </p:attrNameLst>
                                      </p:cBhvr>
                                      <p:tavLst>
                                        <p:tav tm="0">
                                          <p:val>
                                            <p:strVal val="#ppt_y+.1"/>
                                          </p:val>
                                        </p:tav>
                                        <p:tav tm="100000">
                                          <p:val>
                                            <p:strVal val="#ppt_y"/>
                                          </p:val>
                                        </p:tav>
                                      </p:tavLst>
                                    </p:anim>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150"/>
                                        <p:tgtEl>
                                          <p:spTgt spid="5"/>
                                        </p:tgtEl>
                                      </p:cBhvr>
                                    </p:animEffect>
                                  </p:childTnLst>
                                </p:cTn>
                              </p:par>
                            </p:childTnLst>
                          </p:cTn>
                        </p:par>
                        <p:par>
                          <p:cTn id="25" fill="hold">
                            <p:stCondLst>
                              <p:cond delay="77305"/>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150"/>
                                        <p:tgtEl>
                                          <p:spTgt spid="6"/>
                                        </p:tgtEl>
                                      </p:cBhvr>
                                    </p:animEffect>
                                  </p:childTnLst>
                                </p:cTn>
                              </p:par>
                            </p:childTnLst>
                          </p:cTn>
                        </p:par>
                        <p:par>
                          <p:cTn id="29" fill="hold">
                            <p:stCondLst>
                              <p:cond delay="95210"/>
                            </p:stCondLst>
                            <p:childTnLst>
                              <p:par>
                                <p:cTn id="30" presetID="1" presetClass="entr" presetSubtype="0" fill="hold" grpId="0" nodeType="afterEffect" nodePh="1">
                                  <p:stCondLst>
                                    <p:cond delay="2000"/>
                                  </p:stCondLst>
                                  <p:endCondLst>
                                    <p:cond evt="begin" delay="0">
                                      <p:tn val="30"/>
                                    </p:cond>
                                  </p:endCondLst>
                                  <p:childTnLst>
                                    <p:set>
                                      <p:cBhvr>
                                        <p:cTn id="31"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44BA3BB-D168-444F-9749-C07215074B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046500"/>
            <a:ext cx="6096000" cy="4811500"/>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6096000" y="485409"/>
            <a:ext cx="6096000"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1995  pasó a la escudería McLaren </a:t>
            </a:r>
          </a:p>
          <a:p>
            <a:pPr algn="ctr">
              <a:lnSpc>
                <a:spcPts val="2400"/>
              </a:lnSpc>
            </a:pPr>
            <a:r>
              <a:rPr lang="es-MX" sz="2800" b="1" dirty="0">
                <a:latin typeface="Edwardian Script ITC" panose="030303020407070D0804" pitchFamily="66" charset="0"/>
              </a:rPr>
              <a:t>dónde se retiró después de sólo 2 competencias, </a:t>
            </a:r>
          </a:p>
          <a:p>
            <a:pPr algn="ctr">
              <a:lnSpc>
                <a:spcPts val="2400"/>
              </a:lnSpc>
            </a:pPr>
            <a:r>
              <a:rPr lang="es-MX" sz="2800" b="1" dirty="0">
                <a:latin typeface="Edwardian Script ITC" panose="030303020407070D0804" pitchFamily="66" charset="0"/>
              </a:rPr>
              <a:t>no sintiendo a ese vehículo como competitivo.</a:t>
            </a:r>
          </a:p>
        </p:txBody>
      </p:sp>
      <p:pic>
        <p:nvPicPr>
          <p:cNvPr id="7" name="Imagen 6" descr="Imagen que contiene carretera, exterior, plano, pequeño&#10;&#10;Descripción generada con confianza muy alta">
            <a:extLst>
              <a:ext uri="{FF2B5EF4-FFF2-40B4-BE49-F238E27FC236}">
                <a16:creationId xmlns:a16="http://schemas.microsoft.com/office/drawing/2014/main" id="{DF7EA087-F5C2-4279-9AC0-5E420A497C78}"/>
              </a:ext>
            </a:extLst>
          </p:cNvPr>
          <p:cNvPicPr>
            <a:picLocks noChangeAspect="1"/>
          </p:cNvPicPr>
          <p:nvPr/>
        </p:nvPicPr>
        <p:blipFill rotWithShape="1">
          <a:blip r:embed="rId4">
            <a:extLst>
              <a:ext uri="{28A0092B-C50C-407E-A947-70E740481C1C}">
                <a14:useLocalDpi xmlns:a14="http://schemas.microsoft.com/office/drawing/2010/main" val="0"/>
              </a:ext>
            </a:extLst>
          </a:blip>
          <a:srcRect b="13730"/>
          <a:stretch/>
        </p:blipFill>
        <p:spPr>
          <a:xfrm>
            <a:off x="0" y="0"/>
            <a:ext cx="6096000" cy="3465513"/>
          </a:xfrm>
          <a:prstGeom prst="rect">
            <a:avLst/>
          </a:prstGeom>
          <a:effectLst>
            <a:softEdge rad="317500"/>
          </a:effectLst>
        </p:spPr>
      </p:pic>
      <p:pic>
        <p:nvPicPr>
          <p:cNvPr id="9" name="Imagen 8" descr="Imagen que contiene cielo&#10;&#10;Descripción generada con confianza alta">
            <a:extLst>
              <a:ext uri="{FF2B5EF4-FFF2-40B4-BE49-F238E27FC236}">
                <a16:creationId xmlns:a16="http://schemas.microsoft.com/office/drawing/2014/main" id="{94CCC16D-0EB9-4C56-81FA-C9192E063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3429000"/>
            <a:ext cx="6096000" cy="3429000"/>
          </a:xfrm>
          <a:prstGeom prst="rect">
            <a:avLst/>
          </a:prstGeom>
          <a:effectLst>
            <a:softEdge rad="317500"/>
          </a:effectLst>
        </p:spPr>
      </p:pic>
      <p:sp>
        <p:nvSpPr>
          <p:cNvPr id="8" name="CuadroTexto 7">
            <a:extLst>
              <a:ext uri="{FF2B5EF4-FFF2-40B4-BE49-F238E27FC236}">
                <a16:creationId xmlns:a16="http://schemas.microsoft.com/office/drawing/2014/main" id="{BFB0F733-63AD-4BE0-9E40-E94311C1BCD5}"/>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197709"/>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2500" fill="hold"/>
                                        <p:tgtEl>
                                          <p:spTgt spid="7"/>
                                        </p:tgtEl>
                                        <p:attrNameLst>
                                          <p:attrName>ppt_x</p:attrName>
                                        </p:attrNameLst>
                                      </p:cBhvr>
                                      <p:tavLst>
                                        <p:tav tm="0">
                                          <p:val>
                                            <p:strVal val="0-#ppt_w/2"/>
                                          </p:val>
                                        </p:tav>
                                        <p:tav tm="100000">
                                          <p:val>
                                            <p:strVal val="#ppt_x"/>
                                          </p:val>
                                        </p:tav>
                                      </p:tavLst>
                                    </p:anim>
                                    <p:anim calcmode="lin" valueType="num">
                                      <p:cBhvr additive="base">
                                        <p:cTn id="8" dur="12500" fill="hold"/>
                                        <p:tgtEl>
                                          <p:spTgt spid="7"/>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childTnLst>
                          </p:cTn>
                        </p:par>
                        <p:par>
                          <p:cTn id="12" fill="hold">
                            <p:stCondLst>
                              <p:cond delay="13955"/>
                            </p:stCondLst>
                            <p:childTnLst>
                              <p:par>
                                <p:cTn id="13" presetID="2" presetClass="entr" presetSubtype="2"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6000" fill="hold"/>
                                        <p:tgtEl>
                                          <p:spTgt spid="9"/>
                                        </p:tgtEl>
                                        <p:attrNameLst>
                                          <p:attrName>ppt_x</p:attrName>
                                        </p:attrNameLst>
                                      </p:cBhvr>
                                      <p:tavLst>
                                        <p:tav tm="0">
                                          <p:val>
                                            <p:strVal val="1+#ppt_w/2"/>
                                          </p:val>
                                        </p:tav>
                                        <p:tav tm="100000">
                                          <p:val>
                                            <p:strVal val="#ppt_x"/>
                                          </p:val>
                                        </p:tav>
                                      </p:tavLst>
                                    </p:anim>
                                    <p:anim calcmode="lin" valueType="num">
                                      <p:cBhvr additive="base">
                                        <p:cTn id="16" dur="60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9955"/>
                            </p:stCondLst>
                            <p:childTnLst>
                              <p:par>
                                <p:cTn id="18" presetID="50" presetClass="entr" presetSubtype="0" decel="100000" fill="hold" nodeType="afterEffect">
                                  <p:stCondLst>
                                    <p:cond delay="100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ppt_w+.3"/>
                                          </p:val>
                                        </p:tav>
                                        <p:tav tm="100000">
                                          <p:val>
                                            <p:strVal val="#ppt_w"/>
                                          </p:val>
                                        </p:tav>
                                      </p:tavLst>
                                    </p:anim>
                                    <p:anim calcmode="lin" valueType="num">
                                      <p:cBhvr>
                                        <p:cTn id="21" dur="5000" fill="hold"/>
                                        <p:tgtEl>
                                          <p:spTgt spid="5"/>
                                        </p:tgtEl>
                                        <p:attrNameLst>
                                          <p:attrName>ppt_h</p:attrName>
                                        </p:attrNameLst>
                                      </p:cBhvr>
                                      <p:tavLst>
                                        <p:tav tm="0">
                                          <p:val>
                                            <p:strVal val="#ppt_h"/>
                                          </p:val>
                                        </p:tav>
                                        <p:tav tm="100000">
                                          <p:val>
                                            <p:strVal val="#ppt_h"/>
                                          </p:val>
                                        </p:tav>
                                      </p:tavLst>
                                    </p:anim>
                                    <p:animEffect transition="in" filter="fade">
                                      <p:cBhvr>
                                        <p:cTn id="22" dur="5000"/>
                                        <p:tgtEl>
                                          <p:spTgt spid="5"/>
                                        </p:tgtEl>
                                      </p:cBhvr>
                                    </p:animEffect>
                                  </p:childTnLst>
                                </p:cTn>
                              </p:par>
                            </p:childTnLst>
                          </p:cTn>
                        </p:par>
                        <p:par>
                          <p:cTn id="23" fill="hold">
                            <p:stCondLst>
                              <p:cond delay="25955"/>
                            </p:stCondLst>
                            <p:childTnLst>
                              <p:par>
                                <p:cTn id="24" presetID="1" presetClass="entr" presetSubtype="0" fill="hold" grpId="0" nodeType="afterEffect" nodePh="1">
                                  <p:stCondLst>
                                    <p:cond delay="300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1" y="20184"/>
            <a:ext cx="12192001" cy="523220"/>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Reconocimientos y distinciones</a:t>
            </a:r>
          </a:p>
        </p:txBody>
      </p:sp>
      <p:sp>
        <p:nvSpPr>
          <p:cNvPr id="4" name="Rectángulo 3">
            <a:extLst>
              <a:ext uri="{FF2B5EF4-FFF2-40B4-BE49-F238E27FC236}">
                <a16:creationId xmlns:a16="http://schemas.microsoft.com/office/drawing/2014/main" id="{F8D91C29-9B5C-4158-892E-FF284541F688}"/>
              </a:ext>
            </a:extLst>
          </p:cNvPr>
          <p:cNvSpPr/>
          <p:nvPr/>
        </p:nvSpPr>
        <p:spPr>
          <a:xfrm>
            <a:off x="3914275" y="966664"/>
            <a:ext cx="8277726"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Mansell ganó 31 carreras de F-1, 32 pole positions y 30 vueltas rápidas </a:t>
            </a:r>
          </a:p>
          <a:p>
            <a:pPr algn="ctr">
              <a:lnSpc>
                <a:spcPts val="2400"/>
              </a:lnSpc>
            </a:pPr>
            <a:r>
              <a:rPr lang="es-MX" sz="2800" b="1" dirty="0">
                <a:latin typeface="Edwardian Script ITC" panose="030303020407070D0804" pitchFamily="66" charset="0"/>
              </a:rPr>
              <a:t>en carrera en 187 participaciones, siendo el segundo piloto británico más ganador </a:t>
            </a:r>
          </a:p>
          <a:p>
            <a:pPr algn="ctr">
              <a:lnSpc>
                <a:spcPts val="2400"/>
              </a:lnSpc>
            </a:pPr>
            <a:r>
              <a:rPr lang="es-MX" sz="2800" b="1" dirty="0">
                <a:latin typeface="Edwardian Script ITC" panose="030303020407070D0804" pitchFamily="66" charset="0"/>
              </a:rPr>
              <a:t>de todos los tiempos, solo por detrás de Lewis Hamilton y el quinto en la historia </a:t>
            </a:r>
          </a:p>
          <a:p>
            <a:pPr algn="ctr">
              <a:lnSpc>
                <a:spcPts val="2400"/>
              </a:lnSpc>
            </a:pPr>
            <a:r>
              <a:rPr lang="es-MX" sz="2800" b="1" dirty="0">
                <a:latin typeface="Edwardian Script ITC" panose="030303020407070D0804" pitchFamily="66" charset="0"/>
              </a:rPr>
              <a:t>de la categoría detrás de Schumacher, </a:t>
            </a:r>
            <a:r>
              <a:rPr lang="es-MX" sz="2800" b="1" dirty="0" err="1">
                <a:latin typeface="Edwardian Script ITC" panose="030303020407070D0804" pitchFamily="66" charset="0"/>
              </a:rPr>
              <a:t>Prost</a:t>
            </a:r>
            <a:r>
              <a:rPr lang="es-MX" sz="2800" b="1" dirty="0">
                <a:latin typeface="Edwardian Script ITC" panose="030303020407070D0804" pitchFamily="66" charset="0"/>
              </a:rPr>
              <a:t>, Senna y Alonso.</a:t>
            </a:r>
          </a:p>
        </p:txBody>
      </p:sp>
      <p:sp>
        <p:nvSpPr>
          <p:cNvPr id="5" name="Rectángulo 4">
            <a:extLst>
              <a:ext uri="{FF2B5EF4-FFF2-40B4-BE49-F238E27FC236}">
                <a16:creationId xmlns:a16="http://schemas.microsoft.com/office/drawing/2014/main" id="{7E7B360B-11B6-4F88-AE33-124D0018680C}"/>
              </a:ext>
            </a:extLst>
          </p:cNvPr>
          <p:cNvSpPr/>
          <p:nvPr/>
        </p:nvSpPr>
        <p:spPr>
          <a:xfrm>
            <a:off x="3914275" y="2410454"/>
            <a:ext cx="7961091"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Aguerrido, arriesgado, agresivo y audaz  para adelantar a un rival </a:t>
            </a:r>
          </a:p>
          <a:p>
            <a:pPr algn="ctr">
              <a:lnSpc>
                <a:spcPts val="2400"/>
              </a:lnSpc>
            </a:pPr>
            <a:r>
              <a:rPr lang="es-MX" sz="2800" b="1" dirty="0">
                <a:latin typeface="Edwardian Script ITC" panose="030303020407070D0804" pitchFamily="66" charset="0"/>
              </a:rPr>
              <a:t>eran adjetivos que describían al inglés al que los italianos llamaban </a:t>
            </a:r>
          </a:p>
          <a:p>
            <a:pPr algn="ctr">
              <a:lnSpc>
                <a:spcPts val="2400"/>
              </a:lnSpc>
            </a:pPr>
            <a:r>
              <a:rPr lang="es-MX" sz="2800" b="1" dirty="0">
                <a:solidFill>
                  <a:srgbClr val="7030A0"/>
                </a:solidFill>
                <a:latin typeface="Edwardian Script ITC" panose="030303020407070D0804" pitchFamily="66" charset="0"/>
              </a:rPr>
              <a:t>"</a:t>
            </a:r>
            <a:r>
              <a:rPr lang="es-MX" sz="2800" b="1" dirty="0" err="1">
                <a:solidFill>
                  <a:srgbClr val="7030A0"/>
                </a:solidFill>
                <a:latin typeface="Edwardian Script ITC" panose="030303020407070D0804" pitchFamily="66" charset="0"/>
              </a:rPr>
              <a:t>Il</a:t>
            </a:r>
            <a:r>
              <a:rPr lang="es-MX" sz="2800" b="1" dirty="0">
                <a:solidFill>
                  <a:srgbClr val="7030A0"/>
                </a:solidFill>
                <a:latin typeface="Edwardian Script ITC" panose="030303020407070D0804" pitchFamily="66" charset="0"/>
              </a:rPr>
              <a:t> Leone" </a:t>
            </a: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el león</a:t>
            </a:r>
            <a:r>
              <a:rPr lang="es-MX" sz="2800" b="1" dirty="0">
                <a:latin typeface="Edwardian Script ITC" panose="030303020407070D0804" pitchFamily="66" charset="0"/>
              </a:rPr>
              <a:t>).</a:t>
            </a:r>
          </a:p>
        </p:txBody>
      </p:sp>
      <p:sp>
        <p:nvSpPr>
          <p:cNvPr id="6" name="Rectángulo 5">
            <a:extLst>
              <a:ext uri="{FF2B5EF4-FFF2-40B4-BE49-F238E27FC236}">
                <a16:creationId xmlns:a16="http://schemas.microsoft.com/office/drawing/2014/main" id="{D02605A7-1C4B-431A-BADF-8534C9EA1DB9}"/>
              </a:ext>
            </a:extLst>
          </p:cNvPr>
          <p:cNvSpPr/>
          <p:nvPr/>
        </p:nvSpPr>
        <p:spPr>
          <a:xfrm>
            <a:off x="-1" y="3790071"/>
            <a:ext cx="9288380"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Algo desconfiado en el </a:t>
            </a:r>
            <a:r>
              <a:rPr lang="es-MX" sz="2800" b="1" dirty="0" err="1">
                <a:latin typeface="Edwardian Script ITC" panose="030303020407070D0804" pitchFamily="66" charset="0"/>
              </a:rPr>
              <a:t>paddock</a:t>
            </a:r>
            <a:r>
              <a:rPr lang="es-MX" sz="2800" b="1" dirty="0">
                <a:latin typeface="Edwardian Script ITC" panose="030303020407070D0804" pitchFamily="66" charset="0"/>
              </a:rPr>
              <a:t>, y con cierta dosis de mala suerte en las grandes definiciones, Mansell era una verdadera garantía de espectáculo para el espectador de la Fórmula Uno.</a:t>
            </a:r>
          </a:p>
        </p:txBody>
      </p:sp>
      <p:sp>
        <p:nvSpPr>
          <p:cNvPr id="7" name="Rectángulo 6">
            <a:extLst>
              <a:ext uri="{FF2B5EF4-FFF2-40B4-BE49-F238E27FC236}">
                <a16:creationId xmlns:a16="http://schemas.microsoft.com/office/drawing/2014/main" id="{DF4B6CBB-399F-49A5-B909-FC914319B7A1}"/>
              </a:ext>
            </a:extLst>
          </p:cNvPr>
          <p:cNvSpPr/>
          <p:nvPr/>
        </p:nvSpPr>
        <p:spPr>
          <a:xfrm>
            <a:off x="-1" y="4913025"/>
            <a:ext cx="9288380" cy="43088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También fue célebre por usar siempre su mítico </a:t>
            </a:r>
            <a:r>
              <a:rPr lang="es-MX" sz="2800" b="1" dirty="0">
                <a:solidFill>
                  <a:srgbClr val="C00000"/>
                </a:solidFill>
                <a:latin typeface="Edwardian Script ITC" panose="030303020407070D0804" pitchFamily="66" charset="0"/>
              </a:rPr>
              <a:t>"red </a:t>
            </a:r>
            <a:r>
              <a:rPr lang="es-MX" sz="2800" b="1" dirty="0" err="1">
                <a:solidFill>
                  <a:srgbClr val="C00000"/>
                </a:solidFill>
                <a:latin typeface="Edwardian Script ITC" panose="030303020407070D0804" pitchFamily="66" charset="0"/>
              </a:rPr>
              <a:t>five</a:t>
            </a:r>
            <a:r>
              <a:rPr lang="es-MX" sz="2800" b="1" dirty="0">
                <a:solidFill>
                  <a:srgbClr val="C00000"/>
                </a:solidFill>
                <a:latin typeface="Edwardian Script ITC" panose="030303020407070D0804" pitchFamily="66" charset="0"/>
              </a:rPr>
              <a:t>"  </a:t>
            </a:r>
            <a:r>
              <a:rPr lang="es-MX" sz="2800" b="1" dirty="0">
                <a:latin typeface="Edwardian Script ITC" panose="030303020407070D0804" pitchFamily="66" charset="0"/>
              </a:rPr>
              <a:t>en el morro de sus monoplazas.</a:t>
            </a:r>
          </a:p>
        </p:txBody>
      </p:sp>
      <p:sp>
        <p:nvSpPr>
          <p:cNvPr id="8" name="Rectángulo 7">
            <a:extLst>
              <a:ext uri="{FF2B5EF4-FFF2-40B4-BE49-F238E27FC236}">
                <a16:creationId xmlns:a16="http://schemas.microsoft.com/office/drawing/2014/main" id="{289EF588-D62C-42EA-A4D8-B4BA718524D8}"/>
              </a:ext>
            </a:extLst>
          </p:cNvPr>
          <p:cNvSpPr/>
          <p:nvPr/>
        </p:nvSpPr>
        <p:spPr>
          <a:xfrm>
            <a:off x="-1" y="5763254"/>
            <a:ext cx="9288380"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Fue situado entre los diez mejores pilotos de toda la historia por Murray Walker,</a:t>
            </a:r>
          </a:p>
          <a:p>
            <a:pPr algn="ctr">
              <a:lnSpc>
                <a:spcPts val="2400"/>
              </a:lnSpc>
            </a:pPr>
            <a:r>
              <a:rPr lang="es-MX" sz="2800" b="1" dirty="0">
                <a:latin typeface="Edwardian Script ITC" panose="030303020407070D0804" pitchFamily="66" charset="0"/>
              </a:rPr>
              <a:t> comentarista de la categoría por 50 años.</a:t>
            </a:r>
          </a:p>
        </p:txBody>
      </p:sp>
      <p:pic>
        <p:nvPicPr>
          <p:cNvPr id="14" name="Imagen 13" descr="Imagen que contiene exterior, hierba, sentado&#10;&#10;Descripción generada con confianza alta">
            <a:extLst>
              <a:ext uri="{FF2B5EF4-FFF2-40B4-BE49-F238E27FC236}">
                <a16:creationId xmlns:a16="http://schemas.microsoft.com/office/drawing/2014/main" id="{EEE7E2AA-30CC-4BDB-9901-792CEE18D5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43404"/>
            <a:ext cx="3914275" cy="2935706"/>
          </a:xfrm>
          <a:prstGeom prst="rect">
            <a:avLst/>
          </a:prstGeom>
          <a:effectLst>
            <a:softEdge rad="317500"/>
          </a:effectLst>
        </p:spPr>
      </p:pic>
      <p:pic>
        <p:nvPicPr>
          <p:cNvPr id="16" name="Imagen 15" descr="Imagen que contiene interior, mesa, suelo, pared&#10;&#10;Descripción generada con confianza muy alta">
            <a:extLst>
              <a:ext uri="{FF2B5EF4-FFF2-40B4-BE49-F238E27FC236}">
                <a16:creationId xmlns:a16="http://schemas.microsoft.com/office/drawing/2014/main" id="{B43096C6-9BFB-4CCF-882D-47C62E7B85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04420" y="3186518"/>
            <a:ext cx="2570946" cy="3428999"/>
          </a:xfrm>
          <a:prstGeom prst="rect">
            <a:avLst/>
          </a:prstGeom>
          <a:ln w="127000" cap="rnd">
            <a:solidFill>
              <a:srgbClr val="00206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1" name="CuadroTexto 10">
            <a:extLst>
              <a:ext uri="{FF2B5EF4-FFF2-40B4-BE49-F238E27FC236}">
                <a16:creationId xmlns:a16="http://schemas.microsoft.com/office/drawing/2014/main" id="{FC548034-260F-4AEF-8BA4-EC2DAC326B5A}"/>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9529706"/>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0" fill="hold"/>
                                        <p:tgtEl>
                                          <p:spTgt spid="16"/>
                                        </p:tgtEl>
                                        <p:attrNameLst>
                                          <p:attrName>ppt_x</p:attrName>
                                        </p:attrNameLst>
                                      </p:cBhvr>
                                      <p:tavLst>
                                        <p:tav tm="0">
                                          <p:val>
                                            <p:strVal val="#ppt_x"/>
                                          </p:val>
                                        </p:tav>
                                        <p:tav tm="100000">
                                          <p:val>
                                            <p:strVal val="#ppt_x"/>
                                          </p:val>
                                        </p:tav>
                                      </p:tavLst>
                                    </p:anim>
                                    <p:anim calcmode="lin" valueType="num">
                                      <p:cBhvr additive="base">
                                        <p:cTn id="8" dur="10000" fill="hold"/>
                                        <p:tgtEl>
                                          <p:spTgt spid="16"/>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par>
                                <p:cTn id="12" presetID="8" presetClass="entr" presetSubtype="32" fill="hold" nodeType="withEffect">
                                  <p:stCondLst>
                                    <p:cond delay="4250"/>
                                  </p:stCondLst>
                                  <p:childTnLst>
                                    <p:set>
                                      <p:cBhvr>
                                        <p:cTn id="13" dur="1" fill="hold">
                                          <p:stCondLst>
                                            <p:cond delay="0"/>
                                          </p:stCondLst>
                                        </p:cTn>
                                        <p:tgtEl>
                                          <p:spTgt spid="14"/>
                                        </p:tgtEl>
                                        <p:attrNameLst>
                                          <p:attrName>style.visibility</p:attrName>
                                        </p:attrNameLst>
                                      </p:cBhvr>
                                      <p:to>
                                        <p:strVal val="visible"/>
                                      </p:to>
                                    </p:set>
                                    <p:animEffect transition="in" filter="diamond(out)">
                                      <p:cBhvr>
                                        <p:cTn id="14" dur="8000"/>
                                        <p:tgtEl>
                                          <p:spTgt spid="14"/>
                                        </p:tgtEl>
                                      </p:cBhvr>
                                    </p:animEffect>
                                  </p:childTnLst>
                                </p:cTn>
                              </p:par>
                              <p:par>
                                <p:cTn id="15" presetID="10" presetClass="entr" presetSubtype="0" fill="hold" grpId="0" nodeType="withEffect">
                                  <p:stCondLst>
                                    <p:cond delay="475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150"/>
                                        <p:tgtEl>
                                          <p:spTgt spid="4"/>
                                        </p:tgtEl>
                                      </p:cBhvr>
                                    </p:animEffect>
                                  </p:childTnLst>
                                </p:cTn>
                              </p:par>
                            </p:childTnLst>
                          </p:cTn>
                        </p:par>
                        <p:par>
                          <p:cTn id="18" fill="hold">
                            <p:stCondLst>
                              <p:cond delay="3419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150"/>
                                        <p:tgtEl>
                                          <p:spTgt spid="5"/>
                                        </p:tgtEl>
                                      </p:cBhvr>
                                    </p:animEffect>
                                  </p:childTnLst>
                                </p:cTn>
                              </p:par>
                            </p:childTnLst>
                          </p:cTn>
                        </p:par>
                        <p:par>
                          <p:cTn id="22" fill="hold">
                            <p:stCondLst>
                              <p:cond delay="51520"/>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150"/>
                                        <p:tgtEl>
                                          <p:spTgt spid="6"/>
                                        </p:tgtEl>
                                      </p:cBhvr>
                                    </p:animEffect>
                                  </p:childTnLst>
                                </p:cTn>
                              </p:par>
                            </p:childTnLst>
                          </p:cTn>
                        </p:par>
                        <p:par>
                          <p:cTn id="26" fill="hold">
                            <p:stCondLst>
                              <p:cond delay="71150"/>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150"/>
                                        <p:tgtEl>
                                          <p:spTgt spid="7"/>
                                        </p:tgtEl>
                                      </p:cBhvr>
                                    </p:animEffect>
                                  </p:childTnLst>
                                </p:cTn>
                              </p:par>
                            </p:childTnLst>
                          </p:cTn>
                        </p:par>
                        <p:par>
                          <p:cTn id="30" fill="hold">
                            <p:stCondLst>
                              <p:cond delay="81580"/>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150"/>
                                        <p:tgtEl>
                                          <p:spTgt spid="8"/>
                                        </p:tgtEl>
                                      </p:cBhvr>
                                    </p:animEffect>
                                  </p:childTnLst>
                                </p:cTn>
                              </p:par>
                            </p:childTnLst>
                          </p:cTn>
                        </p:par>
                        <p:par>
                          <p:cTn id="34" fill="hold">
                            <p:stCondLst>
                              <p:cond delay="95460"/>
                            </p:stCondLst>
                            <p:childTnLst>
                              <p:par>
                                <p:cTn id="35" presetID="1" presetClass="entr" presetSubtype="0" fill="hold" grpId="0" nodeType="afterEffect" nodePh="1">
                                  <p:stCondLst>
                                    <p:cond delay="2000"/>
                                  </p:stCondLst>
                                  <p:endCondLst>
                                    <p:cond evt="begin" delay="0">
                                      <p:tn val="35"/>
                                    </p:cond>
                                  </p:end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DC3EAC43-255D-46E8-9BBC-5164AB56DF24}"/>
              </a:ext>
            </a:extLst>
          </p:cNvPr>
          <p:cNvPicPr>
            <a:picLocks noChangeAspect="1"/>
          </p:cNvPicPr>
          <p:nvPr/>
        </p:nvPicPr>
        <p:blipFill rotWithShape="1">
          <a:blip r:embed="rId3">
            <a:extLst>
              <a:ext uri="{28A0092B-C50C-407E-A947-70E740481C1C}">
                <a14:useLocalDpi xmlns:a14="http://schemas.microsoft.com/office/drawing/2010/main" val="0"/>
              </a:ext>
            </a:extLst>
          </a:blip>
          <a:srcRect l="3200" t="1638" r="3200" b="3859"/>
          <a:stretch/>
        </p:blipFill>
        <p:spPr>
          <a:xfrm>
            <a:off x="141620" y="2846046"/>
            <a:ext cx="2842212" cy="379836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2" name="Imagen 11" descr="Imagen que contiene hombre&#10;&#10;Descripción generada con confianza muy alta">
            <a:extLst>
              <a:ext uri="{FF2B5EF4-FFF2-40B4-BE49-F238E27FC236}">
                <a16:creationId xmlns:a16="http://schemas.microsoft.com/office/drawing/2014/main" id="{108D451B-C5A7-4576-ADF7-3F42738068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3391" y="236780"/>
            <a:ext cx="2290010" cy="3273824"/>
          </a:xfrm>
          <a:prstGeom prst="rect">
            <a:avLst/>
          </a:prstGeom>
          <a:solidFill>
            <a:srgbClr val="FFFFFF">
              <a:shade val="85000"/>
            </a:srgbClr>
          </a:solidFill>
          <a:ln w="190500" cap="rnd">
            <a:solidFill>
              <a:schemeClr val="accent1"/>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Rectángulo 2">
            <a:extLst>
              <a:ext uri="{FF2B5EF4-FFF2-40B4-BE49-F238E27FC236}">
                <a16:creationId xmlns:a16="http://schemas.microsoft.com/office/drawing/2014/main" id="{A7C5FBBC-6FEF-42C1-9B95-9C369BB0C261}"/>
              </a:ext>
            </a:extLst>
          </p:cNvPr>
          <p:cNvSpPr/>
          <p:nvPr/>
        </p:nvSpPr>
        <p:spPr>
          <a:xfrm>
            <a:off x="-1" y="341028"/>
            <a:ext cx="10154654"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Obtuvo la Orden del Imperio Británico (</a:t>
            </a:r>
            <a:r>
              <a:rPr lang="es-MX" sz="2000" b="1" dirty="0">
                <a:solidFill>
                  <a:srgbClr val="7030A0"/>
                </a:solidFill>
                <a:latin typeface="CommercialScript BT" panose="03030803040807090C04" pitchFamily="66" charset="2"/>
              </a:rPr>
              <a:t>OBE</a:t>
            </a:r>
            <a:r>
              <a:rPr lang="es-MX" sz="2800" b="1" dirty="0">
                <a:latin typeface="Edwardian Script ITC" panose="030303020407070D0804" pitchFamily="66" charset="0"/>
              </a:rPr>
              <a:t>).</a:t>
            </a:r>
          </a:p>
        </p:txBody>
      </p:sp>
      <p:sp>
        <p:nvSpPr>
          <p:cNvPr id="4" name="Rectángulo 3">
            <a:extLst>
              <a:ext uri="{FF2B5EF4-FFF2-40B4-BE49-F238E27FC236}">
                <a16:creationId xmlns:a16="http://schemas.microsoft.com/office/drawing/2014/main" id="{407FE454-B60D-4FB1-8A59-73274B6CF45A}"/>
              </a:ext>
            </a:extLst>
          </p:cNvPr>
          <p:cNvSpPr/>
          <p:nvPr/>
        </p:nvSpPr>
        <p:spPr>
          <a:xfrm>
            <a:off x="2502568" y="3621638"/>
            <a:ext cx="9689432"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El sitio </a:t>
            </a:r>
            <a:r>
              <a:rPr lang="es-MX" sz="2800" b="1" dirty="0">
                <a:solidFill>
                  <a:srgbClr val="7030A0"/>
                </a:solidFill>
                <a:latin typeface="Edwardian Script ITC" panose="030303020407070D0804" pitchFamily="66" charset="0"/>
              </a:rPr>
              <a:t>"Hall </a:t>
            </a:r>
            <a:r>
              <a:rPr lang="es-MX" sz="2800" b="1" dirty="0" err="1">
                <a:solidFill>
                  <a:srgbClr val="7030A0"/>
                </a:solidFill>
                <a:latin typeface="Edwardian Script ITC" panose="030303020407070D0804" pitchFamily="66" charset="0"/>
              </a:rPr>
              <a:t>of</a:t>
            </a:r>
            <a:r>
              <a:rPr lang="es-MX" sz="2800" b="1" dirty="0">
                <a:solidFill>
                  <a:srgbClr val="7030A0"/>
                </a:solidFill>
                <a:latin typeface="Edwardian Script ITC" panose="030303020407070D0804" pitchFamily="66" charset="0"/>
              </a:rPr>
              <a:t> </a:t>
            </a:r>
            <a:r>
              <a:rPr lang="es-MX" sz="2800" b="1" dirty="0" err="1">
                <a:solidFill>
                  <a:srgbClr val="7030A0"/>
                </a:solidFill>
                <a:latin typeface="Edwardian Script ITC" panose="030303020407070D0804" pitchFamily="66" charset="0"/>
              </a:rPr>
              <a:t>Fame</a:t>
            </a:r>
            <a:r>
              <a:rPr lang="es-MX" sz="2800" b="1" dirty="0">
                <a:solidFill>
                  <a:srgbClr val="7030A0"/>
                </a:solidFill>
                <a:latin typeface="Edwardian Script ITC" panose="030303020407070D0804" pitchFamily="66" charset="0"/>
              </a:rPr>
              <a:t>" </a:t>
            </a:r>
            <a:r>
              <a:rPr lang="es-MX" sz="2800" b="1" dirty="0">
                <a:latin typeface="Edwardian Script ITC" panose="030303020407070D0804" pitchFamily="66" charset="0"/>
              </a:rPr>
              <a:t>de la página oficial de la Fórmula uno dice sobre Nigel: </a:t>
            </a:r>
          </a:p>
          <a:p>
            <a:pPr algn="ctr">
              <a:lnSpc>
                <a:spcPts val="2400"/>
              </a:lnSpc>
            </a:pPr>
            <a:r>
              <a:rPr lang="es-MX" sz="2800" b="1" dirty="0">
                <a:solidFill>
                  <a:srgbClr val="7030A0"/>
                </a:solidFill>
                <a:latin typeface="Edwardian Script ITC" panose="030303020407070D0804" pitchFamily="66" charset="0"/>
              </a:rPr>
              <a:t>“uno de los pilotos más excitantes, con su estilo de ‘ todo o nada'</a:t>
            </a:r>
            <a:r>
              <a:rPr lang="es-MX" sz="2800" b="1" dirty="0">
                <a:solidFill>
                  <a:schemeClr val="accent4">
                    <a:lumMod val="50000"/>
                  </a:schemeClr>
                </a:solidFill>
                <a:latin typeface="Edwardian Script ITC" panose="030303020407070D0804" pitchFamily="66" charset="0"/>
              </a:rPr>
              <a:t>31 victorias y 32  choques</a:t>
            </a:r>
            <a:r>
              <a:rPr lang="es-MX" sz="2800" b="1" dirty="0">
                <a:latin typeface="Edwardian Script ITC" panose="030303020407070D0804" pitchFamily="66" charset="0"/>
              </a:rPr>
              <a:t>).</a:t>
            </a:r>
          </a:p>
        </p:txBody>
      </p:sp>
      <p:sp>
        <p:nvSpPr>
          <p:cNvPr id="5" name="Rectángulo 4">
            <a:extLst>
              <a:ext uri="{FF2B5EF4-FFF2-40B4-BE49-F238E27FC236}">
                <a16:creationId xmlns:a16="http://schemas.microsoft.com/office/drawing/2014/main" id="{F210C99D-0C00-4BDE-9209-67575BBD2146}"/>
              </a:ext>
            </a:extLst>
          </p:cNvPr>
          <p:cNvSpPr/>
          <p:nvPr/>
        </p:nvSpPr>
        <p:spPr>
          <a:xfrm>
            <a:off x="152399" y="1584288"/>
            <a:ext cx="10002254"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Ganó el premio del Royal </a:t>
            </a:r>
            <a:r>
              <a:rPr lang="es-MX" sz="2800" b="1" dirty="0" err="1">
                <a:latin typeface="Edwardian Script ITC" panose="030303020407070D0804" pitchFamily="66" charset="0"/>
              </a:rPr>
              <a:t>Automobile</a:t>
            </a:r>
            <a:r>
              <a:rPr lang="es-MX" sz="2800" b="1" dirty="0">
                <a:latin typeface="Edwardian Script ITC" panose="030303020407070D0804" pitchFamily="66" charset="0"/>
              </a:rPr>
              <a:t> Club y el premio </a:t>
            </a:r>
            <a:r>
              <a:rPr lang="es-MX" sz="1600" b="1" dirty="0">
                <a:latin typeface="Baskerville Old Face" panose="02020602080505020303" pitchFamily="18" charset="0"/>
              </a:rPr>
              <a:t>ESPY</a:t>
            </a:r>
            <a:r>
              <a:rPr lang="es-MX" sz="2800" b="1" dirty="0">
                <a:latin typeface="Edwardian Script ITC" panose="030303020407070D0804" pitchFamily="66" charset="0"/>
              </a:rPr>
              <a:t> por mejor piloto de 1993.</a:t>
            </a:r>
          </a:p>
        </p:txBody>
      </p:sp>
      <p:sp>
        <p:nvSpPr>
          <p:cNvPr id="6" name="Rectángulo 5">
            <a:extLst>
              <a:ext uri="{FF2B5EF4-FFF2-40B4-BE49-F238E27FC236}">
                <a16:creationId xmlns:a16="http://schemas.microsoft.com/office/drawing/2014/main" id="{54168F2B-E687-47D9-99EC-9EB1E8873E5B}"/>
              </a:ext>
            </a:extLst>
          </p:cNvPr>
          <p:cNvSpPr/>
          <p:nvPr/>
        </p:nvSpPr>
        <p:spPr>
          <a:xfrm>
            <a:off x="-1" y="2201907"/>
            <a:ext cx="10154654"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mérito a sus logros, en el año 2005  fue ingresado </a:t>
            </a:r>
          </a:p>
          <a:p>
            <a:pPr algn="ctr">
              <a:lnSpc>
                <a:spcPts val="2400"/>
              </a:lnSpc>
            </a:pPr>
            <a:r>
              <a:rPr lang="es-MX" sz="2800" b="1" dirty="0">
                <a:latin typeface="Edwardian Script ITC" panose="030303020407070D0804" pitchFamily="66" charset="0"/>
              </a:rPr>
              <a:t>al Salón Internacional de la Fama de los Deportes Motorizados.</a:t>
            </a:r>
          </a:p>
        </p:txBody>
      </p:sp>
      <p:sp>
        <p:nvSpPr>
          <p:cNvPr id="7" name="Rectángulo 6">
            <a:extLst>
              <a:ext uri="{FF2B5EF4-FFF2-40B4-BE49-F238E27FC236}">
                <a16:creationId xmlns:a16="http://schemas.microsoft.com/office/drawing/2014/main" id="{347CBB4D-9DAA-4125-A2AB-06B3554E9824}"/>
              </a:ext>
            </a:extLst>
          </p:cNvPr>
          <p:cNvSpPr/>
          <p:nvPr/>
        </p:nvSpPr>
        <p:spPr>
          <a:xfrm>
            <a:off x="2502568" y="4608223"/>
            <a:ext cx="9689432" cy="430887"/>
          </a:xfrm>
          <a:prstGeom prst="rect">
            <a:avLst/>
          </a:prstGeom>
        </p:spPr>
        <p:txBody>
          <a:bodyPr wrap="square">
            <a:spAutoFit/>
          </a:bodyPr>
          <a:lstStyle/>
          <a:p>
            <a:pPr algn="ctr">
              <a:lnSpc>
                <a:spcPts val="2400"/>
              </a:lnSpc>
            </a:pPr>
            <a:r>
              <a:rPr lang="es-MX" sz="2800" b="1" dirty="0">
                <a:solidFill>
                  <a:srgbClr val="7030A0"/>
                </a:solidFill>
                <a:latin typeface="Edwardian Script ITC" panose="030303020407070D0804" pitchFamily="66" charset="0"/>
              </a:rPr>
              <a:t>Su torpe personalidad le dio algunos enemigos, sus heroicas actuaciones millones de fanáticos".</a:t>
            </a:r>
          </a:p>
        </p:txBody>
      </p:sp>
      <p:sp>
        <p:nvSpPr>
          <p:cNvPr id="8" name="Rectángulo 7">
            <a:extLst>
              <a:ext uri="{FF2B5EF4-FFF2-40B4-BE49-F238E27FC236}">
                <a16:creationId xmlns:a16="http://schemas.microsoft.com/office/drawing/2014/main" id="{AE515D9D-6686-460A-BA5E-7A717D838250}"/>
              </a:ext>
            </a:extLst>
          </p:cNvPr>
          <p:cNvSpPr/>
          <p:nvPr/>
        </p:nvSpPr>
        <p:spPr>
          <a:xfrm>
            <a:off x="2502569" y="5410330"/>
            <a:ext cx="9689432"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Con motivo del regreso de la F-1 a México tras 23 años de ausencia, </a:t>
            </a:r>
          </a:p>
          <a:p>
            <a:pPr algn="ctr">
              <a:lnSpc>
                <a:spcPts val="2400"/>
              </a:lnSpc>
            </a:pPr>
            <a:r>
              <a:rPr lang="es-MX" sz="2800" b="1" dirty="0">
                <a:latin typeface="Edwardian Script ITC" panose="030303020407070D0804" pitchFamily="66" charset="0"/>
              </a:rPr>
              <a:t>en octubre de 2015  la emblemática curva 17 del Autódromo Hermanos Rodríguez  </a:t>
            </a:r>
          </a:p>
          <a:p>
            <a:pPr algn="ctr">
              <a:lnSpc>
                <a:spcPts val="2400"/>
              </a:lnSpc>
            </a:pPr>
            <a:r>
              <a:rPr lang="es-MX" sz="2800" b="1" dirty="0">
                <a:latin typeface="Edwardian Script ITC" panose="030303020407070D0804" pitchFamily="66" charset="0"/>
              </a:rPr>
              <a:t>fue bautizada con su nombre como homenaje ya que había sido (</a:t>
            </a:r>
            <a:r>
              <a:rPr lang="es-MX" sz="2800" b="1" dirty="0">
                <a:solidFill>
                  <a:srgbClr val="7030A0"/>
                </a:solidFill>
                <a:latin typeface="Edwardian Script ITC" panose="030303020407070D0804" pitchFamily="66" charset="0"/>
              </a:rPr>
              <a:t>hasta entonces</a:t>
            </a:r>
            <a:r>
              <a:rPr lang="es-MX" sz="2800" b="1" dirty="0">
                <a:latin typeface="Edwardian Script ITC" panose="030303020407070D0804" pitchFamily="66" charset="0"/>
              </a:rPr>
              <a:t>) </a:t>
            </a:r>
          </a:p>
          <a:p>
            <a:pPr algn="ctr">
              <a:lnSpc>
                <a:spcPts val="2400"/>
              </a:lnSpc>
            </a:pPr>
            <a:r>
              <a:rPr lang="es-MX" sz="2800" b="1" dirty="0">
                <a:latin typeface="Edwardian Script ITC" panose="030303020407070D0804" pitchFamily="66" charset="0"/>
              </a:rPr>
              <a:t>el último piloto campeón del Gran Premio de México en 1992.</a:t>
            </a:r>
          </a:p>
        </p:txBody>
      </p:sp>
      <p:sp>
        <p:nvSpPr>
          <p:cNvPr id="13" name="Rectángulo 12">
            <a:extLst>
              <a:ext uri="{FF2B5EF4-FFF2-40B4-BE49-F238E27FC236}">
                <a16:creationId xmlns:a16="http://schemas.microsoft.com/office/drawing/2014/main" id="{2C4E0700-3314-4308-A040-C123EADC8415}"/>
              </a:ext>
            </a:extLst>
          </p:cNvPr>
          <p:cNvSpPr/>
          <p:nvPr/>
        </p:nvSpPr>
        <p:spPr>
          <a:xfrm>
            <a:off x="152399" y="926562"/>
            <a:ext cx="10154654"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Ganó el premio </a:t>
            </a:r>
            <a:r>
              <a:rPr lang="es-MX" sz="1600" b="1" dirty="0">
                <a:latin typeface="Baskerville Old Face" panose="02020602080505020303" pitchFamily="18" charset="0"/>
              </a:rPr>
              <a:t>BBC</a:t>
            </a:r>
            <a:r>
              <a:rPr lang="es-MX" sz="2800" b="1" dirty="0">
                <a:latin typeface="Edwardian Script ITC" panose="030303020407070D0804" pitchFamily="66" charset="0"/>
              </a:rPr>
              <a:t> </a:t>
            </a:r>
            <a:r>
              <a:rPr lang="es-MX" sz="2800" b="1" dirty="0" err="1">
                <a:latin typeface="Edwardian Script ITC" panose="030303020407070D0804" pitchFamily="66" charset="0"/>
              </a:rPr>
              <a:t>Sports</a:t>
            </a:r>
            <a:r>
              <a:rPr lang="es-MX" sz="2800" b="1" dirty="0">
                <a:latin typeface="Edwardian Script ITC" panose="030303020407070D0804" pitchFamily="66" charset="0"/>
              </a:rPr>
              <a:t> Personalidad del año en 1986 y 1992.</a:t>
            </a:r>
          </a:p>
        </p:txBody>
      </p:sp>
      <p:sp>
        <p:nvSpPr>
          <p:cNvPr id="14" name="CuadroTexto 13">
            <a:extLst>
              <a:ext uri="{FF2B5EF4-FFF2-40B4-BE49-F238E27FC236}">
                <a16:creationId xmlns:a16="http://schemas.microsoft.com/office/drawing/2014/main" id="{3F661AB2-4CBF-4925-9CE0-AEA9CFFCF9B0}"/>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6408048"/>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p:cTn id="7" dur="1125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8" dur="1125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9" dur="11250" accel="50000" fill="hold">
                                          <p:stCondLst>
                                            <p:cond delay="11250"/>
                                          </p:stCondLst>
                                        </p:cTn>
                                        <p:tgtEl>
                                          <p:spTgt spid="12"/>
                                        </p:tgtEl>
                                        <p:attrNameLst>
                                          <p:attrName>ppt_w</p:attrName>
                                        </p:attrNameLst>
                                      </p:cBhvr>
                                      <p:tavLst>
                                        <p:tav tm="0">
                                          <p:val>
                                            <p:strVal val="#ppt_w*.05"/>
                                          </p:val>
                                        </p:tav>
                                        <p:tav tm="100000">
                                          <p:val>
                                            <p:strVal val="#ppt_w"/>
                                          </p:val>
                                        </p:tav>
                                      </p:tavLst>
                                    </p:anim>
                                    <p:anim calcmode="lin" valueType="num">
                                      <p:cBhvr>
                                        <p:cTn id="10" dur="22500" fill="hold"/>
                                        <p:tgtEl>
                                          <p:spTgt spid="12"/>
                                        </p:tgtEl>
                                        <p:attrNameLst>
                                          <p:attrName>ppt_h</p:attrName>
                                        </p:attrNameLst>
                                      </p:cBhvr>
                                      <p:tavLst>
                                        <p:tav tm="0">
                                          <p:val>
                                            <p:strVal val="#ppt_h"/>
                                          </p:val>
                                        </p:tav>
                                        <p:tav tm="100000">
                                          <p:val>
                                            <p:strVal val="#ppt_h"/>
                                          </p:val>
                                        </p:tav>
                                      </p:tavLst>
                                    </p:anim>
                                    <p:anim calcmode="lin" valueType="num">
                                      <p:cBhvr>
                                        <p:cTn id="11" dur="1125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12" dur="1125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13" dur="11250" accel="50000" fill="hold">
                                          <p:stCondLst>
                                            <p:cond delay="11250"/>
                                          </p:stCondLst>
                                        </p:cTn>
                                        <p:tgtEl>
                                          <p:spTgt spid="12"/>
                                        </p:tgtEl>
                                        <p:attrNameLst>
                                          <p:attrName>ppt_y</p:attrName>
                                        </p:attrNameLst>
                                      </p:cBhvr>
                                      <p:tavLst>
                                        <p:tav tm="0">
                                          <p:val>
                                            <p:strVal val="#ppt_y+.1"/>
                                          </p:val>
                                        </p:tav>
                                        <p:tav tm="100000">
                                          <p:val>
                                            <p:strVal val="#ppt_y"/>
                                          </p:val>
                                        </p:tav>
                                      </p:tavLst>
                                    </p:anim>
                                    <p:animEffect transition="in" filter="fade">
                                      <p:cBhvr>
                                        <p:cTn id="14" dur="22500" decel="50000">
                                          <p:stCondLst>
                                            <p:cond delay="0"/>
                                          </p:stCondLst>
                                        </p:cTn>
                                        <p:tgtEl>
                                          <p:spTgt spid="12"/>
                                        </p:tgtEl>
                                      </p:cBhvr>
                                    </p:animEffect>
                                  </p:childTnLst>
                                </p:cTn>
                              </p:par>
                              <p:par>
                                <p:cTn id="15" presetID="10" presetClass="entr" presetSubtype="0" fill="hold" grpId="0" nodeType="withEffect">
                                  <p:stCondLst>
                                    <p:cond delay="50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150"/>
                                        <p:tgtEl>
                                          <p:spTgt spid="3"/>
                                        </p:tgtEl>
                                      </p:cBhvr>
                                    </p:animEffect>
                                  </p:childTnLst>
                                </p:cTn>
                              </p:par>
                              <p:par>
                                <p:cTn id="18" presetID="10" presetClass="entr" presetSubtype="0" fill="hold" grpId="0" nodeType="withEffect">
                                  <p:stCondLst>
                                    <p:cond delay="7000"/>
                                  </p:stCondLst>
                                  <p:iterate type="lt">
                                    <p:tmPct val="10000"/>
                                  </p:iterate>
                                  <p:childTnLst>
                                    <p:set>
                                      <p:cBhvr>
                                        <p:cTn id="19" dur="1" fill="hold">
                                          <p:stCondLst>
                                            <p:cond delay="0"/>
                                          </p:stCondLst>
                                        </p:cTn>
                                        <p:tgtEl>
                                          <p:spTgt spid="13"/>
                                        </p:tgtEl>
                                        <p:attrNameLst>
                                          <p:attrName>style.visibility</p:attrName>
                                        </p:attrNameLst>
                                      </p:cBhvr>
                                      <p:to>
                                        <p:strVal val="visible"/>
                                      </p:to>
                                    </p:set>
                                    <p:animEffect transition="in" filter="fade">
                                      <p:cBhvr>
                                        <p:cTn id="20" dur="1150"/>
                                        <p:tgtEl>
                                          <p:spTgt spid="13"/>
                                        </p:tgtEl>
                                      </p:cBhvr>
                                    </p:animEffect>
                                  </p:childTnLst>
                                </p:cTn>
                              </p:par>
                              <p:par>
                                <p:cTn id="21" presetID="10" presetClass="entr" presetSubtype="0" fill="hold" grpId="0" nodeType="withEffect">
                                  <p:stCondLst>
                                    <p:cond delay="15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50"/>
                                        <p:tgtEl>
                                          <p:spTgt spid="5"/>
                                        </p:tgtEl>
                                      </p:cBhvr>
                                    </p:animEffect>
                                  </p:childTnLst>
                                </p:cTn>
                              </p:par>
                            </p:childTnLst>
                          </p:cTn>
                        </p:par>
                        <p:par>
                          <p:cTn id="24" fill="hold">
                            <p:stCondLst>
                              <p:cond delay="2385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50"/>
                                        <p:tgtEl>
                                          <p:spTgt spid="6"/>
                                        </p:tgtEl>
                                      </p:cBhvr>
                                    </p:animEffect>
                                  </p:childTnLst>
                                </p:cTn>
                              </p:par>
                            </p:childTnLst>
                          </p:cTn>
                        </p:par>
                        <p:par>
                          <p:cTn id="28" fill="hold">
                            <p:stCondLst>
                              <p:cond delay="36815"/>
                            </p:stCondLst>
                            <p:childTnLst>
                              <p:par>
                                <p:cTn id="29" presetID="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18000" fill="hold"/>
                                        <p:tgtEl>
                                          <p:spTgt spid="10"/>
                                        </p:tgtEl>
                                        <p:attrNameLst>
                                          <p:attrName>ppt_x</p:attrName>
                                        </p:attrNameLst>
                                      </p:cBhvr>
                                      <p:tavLst>
                                        <p:tav tm="0">
                                          <p:val>
                                            <p:strVal val="0-#ppt_w/2"/>
                                          </p:val>
                                        </p:tav>
                                        <p:tav tm="100000">
                                          <p:val>
                                            <p:strVal val="#ppt_x"/>
                                          </p:val>
                                        </p:tav>
                                      </p:tavLst>
                                    </p:anim>
                                    <p:anim calcmode="lin" valueType="num">
                                      <p:cBhvr additive="base">
                                        <p:cTn id="32" dur="18000" fill="hold"/>
                                        <p:tgtEl>
                                          <p:spTgt spid="10"/>
                                        </p:tgtEl>
                                        <p:attrNameLst>
                                          <p:attrName>ppt_y</p:attrName>
                                        </p:attrNameLst>
                                      </p:cBhvr>
                                      <p:tavLst>
                                        <p:tav tm="0">
                                          <p:val>
                                            <p:strVal val="#ppt_y"/>
                                          </p:val>
                                        </p:tav>
                                        <p:tav tm="100000">
                                          <p:val>
                                            <p:strVal val="#ppt_y"/>
                                          </p:val>
                                        </p:tav>
                                      </p:tavLst>
                                    </p:anim>
                                  </p:childTnLst>
                                </p:cTn>
                              </p:par>
                              <p:par>
                                <p:cTn id="33" presetID="10" presetClass="entr" presetSubtype="0" fill="hold" grpId="0" nodeType="withEffect">
                                  <p:stCondLst>
                                    <p:cond delay="1000"/>
                                  </p:stCondLst>
                                  <p:iterate type="lt">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150"/>
                                        <p:tgtEl>
                                          <p:spTgt spid="4"/>
                                        </p:tgtEl>
                                      </p:cBhvr>
                                    </p:animEffect>
                                  </p:childTnLst>
                                </p:cTn>
                              </p:par>
                            </p:childTnLst>
                          </p:cTn>
                        </p:par>
                        <p:par>
                          <p:cTn id="36" fill="hold">
                            <p:stCondLst>
                              <p:cond delay="5518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150"/>
                                        <p:tgtEl>
                                          <p:spTgt spid="7"/>
                                        </p:tgtEl>
                                      </p:cBhvr>
                                    </p:animEffect>
                                  </p:childTnLst>
                                </p:cTn>
                              </p:par>
                            </p:childTnLst>
                          </p:cTn>
                        </p:par>
                        <p:par>
                          <p:cTn id="40" fill="hold">
                            <p:stCondLst>
                              <p:cond delay="66760"/>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150"/>
                                        <p:tgtEl>
                                          <p:spTgt spid="8"/>
                                        </p:tgtEl>
                                      </p:cBhvr>
                                    </p:animEffect>
                                  </p:childTnLst>
                                </p:cTn>
                              </p:par>
                            </p:childTnLst>
                          </p:cTn>
                        </p:par>
                        <p:par>
                          <p:cTn id="44" fill="hold">
                            <p:stCondLst>
                              <p:cond delay="95360"/>
                            </p:stCondLst>
                            <p:childTnLst>
                              <p:par>
                                <p:cTn id="45" presetID="1" presetClass="entr" presetSubtype="0" fill="hold" grpId="0" nodeType="afterEffect" nodePh="1">
                                  <p:stCondLst>
                                    <p:cond delay="2000"/>
                                  </p:stCondLst>
                                  <p:endCondLst>
                                    <p:cond evt="begin" delay="0">
                                      <p:tn val="45"/>
                                    </p:cond>
                                  </p:end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carretera, hombre, automóvil, suelo&#10;&#10;Descripción generada con confianza alta">
            <a:extLst>
              <a:ext uri="{FF2B5EF4-FFF2-40B4-BE49-F238E27FC236}">
                <a16:creationId xmlns:a16="http://schemas.microsoft.com/office/drawing/2014/main" id="{C5A52263-7329-448F-8889-1591DB862F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4" y="0"/>
            <a:ext cx="4654605" cy="3041009"/>
          </a:xfrm>
          <a:prstGeom prst="rect">
            <a:avLst/>
          </a:prstGeom>
          <a:effectLst>
            <a:softEdge rad="317500"/>
          </a:effectLst>
        </p:spPr>
      </p:pic>
      <p:sp>
        <p:nvSpPr>
          <p:cNvPr id="3" name="Rectángulo 2">
            <a:extLst>
              <a:ext uri="{FF2B5EF4-FFF2-40B4-BE49-F238E27FC236}">
                <a16:creationId xmlns:a16="http://schemas.microsoft.com/office/drawing/2014/main" id="{A7C5FBBC-6FEF-42C1-9B95-9C369BB0C261}"/>
              </a:ext>
            </a:extLst>
          </p:cNvPr>
          <p:cNvSpPr/>
          <p:nvPr/>
        </p:nvSpPr>
        <p:spPr>
          <a:xfrm>
            <a:off x="4652211" y="68310"/>
            <a:ext cx="7539789" cy="523220"/>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Últimos años</a:t>
            </a:r>
          </a:p>
        </p:txBody>
      </p:sp>
      <p:sp>
        <p:nvSpPr>
          <p:cNvPr id="8" name="Rectángulo 7">
            <a:extLst>
              <a:ext uri="{FF2B5EF4-FFF2-40B4-BE49-F238E27FC236}">
                <a16:creationId xmlns:a16="http://schemas.microsoft.com/office/drawing/2014/main" id="{1A02ABFA-A3A0-4FE0-8154-6628B1E957EF}"/>
              </a:ext>
            </a:extLst>
          </p:cNvPr>
          <p:cNvSpPr/>
          <p:nvPr/>
        </p:nvSpPr>
        <p:spPr>
          <a:xfrm>
            <a:off x="4588043" y="709995"/>
            <a:ext cx="7539789"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1998 </a:t>
            </a:r>
          </a:p>
          <a:p>
            <a:pPr algn="ctr">
              <a:lnSpc>
                <a:spcPts val="2400"/>
              </a:lnSpc>
            </a:pPr>
            <a:r>
              <a:rPr lang="es-MX" sz="2800" b="1" dirty="0">
                <a:latin typeface="Edwardian Script ITC" panose="030303020407070D0804" pitchFamily="66" charset="0"/>
              </a:rPr>
              <a:t> participó de algunas competencias del Campeonato Británico de Turismos, conduciendo un poco competitivo Ford Mondeo.</a:t>
            </a:r>
          </a:p>
        </p:txBody>
      </p:sp>
      <p:sp>
        <p:nvSpPr>
          <p:cNvPr id="9" name="Rectángulo 8">
            <a:extLst>
              <a:ext uri="{FF2B5EF4-FFF2-40B4-BE49-F238E27FC236}">
                <a16:creationId xmlns:a16="http://schemas.microsoft.com/office/drawing/2014/main" id="{FD9D25DA-D28C-4A0A-91E4-D3540F0F884C}"/>
              </a:ext>
            </a:extLst>
          </p:cNvPr>
          <p:cNvSpPr/>
          <p:nvPr/>
        </p:nvSpPr>
        <p:spPr>
          <a:xfrm>
            <a:off x="4784528" y="1832939"/>
            <a:ext cx="7407472" cy="1323439"/>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Se recuerda como la mejor carrera de todos los tiempos de esta especialidad </a:t>
            </a:r>
          </a:p>
          <a:p>
            <a:pPr algn="ctr">
              <a:lnSpc>
                <a:spcPts val="2400"/>
              </a:lnSpc>
            </a:pPr>
            <a:r>
              <a:rPr lang="es-MX" sz="2800" b="1" dirty="0">
                <a:latin typeface="Edwardian Script ITC" panose="030303020407070D0804" pitchFamily="66" charset="0"/>
              </a:rPr>
              <a:t>a la competencia de </a:t>
            </a:r>
            <a:r>
              <a:rPr lang="es-MX" sz="2800" b="1" dirty="0" err="1">
                <a:latin typeface="Edwardian Script ITC" panose="030303020407070D0804" pitchFamily="66" charset="0"/>
              </a:rPr>
              <a:t>Donington</a:t>
            </a:r>
            <a:r>
              <a:rPr lang="es-MX" sz="2800" b="1" dirty="0">
                <a:latin typeface="Edwardian Script ITC" panose="030303020407070D0804" pitchFamily="66" charset="0"/>
              </a:rPr>
              <a:t> Park donde había largado </a:t>
            </a:r>
          </a:p>
          <a:p>
            <a:pPr algn="ctr">
              <a:lnSpc>
                <a:spcPts val="2400"/>
              </a:lnSpc>
            </a:pPr>
            <a:r>
              <a:rPr lang="es-MX" sz="2800" b="1" dirty="0">
                <a:latin typeface="Edwardian Script ITC" panose="030303020407070D0804" pitchFamily="66" charset="0"/>
              </a:rPr>
              <a:t>en el puesto 19º  y llegó a estar primero por varios giros, </a:t>
            </a:r>
          </a:p>
          <a:p>
            <a:pPr algn="ctr">
              <a:lnSpc>
                <a:spcPts val="2400"/>
              </a:lnSpc>
            </a:pPr>
            <a:r>
              <a:rPr lang="es-MX" sz="2800" b="1" dirty="0">
                <a:latin typeface="Edwardian Script ITC" panose="030303020407070D0804" pitchFamily="66" charset="0"/>
              </a:rPr>
              <a:t>bajo una fuerte lluvia, para finalizar quinto.</a:t>
            </a:r>
          </a:p>
        </p:txBody>
      </p:sp>
      <p:sp>
        <p:nvSpPr>
          <p:cNvPr id="10" name="Rectángulo 9">
            <a:extLst>
              <a:ext uri="{FF2B5EF4-FFF2-40B4-BE49-F238E27FC236}">
                <a16:creationId xmlns:a16="http://schemas.microsoft.com/office/drawing/2014/main" id="{DF0835B8-D531-4AE7-9815-78814DE43733}"/>
              </a:ext>
            </a:extLst>
          </p:cNvPr>
          <p:cNvSpPr/>
          <p:nvPr/>
        </p:nvSpPr>
        <p:spPr>
          <a:xfrm>
            <a:off x="-1" y="3260687"/>
            <a:ext cx="9480886"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Mansell corrió tres carreras bajo el número 5, en rojo.</a:t>
            </a:r>
          </a:p>
        </p:txBody>
      </p:sp>
      <p:sp>
        <p:nvSpPr>
          <p:cNvPr id="11" name="Rectángulo 10">
            <a:extLst>
              <a:ext uri="{FF2B5EF4-FFF2-40B4-BE49-F238E27FC236}">
                <a16:creationId xmlns:a16="http://schemas.microsoft.com/office/drawing/2014/main" id="{5B4AACDA-CE51-428D-8810-80688559769E}"/>
              </a:ext>
            </a:extLst>
          </p:cNvPr>
          <p:cNvSpPr/>
          <p:nvPr/>
        </p:nvSpPr>
        <p:spPr>
          <a:xfrm>
            <a:off x="-1" y="3741953"/>
            <a:ext cx="9480886"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2005 </a:t>
            </a:r>
          </a:p>
          <a:p>
            <a:pPr algn="ctr">
              <a:lnSpc>
                <a:spcPts val="2400"/>
              </a:lnSpc>
            </a:pPr>
            <a:r>
              <a:rPr lang="es-MX" sz="2800" b="1" dirty="0">
                <a:latin typeface="Edwardian Script ITC" panose="030303020407070D0804" pitchFamily="66" charset="0"/>
              </a:rPr>
              <a:t>volvió a competir enrolándose en la GP Masters, para ganar en la cita que se disputó </a:t>
            </a:r>
          </a:p>
          <a:p>
            <a:pPr algn="ctr">
              <a:lnSpc>
                <a:spcPts val="2400"/>
              </a:lnSpc>
            </a:pPr>
            <a:r>
              <a:rPr lang="es-MX" sz="2800" b="1" dirty="0">
                <a:latin typeface="Edwardian Script ITC" panose="030303020407070D0804" pitchFamily="66" charset="0"/>
              </a:rPr>
              <a:t>en </a:t>
            </a:r>
            <a:r>
              <a:rPr lang="es-MX" sz="2800" b="1" dirty="0" err="1">
                <a:latin typeface="Edwardian Script ITC" panose="030303020407070D0804" pitchFamily="66" charset="0"/>
              </a:rPr>
              <a:t>Kyalami</a:t>
            </a:r>
            <a:r>
              <a:rPr lang="es-MX" sz="2800" b="1" dirty="0">
                <a:latin typeface="Edwardian Script ITC" panose="030303020407070D0804" pitchFamily="66" charset="0"/>
              </a:rPr>
              <a:t> delante de Fittipaldi, Jones, </a:t>
            </a:r>
            <a:r>
              <a:rPr lang="es-MX" sz="2800" b="1" dirty="0" err="1">
                <a:latin typeface="Edwardian Script ITC" panose="030303020407070D0804" pitchFamily="66" charset="0"/>
              </a:rPr>
              <a:t>Patrese</a:t>
            </a:r>
            <a:r>
              <a:rPr lang="es-MX" sz="2800" b="1" dirty="0">
                <a:latin typeface="Edwardian Script ITC" panose="030303020407070D0804" pitchFamily="66" charset="0"/>
              </a:rPr>
              <a:t> y demás ex pilotos de Fórmula 1.</a:t>
            </a:r>
          </a:p>
        </p:txBody>
      </p:sp>
      <p:sp>
        <p:nvSpPr>
          <p:cNvPr id="12" name="Rectángulo 11">
            <a:extLst>
              <a:ext uri="{FF2B5EF4-FFF2-40B4-BE49-F238E27FC236}">
                <a16:creationId xmlns:a16="http://schemas.microsoft.com/office/drawing/2014/main" id="{2D6276CD-52C8-4F3D-87B7-250EA516FB2E}"/>
              </a:ext>
            </a:extLst>
          </p:cNvPr>
          <p:cNvSpPr/>
          <p:nvPr/>
        </p:nvSpPr>
        <p:spPr>
          <a:xfrm>
            <a:off x="-1" y="4864896"/>
            <a:ext cx="9480886"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2006 </a:t>
            </a:r>
          </a:p>
          <a:p>
            <a:pPr algn="ctr">
              <a:lnSpc>
                <a:spcPts val="2400"/>
              </a:lnSpc>
            </a:pPr>
            <a:r>
              <a:rPr lang="es-MX" sz="2800" b="1" dirty="0">
                <a:latin typeface="Edwardian Script ITC" panose="030303020407070D0804" pitchFamily="66" charset="0"/>
              </a:rPr>
              <a:t>ganó la siguiente carrera en Qatar disputada en </a:t>
            </a:r>
            <a:r>
              <a:rPr lang="es-MX" sz="2800" b="1" dirty="0" err="1">
                <a:latin typeface="Edwardian Script ITC" panose="030303020407070D0804" pitchFamily="66" charset="0"/>
              </a:rPr>
              <a:t>Losail</a:t>
            </a:r>
            <a:r>
              <a:rPr lang="es-MX" sz="2800" b="1" dirty="0">
                <a:latin typeface="Edwardian Script ITC" panose="030303020407070D0804" pitchFamily="66" charset="0"/>
              </a:rPr>
              <a:t> (</a:t>
            </a:r>
            <a:r>
              <a:rPr lang="es-MX" sz="2800" b="1" dirty="0">
                <a:solidFill>
                  <a:srgbClr val="7030A0"/>
                </a:solidFill>
                <a:latin typeface="Edwardian Script ITC" panose="030303020407070D0804" pitchFamily="66" charset="0"/>
              </a:rPr>
              <a:t>luego de obtener la pole position</a:t>
            </a:r>
            <a:r>
              <a:rPr lang="es-MX" sz="2800" b="1" dirty="0">
                <a:latin typeface="Edwardian Script ITC" panose="030303020407070D0804" pitchFamily="66" charset="0"/>
              </a:rPr>
              <a:t>),</a:t>
            </a:r>
          </a:p>
          <a:p>
            <a:pPr algn="ctr">
              <a:lnSpc>
                <a:spcPts val="2400"/>
              </a:lnSpc>
            </a:pPr>
            <a:r>
              <a:rPr lang="es-MX" sz="2800" b="1" dirty="0">
                <a:latin typeface="Edwardian Script ITC" panose="030303020407070D0804" pitchFamily="66" charset="0"/>
              </a:rPr>
              <a:t> y en casa en </a:t>
            </a:r>
            <a:r>
              <a:rPr lang="es-MX" sz="2800" b="1" dirty="0" err="1">
                <a:latin typeface="Edwardian Script ITC" panose="030303020407070D0804" pitchFamily="66" charset="0"/>
              </a:rPr>
              <a:t>Silverstone</a:t>
            </a:r>
            <a:r>
              <a:rPr lang="es-MX" sz="2800" b="1" dirty="0">
                <a:latin typeface="Edwardian Script ITC" panose="030303020407070D0804" pitchFamily="66" charset="0"/>
              </a:rPr>
              <a:t> no pudo dar más que una sola vuelta por culpa de problemas mecánicos.</a:t>
            </a:r>
          </a:p>
        </p:txBody>
      </p:sp>
      <p:pic>
        <p:nvPicPr>
          <p:cNvPr id="14" name="Imagen 13" descr="Imagen que contiene persona, hombre&#10;&#10;Descripción generada con confianza muy alta">
            <a:extLst>
              <a:ext uri="{FF2B5EF4-FFF2-40B4-BE49-F238E27FC236}">
                <a16:creationId xmlns:a16="http://schemas.microsoft.com/office/drawing/2014/main" id="{2DE3ED4A-43F5-431B-B0AB-E751615FBC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0885" y="3441798"/>
            <a:ext cx="2548422" cy="32842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5" name="Rectángulo 14">
            <a:extLst>
              <a:ext uri="{FF2B5EF4-FFF2-40B4-BE49-F238E27FC236}">
                <a16:creationId xmlns:a16="http://schemas.microsoft.com/office/drawing/2014/main" id="{4B7410AD-2CF8-43A8-A99A-AF4F2B93DFBE}"/>
              </a:ext>
            </a:extLst>
          </p:cNvPr>
          <p:cNvSpPr/>
          <p:nvPr/>
        </p:nvSpPr>
        <p:spPr>
          <a:xfrm>
            <a:off x="0" y="5859506"/>
            <a:ext cx="9480886"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2007 </a:t>
            </a:r>
          </a:p>
          <a:p>
            <a:pPr algn="ctr">
              <a:lnSpc>
                <a:spcPts val="2400"/>
              </a:lnSpc>
            </a:pPr>
            <a:r>
              <a:rPr lang="es-MX" sz="2800" b="1" dirty="0">
                <a:latin typeface="Edwardian Script ITC" panose="030303020407070D0804" pitchFamily="66" charset="0"/>
              </a:rPr>
              <a:t>participó de la segunda ronda del Campeonato </a:t>
            </a:r>
            <a:r>
              <a:rPr lang="es-MX" sz="1600" b="1" dirty="0">
                <a:latin typeface="Baskerville Old Face" panose="02020602080505020303" pitchFamily="18" charset="0"/>
              </a:rPr>
              <a:t>FIA GT</a:t>
            </a:r>
            <a:r>
              <a:rPr lang="es-MX" sz="2800" b="1" dirty="0">
                <a:latin typeface="Edwardian Script ITC" panose="030303020407070D0804" pitchFamily="66" charset="0"/>
              </a:rPr>
              <a:t>, conduciendo una Ferrari </a:t>
            </a:r>
            <a:r>
              <a:rPr lang="es-MX" sz="1600" b="1" dirty="0">
                <a:latin typeface="Baskerville Old Face" panose="02020602080505020303" pitchFamily="18" charset="0"/>
              </a:rPr>
              <a:t>F430 GT2</a:t>
            </a:r>
            <a:r>
              <a:rPr lang="es-MX" sz="2800" b="1" dirty="0">
                <a:latin typeface="Edwardian Script ITC" panose="030303020407070D0804" pitchFamily="66" charset="0"/>
              </a:rPr>
              <a:t>, para la </a:t>
            </a:r>
            <a:r>
              <a:rPr lang="es-MX" sz="2800" b="1" dirty="0" err="1">
                <a:latin typeface="Edwardian Script ITC" panose="030303020407070D0804" pitchFamily="66" charset="0"/>
              </a:rPr>
              <a:t>Scuderia</a:t>
            </a:r>
            <a:r>
              <a:rPr lang="es-MX" sz="2800" b="1" dirty="0">
                <a:latin typeface="Edwardian Script ITC" panose="030303020407070D0804" pitchFamily="66" charset="0"/>
              </a:rPr>
              <a:t> </a:t>
            </a:r>
            <a:r>
              <a:rPr lang="es-MX" sz="2800" b="1" dirty="0" err="1">
                <a:latin typeface="Edwardian Script ITC" panose="030303020407070D0804" pitchFamily="66" charset="0"/>
              </a:rPr>
              <a:t>Ecosse</a:t>
            </a:r>
            <a:r>
              <a:rPr lang="es-MX" sz="2800" b="1" dirty="0">
                <a:latin typeface="Edwardian Script ITC" panose="030303020407070D0804" pitchFamily="66" charset="0"/>
              </a:rPr>
              <a:t>.</a:t>
            </a:r>
          </a:p>
        </p:txBody>
      </p:sp>
      <p:sp>
        <p:nvSpPr>
          <p:cNvPr id="16" name="CuadroTexto 15">
            <a:extLst>
              <a:ext uri="{FF2B5EF4-FFF2-40B4-BE49-F238E27FC236}">
                <a16:creationId xmlns:a16="http://schemas.microsoft.com/office/drawing/2014/main" id="{663F66CE-2758-4C95-9B3C-0650747AAE2F}"/>
              </a:ext>
            </a:extLst>
          </p:cNvPr>
          <p:cNvSpPr txBox="1"/>
          <p:nvPr/>
        </p:nvSpPr>
        <p:spPr>
          <a:xfrm>
            <a:off x="12192000" y="0"/>
            <a:ext cx="237566" cy="369332"/>
          </a:xfrm>
          <a:prstGeom prst="rect">
            <a:avLst/>
          </a:prstGeom>
          <a:noFill/>
        </p:spPr>
        <p:txBody>
          <a:bodyPr wrap="none" rtlCol="0">
            <a:spAutoFit/>
          </a:bodyPr>
          <a:lstStyle/>
          <a:p>
            <a:r>
              <a:rPr lang="es-ES" dirty="0"/>
              <a:t> </a:t>
            </a:r>
            <a:endParaRPr lang="es-MX" dirty="0"/>
          </a:p>
        </p:txBody>
      </p:sp>
      <p:sp>
        <p:nvSpPr>
          <p:cNvPr id="17" name="CuadroTexto 16">
            <a:extLst>
              <a:ext uri="{FF2B5EF4-FFF2-40B4-BE49-F238E27FC236}">
                <a16:creationId xmlns:a16="http://schemas.microsoft.com/office/drawing/2014/main" id="{F843DF88-9F83-4767-A6E3-10483B197621}"/>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0984969"/>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childTnLst>
                                </p:cTn>
                              </p:par>
                            </p:childTnLst>
                          </p:cTn>
                        </p:par>
                        <p:par>
                          <p:cTn id="8" fill="hold">
                            <p:stCondLst>
                              <p:cond delay="4000"/>
                            </p:stCondLst>
                            <p:childTnLst>
                              <p:par>
                                <p:cTn id="9" presetID="21"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8)">
                                      <p:cBhvr>
                                        <p:cTn id="11" dur="12500"/>
                                        <p:tgtEl>
                                          <p:spTgt spid="5"/>
                                        </p:tgtEl>
                                      </p:cBhvr>
                                    </p:animEffect>
                                  </p:childTnLst>
                                </p:cTn>
                              </p:par>
                              <p:par>
                                <p:cTn id="12" presetID="10" presetClass="entr" presetSubtype="0" fill="hold" grpId="0" nodeType="withEffect">
                                  <p:stCondLst>
                                    <p:cond delay="100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150"/>
                                        <p:tgtEl>
                                          <p:spTgt spid="8"/>
                                        </p:tgtEl>
                                      </p:cBhvr>
                                    </p:animEffect>
                                  </p:childTnLst>
                                </p:cTn>
                              </p:par>
                            </p:childTnLst>
                          </p:cTn>
                        </p:par>
                        <p:par>
                          <p:cTn id="15" fill="hold">
                            <p:stCondLst>
                              <p:cond delay="18455"/>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fade">
                                      <p:cBhvr>
                                        <p:cTn id="18" dur="1150"/>
                                        <p:tgtEl>
                                          <p:spTgt spid="9"/>
                                        </p:tgtEl>
                                      </p:cBhvr>
                                    </p:animEffect>
                                  </p:childTnLst>
                                </p:cTn>
                              </p:par>
                            </p:childTnLst>
                          </p:cTn>
                        </p:par>
                        <p:par>
                          <p:cTn id="19" fill="hold">
                            <p:stCondLst>
                              <p:cond delay="43030"/>
                            </p:stCondLst>
                            <p:childTnLst>
                              <p:par>
                                <p:cTn id="20" presetID="10" presetClass="entr" presetSubtype="0" fill="hold" nodeType="afterEffect">
                                  <p:stCondLst>
                                    <p:cond delay="100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4000"/>
                                        <p:tgtEl>
                                          <p:spTgt spid="14"/>
                                        </p:tgtEl>
                                      </p:cBhvr>
                                    </p:animEffect>
                                  </p:childTnLst>
                                </p:cTn>
                              </p:par>
                              <p:par>
                                <p:cTn id="23" presetID="10" presetClass="entr" presetSubtype="0" fill="hold" grpId="0" nodeType="withEffect">
                                  <p:stCondLst>
                                    <p:cond delay="1000"/>
                                  </p:stCondLst>
                                  <p:iterate type="lt">
                                    <p:tmPct val="10000"/>
                                  </p:iterate>
                                  <p:childTnLst>
                                    <p:set>
                                      <p:cBhvr>
                                        <p:cTn id="24" dur="1" fill="hold">
                                          <p:stCondLst>
                                            <p:cond delay="0"/>
                                          </p:stCondLst>
                                        </p:cTn>
                                        <p:tgtEl>
                                          <p:spTgt spid="10"/>
                                        </p:tgtEl>
                                        <p:attrNameLst>
                                          <p:attrName>style.visibility</p:attrName>
                                        </p:attrNameLst>
                                      </p:cBhvr>
                                      <p:to>
                                        <p:strVal val="visible"/>
                                      </p:to>
                                    </p:set>
                                    <p:animEffect transition="in" filter="fade">
                                      <p:cBhvr>
                                        <p:cTn id="25" dur="1150"/>
                                        <p:tgtEl>
                                          <p:spTgt spid="10"/>
                                        </p:tgtEl>
                                      </p:cBhvr>
                                    </p:animEffect>
                                  </p:childTnLst>
                                </p:cTn>
                              </p:par>
                              <p:par>
                                <p:cTn id="26" presetID="10" presetClass="entr" presetSubtype="0" fill="hold" grpId="0" nodeType="withEffect">
                                  <p:stCondLst>
                                    <p:cond delay="825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50"/>
                                        <p:tgtEl>
                                          <p:spTgt spid="11"/>
                                        </p:tgtEl>
                                      </p:cBhvr>
                                    </p:animEffect>
                                  </p:childTnLst>
                                </p:cTn>
                              </p:par>
                            </p:childTnLst>
                          </p:cTn>
                        </p:par>
                        <p:par>
                          <p:cTn id="29" fill="hold">
                            <p:stCondLst>
                              <p:cond delay="68760"/>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12"/>
                                        </p:tgtEl>
                                        <p:attrNameLst>
                                          <p:attrName>style.visibility</p:attrName>
                                        </p:attrNameLst>
                                      </p:cBhvr>
                                      <p:to>
                                        <p:strVal val="visible"/>
                                      </p:to>
                                    </p:set>
                                    <p:animEffect transition="in" filter="fade">
                                      <p:cBhvr>
                                        <p:cTn id="32" dur="1150"/>
                                        <p:tgtEl>
                                          <p:spTgt spid="12"/>
                                        </p:tgtEl>
                                      </p:cBhvr>
                                    </p:animEffect>
                                  </p:childTnLst>
                                </p:cTn>
                              </p:par>
                            </p:childTnLst>
                          </p:cTn>
                        </p:par>
                        <p:par>
                          <p:cTn id="33" fill="hold">
                            <p:stCondLst>
                              <p:cond delay="89195"/>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1150"/>
                                        <p:tgtEl>
                                          <p:spTgt spid="15"/>
                                        </p:tgtEl>
                                      </p:cBhvr>
                                    </p:animEffect>
                                  </p:childTnLst>
                                </p:cTn>
                              </p:par>
                            </p:childTnLst>
                          </p:cTn>
                        </p:par>
                        <p:par>
                          <p:cTn id="37" fill="hold">
                            <p:stCondLst>
                              <p:cond delay="102730"/>
                            </p:stCondLst>
                            <p:childTnLst>
                              <p:par>
                                <p:cTn id="38" presetID="1" presetClass="entr" presetSubtype="0" fill="hold" grpId="0" nodeType="afterEffect" nodePh="1">
                                  <p:stCondLst>
                                    <p:cond delay="2000"/>
                                  </p:stCondLst>
                                  <p:endCondLst>
                                    <p:cond evt="begin" delay="0">
                                      <p:tn val="38"/>
                                    </p:cond>
                                  </p:endCondLst>
                                  <p:childTnLst>
                                    <p:set>
                                      <p:cBhvr>
                                        <p:cTn id="39"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P spid="11" grpId="0"/>
      <p:bldP spid="12" grpId="0"/>
      <p:bldP spid="15" grpId="0"/>
      <p:bldP spid="1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1" y="20184"/>
            <a:ext cx="7154779"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Finalizó séptimo en su clase y 21 en la general.</a:t>
            </a:r>
          </a:p>
        </p:txBody>
      </p:sp>
      <p:sp>
        <p:nvSpPr>
          <p:cNvPr id="4" name="Rectángulo 3">
            <a:extLst>
              <a:ext uri="{FF2B5EF4-FFF2-40B4-BE49-F238E27FC236}">
                <a16:creationId xmlns:a16="http://schemas.microsoft.com/office/drawing/2014/main" id="{D6393C71-5667-4790-B6C2-1BC88809044B}"/>
              </a:ext>
            </a:extLst>
          </p:cNvPr>
          <p:cNvSpPr/>
          <p:nvPr/>
        </p:nvSpPr>
        <p:spPr>
          <a:xfrm>
            <a:off x="-1" y="501444"/>
            <a:ext cx="7154779" cy="104644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2008  junto su hijo Leo, probaron un </a:t>
            </a:r>
            <a:r>
              <a:rPr lang="es-MX" sz="1600" b="1" dirty="0">
                <a:latin typeface="Baskerville Old Face" panose="02020602080505020303" pitchFamily="18" charset="0"/>
              </a:rPr>
              <a:t>Lola-AER B06/10 </a:t>
            </a:r>
          </a:p>
          <a:p>
            <a:pPr algn="ctr">
              <a:lnSpc>
                <a:spcPts val="2400"/>
              </a:lnSpc>
            </a:pPr>
            <a:r>
              <a:rPr lang="es-MX" sz="2800" b="1" dirty="0">
                <a:latin typeface="Edwardian Script ITC" panose="030303020407070D0804" pitchFamily="66" charset="0"/>
              </a:rPr>
              <a:t>en el circuito de Estoril, para una posible participación </a:t>
            </a:r>
          </a:p>
          <a:p>
            <a:pPr algn="ctr">
              <a:lnSpc>
                <a:spcPts val="2400"/>
              </a:lnSpc>
            </a:pPr>
            <a:r>
              <a:rPr lang="es-MX" sz="2800" b="1" dirty="0">
                <a:latin typeface="Edwardian Script ITC" panose="030303020407070D0804" pitchFamily="66" charset="0"/>
              </a:rPr>
              <a:t>en la American Le </a:t>
            </a:r>
            <a:r>
              <a:rPr lang="es-MX" sz="2800" b="1" dirty="0" err="1">
                <a:latin typeface="Edwardian Script ITC" panose="030303020407070D0804" pitchFamily="66" charset="0"/>
              </a:rPr>
              <a:t>Mans</a:t>
            </a:r>
            <a:r>
              <a:rPr lang="es-MX" sz="2800" b="1" dirty="0">
                <a:latin typeface="Edwardian Script ITC" panose="030303020407070D0804" pitchFamily="66" charset="0"/>
              </a:rPr>
              <a:t> Series, que al final no aconteció.</a:t>
            </a:r>
          </a:p>
        </p:txBody>
      </p:sp>
      <p:sp>
        <p:nvSpPr>
          <p:cNvPr id="5" name="Rectángulo 4">
            <a:extLst>
              <a:ext uri="{FF2B5EF4-FFF2-40B4-BE49-F238E27FC236}">
                <a16:creationId xmlns:a16="http://schemas.microsoft.com/office/drawing/2014/main" id="{BD923586-219D-4CB8-A099-CFE49F7C42FE}"/>
              </a:ext>
            </a:extLst>
          </p:cNvPr>
          <p:cNvSpPr/>
          <p:nvPr/>
        </p:nvSpPr>
        <p:spPr>
          <a:xfrm>
            <a:off x="-1" y="1576265"/>
            <a:ext cx="7154779"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2010 </a:t>
            </a:r>
          </a:p>
          <a:p>
            <a:pPr algn="ctr">
              <a:lnSpc>
                <a:spcPts val="2400"/>
              </a:lnSpc>
            </a:pPr>
            <a:r>
              <a:rPr lang="es-MX" sz="2800" b="1" dirty="0">
                <a:latin typeface="Edwardian Script ITC" panose="030303020407070D0804" pitchFamily="66" charset="0"/>
              </a:rPr>
              <a:t>participó con su propio equipo </a:t>
            </a:r>
            <a:r>
              <a:rPr lang="es-MX" sz="2800" b="1" dirty="0" err="1">
                <a:latin typeface="Edwardian Script ITC" panose="030303020407070D0804" pitchFamily="66" charset="0"/>
              </a:rPr>
              <a:t>Beechdean</a:t>
            </a:r>
            <a:r>
              <a:rPr lang="es-MX" sz="2800" b="1" dirty="0">
                <a:latin typeface="Edwardian Script ITC" panose="030303020407070D0804" pitchFamily="66" charset="0"/>
              </a:rPr>
              <a:t>-Mansell </a:t>
            </a:r>
          </a:p>
          <a:p>
            <a:pPr algn="ctr">
              <a:lnSpc>
                <a:spcPts val="2400"/>
              </a:lnSpc>
            </a:pPr>
            <a:r>
              <a:rPr lang="es-MX" sz="2800" b="1" dirty="0">
                <a:latin typeface="Edwardian Script ITC" panose="030303020407070D0804" pitchFamily="66" charset="0"/>
              </a:rPr>
              <a:t>en la Le </a:t>
            </a:r>
            <a:r>
              <a:rPr lang="es-MX" sz="2800" b="1" dirty="0" err="1">
                <a:latin typeface="Edwardian Script ITC" panose="030303020407070D0804" pitchFamily="66" charset="0"/>
              </a:rPr>
              <a:t>Mans</a:t>
            </a:r>
            <a:r>
              <a:rPr lang="es-MX" sz="2800" b="1" dirty="0">
                <a:latin typeface="Edwardian Script ITC" panose="030303020407070D0804" pitchFamily="66" charset="0"/>
              </a:rPr>
              <a:t> Series con sus dos hijos Leo y Greg.</a:t>
            </a:r>
          </a:p>
        </p:txBody>
      </p:sp>
      <p:sp>
        <p:nvSpPr>
          <p:cNvPr id="6" name="Rectángulo 5">
            <a:extLst>
              <a:ext uri="{FF2B5EF4-FFF2-40B4-BE49-F238E27FC236}">
                <a16:creationId xmlns:a16="http://schemas.microsoft.com/office/drawing/2014/main" id="{9B3AAE46-E5A3-4EF4-B0C2-A85E3D1AEA00}"/>
              </a:ext>
            </a:extLst>
          </p:cNvPr>
          <p:cNvSpPr/>
          <p:nvPr/>
        </p:nvSpPr>
        <p:spPr>
          <a:xfrm>
            <a:off x="-1" y="2699211"/>
            <a:ext cx="7154779"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Abandonó en las 24 Horas de Le </a:t>
            </a:r>
            <a:r>
              <a:rPr lang="es-MX" sz="2800" b="1" dirty="0" err="1">
                <a:latin typeface="Edwardian Script ITC" panose="030303020407070D0804" pitchFamily="66" charset="0"/>
              </a:rPr>
              <a:t>Mans</a:t>
            </a:r>
            <a:r>
              <a:rPr lang="es-MX" sz="2800" b="1" dirty="0">
                <a:latin typeface="Edwardian Script ITC" panose="030303020407070D0804" pitchFamily="66" charset="0"/>
              </a:rPr>
              <a:t> a los 20 minutos </a:t>
            </a:r>
          </a:p>
          <a:p>
            <a:pPr algn="ctr">
              <a:lnSpc>
                <a:spcPts val="2400"/>
              </a:lnSpc>
            </a:pPr>
            <a:r>
              <a:rPr lang="es-MX" sz="2800" b="1" dirty="0">
                <a:latin typeface="Edwardian Script ITC" panose="030303020407070D0804" pitchFamily="66" charset="0"/>
              </a:rPr>
              <a:t>de carrera debido a un pinchazo y posterior golpe contra las barreras.</a:t>
            </a:r>
          </a:p>
        </p:txBody>
      </p:sp>
      <p:sp>
        <p:nvSpPr>
          <p:cNvPr id="7" name="Rectángulo 6">
            <a:extLst>
              <a:ext uri="{FF2B5EF4-FFF2-40B4-BE49-F238E27FC236}">
                <a16:creationId xmlns:a16="http://schemas.microsoft.com/office/drawing/2014/main" id="{FA11A00D-307A-46EE-94BE-1DEDD68058D6}"/>
              </a:ext>
            </a:extLst>
          </p:cNvPr>
          <p:cNvSpPr/>
          <p:nvPr/>
        </p:nvSpPr>
        <p:spPr>
          <a:xfrm>
            <a:off x="3978442" y="3645698"/>
            <a:ext cx="8213558" cy="523220"/>
          </a:xfrm>
          <a:prstGeom prst="rect">
            <a:avLst/>
          </a:prstGeom>
        </p:spPr>
        <p:txBody>
          <a:bodyPr wrap="square">
            <a:spAutoFit/>
          </a:bodyPr>
          <a:lstStyle/>
          <a:p>
            <a:pPr algn="ctr"/>
            <a:r>
              <a:rPr lang="es-MX" sz="2800" kern="0" dirty="0">
                <a:ln>
                  <a:solidFill>
                    <a:srgbClr val="996633"/>
                  </a:solidFill>
                </a:ln>
                <a:solidFill>
                  <a:srgbClr val="FFC000"/>
                </a:solidFill>
                <a:effectLst>
                  <a:outerShdw blurRad="38100" dist="38100" dir="2700000" algn="tl">
                    <a:srgbClr val="000000">
                      <a:alpha val="43137"/>
                    </a:srgbClr>
                  </a:outerShdw>
                </a:effectLst>
                <a:latin typeface="Algerian" panose="04020705040A02060702" pitchFamily="82" charset="0"/>
                <a:cs typeface="Arial"/>
              </a:rPr>
              <a:t>Vida actual</a:t>
            </a:r>
          </a:p>
        </p:txBody>
      </p:sp>
      <p:sp>
        <p:nvSpPr>
          <p:cNvPr id="8" name="Rectángulo 7">
            <a:extLst>
              <a:ext uri="{FF2B5EF4-FFF2-40B4-BE49-F238E27FC236}">
                <a16:creationId xmlns:a16="http://schemas.microsoft.com/office/drawing/2014/main" id="{F323550D-27FB-4B38-9757-BED0A82A83A0}"/>
              </a:ext>
            </a:extLst>
          </p:cNvPr>
          <p:cNvSpPr/>
          <p:nvPr/>
        </p:nvSpPr>
        <p:spPr>
          <a:xfrm>
            <a:off x="3978442" y="4399674"/>
            <a:ext cx="8213558"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Posee un Club de Golf llamado </a:t>
            </a:r>
            <a:r>
              <a:rPr lang="es-MX" sz="2800" b="1" dirty="0" err="1">
                <a:latin typeface="Edwardian Script ITC" panose="030303020407070D0804" pitchFamily="66" charset="0"/>
              </a:rPr>
              <a:t>Woodbury</a:t>
            </a:r>
            <a:r>
              <a:rPr lang="es-MX" sz="2800" b="1" dirty="0">
                <a:latin typeface="Edwardian Script ITC" panose="030303020407070D0804" pitchFamily="66" charset="0"/>
              </a:rPr>
              <a:t> </a:t>
            </a:r>
            <a:r>
              <a:rPr lang="es-MX" sz="2800" b="1" dirty="0" err="1">
                <a:latin typeface="Edwardian Script ITC" panose="030303020407070D0804" pitchFamily="66" charset="0"/>
              </a:rPr>
              <a:t>Manor</a:t>
            </a:r>
            <a:r>
              <a:rPr lang="es-MX" sz="2800" b="1" dirty="0">
                <a:latin typeface="Edwardian Script ITC" panose="030303020407070D0804" pitchFamily="66" charset="0"/>
              </a:rPr>
              <a:t> cerca de Exeter </a:t>
            </a:r>
          </a:p>
          <a:p>
            <a:pPr algn="ctr">
              <a:lnSpc>
                <a:spcPts val="2400"/>
              </a:lnSpc>
            </a:pPr>
            <a:r>
              <a:rPr lang="es-MX" sz="2800" b="1" dirty="0">
                <a:latin typeface="Edwardian Script ITC" panose="030303020407070D0804" pitchFamily="66" charset="0"/>
              </a:rPr>
              <a:t>(</a:t>
            </a:r>
            <a:r>
              <a:rPr lang="es-MX" sz="2800" b="1" dirty="0">
                <a:solidFill>
                  <a:srgbClr val="7030A0"/>
                </a:solidFill>
                <a:latin typeface="Edwardian Script ITC" panose="030303020407070D0804" pitchFamily="66" charset="0"/>
              </a:rPr>
              <a:t>Devon, Inglaterra</a:t>
            </a:r>
            <a:r>
              <a:rPr lang="es-MX" sz="2800" b="1" dirty="0">
                <a:latin typeface="Edwardian Script ITC" panose="030303020407070D0804" pitchFamily="66" charset="0"/>
              </a:rPr>
              <a:t>) que también tiene en su interior un Museo del piloto.</a:t>
            </a:r>
          </a:p>
        </p:txBody>
      </p:sp>
      <p:sp>
        <p:nvSpPr>
          <p:cNvPr id="9" name="Rectángulo 8">
            <a:extLst>
              <a:ext uri="{FF2B5EF4-FFF2-40B4-BE49-F238E27FC236}">
                <a16:creationId xmlns:a16="http://schemas.microsoft.com/office/drawing/2014/main" id="{DD027921-4A96-41CC-A7D0-CB8F3210A5F2}"/>
              </a:ext>
            </a:extLst>
          </p:cNvPr>
          <p:cNvSpPr/>
          <p:nvPr/>
        </p:nvSpPr>
        <p:spPr>
          <a:xfrm>
            <a:off x="3978442" y="5314073"/>
            <a:ext cx="8213558"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Es dueño de un circuito de carreras en Devon.</a:t>
            </a:r>
          </a:p>
        </p:txBody>
      </p:sp>
      <p:sp>
        <p:nvSpPr>
          <p:cNvPr id="10" name="Rectángulo 9">
            <a:extLst>
              <a:ext uri="{FF2B5EF4-FFF2-40B4-BE49-F238E27FC236}">
                <a16:creationId xmlns:a16="http://schemas.microsoft.com/office/drawing/2014/main" id="{34E23D0B-623B-4880-B5D1-3B29D4E10DA7}"/>
              </a:ext>
            </a:extLst>
          </p:cNvPr>
          <p:cNvSpPr/>
          <p:nvPr/>
        </p:nvSpPr>
        <p:spPr>
          <a:xfrm>
            <a:off x="3978442" y="5891592"/>
            <a:ext cx="8213558" cy="707886"/>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Acaba de publicar una revista del deporte motor </a:t>
            </a:r>
          </a:p>
          <a:p>
            <a:pPr algn="ctr">
              <a:lnSpc>
                <a:spcPts val="2400"/>
              </a:lnSpc>
            </a:pPr>
            <a:r>
              <a:rPr lang="es-MX" sz="2800" b="1" dirty="0">
                <a:latin typeface="Edwardian Script ITC" panose="030303020407070D0804" pitchFamily="66" charset="0"/>
              </a:rPr>
              <a:t>llamada "</a:t>
            </a:r>
            <a:r>
              <a:rPr lang="es-MX" sz="2800" b="1" dirty="0" err="1">
                <a:solidFill>
                  <a:srgbClr val="7030A0"/>
                </a:solidFill>
                <a:latin typeface="Edwardian Script ITC" panose="030303020407070D0804" pitchFamily="66" charset="0"/>
              </a:rPr>
              <a:t>Planet</a:t>
            </a:r>
            <a:r>
              <a:rPr lang="es-MX" sz="2800" b="1" dirty="0">
                <a:solidFill>
                  <a:srgbClr val="7030A0"/>
                </a:solidFill>
                <a:latin typeface="Edwardian Script ITC" panose="030303020407070D0804" pitchFamily="66" charset="0"/>
              </a:rPr>
              <a:t> </a:t>
            </a:r>
            <a:r>
              <a:rPr lang="es-MX" sz="2800" b="1" dirty="0" err="1">
                <a:solidFill>
                  <a:srgbClr val="7030A0"/>
                </a:solidFill>
                <a:latin typeface="Edwardian Script ITC" panose="030303020407070D0804" pitchFamily="66" charset="0"/>
              </a:rPr>
              <a:t>Driving</a:t>
            </a:r>
            <a:r>
              <a:rPr lang="es-MX" sz="2800" b="1" dirty="0">
                <a:solidFill>
                  <a:srgbClr val="7030A0"/>
                </a:solidFill>
                <a:latin typeface="Edwardian Script ITC" panose="030303020407070D0804" pitchFamily="66" charset="0"/>
              </a:rPr>
              <a:t>" </a:t>
            </a:r>
            <a:r>
              <a:rPr lang="es-MX" sz="2800" b="1" dirty="0">
                <a:latin typeface="Edwardian Script ITC" panose="030303020407070D0804" pitchFamily="66" charset="0"/>
              </a:rPr>
              <a:t>junto a Carl </a:t>
            </a:r>
            <a:r>
              <a:rPr lang="es-MX" sz="2800" b="1" dirty="0" err="1">
                <a:latin typeface="Edwardian Script ITC" panose="030303020407070D0804" pitchFamily="66" charset="0"/>
              </a:rPr>
              <a:t>Fogarty</a:t>
            </a:r>
            <a:r>
              <a:rPr lang="es-MX" sz="2800" b="1" dirty="0">
                <a:latin typeface="Edwardian Script ITC" panose="030303020407070D0804" pitchFamily="66" charset="0"/>
              </a:rPr>
              <a:t>.</a:t>
            </a:r>
          </a:p>
        </p:txBody>
      </p:sp>
      <p:pic>
        <p:nvPicPr>
          <p:cNvPr id="12" name="Imagen 11" descr="Imagen que contiene rojo, exterior, edificio, suelo&#10;&#10;Descripción generada con confianza muy alta">
            <a:extLst>
              <a:ext uri="{FF2B5EF4-FFF2-40B4-BE49-F238E27FC236}">
                <a16:creationId xmlns:a16="http://schemas.microsoft.com/office/drawing/2014/main" id="{BCC3AC38-3B14-418D-8643-1E9063D0BB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72" y="3693548"/>
            <a:ext cx="3595018" cy="2974682"/>
          </a:xfrm>
          <a:prstGeom prst="roundRect">
            <a:avLst>
              <a:gd name="adj" fmla="val 11111"/>
            </a:avLst>
          </a:prstGeom>
          <a:ln w="190500" cap="rnd">
            <a:solidFill>
              <a:srgbClr val="0070C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Imagen 13" descr="Imagen que contiene carretera, exterior, naranja, hierba&#10;&#10;Descripción generada con confianza muy alta">
            <a:extLst>
              <a:ext uri="{FF2B5EF4-FFF2-40B4-BE49-F238E27FC236}">
                <a16:creationId xmlns:a16="http://schemas.microsoft.com/office/drawing/2014/main" id="{76181B16-2864-4F2C-BD95-FDCE2DBCF7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4778" y="157510"/>
            <a:ext cx="4780547" cy="3200333"/>
          </a:xfrm>
          <a:prstGeom prst="roundRect">
            <a:avLst>
              <a:gd name="adj" fmla="val 11111"/>
            </a:avLst>
          </a:prstGeom>
          <a:ln w="190500" cap="rnd">
            <a:solidFill>
              <a:srgbClr val="0070C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5" name="CuadroTexto 14">
            <a:extLst>
              <a:ext uri="{FF2B5EF4-FFF2-40B4-BE49-F238E27FC236}">
                <a16:creationId xmlns:a16="http://schemas.microsoft.com/office/drawing/2014/main" id="{1F21CD99-232F-481B-9951-1D6B0208C560}"/>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2981290"/>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3000" fill="hold"/>
                                        <p:tgtEl>
                                          <p:spTgt spid="14"/>
                                        </p:tgtEl>
                                        <p:attrNameLst>
                                          <p:attrName>ppt_x</p:attrName>
                                        </p:attrNameLst>
                                      </p:cBhvr>
                                      <p:tavLst>
                                        <p:tav tm="0">
                                          <p:val>
                                            <p:strVal val="1+#ppt_w/2"/>
                                          </p:val>
                                        </p:tav>
                                        <p:tav tm="100000">
                                          <p:val>
                                            <p:strVal val="#ppt_x"/>
                                          </p:val>
                                        </p:tav>
                                      </p:tavLst>
                                    </p:anim>
                                    <p:anim calcmode="lin" valueType="num">
                                      <p:cBhvr additive="base">
                                        <p:cTn id="8" dur="23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50"/>
                                        <p:tgtEl>
                                          <p:spTgt spid="3"/>
                                        </p:tgtEl>
                                      </p:cBhvr>
                                    </p:animEffect>
                                  </p:childTnLst>
                                </p:cTn>
                              </p:par>
                              <p:par>
                                <p:cTn id="12" presetID="10" presetClass="entr" presetSubtype="0" fill="hold" grpId="0" nodeType="withEffect">
                                  <p:stCondLst>
                                    <p:cond delay="700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150"/>
                                        <p:tgtEl>
                                          <p:spTgt spid="4"/>
                                        </p:tgtEl>
                                      </p:cBhvr>
                                    </p:animEffect>
                                  </p:childTnLst>
                                </p:cTn>
                              </p:par>
                            </p:childTnLst>
                          </p:cTn>
                        </p:par>
                        <p:par>
                          <p:cTn id="15" fill="hold">
                            <p:stCondLst>
                              <p:cond delay="2425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50"/>
                                        <p:tgtEl>
                                          <p:spTgt spid="5"/>
                                        </p:tgtEl>
                                      </p:cBhvr>
                                    </p:animEffect>
                                  </p:childTnLst>
                                </p:cTn>
                              </p:par>
                            </p:childTnLst>
                          </p:cTn>
                        </p:par>
                        <p:par>
                          <p:cTn id="19" fill="hold">
                            <p:stCondLst>
                              <p:cond delay="36405"/>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50"/>
                                        <p:tgtEl>
                                          <p:spTgt spid="6"/>
                                        </p:tgtEl>
                                      </p:cBhvr>
                                    </p:animEffect>
                                  </p:childTnLst>
                                </p:cTn>
                              </p:par>
                            </p:childTnLst>
                          </p:cTn>
                        </p:par>
                        <p:par>
                          <p:cTn id="23" fill="hold">
                            <p:stCondLst>
                              <p:cond delay="49940"/>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750"/>
                                        <p:tgtEl>
                                          <p:spTgt spid="7"/>
                                        </p:tgtEl>
                                      </p:cBhvr>
                                    </p:animEffect>
                                  </p:childTnLst>
                                </p:cTn>
                              </p:par>
                            </p:childTnLst>
                          </p:cTn>
                        </p:par>
                        <p:par>
                          <p:cTn id="27" fill="hold">
                            <p:stCondLst>
                              <p:cond delay="54265"/>
                            </p:stCondLst>
                            <p:childTnLst>
                              <p:par>
                                <p:cTn id="28" presetID="6" presetClass="entr" presetSubtype="32"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circle(out)">
                                      <p:cBhvr>
                                        <p:cTn id="30" dur="14000"/>
                                        <p:tgtEl>
                                          <p:spTgt spid="12"/>
                                        </p:tgtEl>
                                      </p:cBhvr>
                                    </p:animEffect>
                                  </p:childTnLst>
                                </p:cTn>
                              </p:par>
                              <p:par>
                                <p:cTn id="31" presetID="10" presetClass="entr" presetSubtype="0" fill="hold" grpId="0" nodeType="withEffect">
                                  <p:stCondLst>
                                    <p:cond delay="100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150"/>
                                        <p:tgtEl>
                                          <p:spTgt spid="8"/>
                                        </p:tgtEl>
                                      </p:cBhvr>
                                    </p:animEffect>
                                  </p:childTnLst>
                                </p:cTn>
                              </p:par>
                            </p:childTnLst>
                          </p:cTn>
                        </p:par>
                        <p:par>
                          <p:cTn id="34" fill="hold">
                            <p:stCondLst>
                              <p:cond delay="69180"/>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150"/>
                                        <p:tgtEl>
                                          <p:spTgt spid="9"/>
                                        </p:tgtEl>
                                      </p:cBhvr>
                                    </p:animEffect>
                                  </p:childTnLst>
                                </p:cTn>
                              </p:par>
                            </p:childTnLst>
                          </p:cTn>
                        </p:par>
                        <p:par>
                          <p:cTn id="38" fill="hold">
                            <p:stCondLst>
                              <p:cond delay="75470"/>
                            </p:stCondLst>
                            <p:childTnLst>
                              <p:par>
                                <p:cTn id="39" presetID="10" presetClass="entr" presetSubtype="0" fill="hold" grpId="0" nodeType="afterEffect">
                                  <p:stCondLst>
                                    <p:cond delay="1000"/>
                                  </p:stCondLst>
                                  <p:iterate type="lt">
                                    <p:tmPct val="10000"/>
                                  </p:iterate>
                                  <p:childTnLst>
                                    <p:set>
                                      <p:cBhvr>
                                        <p:cTn id="40" dur="1" fill="hold">
                                          <p:stCondLst>
                                            <p:cond delay="0"/>
                                          </p:stCondLst>
                                        </p:cTn>
                                        <p:tgtEl>
                                          <p:spTgt spid="10"/>
                                        </p:tgtEl>
                                        <p:attrNameLst>
                                          <p:attrName>style.visibility</p:attrName>
                                        </p:attrNameLst>
                                      </p:cBhvr>
                                      <p:to>
                                        <p:strVal val="visible"/>
                                      </p:to>
                                    </p:set>
                                    <p:animEffect transition="in" filter="fade">
                                      <p:cBhvr>
                                        <p:cTn id="41" dur="1150"/>
                                        <p:tgtEl>
                                          <p:spTgt spid="10"/>
                                        </p:tgtEl>
                                      </p:cBhvr>
                                    </p:animEffect>
                                  </p:childTnLst>
                                </p:cTn>
                              </p:par>
                            </p:childTnLst>
                          </p:cTn>
                        </p:par>
                        <p:par>
                          <p:cTn id="42" fill="hold">
                            <p:stCondLst>
                              <p:cond delay="86705"/>
                            </p:stCondLst>
                            <p:childTnLst>
                              <p:par>
                                <p:cTn id="43" presetID="1" presetClass="entr" presetSubtype="0" fill="hold" grpId="0" nodeType="afterEffect" nodePh="1">
                                  <p:stCondLst>
                                    <p:cond delay="2000"/>
                                  </p:stCondLst>
                                  <p:endCondLst>
                                    <p:cond evt="begin" delay="0">
                                      <p:tn val="43"/>
                                    </p:cond>
                                  </p:endCondLst>
                                  <p:childTnLst>
                                    <p:set>
                                      <p:cBhvr>
                                        <p:cTn id="4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5FBBC-6FEF-42C1-9B95-9C369BB0C261}"/>
              </a:ext>
            </a:extLst>
          </p:cNvPr>
          <p:cNvSpPr/>
          <p:nvPr/>
        </p:nvSpPr>
        <p:spPr>
          <a:xfrm>
            <a:off x="5152540" y="1089756"/>
            <a:ext cx="7039460" cy="738664"/>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Vive en la Isla de Man </a:t>
            </a:r>
          </a:p>
          <a:p>
            <a:pPr algn="ctr">
              <a:lnSpc>
                <a:spcPts val="2400"/>
              </a:lnSpc>
            </a:pPr>
            <a:r>
              <a:rPr lang="es-MX" sz="2800" b="1" dirty="0">
                <a:latin typeface="Edwardian Script ITC" panose="030303020407070D0804" pitchFamily="66" charset="0"/>
              </a:rPr>
              <a:t>y tiene también una residencia en </a:t>
            </a:r>
            <a:r>
              <a:rPr lang="es-MX" sz="2800" b="1" dirty="0" err="1">
                <a:latin typeface="Edwardian Script ITC" panose="030303020407070D0804" pitchFamily="66" charset="0"/>
              </a:rPr>
              <a:t>Belleair</a:t>
            </a:r>
            <a:r>
              <a:rPr lang="es-MX" sz="2800" b="1" dirty="0">
                <a:latin typeface="Edwardian Script ITC" panose="030303020407070D0804" pitchFamily="66" charset="0"/>
              </a:rPr>
              <a:t>, Florida.</a:t>
            </a:r>
          </a:p>
        </p:txBody>
      </p:sp>
      <p:sp>
        <p:nvSpPr>
          <p:cNvPr id="4" name="Rectángulo 3">
            <a:extLst>
              <a:ext uri="{FF2B5EF4-FFF2-40B4-BE49-F238E27FC236}">
                <a16:creationId xmlns:a16="http://schemas.microsoft.com/office/drawing/2014/main" id="{CE1ED803-6921-4A6A-81E3-7E9F0A7D5754}"/>
              </a:ext>
            </a:extLst>
          </p:cNvPr>
          <p:cNvSpPr/>
          <p:nvPr/>
        </p:nvSpPr>
        <p:spPr>
          <a:xfrm>
            <a:off x="5152540" y="2004154"/>
            <a:ext cx="7039460" cy="1015663"/>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Participó en las Le </a:t>
            </a:r>
            <a:r>
              <a:rPr lang="es-MX" sz="2800" b="1" dirty="0" err="1">
                <a:latin typeface="Edwardian Script ITC" panose="030303020407070D0804" pitchFamily="66" charset="0"/>
              </a:rPr>
              <a:t>Mans</a:t>
            </a:r>
            <a:r>
              <a:rPr lang="es-MX" sz="2800" b="1" dirty="0">
                <a:latin typeface="Edwardian Script ITC" panose="030303020407070D0804" pitchFamily="66" charset="0"/>
              </a:rPr>
              <a:t> Series en 2010  </a:t>
            </a:r>
          </a:p>
          <a:p>
            <a:pPr algn="ctr">
              <a:lnSpc>
                <a:spcPts val="2400"/>
              </a:lnSpc>
            </a:pPr>
            <a:r>
              <a:rPr lang="es-MX" sz="2800" b="1" dirty="0">
                <a:latin typeface="Edwardian Script ITC" panose="030303020407070D0804" pitchFamily="66" charset="0"/>
              </a:rPr>
              <a:t>con su propio equipo </a:t>
            </a:r>
            <a:r>
              <a:rPr lang="es-MX" sz="2800" b="1" dirty="0" err="1">
                <a:latin typeface="Edwardian Script ITC" panose="030303020407070D0804" pitchFamily="66" charset="0"/>
              </a:rPr>
              <a:t>Beechdean</a:t>
            </a:r>
            <a:r>
              <a:rPr lang="es-MX" sz="2800" b="1" dirty="0">
                <a:latin typeface="Edwardian Script ITC" panose="030303020407070D0804" pitchFamily="66" charset="0"/>
              </a:rPr>
              <a:t>-Mansell usando coches </a:t>
            </a:r>
          </a:p>
          <a:p>
            <a:pPr algn="ctr">
              <a:lnSpc>
                <a:spcPts val="2400"/>
              </a:lnSpc>
            </a:pPr>
            <a:r>
              <a:rPr lang="es-MX" sz="2800" b="1" dirty="0">
                <a:latin typeface="Edwardian Script ITC" panose="030303020407070D0804" pitchFamily="66" charset="0"/>
              </a:rPr>
              <a:t>de categoría </a:t>
            </a:r>
            <a:r>
              <a:rPr lang="es-MX" sz="1600" b="1" dirty="0">
                <a:latin typeface="Baskerville Old Face" panose="02020602080505020303" pitchFamily="18" charset="0"/>
              </a:rPr>
              <a:t>LMP1</a:t>
            </a:r>
            <a:r>
              <a:rPr lang="es-MX" sz="2800" b="1" dirty="0">
                <a:latin typeface="Edwardian Script ITC" panose="030303020407070D0804" pitchFamily="66" charset="0"/>
              </a:rPr>
              <a:t> </a:t>
            </a:r>
            <a:r>
              <a:rPr lang="es-MX" sz="2800" b="1" dirty="0" err="1">
                <a:latin typeface="Edwardian Script ITC" panose="030303020407070D0804" pitchFamily="66" charset="0"/>
              </a:rPr>
              <a:t>Gyneta-Zytek</a:t>
            </a:r>
            <a:r>
              <a:rPr lang="es-MX" sz="2800" b="1" dirty="0">
                <a:latin typeface="Edwardian Script ITC" panose="030303020407070D0804" pitchFamily="66" charset="0"/>
              </a:rPr>
              <a:t> con sus dos hijos Greg y Leo.</a:t>
            </a:r>
          </a:p>
        </p:txBody>
      </p:sp>
      <p:sp>
        <p:nvSpPr>
          <p:cNvPr id="6" name="Rectángulo 5">
            <a:extLst>
              <a:ext uri="{FF2B5EF4-FFF2-40B4-BE49-F238E27FC236}">
                <a16:creationId xmlns:a16="http://schemas.microsoft.com/office/drawing/2014/main" id="{40993CEB-46C5-4AE1-9012-62BAA4C7D424}"/>
              </a:ext>
            </a:extLst>
          </p:cNvPr>
          <p:cNvSpPr/>
          <p:nvPr/>
        </p:nvSpPr>
        <p:spPr>
          <a:xfrm>
            <a:off x="-64169" y="4527425"/>
            <a:ext cx="6448927" cy="1354217"/>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En 2015 </a:t>
            </a:r>
          </a:p>
          <a:p>
            <a:pPr algn="ctr">
              <a:lnSpc>
                <a:spcPts val="2400"/>
              </a:lnSpc>
            </a:pPr>
            <a:r>
              <a:rPr lang="es-MX" sz="2800" b="1" dirty="0">
                <a:latin typeface="Edwardian Script ITC" panose="030303020407070D0804" pitchFamily="66" charset="0"/>
              </a:rPr>
              <a:t>la curva 17 del Autódromo Hermanos Rodríguez </a:t>
            </a:r>
          </a:p>
          <a:p>
            <a:pPr algn="ctr">
              <a:lnSpc>
                <a:spcPts val="2400"/>
              </a:lnSpc>
            </a:pPr>
            <a:r>
              <a:rPr lang="es-MX" sz="2800" b="1" dirty="0">
                <a:latin typeface="Edwardian Script ITC" panose="030303020407070D0804" pitchFamily="66" charset="0"/>
              </a:rPr>
              <a:t>se bautizó en honor a Mansell, dos veces ganador </a:t>
            </a:r>
          </a:p>
          <a:p>
            <a:pPr algn="ctr">
              <a:lnSpc>
                <a:spcPts val="2400"/>
              </a:lnSpc>
            </a:pPr>
            <a:r>
              <a:rPr lang="es-MX" sz="2800" b="1" dirty="0">
                <a:latin typeface="Edwardian Script ITC" panose="030303020407070D0804" pitchFamily="66" charset="0"/>
              </a:rPr>
              <a:t>del Gran Premio de México (</a:t>
            </a:r>
            <a:r>
              <a:rPr lang="es-MX" sz="2800" b="1" dirty="0">
                <a:solidFill>
                  <a:srgbClr val="7030A0"/>
                </a:solidFill>
                <a:latin typeface="Edwardian Script ITC" panose="030303020407070D0804" pitchFamily="66" charset="0"/>
              </a:rPr>
              <a:t>1987 y 1992</a:t>
            </a:r>
            <a:r>
              <a:rPr lang="es-MX" sz="2800" b="1" dirty="0">
                <a:latin typeface="Edwardian Script ITC" panose="030303020407070D0804" pitchFamily="66" charset="0"/>
              </a:rPr>
              <a:t>).</a:t>
            </a:r>
          </a:p>
        </p:txBody>
      </p:sp>
      <p:sp>
        <p:nvSpPr>
          <p:cNvPr id="7" name="Rectángulo 6">
            <a:extLst>
              <a:ext uri="{FF2B5EF4-FFF2-40B4-BE49-F238E27FC236}">
                <a16:creationId xmlns:a16="http://schemas.microsoft.com/office/drawing/2014/main" id="{4AED6604-E76B-474E-9386-C50E046E2FC7}"/>
              </a:ext>
            </a:extLst>
          </p:cNvPr>
          <p:cNvSpPr/>
          <p:nvPr/>
        </p:nvSpPr>
        <p:spPr>
          <a:xfrm>
            <a:off x="5152540" y="417445"/>
            <a:ext cx="7039460" cy="400110"/>
          </a:xfrm>
          <a:prstGeom prst="rect">
            <a:avLst/>
          </a:prstGeom>
        </p:spPr>
        <p:txBody>
          <a:bodyPr wrap="square">
            <a:spAutoFit/>
          </a:bodyPr>
          <a:lstStyle/>
          <a:p>
            <a:pPr algn="ctr">
              <a:lnSpc>
                <a:spcPts val="2400"/>
              </a:lnSpc>
            </a:pPr>
            <a:r>
              <a:rPr lang="es-MX" sz="2800" b="1" dirty="0">
                <a:latin typeface="Edwardian Script ITC" panose="030303020407070D0804" pitchFamily="66" charset="0"/>
              </a:rPr>
              <a:t>Es presidente del Instituto de Motoristas Avanzados.</a:t>
            </a:r>
          </a:p>
        </p:txBody>
      </p:sp>
      <p:pic>
        <p:nvPicPr>
          <p:cNvPr id="9" name="Imagen 8" descr="Imagen que contiene exterior, cielo, carretera, escena&#10;&#10;Descripción generada con confianza muy alta">
            <a:extLst>
              <a:ext uri="{FF2B5EF4-FFF2-40B4-BE49-F238E27FC236}">
                <a16:creationId xmlns:a16="http://schemas.microsoft.com/office/drawing/2014/main" id="{BBAD6349-ECF9-4872-B374-7CB5A12414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1250" y="3476625"/>
            <a:ext cx="6000750" cy="3381375"/>
          </a:xfrm>
          <a:prstGeom prst="rect">
            <a:avLst/>
          </a:prstGeom>
          <a:effectLst>
            <a:softEdge rad="317500"/>
          </a:effectLst>
        </p:spPr>
      </p:pic>
      <p:pic>
        <p:nvPicPr>
          <p:cNvPr id="11" name="Imagen 10" descr="Imagen que contiene carretera, persona, edificio, patinaje&#10;&#10;Descripción generada con confianza muy alta">
            <a:extLst>
              <a:ext uri="{FF2B5EF4-FFF2-40B4-BE49-F238E27FC236}">
                <a16:creationId xmlns:a16="http://schemas.microsoft.com/office/drawing/2014/main" id="{38D1A51B-3EA1-4D26-B8E4-A6DC2D66E5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58"/>
            <a:ext cx="5152540" cy="3429000"/>
          </a:xfrm>
          <a:prstGeom prst="rect">
            <a:avLst/>
          </a:prstGeom>
          <a:effectLst>
            <a:softEdge rad="317500"/>
          </a:effectLst>
        </p:spPr>
      </p:pic>
      <p:sp>
        <p:nvSpPr>
          <p:cNvPr id="12" name="CuadroTexto 11">
            <a:extLst>
              <a:ext uri="{FF2B5EF4-FFF2-40B4-BE49-F238E27FC236}">
                <a16:creationId xmlns:a16="http://schemas.microsoft.com/office/drawing/2014/main" id="{1B7777FB-9C6F-437C-A2FF-3637CDA56468}"/>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6163625"/>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p:cTn id="7" dur="14500" fill="hold"/>
                                        <p:tgtEl>
                                          <p:spTgt spid="11"/>
                                        </p:tgtEl>
                                        <p:attrNameLst>
                                          <p:attrName>ppt_w</p:attrName>
                                        </p:attrNameLst>
                                      </p:cBhvr>
                                      <p:tavLst>
                                        <p:tav tm="0">
                                          <p:val>
                                            <p:fltVal val="0"/>
                                          </p:val>
                                        </p:tav>
                                        <p:tav tm="100000">
                                          <p:val>
                                            <p:strVal val="#ppt_w"/>
                                          </p:val>
                                        </p:tav>
                                      </p:tavLst>
                                    </p:anim>
                                    <p:anim calcmode="lin" valueType="num">
                                      <p:cBhvr>
                                        <p:cTn id="8" dur="14500" fill="hold"/>
                                        <p:tgtEl>
                                          <p:spTgt spid="11"/>
                                        </p:tgtEl>
                                        <p:attrNameLst>
                                          <p:attrName>ppt_h</p:attrName>
                                        </p:attrNameLst>
                                      </p:cBhvr>
                                      <p:tavLst>
                                        <p:tav tm="0">
                                          <p:val>
                                            <p:fltVal val="0"/>
                                          </p:val>
                                        </p:tav>
                                        <p:tav tm="100000">
                                          <p:val>
                                            <p:strVal val="#ppt_h"/>
                                          </p:val>
                                        </p:tav>
                                      </p:tavLst>
                                    </p:anim>
                                    <p:animEffect transition="in" filter="fade">
                                      <p:cBhvr>
                                        <p:cTn id="9" dur="14500"/>
                                        <p:tgtEl>
                                          <p:spTgt spid="11"/>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7"/>
                                        </p:tgtEl>
                                        <p:attrNameLst>
                                          <p:attrName>style.visibility</p:attrName>
                                        </p:attrNameLst>
                                      </p:cBhvr>
                                      <p:to>
                                        <p:strVal val="visible"/>
                                      </p:to>
                                    </p:set>
                                    <p:animEffect transition="in" filter="fade">
                                      <p:cBhvr>
                                        <p:cTn id="12" dur="1150"/>
                                        <p:tgtEl>
                                          <p:spTgt spid="7"/>
                                        </p:tgtEl>
                                      </p:cBhvr>
                                    </p:animEffect>
                                  </p:childTnLst>
                                </p:cTn>
                              </p:par>
                              <p:par>
                                <p:cTn id="13" presetID="10" presetClass="entr" presetSubtype="0" fill="hold" grpId="0" nodeType="withEffect">
                                  <p:stCondLst>
                                    <p:cond delay="775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150"/>
                                        <p:tgtEl>
                                          <p:spTgt spid="3"/>
                                        </p:tgtEl>
                                      </p:cBhvr>
                                    </p:animEffect>
                                  </p:childTnLst>
                                </p:cTn>
                              </p:par>
                            </p:childTnLst>
                          </p:cTn>
                        </p:par>
                        <p:par>
                          <p:cTn id="16" fill="hold">
                            <p:stCondLst>
                              <p:cond delay="1591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50"/>
                                        <p:tgtEl>
                                          <p:spTgt spid="4"/>
                                        </p:tgtEl>
                                      </p:cBhvr>
                                    </p:animEffect>
                                  </p:childTnLst>
                                </p:cTn>
                              </p:par>
                            </p:childTnLst>
                          </p:cTn>
                        </p:par>
                        <p:par>
                          <p:cTn id="20" fill="hold">
                            <p:stCondLst>
                              <p:cond delay="32670"/>
                            </p:stCondLst>
                            <p:childTnLst>
                              <p:par>
                                <p:cTn id="21" presetID="2" presetClass="entr" presetSubtype="12"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8000" fill="hold"/>
                                        <p:tgtEl>
                                          <p:spTgt spid="9"/>
                                        </p:tgtEl>
                                        <p:attrNameLst>
                                          <p:attrName>ppt_x</p:attrName>
                                        </p:attrNameLst>
                                      </p:cBhvr>
                                      <p:tavLst>
                                        <p:tav tm="0">
                                          <p:val>
                                            <p:strVal val="0-#ppt_w/2"/>
                                          </p:val>
                                        </p:tav>
                                        <p:tav tm="100000">
                                          <p:val>
                                            <p:strVal val="#ppt_x"/>
                                          </p:val>
                                        </p:tav>
                                      </p:tavLst>
                                    </p:anim>
                                    <p:anim calcmode="lin" valueType="num">
                                      <p:cBhvr additive="base">
                                        <p:cTn id="24" dur="8000" fill="hold"/>
                                        <p:tgtEl>
                                          <p:spTgt spid="9"/>
                                        </p:tgtEl>
                                        <p:attrNameLst>
                                          <p:attrName>ppt_y</p:attrName>
                                        </p:attrNameLst>
                                      </p:cBhvr>
                                      <p:tavLst>
                                        <p:tav tm="0">
                                          <p:val>
                                            <p:strVal val="1+#ppt_h/2"/>
                                          </p:val>
                                        </p:tav>
                                        <p:tav tm="100000">
                                          <p:val>
                                            <p:strVal val="#ppt_y"/>
                                          </p:val>
                                        </p:tav>
                                      </p:tavLst>
                                    </p:anim>
                                  </p:childTnLst>
                                </p:cTn>
                              </p:par>
                              <p:par>
                                <p:cTn id="25" presetID="10" presetClass="entr" presetSubtype="0" fill="hold" grpId="0" nodeType="withEffect">
                                  <p:stCondLst>
                                    <p:cond delay="5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50"/>
                                        <p:tgtEl>
                                          <p:spTgt spid="6"/>
                                        </p:tgtEl>
                                      </p:cBhvr>
                                    </p:animEffect>
                                  </p:childTnLst>
                                </p:cTn>
                              </p:par>
                            </p:childTnLst>
                          </p:cTn>
                        </p:par>
                        <p:par>
                          <p:cTn id="28" fill="hold">
                            <p:stCondLst>
                              <p:cond delay="52660"/>
                            </p:stCondLst>
                            <p:childTnLst>
                              <p:par>
                                <p:cTn id="29" presetID="1" presetClass="entr" presetSubtype="0" fill="hold" grpId="0" nodeType="afterEffect" nodePh="1">
                                  <p:stCondLst>
                                    <p:cond delay="200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FB0F733-63AD-4BE0-9E40-E94311C1BCD5}"/>
              </a:ext>
            </a:extLst>
          </p:cNvPr>
          <p:cNvSpPr txBox="1"/>
          <p:nvPr/>
        </p:nvSpPr>
        <p:spPr>
          <a:xfrm>
            <a:off x="152400" y="15240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a:extLst>
              <a:ext uri="{FF2B5EF4-FFF2-40B4-BE49-F238E27FC236}">
                <a16:creationId xmlns:a16="http://schemas.microsoft.com/office/drawing/2014/main" id="{6FE44FBE-A116-4C8A-B70F-5C4332DA0D5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966" b="89691" l="10000" r="95116">
                        <a14:foregroundMark x1="54419" y1="21649" x2="54419" y2="21649"/>
                        <a14:foregroundMark x1="79070" y1="25430" x2="79070" y2="25430"/>
                        <a14:foregroundMark x1="77674" y1="23024" x2="77674" y2="23024"/>
                        <a14:foregroundMark x1="87907" y1="26117" x2="87907" y2="26117"/>
                        <a14:foregroundMark x1="93953" y1="27148" x2="93953" y2="27148"/>
                        <a14:foregroundMark x1="36512" y1="19931" x2="36512" y2="19931"/>
                        <a14:foregroundMark x1="90000" y1="67698" x2="90000" y2="67698"/>
                        <a14:foregroundMark x1="85116" y1="70447" x2="85116" y2="70447"/>
                        <a14:foregroundMark x1="84186" y1="81100" x2="84186" y2="81100"/>
                        <a14:foregroundMark x1="90465" y1="74227" x2="90465" y2="74227"/>
                        <a14:foregroundMark x1="85349" y1="66667" x2="85349" y2="66667"/>
                        <a14:foregroundMark x1="82093" y1="72852" x2="82093" y2="72852"/>
                        <a14:foregroundMark x1="81395" y1="73883" x2="81395" y2="73883"/>
                        <a14:foregroundMark x1="81395" y1="75945" x2="81395" y2="75945"/>
                        <a14:foregroundMark x1="82326" y1="71478" x2="82326" y2="71478"/>
                        <a14:foregroundMark x1="93953" y1="71478" x2="93953" y2="71478"/>
                        <a14:foregroundMark x1="94186" y1="71134" x2="94186" y2="71134"/>
                        <a14:foregroundMark x1="93488" y1="69072" x2="93488" y2="69072"/>
                        <a14:foregroundMark x1="94884" y1="74914" x2="94884" y2="74914"/>
                        <a14:foregroundMark x1="94884" y1="74227" x2="94884" y2="74227"/>
                        <a14:foregroundMark x1="81860" y1="84880" x2="81860" y2="84880"/>
                        <a14:foregroundMark x1="81628" y1="82131" x2="81628" y2="82131"/>
                        <a14:foregroundMark x1="80930" y1="82474" x2="80930" y2="82474"/>
                        <a14:foregroundMark x1="80698" y1="80069" x2="80698" y2="80069"/>
                        <a14:foregroundMark x1="82093" y1="83849" x2="82093" y2="83849"/>
                        <a14:foregroundMark x1="66047" y1="83162" x2="66047" y2="83162"/>
                        <a14:foregroundMark x1="45349" y1="87285" x2="45349" y2="87285"/>
                        <a14:foregroundMark x1="30000" y1="72165" x2="30000" y2="72165"/>
                        <a14:foregroundMark x1="22326" y1="32990" x2="22326" y2="32990"/>
                        <a14:foregroundMark x1="17209" y1="39175" x2="17209" y2="39175"/>
                        <a14:foregroundMark x1="19070" y1="52234" x2="19070" y2="52234"/>
                        <a14:foregroundMark x1="26047" y1="48797" x2="26047" y2="48797"/>
                        <a14:foregroundMark x1="26512" y1="44330" x2="26512" y2="44330"/>
                        <a14:foregroundMark x1="28372" y1="23024" x2="28372" y2="23024"/>
                        <a14:foregroundMark x1="30465" y1="20275" x2="30465" y2="20275"/>
                        <a14:foregroundMark x1="29535" y1="19244" x2="29535" y2="19244"/>
                        <a14:foregroundMark x1="19535" y1="12715" x2="19767" y2="12715"/>
                        <a14:foregroundMark x1="14186" y1="13402" x2="14186" y2="13402"/>
                        <a14:foregroundMark x1="15581" y1="23368" x2="15581" y2="23368"/>
                        <a14:foregroundMark x1="25349" y1="22680" x2="25349" y2="22680"/>
                        <a14:foregroundMark x1="20930" y1="24399" x2="20930" y2="24399"/>
                        <a14:foregroundMark x1="17442" y1="23711" x2="17442" y2="23711"/>
                        <a14:foregroundMark x1="20930" y1="21993" x2="20930" y2="21993"/>
                        <a14:foregroundMark x1="20930" y1="21993" x2="20930" y2="21993"/>
                        <a14:foregroundMark x1="83953" y1="37457" x2="83953" y2="37457"/>
                        <a14:foregroundMark x1="75581" y1="12715" x2="75581" y2="12715"/>
                        <a14:foregroundMark x1="37442" y1="23024" x2="37442" y2="23024"/>
                        <a14:foregroundMark x1="36977" y1="17182" x2="36977" y2="17182"/>
                        <a14:foregroundMark x1="14651" y1="40893" x2="14651" y2="40893"/>
                        <a14:foregroundMark x1="13023" y1="30584" x2="13023" y2="30584"/>
                        <a14:foregroundMark x1="21395" y1="14433" x2="21395" y2="14433"/>
                        <a14:foregroundMark x1="23023" y1="11684" x2="23023" y2="11684"/>
                        <a14:foregroundMark x1="28605" y1="14433" x2="28605" y2="14433"/>
                        <a14:foregroundMark x1="28140" y1="30241" x2="28140" y2="30241"/>
                        <a14:foregroundMark x1="15581" y1="35395" x2="15581" y2="35395"/>
                        <a14:foregroundMark x1="23953" y1="38832" x2="23953" y2="38832"/>
                        <a14:foregroundMark x1="21628" y1="45017" x2="21628" y2="45017"/>
                        <a14:foregroundMark x1="17442" y1="47766" x2="17442" y2="47766"/>
                        <a14:foregroundMark x1="23256" y1="50515" x2="23256" y2="50515"/>
                        <a14:foregroundMark x1="22093" y1="53265" x2="22093" y2="53265"/>
                        <a14:foregroundMark x1="13721" y1="51546" x2="13721" y2="51546"/>
                        <a14:foregroundMark x1="13721" y1="54639" x2="13721" y2="54639"/>
                        <a14:foregroundMark x1="13721" y1="54639" x2="13721" y2="54639"/>
                        <a14:foregroundMark x1="22326" y1="22337" x2="22326" y2="22337"/>
                        <a14:foregroundMark x1="95116" y1="48454" x2="95116" y2="48454"/>
                        <a14:foregroundMark x1="76279" y1="16495" x2="76279" y2="16495"/>
                        <a14:foregroundMark x1="30000" y1="34021" x2="30000" y2="34021"/>
                        <a14:foregroundMark x1="28837" y1="40206" x2="28837" y2="40206"/>
                        <a14:foregroundMark x1="30000" y1="38144" x2="30000" y2="38144"/>
                        <a14:foregroundMark x1="30930" y1="32302" x2="30930" y2="32302"/>
                        <a14:foregroundMark x1="13023" y1="54983" x2="13023" y2="54983"/>
                        <a14:foregroundMark x1="24884" y1="56357" x2="24884" y2="56357"/>
                        <a14:foregroundMark x1="26512" y1="55326" x2="26512" y2="55326"/>
                        <a14:foregroundMark x1="27209" y1="54983" x2="27209" y2="54983"/>
                        <a14:foregroundMark x1="55814" y1="72509" x2="55814" y2="72509"/>
                        <a14:foregroundMark x1="53023" y1="72165" x2="53023" y2="72165"/>
                        <a14:foregroundMark x1="55814" y1="72509" x2="55814" y2="72509"/>
                        <a14:foregroundMark x1="56977" y1="72165" x2="56977" y2="72165"/>
                        <a14:foregroundMark x1="56279" y1="71821" x2="56279" y2="71821"/>
                        <a14:foregroundMark x1="57209" y1="72509" x2="57209" y2="72509"/>
                        <a14:backgroundMark x1="46279" y1="12027" x2="46279" y2="12027"/>
                        <a14:backgroundMark x1="75349" y1="16495" x2="75349" y2="16495"/>
                        <a14:backgroundMark x1="76977" y1="17182" x2="76977" y2="17182"/>
                        <a14:backgroundMark x1="83023" y1="16495" x2="83023" y2="16495"/>
                        <a14:backgroundMark x1="76512" y1="16838" x2="76512" y2="16838"/>
                        <a14:backgroundMark x1="76047" y1="16838" x2="76047" y2="16838"/>
                        <a14:backgroundMark x1="20930" y1="61856" x2="20930" y2="61856"/>
                      </a14:backgroundRemoval>
                    </a14:imgEffect>
                  </a14:imgLayer>
                </a14:imgProps>
              </a:ext>
              <a:ext uri="{28A0092B-C50C-407E-A947-70E740481C1C}">
                <a14:useLocalDpi xmlns:a14="http://schemas.microsoft.com/office/drawing/2010/main" val="0"/>
              </a:ext>
            </a:extLst>
          </a:blip>
          <a:stretch>
            <a:fillRect/>
          </a:stretch>
        </p:blipFill>
        <p:spPr>
          <a:xfrm>
            <a:off x="1029093" y="0"/>
            <a:ext cx="10133814" cy="6858000"/>
          </a:xfrm>
          <a:prstGeom prst="rect">
            <a:avLst/>
          </a:prstGeom>
        </p:spPr>
      </p:pic>
    </p:spTree>
    <p:extLst>
      <p:ext uri="{BB962C8B-B14F-4D97-AF65-F5344CB8AC3E}">
        <p14:creationId xmlns:p14="http://schemas.microsoft.com/office/powerpoint/2010/main" val="636604282"/>
      </p:ext>
    </p:extLst>
  </p:cSld>
  <p:clrMapOvr>
    <a:masterClrMapping/>
  </p:clrMapOvr>
  <mc:AlternateContent xmlns:mc="http://schemas.openxmlformats.org/markup-compatibility/2006" xmlns:p14="http://schemas.microsoft.com/office/powerpoint/2010/main">
    <mc:Choice Requires="p14">
      <p:transition spd="slow" p14:dur="2000" advTm="0">
        <p:fad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10000"/>
                                        <p:tgtEl>
                                          <p:spTgt spid="6"/>
                                        </p:tgtEl>
                                      </p:cBhvr>
                                    </p:animEffect>
                                  </p:childTnLst>
                                </p:cTn>
                              </p:par>
                            </p:childTnLst>
                          </p:cTn>
                        </p:par>
                        <p:par>
                          <p:cTn id="8" fill="hold">
                            <p:stCondLst>
                              <p:cond delay="10500"/>
                            </p:stCondLst>
                            <p:childTnLst>
                              <p:par>
                                <p:cTn id="9" presetID="1" presetClass="entr" presetSubtype="0" fill="hold" grpId="0" nodeType="afterEffect" nodePh="1">
                                  <p:stCondLst>
                                    <p:cond delay="5000"/>
                                  </p:stCondLst>
                                  <p:endCondLst>
                                    <p:cond evt="begin" delay="0">
                                      <p:tn val="9"/>
                                    </p:cond>
                                  </p:end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t="-9000" b="-9000"/>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Nigel Mansell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Stanley Black</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46</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42</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6" name="Imagen 15" descr="Imagen que contiene carretera, hierba, exterior, carrera de coches&#10;&#10;Descripción generada con confianza muy alta">
            <a:extLst>
              <a:ext uri="{FF2B5EF4-FFF2-40B4-BE49-F238E27FC236}">
                <a16:creationId xmlns:a16="http://schemas.microsoft.com/office/drawing/2014/main" id="{61508803-F2AC-4AD9-B07C-A42CD4B3FA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45287"/>
            <a:ext cx="12223351" cy="8143372"/>
          </a:xfrm>
          <a:prstGeom prst="rect">
            <a:avLst/>
          </a:prstGeom>
        </p:spPr>
      </p:pic>
    </p:spTree>
    <p:extLst>
      <p:ext uri="{BB962C8B-B14F-4D97-AF65-F5344CB8AC3E}">
        <p14:creationId xmlns:p14="http://schemas.microsoft.com/office/powerpoint/2010/main" val="4004564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2.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21756</TotalTime>
  <Words>4355</Words>
  <Application>Microsoft Office PowerPoint</Application>
  <PresentationFormat>Panorámica</PresentationFormat>
  <Paragraphs>450</Paragraphs>
  <Slides>37</Slides>
  <Notes>3</Notes>
  <HiddenSlides>0</HiddenSlides>
  <MMClips>3</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37</vt:i4>
      </vt:variant>
    </vt:vector>
  </HeadingPairs>
  <TitlesOfParts>
    <vt:vector size="52" baseType="lpstr">
      <vt:lpstr>Algerian</vt:lpstr>
      <vt:lpstr>Arial</vt:lpstr>
      <vt:lpstr>Arial Narrow</vt:lpstr>
      <vt:lpstr>Baskerville Old Face</vt:lpstr>
      <vt:lpstr>Calibri</vt:lpstr>
      <vt:lpstr>Calibri Light</vt:lpstr>
      <vt:lpstr>CommercialScript BT</vt:lpstr>
      <vt:lpstr>Cooper Black</vt:lpstr>
      <vt:lpstr>Edwardian Script ITC</vt:lpstr>
      <vt:lpstr>Kristen ITC</vt:lpstr>
      <vt:lpstr>Times New Roman</vt:lpstr>
      <vt:lpstr>Verdana</vt:lpstr>
      <vt:lpstr>Wingdings 2</vt:lpstr>
      <vt:lpstr>1_Tema de Office</vt:lpstr>
      <vt:lpstr>HDOfficeLightV0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1992  Nigel Mansell   Versión Completa  4642  Missppsx</dc:title>
  <dc:creator>Eagle's nest</dc:creator>
  <cp:lastModifiedBy>Eagle's nest</cp:lastModifiedBy>
  <cp:revision>1841</cp:revision>
  <dcterms:created xsi:type="dcterms:W3CDTF">2017-07-02T00:56:35Z</dcterms:created>
  <dcterms:modified xsi:type="dcterms:W3CDTF">2018-02-26T03:06:12Z</dcterms:modified>
</cp:coreProperties>
</file>