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</p:sldMasterIdLst>
  <p:notesMasterIdLst>
    <p:notesMasterId r:id="rId41"/>
  </p:notesMasterIdLst>
  <p:sldIdLst>
    <p:sldId id="1489" r:id="rId3"/>
    <p:sldId id="1490" r:id="rId4"/>
    <p:sldId id="1337" r:id="rId5"/>
    <p:sldId id="1344" r:id="rId6"/>
    <p:sldId id="1349" r:id="rId7"/>
    <p:sldId id="1363" r:id="rId8"/>
    <p:sldId id="1367" r:id="rId9"/>
    <p:sldId id="1373" r:id="rId10"/>
    <p:sldId id="1378" r:id="rId11"/>
    <p:sldId id="1385" r:id="rId12"/>
    <p:sldId id="1443" r:id="rId13"/>
    <p:sldId id="1396" r:id="rId14"/>
    <p:sldId id="1404" r:id="rId15"/>
    <p:sldId id="1448" r:id="rId16"/>
    <p:sldId id="1487" r:id="rId17"/>
    <p:sldId id="1436" r:id="rId18"/>
    <p:sldId id="1437" r:id="rId19"/>
    <p:sldId id="1445" r:id="rId20"/>
    <p:sldId id="1446" r:id="rId21"/>
    <p:sldId id="1444" r:id="rId22"/>
    <p:sldId id="1417" r:id="rId23"/>
    <p:sldId id="1442" r:id="rId24"/>
    <p:sldId id="1423" r:id="rId25"/>
    <p:sldId id="1362" r:id="rId26"/>
    <p:sldId id="1356" r:id="rId27"/>
    <p:sldId id="1434" r:id="rId28"/>
    <p:sldId id="1435" r:id="rId29"/>
    <p:sldId id="1450" r:id="rId30"/>
    <p:sldId id="1147" r:id="rId31"/>
    <p:sldId id="1451" r:id="rId32"/>
    <p:sldId id="1452" r:id="rId33"/>
    <p:sldId id="1453" r:id="rId34"/>
    <p:sldId id="1438" r:id="rId35"/>
    <p:sldId id="1455" r:id="rId36"/>
    <p:sldId id="1449" r:id="rId37"/>
    <p:sldId id="1433" r:id="rId38"/>
    <p:sldId id="806" r:id="rId39"/>
    <p:sldId id="807" r:id="rId40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1B1B"/>
    <a:srgbClr val="191C29"/>
    <a:srgbClr val="1A2028"/>
    <a:srgbClr val="151A21"/>
    <a:srgbClr val="181E26"/>
    <a:srgbClr val="12161C"/>
    <a:srgbClr val="1C232C"/>
    <a:srgbClr val="222A35"/>
    <a:srgbClr val="14181E"/>
    <a:srgbClr val="0F12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681" autoAdjust="0"/>
    <p:restoredTop sz="94322" autoAdjust="0"/>
  </p:normalViewPr>
  <p:slideViewPr>
    <p:cSldViewPr snapToGrid="0" showGuides="1">
      <p:cViewPr varScale="1">
        <p:scale>
          <a:sx n="62" d="100"/>
          <a:sy n="62" d="100"/>
        </p:scale>
        <p:origin x="1260" y="4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079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7F657-8C5E-4E38-92AB-230687246DA7}" type="slidenum">
              <a:rPr lang="es-MX" smtClean="0"/>
              <a:t>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189722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721A9-8BB2-4FFD-AE06-13AA17C6A930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8523C-018C-405A-8931-24D472C25402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80F9F-4275-4032-BEC6-871C4D9D4B5C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A235A-DC1D-4332-876D-21C4FB48A8CB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EEB88-C011-4B6B-A1FD-F7488E988B35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3A10-23A6-47CC-9457-96297BD0AC38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D5F1A-CA02-460E-944E-44B54F00471B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F44B1-2AE8-46DE-A986-52F86570907A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9B170-D5DF-489E-B7FE-0A2C22011809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3FF45-7C22-41BD-9294-00C17CE8E949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5A895-2C54-4DA3-B843-FEBF0E62FA5B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AC4EA-38B3-45DD-9075-46A998F6D4FB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98044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7EC24-D3D4-4D2D-AB10-9922E5C41B19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2774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3441D-715F-4EE8-BBFA-5528A22E1508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777614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8819B-80F7-4252-9E5F-FF2F946EE0D8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934051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AC4D7-7F02-4B20-A133-EB920D3B1E41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307873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94A70-82BB-4E52-A37F-E883C1CF899E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44759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28F8F-C208-4598-94F2-6308C7B8E0E3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734714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B566A-DD62-4AE6-A5F3-F07EECB50E4C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220395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96AA6-E1BC-45BC-B16C-AA149E49B710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28286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E7350-FD98-4845-AB5C-780E9395D201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774339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6A62A-319B-4A2E-8ECA-DB6E6FAAA538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9599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D36433-A440-4F17-AF10-4B7FDA5B6248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E44400-8A18-4D52-9B40-4AB985849B44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82441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7" Type="http://schemas.openxmlformats.org/officeDocument/2006/relationships/image" Target="../media/image37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6.jpg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g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7" Type="http://schemas.microsoft.com/office/2007/relationships/hdphoto" Target="../media/hdphoto1.wdp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g"/><Relationship Id="rId5" Type="http://schemas.openxmlformats.org/officeDocument/2006/relationships/image" Target="../media/image48.jpg"/><Relationship Id="rId4" Type="http://schemas.openxmlformats.org/officeDocument/2006/relationships/image" Target="../media/image4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5" Type="http://schemas.openxmlformats.org/officeDocument/2006/relationships/image" Target="../media/image54.jpg"/><Relationship Id="rId4" Type="http://schemas.openxmlformats.org/officeDocument/2006/relationships/image" Target="../media/image53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jp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jp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g"/><Relationship Id="rId3" Type="http://schemas.openxmlformats.org/officeDocument/2006/relationships/image" Target="../media/image76.jpg"/><Relationship Id="rId7" Type="http://schemas.openxmlformats.org/officeDocument/2006/relationships/image" Target="../media/image80.jpg"/><Relationship Id="rId12" Type="http://schemas.openxmlformats.org/officeDocument/2006/relationships/image" Target="../media/image8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jpg"/><Relationship Id="rId11" Type="http://schemas.openxmlformats.org/officeDocument/2006/relationships/image" Target="../media/image84.jpg"/><Relationship Id="rId5" Type="http://schemas.openxmlformats.org/officeDocument/2006/relationships/image" Target="../media/image78.jpg"/><Relationship Id="rId10" Type="http://schemas.openxmlformats.org/officeDocument/2006/relationships/image" Target="../media/image83.jpg"/><Relationship Id="rId4" Type="http://schemas.openxmlformats.org/officeDocument/2006/relationships/image" Target="../media/image77.jpg"/><Relationship Id="rId9" Type="http://schemas.openxmlformats.org/officeDocument/2006/relationships/image" Target="../media/image82.jp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jpg"/><Relationship Id="rId3" Type="http://schemas.openxmlformats.org/officeDocument/2006/relationships/image" Target="../media/image86.jpg"/><Relationship Id="rId7" Type="http://schemas.openxmlformats.org/officeDocument/2006/relationships/image" Target="../media/image90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jpg"/><Relationship Id="rId5" Type="http://schemas.openxmlformats.org/officeDocument/2006/relationships/image" Target="../media/image88.jpg"/><Relationship Id="rId4" Type="http://schemas.openxmlformats.org/officeDocument/2006/relationships/image" Target="../media/image87.jpg"/><Relationship Id="rId9" Type="http://schemas.openxmlformats.org/officeDocument/2006/relationships/image" Target="../media/image92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6.jpg"/><Relationship Id="rId5" Type="http://schemas.openxmlformats.org/officeDocument/2006/relationships/image" Target="../media/image95.jpg"/><Relationship Id="rId4" Type="http://schemas.openxmlformats.org/officeDocument/2006/relationships/image" Target="../media/image94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8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03.png"/><Relationship Id="rId5" Type="http://schemas.openxmlformats.org/officeDocument/2006/relationships/image" Target="../media/image102.jpg"/><Relationship Id="rId10" Type="http://schemas.openxmlformats.org/officeDocument/2006/relationships/audio" Target="../media/audio1.wav"/><Relationship Id="rId4" Type="http://schemas.openxmlformats.org/officeDocument/2006/relationships/audio" Target="../media/audio1.wav"/><Relationship Id="rId9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5.png"/><Relationship Id="rId10" Type="http://schemas.openxmlformats.org/officeDocument/2006/relationships/image" Target="../media/image10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0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2357968" y="5662744"/>
            <a:ext cx="2321560" cy="4667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2</a:t>
            </a:r>
            <a:r>
              <a:rPr kumimoji="0" lang="es-MX" sz="2400" b="1" i="0" u="none" strike="noStrike" kern="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ª parte</a:t>
            </a:r>
            <a:endParaRPr kumimoji="0" lang="es-ES" sz="2400" b="1" i="0" u="none" strike="noStrike" kern="0" cap="none" spc="0" normalizeH="0" baseline="0" noProof="0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176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344794" y="23416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1 Rectángulo">
            <a:extLst>
              <a:ext uri="{FF2B5EF4-FFF2-40B4-BE49-F238E27FC236}">
                <a16:creationId xmlns:a16="http://schemas.microsoft.com/office/drawing/2014/main" id="{99C20C82-B89C-48F1-989B-9CB77CCDE71D}"/>
              </a:ext>
            </a:extLst>
          </p:cNvPr>
          <p:cNvSpPr/>
          <p:nvPr/>
        </p:nvSpPr>
        <p:spPr>
          <a:xfrm>
            <a:off x="3065205" y="411482"/>
            <a:ext cx="6048315" cy="355091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36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Ayrton</a:t>
            </a: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Senna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Tri-campeón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1988  1990  1991</a:t>
            </a:r>
            <a:endParaRPr kumimoji="0" lang="es-ES" sz="36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68417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7500">
        <p:fade/>
        <p:sndAc>
          <p:stSnd>
            <p:snd r:embed="rId4" name="Gabriel's Oboe PD-Eaglenest-1.wav"/>
          </p:stSnd>
        </p:sndAc>
      </p:transition>
    </mc:Choice>
    <mc:Fallback xmlns="">
      <p:transition spd="slow" advClick="0" advTm="7500">
        <p:fade/>
        <p:sndAc>
          <p:stSnd>
            <p:snd r:embed="rId8" name="Gabriel's Oboe PD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exterior, carretera, cielo, camino&#10;&#10;Descripción generada con confianza muy alta">
            <a:extLst>
              <a:ext uri="{FF2B5EF4-FFF2-40B4-BE49-F238E27FC236}">
                <a16:creationId xmlns:a16="http://schemas.microsoft.com/office/drawing/2014/main" id="{BD808F5B-CA09-4C46-9399-BDFC35DC02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>
            <a:off x="4946806" y="5743458"/>
            <a:ext cx="2321560" cy="39245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2</a:t>
            </a:r>
            <a:r>
              <a:rPr kumimoji="0" lang="es-MX" sz="2400" b="1" i="0" u="none" strike="noStrike" kern="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ª parte</a:t>
            </a:r>
            <a:endParaRPr kumimoji="0" lang="es-ES" sz="2400" b="1" i="0" u="none" strike="noStrike" kern="0" cap="none" spc="0" normalizeH="0" baseline="0" noProof="0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4" name="1 Rectángulo">
            <a:extLst>
              <a:ext uri="{FF2B5EF4-FFF2-40B4-BE49-F238E27FC236}">
                <a16:creationId xmlns:a16="http://schemas.microsoft.com/office/drawing/2014/main" id="{FBBCDBD0-AF16-4A6D-86CD-4A50407C8A33}"/>
              </a:ext>
            </a:extLst>
          </p:cNvPr>
          <p:cNvSpPr/>
          <p:nvPr/>
        </p:nvSpPr>
        <p:spPr>
          <a:xfrm>
            <a:off x="1769805" y="624841"/>
            <a:ext cx="8684835" cy="233910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36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Ayrton</a:t>
            </a: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Senna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Tri-campeón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1988  1990  1991</a:t>
            </a:r>
            <a:endParaRPr kumimoji="0" lang="es-ES" sz="36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16477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1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500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5" grpId="0"/>
      <p:bldP spid="15" grpId="1"/>
      <p:bldP spid="14" grpId="0"/>
      <p:bldP spid="1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carretera, exterior, suelo, hierba&#10;&#10;Descripción generada con confianza muy alta">
            <a:extLst>
              <a:ext uri="{FF2B5EF4-FFF2-40B4-BE49-F238E27FC236}">
                <a16:creationId xmlns:a16="http://schemas.microsoft.com/office/drawing/2014/main" id="{E7FD7E93-7B04-462A-A920-B46A1E74BF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380" y="0"/>
            <a:ext cx="4242619" cy="285316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1" y="60916"/>
            <a:ext cx="7949379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diciembre, Senna se fue a Phoenix, Arizona e hizo un test con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Penske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IndyCar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Emerson Fittipaldi.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041D684-B10D-4DF1-9EFC-55BC008F7511}"/>
              </a:ext>
            </a:extLst>
          </p:cNvPr>
          <p:cNvSpPr/>
          <p:nvPr/>
        </p:nvSpPr>
        <p:spPr>
          <a:xfrm>
            <a:off x="1" y="945820"/>
            <a:ext cx="7949379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jefe de McLaren, Ron Dennis, mientras tanto trataba de garantizar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suministro del dominante motor V10 Renault para 1993.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83C26F0-4D4B-426A-A2F3-FC8BA61DD7EC}"/>
              </a:ext>
            </a:extLst>
          </p:cNvPr>
          <p:cNvSpPr/>
          <p:nvPr/>
        </p:nvSpPr>
        <p:spPr>
          <a:xfrm>
            <a:off x="0" y="1756983"/>
            <a:ext cx="610583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1993</a:t>
            </a:r>
          </a:p>
          <a:p>
            <a:pPr algn="ctr"/>
            <a:r>
              <a:rPr lang="es-ES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Último año y nuevamente </a:t>
            </a:r>
          </a:p>
          <a:p>
            <a:pPr algn="ctr"/>
            <a:r>
              <a:rPr lang="es-ES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sin acariciar el máximo trofeo.</a:t>
            </a:r>
            <a:endParaRPr lang="es-MX" sz="2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3DAA9EAD-DBB3-4677-B9F1-D73997C0AE23}"/>
              </a:ext>
            </a:extLst>
          </p:cNvPr>
          <p:cNvSpPr/>
          <p:nvPr/>
        </p:nvSpPr>
        <p:spPr>
          <a:xfrm>
            <a:off x="6105836" y="2700879"/>
            <a:ext cx="6095999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4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 en el Gran Premio de Alemania de 1993 pilotando el McLaren-Ford MP4/8.</a:t>
            </a:r>
            <a:endParaRPr lang="es-MX" sz="2800" dirty="0">
              <a:solidFill>
                <a:schemeClr val="accent4">
                  <a:lumMod val="50000"/>
                </a:schemeClr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C5015817-E389-4651-ABA6-9EC7597C2A50}"/>
              </a:ext>
            </a:extLst>
          </p:cNvPr>
          <p:cNvSpPr/>
          <p:nvPr/>
        </p:nvSpPr>
        <p:spPr>
          <a:xfrm>
            <a:off x="1" y="3025341"/>
            <a:ext cx="60959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el acuerdo con Renault no se concretó, McLaren se vio obligado a aceptar una oferta de suministro de motores Ford V8 que estuvieron dos especificaciones por detrás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equipo de fábrica de Ford en Fórmula 1: Benetton.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E93E628-E664-41A0-A7E3-1BCCA8DB21FB}"/>
              </a:ext>
            </a:extLst>
          </p:cNvPr>
          <p:cNvSpPr/>
          <p:nvPr/>
        </p:nvSpPr>
        <p:spPr>
          <a:xfrm>
            <a:off x="1" y="4588674"/>
            <a:ext cx="60959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McLaren esperó compensar la falta de potencia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rendimiento de motor, junto con la sofisticación mecánica, que incluyó el eficaz sistema de suspensión activa.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A484F49B-9EA3-446B-892F-480A4477C14A}"/>
              </a:ext>
            </a:extLst>
          </p:cNvPr>
          <p:cNvSpPr/>
          <p:nvPr/>
        </p:nvSpPr>
        <p:spPr>
          <a:xfrm>
            <a:off x="1" y="5812788"/>
            <a:ext cx="6095999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Tras varios intentos, Ron Dennis, jefe de McLaren, finalmente convenció a Senna para que permaneciera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año más en el equipo inglés.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Imagen 12" descr="Imagen que contiene persona, pared, hombre, interior&#10;&#10;Descripción generada con confianza muy alta">
            <a:extLst>
              <a:ext uri="{FF2B5EF4-FFF2-40B4-BE49-F238E27FC236}">
                <a16:creationId xmlns:a16="http://schemas.microsoft.com/office/drawing/2014/main" id="{789A2212-6CC5-415E-93AB-FCA8D85BC5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740" y="3429001"/>
            <a:ext cx="6121931" cy="344358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09D9E572-C914-4C43-B527-1997E23105CC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50621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  <p:sndAc>
          <p:stSnd>
            <p:snd r:embed="rId2" name="Senna 4-Eaglenest-1.wav"/>
          </p:stSnd>
        </p:sndAc>
      </p:transition>
    </mc:Choice>
    <mc:Fallback xmlns="">
      <p:transition spd="slow" advTm="0">
        <p:fade/>
        <p:sndAc>
          <p:stSnd>
            <p:snd r:embed="rId6" name="Senna 4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32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06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63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8664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086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7334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1462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8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9572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18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485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 uiExpand="1" build="p"/>
      <p:bldP spid="8" grpId="0"/>
      <p:bldP spid="10" grpId="0"/>
      <p:bldP spid="11" grpId="0"/>
      <p:bldP spid="12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 descr="Imagen que contiene carretera, exterior, edificio, calle&#10;&#10;Descripción generada con confianza muy alta">
            <a:extLst>
              <a:ext uri="{FF2B5EF4-FFF2-40B4-BE49-F238E27FC236}">
                <a16:creationId xmlns:a16="http://schemas.microsoft.com/office/drawing/2014/main" id="{7DE52BE1-2CE3-4F4F-BF77-09E2485FFB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3187" y="3680437"/>
            <a:ext cx="4758812" cy="317756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n 9" descr="Imagen que contiene carretera, hierba, exterior, camión&#10;&#10;Descripción generada con confianza muy alta">
            <a:extLst>
              <a:ext uri="{FF2B5EF4-FFF2-40B4-BE49-F238E27FC236}">
                <a16:creationId xmlns:a16="http://schemas.microsoft.com/office/drawing/2014/main" id="{0DA4C056-CF44-4D4A-9AC6-45D0DFD176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572"/>
            <a:ext cx="6710516" cy="348946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6400800" y="-27572"/>
            <a:ext cx="5791200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brasileño, sin embargo, solo accedió a firmar contrato para la primera carrera en Sudáfrica, donde evaluaría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 el equipo McLaren era lo suficientemente competitivo como para que hacer una buena temporada.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07EC111-2F1B-4B69-AD2F-BA440D7ABBDE}"/>
              </a:ext>
            </a:extLst>
          </p:cNvPr>
          <p:cNvSpPr/>
          <p:nvPr/>
        </p:nvSpPr>
        <p:spPr>
          <a:xfrm>
            <a:off x="6710516" y="1550496"/>
            <a:ext cx="5481484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pilotar el McLaren-Ford MP4/8, Senna llegó a la conclusión de que el nuevo coche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tenía un potencial sorprendente, aunque el motor todavía estaba por debajo en potencia y no sería rival para el Williams-Renault FW15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F49C253-FFF5-48D1-9CEB-5F4ECED6C7C6}"/>
              </a:ext>
            </a:extLst>
          </p:cNvPr>
          <p:cNvSpPr/>
          <p:nvPr/>
        </p:nvSpPr>
        <p:spPr>
          <a:xfrm>
            <a:off x="1" y="3497292"/>
            <a:ext cx="732994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se negó a firmar un contrato de un año completo,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accedió a una cláusula sobre la base de un fichaje carrera-por-carrera, eventualmente con la intención de correr allí durante todo el año.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45B218C-DADF-4E7A-B52F-A0F906BBF923}"/>
              </a:ext>
            </a:extLst>
          </p:cNvPr>
          <p:cNvSpPr/>
          <p:nvPr/>
        </p:nvSpPr>
        <p:spPr>
          <a:xfrm>
            <a:off x="1" y="4721415"/>
            <a:ext cx="7536425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acabar segundo en la carrera inaugural disputada en Sudáfrica,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C0941CEC-7C61-460B-B093-18928911612F}"/>
              </a:ext>
            </a:extLst>
          </p:cNvPr>
          <p:cNvSpPr/>
          <p:nvPr/>
        </p:nvSpPr>
        <p:spPr>
          <a:xfrm>
            <a:off x="1" y="5532565"/>
            <a:ext cx="732994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ganó en Brasil, por segunda y última vez,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una carrera con un cambio repentino de condiciones climáticas,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Donington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Park más tarde en el Gran Premio de Europa.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449308CA-16F9-47E7-95CC-FBD084A4B916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995418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94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8256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9788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9284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8102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1" y="326381"/>
            <a:ext cx="7639664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último ha sido a menudo considerado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una de las más grandes victorias de Senna.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5AA56A3-D35C-4B69-B3C2-EAB5827A7D60}"/>
              </a:ext>
            </a:extLst>
          </p:cNvPr>
          <p:cNvSpPr/>
          <p:nvPr/>
        </p:nvSpPr>
        <p:spPr>
          <a:xfrm>
            <a:off x="1" y="1167035"/>
            <a:ext cx="7639664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partía de la 2ª fila, y adelantó a cuatro coches que le precedían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primera vuelta a bordo del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Mclaren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MP4/8, rebasando a pilotos como Michael Schumacher, Damon Hill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al campeón de aquella temporada, Alain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E83A800-CEA6-4C84-BD39-8D0EE75BF326}"/>
              </a:ext>
            </a:extLst>
          </p:cNvPr>
          <p:cNvSpPr/>
          <p:nvPr/>
        </p:nvSpPr>
        <p:spPr>
          <a:xfrm>
            <a:off x="4912" y="2789357"/>
            <a:ext cx="7639665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Lideró la carrera al final de la primera vuelta tras pasar a todos sus rivales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una carrera donde algunos pilotos tuvieron que hacer hasta siete paradas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boxes para hacer cambios de neumático a compuesto de lluvia o a lisos.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C18DAD4-6325-451A-A831-CBA2B39A6118}"/>
              </a:ext>
            </a:extLst>
          </p:cNvPr>
          <p:cNvSpPr/>
          <p:nvPr/>
        </p:nvSpPr>
        <p:spPr>
          <a:xfrm>
            <a:off x="4912" y="4116743"/>
            <a:ext cx="7639665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aquella carrera Senna dobló a todos los pilotos, excepto a Damon Hill.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EE4A8F64-8A58-4274-85B1-D2C3ABFF3527}"/>
              </a:ext>
            </a:extLst>
          </p:cNvPr>
          <p:cNvSpPr/>
          <p:nvPr/>
        </p:nvSpPr>
        <p:spPr>
          <a:xfrm>
            <a:off x="4912" y="4816801"/>
            <a:ext cx="7639665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Senna luego anotó un segundo lugar en España y una sexta victoria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en Mónaco, que significó todo un récord en el principado, aun vigente.</a:t>
            </a:r>
          </a:p>
        </p:txBody>
      </p:sp>
      <p:pic>
        <p:nvPicPr>
          <p:cNvPr id="12" name="Imagen 11" descr="Imagen que contiene carretera, exterior, suelo&#10;&#10;Descripción generada con confianza muy alta">
            <a:extLst>
              <a:ext uri="{FF2B5EF4-FFF2-40B4-BE49-F238E27FC236}">
                <a16:creationId xmlns:a16="http://schemas.microsoft.com/office/drawing/2014/main" id="{A6BDDED2-805B-47EF-A2A2-B016DE7A20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2182" y="-6144"/>
            <a:ext cx="4695056" cy="686423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6E641E8F-1382-4B4F-BA0C-C0DE4D6B9CC8}"/>
              </a:ext>
            </a:extLst>
          </p:cNvPr>
          <p:cNvSpPr/>
          <p:nvPr/>
        </p:nvSpPr>
        <p:spPr>
          <a:xfrm>
            <a:off x="-1" y="5745928"/>
            <a:ext cx="7639666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Después de Mónaco, Senna inesperadamente cedió ventaja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en el campeonato a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Prost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en su Williams-Renault.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86C703A-7D69-4DC3-AC1C-866ADDAB2D0A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35752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4642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8888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8148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3544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8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6108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3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C3738B45-4E58-479B-B0A8-43E06D0EB12F}"/>
              </a:ext>
            </a:extLst>
          </p:cNvPr>
          <p:cNvSpPr/>
          <p:nvPr/>
        </p:nvSpPr>
        <p:spPr>
          <a:xfrm>
            <a:off x="5279923" y="274284"/>
            <a:ext cx="6912077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A medida que la temporada avanzaba,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Prost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y su compañero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de equipo inglés Damon Hill ratificaron la superioridad del coche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de Williams F1, con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Prost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asegurando el campeonato de pilotos mientras que Hill afianzó la tercera posición en el tabla de pilotos.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3E63945-4EF2-4513-BD50-2A24E700B936}"/>
              </a:ext>
            </a:extLst>
          </p:cNvPr>
          <p:cNvSpPr/>
          <p:nvPr/>
        </p:nvSpPr>
        <p:spPr>
          <a:xfrm>
            <a:off x="5279923" y="1896598"/>
            <a:ext cx="6912077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Senna llegó al cierre de la temporada y de su carrera de largas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seis temporadas en McLaren, con dos victorias en Japón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y Australia, terminando segundo en la general del campeonato.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E18A2A6-07B7-46BE-A77B-FC9F4129D580}"/>
              </a:ext>
            </a:extLst>
          </p:cNvPr>
          <p:cNvSpPr/>
          <p:nvPr/>
        </p:nvSpPr>
        <p:spPr>
          <a:xfrm>
            <a:off x="-1" y="3681149"/>
            <a:ext cx="6096001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La penúltima carrera en tierras niponas tuvo un incidente que involucró al brasileño, donde el novato de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Jordan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: Eddie Irvine, que iba a ser doblado, puso en peligro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a Senna mientras luchaba por arrebatarle el liderato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al francés Alain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Prost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2640955-F46F-494F-9CA7-C9FA5E3E68C6}"/>
              </a:ext>
            </a:extLst>
          </p:cNvPr>
          <p:cNvSpPr/>
          <p:nvPr/>
        </p:nvSpPr>
        <p:spPr>
          <a:xfrm>
            <a:off x="-1" y="5716427"/>
            <a:ext cx="6096001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El indignado brasileño más tarde apareció en el garaje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de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Jordan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y después de una larga discusión,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golpeó al irlandés.</a:t>
            </a:r>
          </a:p>
        </p:txBody>
      </p:sp>
      <p:pic>
        <p:nvPicPr>
          <p:cNvPr id="9" name="Imagen 8" descr="Imagen que contiene carretera, camino, escena&#10;&#10;Descripción generada con confianza muy alta">
            <a:extLst>
              <a:ext uri="{FF2B5EF4-FFF2-40B4-BE49-F238E27FC236}">
                <a16:creationId xmlns:a16="http://schemas.microsoft.com/office/drawing/2014/main" id="{C201844E-2094-46BD-BB85-5A12F646B4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5937"/>
            <a:ext cx="5711218" cy="373132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1" name="Imagen 10" descr="Imagen que contiene pared, interior, vida, sofá&#10;&#10;Descripción generada con confianza alta">
            <a:extLst>
              <a:ext uri="{FF2B5EF4-FFF2-40B4-BE49-F238E27FC236}">
                <a16:creationId xmlns:a16="http://schemas.microsoft.com/office/drawing/2014/main" id="{C72B0164-14D9-44A0-95C5-7CD2CF4FE9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490" y="3429001"/>
            <a:ext cx="6533510" cy="343662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3F9C52CE-F9A1-48D3-B601-3CAE1AF580FC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370128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196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958"/>
                            </p:stCondLst>
                            <p:childTnLst>
                              <p:par>
                                <p:cTn id="17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5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2974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6718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C3738B45-4E58-479B-B0A8-43E06D0EB12F}"/>
              </a:ext>
            </a:extLst>
          </p:cNvPr>
          <p:cNvSpPr/>
          <p:nvPr/>
        </p:nvSpPr>
        <p:spPr>
          <a:xfrm>
            <a:off x="4834470" y="-5930"/>
            <a:ext cx="25249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1994 </a:t>
            </a:r>
          </a:p>
          <a:p>
            <a:pPr algn="ctr"/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Williams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3D00BE2-D61C-40BF-A160-A08530A698B0}"/>
              </a:ext>
            </a:extLst>
          </p:cNvPr>
          <p:cNvSpPr/>
          <p:nvPr/>
        </p:nvSpPr>
        <p:spPr>
          <a:xfrm>
            <a:off x="-1" y="525004"/>
            <a:ext cx="755583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Para 1994,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Senna finalmente firmó con el equipo Williams-Renault.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8D0B495-3A62-41A0-A9A2-3BE40F175AC3}"/>
              </a:ext>
            </a:extLst>
          </p:cNvPr>
          <p:cNvSpPr/>
          <p:nvPr/>
        </p:nvSpPr>
        <p:spPr>
          <a:xfrm>
            <a:off x="-1" y="1424659"/>
            <a:ext cx="7555833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La cláusula que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Prost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había puesto en su contrato prohibiendo a Senna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el unirse a Williams no se extendió a 1994  y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Prost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se retiró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con un año más de contrato por delante, en lugar de enfrentar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la posibilidad de ser nuevamente el compañero de equipo de su mayor rival.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9E09796-8FB7-455F-91BC-CFB176423E29}"/>
              </a:ext>
            </a:extLst>
          </p:cNvPr>
          <p:cNvSpPr/>
          <p:nvPr/>
        </p:nvSpPr>
        <p:spPr>
          <a:xfrm>
            <a:off x="5037221" y="3179715"/>
            <a:ext cx="715477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El brasileño partía como principal favorito para ganar el mundial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de 1994, pero desde el principio se vio que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Ayrton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lo iba a tener mucho más difícil de lo previsto.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5C2DB17D-38EB-4FC4-8B8B-5F11BD7CE0B2}"/>
              </a:ext>
            </a:extLst>
          </p:cNvPr>
          <p:cNvSpPr/>
          <p:nvPr/>
        </p:nvSpPr>
        <p:spPr>
          <a:xfrm>
            <a:off x="5037221" y="4418587"/>
            <a:ext cx="715477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Primero, el FW16 no resultaba ser un coche apto para el brasileño,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ya que sufría problemas al introducirse en el estrecho habitáculo,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aunque esto lo pudo solucionar durante la pretemporada.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CEF701FD-24E5-4471-B90D-EA81386BB9D5}"/>
              </a:ext>
            </a:extLst>
          </p:cNvPr>
          <p:cNvSpPr/>
          <p:nvPr/>
        </p:nvSpPr>
        <p:spPr>
          <a:xfrm>
            <a:off x="5037221" y="5716439"/>
            <a:ext cx="715477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Sumado a esto, las pruebas de pretemporada mostraron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que el nuevo Williams-Renault FW16  tenía velocidad,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pero era difícil de conducir.</a:t>
            </a:r>
          </a:p>
        </p:txBody>
      </p:sp>
      <p:pic>
        <p:nvPicPr>
          <p:cNvPr id="10" name="Imagen 9" descr="Imagen que contiene carretera, exterior, cielo, hierba&#10;&#10;Descripción generada con confianza muy alta">
            <a:extLst>
              <a:ext uri="{FF2B5EF4-FFF2-40B4-BE49-F238E27FC236}">
                <a16:creationId xmlns:a16="http://schemas.microsoft.com/office/drawing/2014/main" id="{C4F96949-A3D8-48FC-955C-92AFE0F040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429000"/>
            <a:ext cx="5221827" cy="3429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2" name="Imagen 11" descr="Imagen que contiene carretera, edificio, exterior, rojo&#10;&#10;Descripción generada con confianza muy alta">
            <a:extLst>
              <a:ext uri="{FF2B5EF4-FFF2-40B4-BE49-F238E27FC236}">
                <a16:creationId xmlns:a16="http://schemas.microsoft.com/office/drawing/2014/main" id="{98DEB492-BB5F-4A88-9728-CDCB47947B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9450" y="-5930"/>
            <a:ext cx="4832550" cy="322975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8E752D96-A1FF-497D-B7B2-70CC0B7A4E2D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38873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34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4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828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1614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7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9724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666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6298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  <p:bldP spid="7" grpId="0"/>
      <p:bldP spid="8" grpId="0"/>
      <p:bldP spid="9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 descr="Imagen que contiene hierba, exterior, hombre, persona&#10;&#10;Descripción generada con confianza muy alta">
            <a:extLst>
              <a:ext uri="{FF2B5EF4-FFF2-40B4-BE49-F238E27FC236}">
                <a16:creationId xmlns:a16="http://schemas.microsoft.com/office/drawing/2014/main" id="{6E7911C9-5855-476C-8116-47ECC3DFE3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3958" y="3437587"/>
            <a:ext cx="4588042" cy="344103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448DFF18-E61C-46EF-88FF-82C0D54A57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932"/>
            <a:ext cx="5325979" cy="345522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C3738B45-4E58-479B-B0A8-43E06D0EB12F}"/>
              </a:ext>
            </a:extLst>
          </p:cNvPr>
          <p:cNvSpPr/>
          <p:nvPr/>
        </p:nvSpPr>
        <p:spPr>
          <a:xfrm>
            <a:off x="5069305" y="-5932"/>
            <a:ext cx="7122695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Senna había hecho numerosos comentarios de que el FW16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tenía algunas peculiaridades que debían ser subsanadas.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8134282-BCAA-40EB-B5BA-6B29CF7E10A8}"/>
              </a:ext>
            </a:extLst>
          </p:cNvPr>
          <p:cNvSpPr/>
          <p:nvPr/>
        </p:nvSpPr>
        <p:spPr>
          <a:xfrm>
            <a:off x="5069305" y="1100196"/>
            <a:ext cx="7122695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El coche en cuestión, después de los cambios de regulación para prohibir la suspensión activa y el control de tracción,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no logró mostrar la superioridad de alguno de sus predecesores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(</a:t>
            </a:r>
            <a:r>
              <a:rPr lang="es-MX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el </a:t>
            </a:r>
            <a:r>
              <a:rPr lang="es-MX" sz="2800" kern="1800" dirty="0">
                <a:solidFill>
                  <a:srgbClr val="7030A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FW15C </a:t>
            </a:r>
            <a:r>
              <a:rPr lang="es-MX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y el </a:t>
            </a:r>
            <a:r>
              <a:rPr lang="es-MX" sz="2800" kern="1800" dirty="0">
                <a:solidFill>
                  <a:srgbClr val="7030A0"/>
                </a:solidFill>
                <a:latin typeface="CommercialScript BT" panose="03030803040807090C04" pitchFamily="66" charset="2"/>
                <a:cs typeface="Times New Roman" panose="02020603050405020304" pitchFamily="18" charset="0"/>
              </a:rPr>
              <a:t>FW14B </a:t>
            </a:r>
            <a:r>
              <a:rPr lang="es-MX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de 1993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AEA48CB-C721-4585-A86F-21663FF5E109}"/>
              </a:ext>
            </a:extLst>
          </p:cNvPr>
          <p:cNvSpPr/>
          <p:nvPr/>
        </p:nvSpPr>
        <p:spPr>
          <a:xfrm>
            <a:off x="5069305" y="2619275"/>
            <a:ext cx="7122695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La sorpresa de los test fue el equipo Benetton, cuyo coche era más ágil que el de Williams, aunque menos potente.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1EAB895-7FCE-49DB-B32C-1E93FDB67E39}"/>
              </a:ext>
            </a:extLst>
          </p:cNvPr>
          <p:cNvSpPr/>
          <p:nvPr/>
        </p:nvSpPr>
        <p:spPr>
          <a:xfrm>
            <a:off x="-1" y="3589564"/>
            <a:ext cx="797292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La primera carrera de la temporada fue en Brasil, donde Senna logró la pole.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2CA7AF2-4D68-4718-87EE-30E7229B2DB6}"/>
              </a:ext>
            </a:extLst>
          </p:cNvPr>
          <p:cNvSpPr/>
          <p:nvPr/>
        </p:nvSpPr>
        <p:spPr>
          <a:xfrm>
            <a:off x="-14749" y="5686938"/>
            <a:ext cx="797292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Schumacher tomó el liderato de la carrera y no lo volvió a ceder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después de adelantar a Senna en los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pits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durante un repostaje de gasolina.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5F4BFCD3-3C4B-4FA8-8989-C9732FE3B57F}"/>
              </a:ext>
            </a:extLst>
          </p:cNvPr>
          <p:cNvSpPr/>
          <p:nvPr/>
        </p:nvSpPr>
        <p:spPr>
          <a:xfrm>
            <a:off x="8021" y="4447812"/>
            <a:ext cx="797292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En la carrera, Senna tomó una ventaja temprana,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pero el Benetton de Schumacher le pisaba los talones constantemente.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70ED6F2C-C18C-4B95-B0C5-9573E579B2E8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731358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272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622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9256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9252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2996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851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13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C3738B45-4E58-479B-B0A8-43E06D0EB12F}"/>
              </a:ext>
            </a:extLst>
          </p:cNvPr>
          <p:cNvSpPr/>
          <p:nvPr/>
        </p:nvSpPr>
        <p:spPr>
          <a:xfrm>
            <a:off x="-1" y="289030"/>
            <a:ext cx="6096001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Senna se negó a conformarse con la segunda plaza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y siguió luchando por hacerse con el liderato,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llegando incluso a ser dos segundos por vuelta más rápido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que su compañero Damon Hill.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64C5755-CBA4-4976-ADEE-B39993B63EAA}"/>
              </a:ext>
            </a:extLst>
          </p:cNvPr>
          <p:cNvSpPr/>
          <p:nvPr/>
        </p:nvSpPr>
        <p:spPr>
          <a:xfrm>
            <a:off x="-1" y="1837609"/>
            <a:ext cx="6096001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Mientras trataba de luchar por alcanzar al alemán,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Senna hizo un trompo a la salida de la curva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Junção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y su motor caló, lo que le obligó a retirarse de la carrera.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8A85669-4130-4A9A-8F1E-739221BD60D2}"/>
              </a:ext>
            </a:extLst>
          </p:cNvPr>
          <p:cNvSpPr/>
          <p:nvPr/>
        </p:nvSpPr>
        <p:spPr>
          <a:xfrm>
            <a:off x="-1" y="3076474"/>
            <a:ext cx="6096001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La segunda prueba fue el Gran Premio del Pacífico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en Aida (</a:t>
            </a:r>
            <a:r>
              <a:rPr lang="es-MX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Australia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),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donde Senna volvió a poner el coche en la pole.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18B8890-E5AD-42FA-A84C-B73C1FA7C59B}"/>
              </a:ext>
            </a:extLst>
          </p:cNvPr>
          <p:cNvSpPr/>
          <p:nvPr/>
        </p:nvSpPr>
        <p:spPr>
          <a:xfrm>
            <a:off x="-1" y="4300587"/>
            <a:ext cx="6096001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Sin embargo, fue golpeado por detrás en la primera curva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por Mika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Häkkinen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y su carrera llegó a su final definitivo cuando el Ferrari conducido por Nicola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Larini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también se estrelló en su Williams.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4D99A8F8-35D9-430D-A36C-E988840BCBC1}"/>
              </a:ext>
            </a:extLst>
          </p:cNvPr>
          <p:cNvSpPr/>
          <p:nvPr/>
        </p:nvSpPr>
        <p:spPr>
          <a:xfrm>
            <a:off x="-1" y="5878667"/>
            <a:ext cx="6096001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Hill también se retiró por problemas de transmisión,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mientras que Schumacher se alzó con la victoria de nuevo.</a:t>
            </a:r>
          </a:p>
        </p:txBody>
      </p:sp>
      <p:pic>
        <p:nvPicPr>
          <p:cNvPr id="10" name="Imagen 9" descr="Imagen que contiene carretera, exterior, edificio, transporte&#10;&#10;Descripción generada con confianza muy alta">
            <a:extLst>
              <a:ext uri="{FF2B5EF4-FFF2-40B4-BE49-F238E27FC236}">
                <a16:creationId xmlns:a16="http://schemas.microsoft.com/office/drawing/2014/main" id="{B63E3405-C759-403C-A612-DE223D704C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757" y="4161"/>
            <a:ext cx="6074243" cy="342483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2" name="Imagen 11" descr="Imagen que contiene interior, pared, mesa, escritorio&#10;&#10;Descripción generada con confianza muy alta">
            <a:extLst>
              <a:ext uri="{FF2B5EF4-FFF2-40B4-BE49-F238E27FC236}">
                <a16:creationId xmlns:a16="http://schemas.microsoft.com/office/drawing/2014/main" id="{70F060E1-924D-48F4-B157-4130B7C1C0B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06"/>
          <a:stretch/>
        </p:blipFill>
        <p:spPr>
          <a:xfrm>
            <a:off x="5791200" y="3434313"/>
            <a:ext cx="6411200" cy="341825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6ACCA711-8F30-4539-B2F5-05B76767C8C0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7082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88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18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1026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144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4476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C3738B45-4E58-479B-B0A8-43E06D0EB12F}"/>
              </a:ext>
            </a:extLst>
          </p:cNvPr>
          <p:cNvSpPr/>
          <p:nvPr/>
        </p:nvSpPr>
        <p:spPr>
          <a:xfrm>
            <a:off x="6096000" y="785039"/>
            <a:ext cx="6096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Fue el peor inicio de Senna en una temporada de F1, fallando en sumar puntos o finalizar ambas pruebas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a pesar de conseguir la pole en ambas carreras.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36F690E-03C0-49E2-8C39-720979EC3331}"/>
              </a:ext>
            </a:extLst>
          </p:cNvPr>
          <p:cNvSpPr/>
          <p:nvPr/>
        </p:nvSpPr>
        <p:spPr>
          <a:xfrm>
            <a:off x="6096000" y="1979663"/>
            <a:ext cx="609600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Schumacher lideraba en el campeonato de pilotos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por veinte puntos de ventaja sobre Senna.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1820D0A-9FE8-4A06-B38E-3A94B2DF6DF3}"/>
              </a:ext>
            </a:extLst>
          </p:cNvPr>
          <p:cNvSpPr/>
          <p:nvPr/>
        </p:nvSpPr>
        <p:spPr>
          <a:xfrm>
            <a:off x="-1" y="2985920"/>
            <a:ext cx="121920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Accidente mortal en el Gran Premio de San Marino de 1994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2DD7035-ED01-44E3-BFA6-3A0A1290E756}"/>
              </a:ext>
            </a:extLst>
          </p:cNvPr>
          <p:cNvSpPr/>
          <p:nvPr/>
        </p:nvSpPr>
        <p:spPr>
          <a:xfrm>
            <a:off x="0" y="3669775"/>
            <a:ext cx="609600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Durante la temporada Senna seguía incómodo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con el habitáculo del coche.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A4A26E8-8C9B-4940-BCDA-A3258FEBEDDB}"/>
              </a:ext>
            </a:extLst>
          </p:cNvPr>
          <p:cNvSpPr/>
          <p:nvPr/>
        </p:nvSpPr>
        <p:spPr>
          <a:xfrm>
            <a:off x="-1" y="4458423"/>
            <a:ext cx="6096001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Por eso solicitó una modificación en el mismo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para lograr la comodidad deseada.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9A1551BC-D012-44F2-BFA8-247F337F36E1}"/>
              </a:ext>
            </a:extLst>
          </p:cNvPr>
          <p:cNvSpPr/>
          <p:nvPr/>
        </p:nvSpPr>
        <p:spPr>
          <a:xfrm>
            <a:off x="-1" y="5332979"/>
            <a:ext cx="6096001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Durante el Gran Premio de San Marino de 1994,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en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Imola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el 1 de mayo de 1994  se produjo un gran accidente a la salida y tuvo que ingresar el coche de seguridad que era mucho más lento que los coches en pista.</a:t>
            </a:r>
          </a:p>
        </p:txBody>
      </p:sp>
      <p:pic>
        <p:nvPicPr>
          <p:cNvPr id="11" name="Imagen 10" descr="Imagen que contiene carretera&#10;&#10;Descripción generada con confianza muy alta">
            <a:extLst>
              <a:ext uri="{FF2B5EF4-FFF2-40B4-BE49-F238E27FC236}">
                <a16:creationId xmlns:a16="http://schemas.microsoft.com/office/drawing/2014/main" id="{1DC305A0-FA4C-413E-B547-4442E1D0B7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626" b="89840" l="5000" r="95500">
                        <a14:foregroundMark x1="39250" y1="48396" x2="39250" y2="48396"/>
                        <a14:foregroundMark x1="35250" y1="42246" x2="35250" y2="42246"/>
                        <a14:foregroundMark x1="33125" y1="42246" x2="33125" y2="42246"/>
                        <a14:foregroundMark x1="34500" y1="41176" x2="34500" y2="41176"/>
                        <a14:foregroundMark x1="30250" y1="42781" x2="30250" y2="42781"/>
                        <a14:foregroundMark x1="40000" y1="39840" x2="40000" y2="39840"/>
                        <a14:foregroundMark x1="63125" y1="29947" x2="63125" y2="29947"/>
                        <a14:foregroundMark x1="47125" y1="37701" x2="47125" y2="37701"/>
                        <a14:foregroundMark x1="47375" y1="35027" x2="47375" y2="35027"/>
                        <a14:foregroundMark x1="49250" y1="32620" x2="49250" y2="32620"/>
                        <a14:foregroundMark x1="50500" y1="32620" x2="50500" y2="32620"/>
                        <a14:foregroundMark x1="48125" y1="33155" x2="48125" y2="33155"/>
                        <a14:foregroundMark x1="94250" y1="64706" x2="94250" y2="64706"/>
                        <a14:foregroundMark x1="92375" y1="20856" x2="92375" y2="20856"/>
                        <a14:foregroundMark x1="91375" y1="31016" x2="91375" y2="31016"/>
                        <a14:foregroundMark x1="91375" y1="31016" x2="91375" y2="31016"/>
                        <a14:foregroundMark x1="90000" y1="24332" x2="90000" y2="24332"/>
                        <a14:foregroundMark x1="95500" y1="37701" x2="95500" y2="37701"/>
                        <a14:foregroundMark x1="94250" y1="27540" x2="94250" y2="27540"/>
                        <a14:foregroundMark x1="92375" y1="21390" x2="92375" y2="21390"/>
                        <a14:foregroundMark x1="70500" y1="38770" x2="70500" y2="38770"/>
                        <a14:foregroundMark x1="62125" y1="28075" x2="62125" y2="28075"/>
                        <a14:foregroundMark x1="62625" y1="28610" x2="62625" y2="28610"/>
                        <a14:foregroundMark x1="62625" y1="28610" x2="62625" y2="28610"/>
                        <a14:foregroundMark x1="63125" y1="28075" x2="63125" y2="28075"/>
                        <a14:foregroundMark x1="61875" y1="30481" x2="61875" y2="30481"/>
                        <a14:foregroundMark x1="7625" y1="81551" x2="7625" y2="81551"/>
                        <a14:foregroundMark x1="6000" y1="77005" x2="6000" y2="77005"/>
                        <a14:foregroundMark x1="5500" y1="63102" x2="5500" y2="63102"/>
                        <a14:foregroundMark x1="6625" y1="79412" x2="6625" y2="79412"/>
                        <a14:foregroundMark x1="5750" y1="78342" x2="5750" y2="78342"/>
                        <a14:foregroundMark x1="5250" y1="63102" x2="5250" y2="63102"/>
                        <a14:foregroundMark x1="5250" y1="73262" x2="5250" y2="73262"/>
                        <a14:foregroundMark x1="5000" y1="78342" x2="5000" y2="78342"/>
                        <a14:foregroundMark x1="5750" y1="78342" x2="5750" y2="78342"/>
                        <a14:foregroundMark x1="5500" y1="84492" x2="5500" y2="84492"/>
                        <a14:foregroundMark x1="5000" y1="84492" x2="5000" y2="84492"/>
                        <a14:foregroundMark x1="80750" y1="52406" x2="80750" y2="524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51564"/>
            <a:ext cx="6096000" cy="2849880"/>
          </a:xfrm>
          <a:prstGeom prst="rect">
            <a:avLst/>
          </a:prstGeom>
        </p:spPr>
      </p:pic>
      <p:pic>
        <p:nvPicPr>
          <p:cNvPr id="13" name="Imagen 12" descr="Imagen que contiene hierba, exterior, plano, campo&#10;&#10;Descripción generada con confianza muy alta">
            <a:extLst>
              <a:ext uri="{FF2B5EF4-FFF2-40B4-BE49-F238E27FC236}">
                <a16:creationId xmlns:a16="http://schemas.microsoft.com/office/drawing/2014/main" id="{62A9189A-D966-4E84-A6D0-FD6AEE8694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4546" y="3663535"/>
            <a:ext cx="5887453" cy="321602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6B24D75A-54BB-4754-968F-3AA6CE630FC8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375405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76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1106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3606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7606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866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5834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7366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C3738B45-4E58-479B-B0A8-43E06D0EB12F}"/>
              </a:ext>
            </a:extLst>
          </p:cNvPr>
          <p:cNvSpPr/>
          <p:nvPr/>
        </p:nvSpPr>
        <p:spPr>
          <a:xfrm>
            <a:off x="4645741" y="8816"/>
            <a:ext cx="5027647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Esto solamente aumentaba las ansias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y la desesperación de Senna  de poder avanzar rápido (</a:t>
            </a:r>
            <a:r>
              <a:rPr lang="es-MX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se veía que le hacía señas al Coche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de Seguridad para que fuera más rápido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E6098E24-96BE-49E8-B224-26A4BAD82480}"/>
              </a:ext>
            </a:extLst>
          </p:cNvPr>
          <p:cNvSpPr/>
          <p:nvPr/>
        </p:nvSpPr>
        <p:spPr>
          <a:xfrm>
            <a:off x="4630993" y="1421808"/>
            <a:ext cx="51559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La carrera se reanudó en la vuelta 6,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En la vuelta 7, el automóvil no tomó la curva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Tamburello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, sino que salió de la pista en línea recta aproximadamente a 305 km/h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 impactó brutalmente contra un paredón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de cemento a 218 km/h.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2D635FE2-9EF8-47F7-8E3F-5CE284FE02C0}"/>
              </a:ext>
            </a:extLst>
          </p:cNvPr>
          <p:cNvSpPr/>
          <p:nvPr/>
        </p:nvSpPr>
        <p:spPr>
          <a:xfrm>
            <a:off x="0" y="5961433"/>
            <a:ext cx="38075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Si el perdigón hubiera pasado 2 cm más arriba,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Ayrton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seguiría vivo.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52D4BCD-FA27-4043-84B8-3BE309C3C542}"/>
              </a:ext>
            </a:extLst>
          </p:cNvPr>
          <p:cNvSpPr/>
          <p:nvPr/>
        </p:nvSpPr>
        <p:spPr>
          <a:xfrm>
            <a:off x="7861170" y="3264589"/>
            <a:ext cx="433082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Tras el choque, Senna, con serias heridas en el cráneo, yació inconsciente a la espera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de que la carrera fuera abortada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y la asistencia médica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se acercara hasta el vehículo.</a:t>
            </a:r>
          </a:p>
        </p:txBody>
      </p:sp>
      <p:pic>
        <p:nvPicPr>
          <p:cNvPr id="12" name="Imagen 11" descr="Imagen que contiene interior, pequeño, transporte&#10;&#10;Descripción generada con confianza alta">
            <a:extLst>
              <a:ext uri="{FF2B5EF4-FFF2-40B4-BE49-F238E27FC236}">
                <a16:creationId xmlns:a16="http://schemas.microsoft.com/office/drawing/2014/main" id="{406809A9-1F03-4FEB-9884-E7380542FAB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11"/>
          <a:stretch/>
        </p:blipFill>
        <p:spPr>
          <a:xfrm>
            <a:off x="176462" y="202443"/>
            <a:ext cx="4469280" cy="3024459"/>
          </a:xfrm>
          <a:prstGeom prst="roundRect">
            <a:avLst>
              <a:gd name="adj" fmla="val 11111"/>
            </a:avLst>
          </a:prstGeom>
          <a:ln w="190500" cap="rnd">
            <a:solidFill>
              <a:srgbClr val="00206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4" name="Imagen 13" descr="Imagen que contiene interior&#10;&#10;Descripción generada con confianza muy alta">
            <a:extLst>
              <a:ext uri="{FF2B5EF4-FFF2-40B4-BE49-F238E27FC236}">
                <a16:creationId xmlns:a16="http://schemas.microsoft.com/office/drawing/2014/main" id="{F083E27B-3858-4F9D-A145-1AC568FB4C5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22"/>
          <a:stretch/>
        </p:blipFill>
        <p:spPr>
          <a:xfrm>
            <a:off x="9801726" y="275740"/>
            <a:ext cx="2235531" cy="2911210"/>
          </a:xfrm>
          <a:prstGeom prst="roundRect">
            <a:avLst>
              <a:gd name="adj" fmla="val 11111"/>
            </a:avLst>
          </a:prstGeom>
          <a:ln w="190500" cap="rnd">
            <a:solidFill>
              <a:srgbClr val="00206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D28967FD-D65D-4326-849D-780429CE86F4}"/>
              </a:ext>
            </a:extLst>
          </p:cNvPr>
          <p:cNvSpPr/>
          <p:nvPr/>
        </p:nvSpPr>
        <p:spPr>
          <a:xfrm>
            <a:off x="14753" y="3584740"/>
            <a:ext cx="379279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La rueda delantera derecha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se desprendió y golpeó su casco, mientras que un perdigón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de la llanta delantera le atravesó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el casco y la visera, ocasionándole fracturas en el cráneo con pérdida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de masa encefálica.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6FC0B453-0668-414E-BF8A-C0801FFD8EEC}"/>
              </a:ext>
            </a:extLst>
          </p:cNvPr>
          <p:cNvSpPr/>
          <p:nvPr/>
        </p:nvSpPr>
        <p:spPr>
          <a:xfrm>
            <a:off x="7861170" y="4937101"/>
            <a:ext cx="433083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Fue necesario hacerle una traqueotomía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in situ hasta que, minutos más tarde,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fue trasladado en helicóptero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al hospital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Maggiore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de Bolonia,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donde permaneció en coma inducido algunas horas.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3A54EFBC-1ECE-4201-B4C4-DEC3E66054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545" y="3597833"/>
            <a:ext cx="4053625" cy="3077752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AED409BF-CEE4-45D2-AB14-7B806738DB7F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75247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728"/>
                            </p:stCondLst>
                            <p:childTnLst>
                              <p:par>
                                <p:cTn id="9" presetID="18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" dur="2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4" dur="2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1120"/>
                            </p:stCondLst>
                            <p:childTnLst>
                              <p:par>
                                <p:cTn id="1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39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2738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1792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8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2852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8" grpId="0"/>
      <p:bldP spid="15" grpId="0"/>
      <p:bldP spid="16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 descr="Imagen que contiene exterior, persona, suelo&#10;&#10;Descripción generada con confianza alta">
            <a:extLst>
              <a:ext uri="{FF2B5EF4-FFF2-40B4-BE49-F238E27FC236}">
                <a16:creationId xmlns:a16="http://schemas.microsoft.com/office/drawing/2014/main" id="{15524733-DAC4-40B1-A4A3-3FB3DFD854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08" y="14929"/>
            <a:ext cx="5715000" cy="32194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71F9610E-FBB7-42B3-9DFF-2567879F9407}"/>
              </a:ext>
            </a:extLst>
          </p:cNvPr>
          <p:cNvSpPr/>
          <p:nvPr/>
        </p:nvSpPr>
        <p:spPr>
          <a:xfrm>
            <a:off x="5769640" y="-7238"/>
            <a:ext cx="64223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Poco después, se confirmó su muerte cerebral, aunque todo apunta a que sufrió una muerte instantánea en el golpe.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FFBF99F-53FB-4C26-9997-4C43C829F588}"/>
              </a:ext>
            </a:extLst>
          </p:cNvPr>
          <p:cNvSpPr/>
          <p:nvPr/>
        </p:nvSpPr>
        <p:spPr>
          <a:xfrm>
            <a:off x="5769640" y="872503"/>
            <a:ext cx="64223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Al final, la carrera la ganó Michael Schumacher.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B1F72DE-1385-473A-B9B8-299ED38A72BB}"/>
              </a:ext>
            </a:extLst>
          </p:cNvPr>
          <p:cNvSpPr/>
          <p:nvPr/>
        </p:nvSpPr>
        <p:spPr>
          <a:xfrm>
            <a:off x="10379239" y="4374325"/>
            <a:ext cx="18140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kern="18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La sepultura </a:t>
            </a:r>
          </a:p>
          <a:p>
            <a:pPr algn="ctr">
              <a:lnSpc>
                <a:spcPts val="2400"/>
              </a:lnSpc>
            </a:pPr>
            <a:r>
              <a:rPr lang="es-MX" sz="2800" kern="18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de </a:t>
            </a:r>
            <a:r>
              <a:rPr lang="es-MX" sz="2800" kern="1800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Ayrton</a:t>
            </a:r>
            <a:r>
              <a:rPr lang="es-MX" sz="2800" kern="18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Senna </a:t>
            </a:r>
          </a:p>
          <a:p>
            <a:pPr algn="ctr">
              <a:lnSpc>
                <a:spcPts val="2400"/>
              </a:lnSpc>
            </a:pPr>
            <a:r>
              <a:rPr lang="es-MX" sz="2800" kern="18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en el cementerio </a:t>
            </a:r>
          </a:p>
          <a:p>
            <a:pPr algn="ctr">
              <a:lnSpc>
                <a:spcPts val="2400"/>
              </a:lnSpc>
            </a:pPr>
            <a:r>
              <a:rPr lang="es-MX" sz="2800" kern="18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de </a:t>
            </a:r>
            <a:r>
              <a:rPr lang="es-MX" sz="2800" kern="1800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Morumbi</a:t>
            </a:r>
            <a:r>
              <a:rPr lang="es-MX" sz="2800" kern="18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MX" sz="2800" kern="18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Times New Roman" panose="02020603050405020304" pitchFamily="18" charset="0"/>
              </a:rPr>
              <a:t>en São Paulo.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7DF7A490-D5A5-48AF-B7B9-A228AC5EC617}"/>
              </a:ext>
            </a:extLst>
          </p:cNvPr>
          <p:cNvSpPr/>
          <p:nvPr/>
        </p:nvSpPr>
        <p:spPr>
          <a:xfrm>
            <a:off x="5783260" y="1378077"/>
            <a:ext cx="64087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Este hecho ocurrió un día después que otro piloto,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el austríaco Roland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Ratzenberger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falleciera durante la clasificación en la curva Gilles Villeneuve.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2FF5DD25-9BC9-4ED3-8D7D-8BF55E7A5B82}"/>
              </a:ext>
            </a:extLst>
          </p:cNvPr>
          <p:cNvSpPr/>
          <p:nvPr/>
        </p:nvSpPr>
        <p:spPr>
          <a:xfrm>
            <a:off x="5769640" y="2568817"/>
            <a:ext cx="624589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La causa aparente de que el Williams FW16 del brasileño saliera despedido hacia el paredón de la curva de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Tamburello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</a:t>
            </a:r>
          </a:p>
          <a:p>
            <a:pPr algn="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fue la rotura de la barra de dirección de su monoplaza.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BA17F02A-2BF4-4A63-A39E-E3A760C54245}"/>
              </a:ext>
            </a:extLst>
          </p:cNvPr>
          <p:cNvSpPr/>
          <p:nvPr/>
        </p:nvSpPr>
        <p:spPr>
          <a:xfrm>
            <a:off x="-2" y="3357205"/>
            <a:ext cx="66574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Esto no se comprobó en el juicio que tomó varios años en Italia.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3B98C9DC-F191-42B4-980F-39D6ABE91201}"/>
              </a:ext>
            </a:extLst>
          </p:cNvPr>
          <p:cNvSpPr/>
          <p:nvPr/>
        </p:nvSpPr>
        <p:spPr>
          <a:xfrm>
            <a:off x="0" y="3830195"/>
            <a:ext cx="665747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El caso se reabrió años después, para que finalmente en 2007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se declarara que fue la rotura de la columna de dirección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la causa del accidente, pero debido al tiempo transcurrido,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no hubo ninguna acción legal contra Patrick Head. 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A5B80C88-141C-43F5-8FD2-DC806D4483DD}"/>
              </a:ext>
            </a:extLst>
          </p:cNvPr>
          <p:cNvSpPr/>
          <p:nvPr/>
        </p:nvSpPr>
        <p:spPr>
          <a:xfrm>
            <a:off x="0" y="5352902"/>
            <a:ext cx="665747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El equipo Williams nunca aceptó su responsabilidad,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tampoco los ingenieros encargados de la pobre modificación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de la columna de dirección que Senna había solicitado previamente, la cual fue de muy mala calidad, </a:t>
            </a:r>
          </a:p>
        </p:txBody>
      </p:sp>
      <p:pic>
        <p:nvPicPr>
          <p:cNvPr id="4" name="Imagen 3" descr="Imagen que contiene flor, hierba, tarta, mesa&#10;&#10;Descripción generada con confianza muy alta">
            <a:extLst>
              <a:ext uri="{FF2B5EF4-FFF2-40B4-BE49-F238E27FC236}">
                <a16:creationId xmlns:a16="http://schemas.microsoft.com/office/drawing/2014/main" id="{15D047DE-07AD-4CF0-BC80-BCDD2E7B26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299" y="3792538"/>
            <a:ext cx="3919803" cy="3066562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927B1F73-341D-44BE-A989-3446DB9BAFCB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26989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272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172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7574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6392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459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8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9072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8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2256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1662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Imagen que contiene hierba, exterior, edificio, cielo&#10;&#10;Descripción generada con confianza muy alta">
            <a:extLst>
              <a:ext uri="{FF2B5EF4-FFF2-40B4-BE49-F238E27FC236}">
                <a16:creationId xmlns:a16="http://schemas.microsoft.com/office/drawing/2014/main" id="{84C44A7E-6B87-4758-A45D-9280A15307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9" y="0"/>
            <a:ext cx="4594975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462677F4-3486-405E-BC89-158D85ED2DA1}"/>
              </a:ext>
            </a:extLst>
          </p:cNvPr>
          <p:cNvSpPr/>
          <p:nvPr/>
        </p:nvSpPr>
        <p:spPr>
          <a:xfrm>
            <a:off x="4365524" y="414513"/>
            <a:ext cx="78264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ocasionando que Senna se quedará prácticamente sin control del monoplaza justo en la curva mencionada.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CD778975-EDAA-4BE3-BD54-C15E56A4C47F}"/>
              </a:ext>
            </a:extLst>
          </p:cNvPr>
          <p:cNvSpPr/>
          <p:nvPr/>
        </p:nvSpPr>
        <p:spPr>
          <a:xfrm>
            <a:off x="4365524" y="2218987"/>
            <a:ext cx="782647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Hubo otras teorías como que la causa fue que el monoplaza perdió altura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debido al enfriamiento de los neumáticos por la salida del coche de seguridad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lo cual causó una pérdida de presión en los mismos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provocando una pérdida de adherencia al hacer contacto el chasis con la pista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(</a:t>
            </a:r>
            <a:r>
              <a:rPr lang="es-MX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incluso se vieron saltar chispas del coche antes del impacto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54ABFD50-03AA-4AAE-B8F2-79733537FFF7}"/>
              </a:ext>
            </a:extLst>
          </p:cNvPr>
          <p:cNvSpPr/>
          <p:nvPr/>
        </p:nvSpPr>
        <p:spPr>
          <a:xfrm>
            <a:off x="4365524" y="4066420"/>
            <a:ext cx="78264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Cabe también decir que lo que acabó con la vida de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Ayrton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no fue la desaceleración brutal que resistió, calculada en 4 g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(</a:t>
            </a:r>
            <a:r>
              <a:rPr lang="es-MX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4 veces la aceleración gravitacional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5DD9F9D3-93EC-4436-B97F-27E71FA72B30}"/>
              </a:ext>
            </a:extLst>
          </p:cNvPr>
          <p:cNvSpPr/>
          <p:nvPr/>
        </p:nvSpPr>
        <p:spPr>
          <a:xfrm>
            <a:off x="4365524" y="5324435"/>
            <a:ext cx="78264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La causa de la muerte habría sido el daño que sufrió en la base del cráneo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por causa de un brazo de suspensión, una barra de metal larga y delgada que, todavía unida a la rueda, atravesó el casco justo en el punto de cruce  de la visera y se incrustó en la cabeza del piloto.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7102AC89-4879-41EE-B960-50220C04A4C8}"/>
              </a:ext>
            </a:extLst>
          </p:cNvPr>
          <p:cNvSpPr/>
          <p:nvPr/>
        </p:nvSpPr>
        <p:spPr>
          <a:xfrm>
            <a:off x="4365524" y="1320895"/>
            <a:ext cx="78264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Su ataúd fue llevado por las calles de São Paulo en un coche de bomberos, seguido por más de un millón de personas.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4A69C117-04AB-4764-8970-7B7EC5DE610C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490996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9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574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833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6234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4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Imagen que contiene árbol, exterior, suelo, carretera&#10;&#10;Descripción generada con confianza muy alta">
            <a:extLst>
              <a:ext uri="{FF2B5EF4-FFF2-40B4-BE49-F238E27FC236}">
                <a16:creationId xmlns:a16="http://schemas.microsoft.com/office/drawing/2014/main" id="{DB07CDC3-999D-4237-8010-C5AAC55569E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58"/>
          <a:stretch/>
        </p:blipFill>
        <p:spPr>
          <a:xfrm>
            <a:off x="6091083" y="3429000"/>
            <a:ext cx="6105825" cy="3481179"/>
          </a:xfrm>
          <a:prstGeom prst="rect">
            <a:avLst/>
          </a:prstGeom>
        </p:spPr>
      </p:pic>
      <p:pic>
        <p:nvPicPr>
          <p:cNvPr id="12" name="Imagen 11" descr="Imagen que contiene exterior, suelo, calle, edificio&#10;&#10;Descripción generada con confianza muy alta">
            <a:extLst>
              <a:ext uri="{FF2B5EF4-FFF2-40B4-BE49-F238E27FC236}">
                <a16:creationId xmlns:a16="http://schemas.microsoft.com/office/drawing/2014/main" id="{E3709A38-78EE-45F2-A6D7-D1962D0766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30" y="3429000"/>
            <a:ext cx="6115664" cy="3465871"/>
          </a:xfrm>
          <a:prstGeom prst="rect">
            <a:avLst/>
          </a:prstGeom>
        </p:spPr>
      </p:pic>
      <p:sp>
        <p:nvSpPr>
          <p:cNvPr id="23" name="CuadroTexto 22">
            <a:extLst>
              <a:ext uri="{FF2B5EF4-FFF2-40B4-BE49-F238E27FC236}">
                <a16:creationId xmlns:a16="http://schemas.microsoft.com/office/drawing/2014/main" id="{9185EC39-A571-4DCC-9F27-D44BC1112CB5}"/>
              </a:ext>
            </a:extLst>
          </p:cNvPr>
          <p:cNvSpPr txBox="1"/>
          <p:nvPr/>
        </p:nvSpPr>
        <p:spPr>
          <a:xfrm>
            <a:off x="12208041" y="-44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  <p:pic>
        <p:nvPicPr>
          <p:cNvPr id="6" name="Imagen 5" descr="Imagen que contiene exterior, árbol, suelo, carretera&#10;&#10;Descripción generada con confianza muy alta">
            <a:extLst>
              <a:ext uri="{FF2B5EF4-FFF2-40B4-BE49-F238E27FC236}">
                <a16:creationId xmlns:a16="http://schemas.microsoft.com/office/drawing/2014/main" id="{428575B6-AA23-46F5-9D84-7261958B57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497" y="0"/>
            <a:ext cx="6135322" cy="3429000"/>
          </a:xfrm>
          <a:prstGeom prst="rect">
            <a:avLst/>
          </a:prstGeom>
        </p:spPr>
      </p:pic>
      <p:pic>
        <p:nvPicPr>
          <p:cNvPr id="4" name="Imagen 3" descr="Imagen que contiene hierba, exterior, plano&#10;&#10;Descripción generada con confianza muy alta">
            <a:extLst>
              <a:ext uri="{FF2B5EF4-FFF2-40B4-BE49-F238E27FC236}">
                <a16:creationId xmlns:a16="http://schemas.microsoft.com/office/drawing/2014/main" id="{E933F960-A13D-4DD4-AB28-24260D912E4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825" y="0"/>
            <a:ext cx="6105839" cy="3454807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46540EB1-2E42-42D1-802C-DBA1FA32CB45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62299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5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500"/>
                            </p:stCondLst>
                            <p:childTnLst>
                              <p:par>
                                <p:cTn id="17" presetID="8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hierba, exterior, deporte, carretera&#10;&#10;Descripción generada con confianza muy alta">
            <a:extLst>
              <a:ext uri="{FF2B5EF4-FFF2-40B4-BE49-F238E27FC236}">
                <a16:creationId xmlns:a16="http://schemas.microsoft.com/office/drawing/2014/main" id="{5FE77D01-182F-46AB-834E-0081B282B4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" y="3429000"/>
            <a:ext cx="6215391" cy="3480619"/>
          </a:xfrm>
          <a:prstGeom prst="rect">
            <a:avLst/>
          </a:prstGeom>
        </p:spPr>
      </p:pic>
      <p:pic>
        <p:nvPicPr>
          <p:cNvPr id="9" name="Imagen 8" descr="Imagen que contiene exterior, hierba, persona, suelo&#10;&#10;Descripción generada con confianza muy alta">
            <a:extLst>
              <a:ext uri="{FF2B5EF4-FFF2-40B4-BE49-F238E27FC236}">
                <a16:creationId xmlns:a16="http://schemas.microsoft.com/office/drawing/2014/main" id="{D5CCE662-5157-4D39-B24F-FA304C11B1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530" y="3468367"/>
            <a:ext cx="6120584" cy="3429000"/>
          </a:xfrm>
          <a:prstGeom prst="rect">
            <a:avLst/>
          </a:prstGeom>
        </p:spPr>
      </p:pic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8C7607E9-A9C9-4390-9607-2F055E908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CB0698-9121-45D1-ACA1-C70C471D26E1}" type="slidenum">
              <a:rPr kumimoji="0" lang="es-MX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s-MX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9185EC39-A571-4DCC-9F27-D44BC1112CB5}"/>
              </a:ext>
            </a:extLst>
          </p:cNvPr>
          <p:cNvSpPr txBox="1"/>
          <p:nvPr/>
        </p:nvSpPr>
        <p:spPr>
          <a:xfrm>
            <a:off x="12208041" y="-44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Imagen 13" descr="Imagen que contiene hierba, exterior, suelo&#10;&#10;Descripción generada con confianza muy alta">
            <a:extLst>
              <a:ext uri="{FF2B5EF4-FFF2-40B4-BE49-F238E27FC236}">
                <a16:creationId xmlns:a16="http://schemas.microsoft.com/office/drawing/2014/main" id="{26A2C721-DCF1-4EEE-B061-D4A602F602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" y="-43"/>
            <a:ext cx="6096004" cy="3480662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D0913582-FC2C-4759-9083-7AECD0A3A37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4" y="0"/>
            <a:ext cx="6094702" cy="3480618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6AF86DD4-3284-4A81-A609-1F56CBA89EB2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Imagen 12" descr="Imagen que contiene exterior, suelo, pequeño&#10;&#10;Descripción generada con confianza muy alta">
            <a:extLst>
              <a:ext uri="{FF2B5EF4-FFF2-40B4-BE49-F238E27FC236}">
                <a16:creationId xmlns:a16="http://schemas.microsoft.com/office/drawing/2014/main" id="{B873A8BD-4370-47C4-A754-0DCA597F59E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" r="2903"/>
          <a:stretch/>
        </p:blipFill>
        <p:spPr>
          <a:xfrm>
            <a:off x="6096000" y="3456115"/>
            <a:ext cx="6120577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7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6" presetID="17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500"/>
                            </p:stCondLst>
                            <p:childTnLst>
                              <p:par>
                                <p:cTn id="29" presetID="17" presetClass="entr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5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 descr="Imagen que contiene exterior, carretera, edificio, árbol&#10;&#10;Descripción generada con confianza muy alta">
            <a:extLst>
              <a:ext uri="{FF2B5EF4-FFF2-40B4-BE49-F238E27FC236}">
                <a16:creationId xmlns:a16="http://schemas.microsoft.com/office/drawing/2014/main" id="{E852E1F9-1016-477E-9501-21E2DB1458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5" y="0"/>
            <a:ext cx="6115658" cy="3429000"/>
          </a:xfrm>
          <a:prstGeom prst="rect">
            <a:avLst/>
          </a:prstGeom>
        </p:spPr>
      </p:pic>
      <p:pic>
        <p:nvPicPr>
          <p:cNvPr id="18" name="Imagen 17" descr="Imagen que contiene motocicleta, exterior, carretera, montar&#10;&#10;Descripción generada con confianza muy alta">
            <a:extLst>
              <a:ext uri="{FF2B5EF4-FFF2-40B4-BE49-F238E27FC236}">
                <a16:creationId xmlns:a16="http://schemas.microsoft.com/office/drawing/2014/main" id="{97A475B0-B84A-40A0-813D-94DCDAA527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-3550"/>
            <a:ext cx="6115658" cy="3422798"/>
          </a:xfrm>
          <a:prstGeom prst="rect">
            <a:avLst/>
          </a:prstGeom>
        </p:spPr>
      </p:pic>
      <p:pic>
        <p:nvPicPr>
          <p:cNvPr id="19" name="Imagen 18" descr="Imagen que contiene árbol, carretera, exterior, persona&#10;&#10;Descripción generada con confianza muy alta">
            <a:extLst>
              <a:ext uri="{FF2B5EF4-FFF2-40B4-BE49-F238E27FC236}">
                <a16:creationId xmlns:a16="http://schemas.microsoft.com/office/drawing/2014/main" id="{3F96E19E-6F84-45D0-B7B1-4FCBEC48372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3392123"/>
            <a:ext cx="6096000" cy="3483856"/>
          </a:xfrm>
          <a:prstGeom prst="rect">
            <a:avLst/>
          </a:prstGeom>
        </p:spPr>
      </p:pic>
      <p:pic>
        <p:nvPicPr>
          <p:cNvPr id="20" name="Imagen 19" descr="Imagen que contiene persona, exterior, carretera, deporte&#10;&#10;Descripción generada con confianza muy alta">
            <a:extLst>
              <a:ext uri="{FF2B5EF4-FFF2-40B4-BE49-F238E27FC236}">
                <a16:creationId xmlns:a16="http://schemas.microsoft.com/office/drawing/2014/main" id="{4A2EB66F-DA2F-4BC9-A033-516CA6EE421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392122"/>
            <a:ext cx="6115665" cy="3483857"/>
          </a:xfrm>
          <a:prstGeom prst="rect">
            <a:avLst/>
          </a:prstGeom>
        </p:spPr>
      </p:pic>
      <p:sp>
        <p:nvSpPr>
          <p:cNvPr id="21" name="CuadroTexto 20">
            <a:extLst>
              <a:ext uri="{FF2B5EF4-FFF2-40B4-BE49-F238E27FC236}">
                <a16:creationId xmlns:a16="http://schemas.microsoft.com/office/drawing/2014/main" id="{FEBED298-748A-4684-B484-EBCC1A511BBD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90883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 descr="Imagen que contiene edificio, persona, interior, hombre&#10;&#10;Descripción generada con confianza muy alta">
            <a:extLst>
              <a:ext uri="{FF2B5EF4-FFF2-40B4-BE49-F238E27FC236}">
                <a16:creationId xmlns:a16="http://schemas.microsoft.com/office/drawing/2014/main" id="{FA002D35-DDDE-42BA-BD87-B773B52546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043" y="3443744"/>
            <a:ext cx="6079957" cy="3428999"/>
          </a:xfrm>
          <a:prstGeom prst="rect">
            <a:avLst/>
          </a:prstGeom>
        </p:spPr>
      </p:pic>
      <p:pic>
        <p:nvPicPr>
          <p:cNvPr id="4" name="Imagen 3" descr="Imagen que contiene árbol, exterior, hierba, carretera&#10;&#10;Descripción generada con confianza muy alta">
            <a:extLst>
              <a:ext uri="{FF2B5EF4-FFF2-40B4-BE49-F238E27FC236}">
                <a16:creationId xmlns:a16="http://schemas.microsoft.com/office/drawing/2014/main" id="{1979283A-6728-41AE-98F1-A5495635B6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128" y="3422255"/>
            <a:ext cx="6121876" cy="3435745"/>
          </a:xfrm>
          <a:prstGeom prst="rect">
            <a:avLst/>
          </a:prstGeom>
        </p:spPr>
      </p:pic>
      <p:pic>
        <p:nvPicPr>
          <p:cNvPr id="13" name="Imagen 12" descr="Imagen que contiene persona, hombre, exterior, montar&#10;&#10;Descripción generada con confianza alta">
            <a:extLst>
              <a:ext uri="{FF2B5EF4-FFF2-40B4-BE49-F238E27FC236}">
                <a16:creationId xmlns:a16="http://schemas.microsoft.com/office/drawing/2014/main" id="{2F1294A9-9F12-4FD4-A484-CC6F98A16D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4832071" cy="3440160"/>
          </a:xfrm>
          <a:prstGeom prst="rect">
            <a:avLst/>
          </a:prstGeom>
        </p:spPr>
      </p:pic>
      <p:pic>
        <p:nvPicPr>
          <p:cNvPr id="15" name="Imagen 14" descr="Imagen que contiene carretera&#10;&#10;Descripción generada con confianza muy alta">
            <a:extLst>
              <a:ext uri="{FF2B5EF4-FFF2-40B4-BE49-F238E27FC236}">
                <a16:creationId xmlns:a16="http://schemas.microsoft.com/office/drawing/2014/main" id="{9E38E643-6D48-46E0-9D9F-ECDBC4C27B8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626" b="90107" l="4500" r="96875">
                        <a14:foregroundMark x1="38750" y1="48396" x2="38750" y2="48396"/>
                        <a14:foregroundMark x1="34750" y1="42781" x2="34750" y2="42781"/>
                        <a14:foregroundMark x1="31750" y1="43583" x2="31750" y2="43583"/>
                        <a14:foregroundMark x1="30625" y1="43850" x2="30625" y2="43850"/>
                        <a14:foregroundMark x1="30250" y1="43316" x2="30250" y2="43316"/>
                        <a14:foregroundMark x1="47625" y1="39305" x2="47625" y2="39305"/>
                        <a14:foregroundMark x1="49875" y1="33690" x2="49875" y2="33690"/>
                        <a14:foregroundMark x1="50625" y1="33690" x2="50625" y2="33690"/>
                        <a14:foregroundMark x1="49500" y1="33422" x2="49500" y2="33422"/>
                        <a14:foregroundMark x1="53875" y1="32888" x2="53875" y2="32888"/>
                        <a14:foregroundMark x1="53500" y1="30481" x2="53500" y2="30481"/>
                        <a14:foregroundMark x1="53500" y1="31283" x2="53500" y2="31283"/>
                        <a14:foregroundMark x1="53125" y1="32086" x2="53125" y2="32086"/>
                        <a14:foregroundMark x1="53750" y1="29144" x2="53750" y2="29144"/>
                        <a14:foregroundMark x1="60875" y1="27540" x2="60875" y2="27540"/>
                        <a14:foregroundMark x1="63000" y1="31016" x2="63000" y2="31016"/>
                        <a14:foregroundMark x1="62000" y1="29679" x2="62000" y2="29679"/>
                        <a14:foregroundMark x1="61000" y1="28877" x2="61000" y2="28877"/>
                        <a14:foregroundMark x1="61625" y1="27807" x2="61625" y2="27807"/>
                        <a14:foregroundMark x1="59750" y1="28075" x2="59750" y2="28075"/>
                        <a14:foregroundMark x1="58750" y1="27807" x2="58750" y2="27807"/>
                        <a14:foregroundMark x1="57250" y1="27540" x2="57250" y2="27540"/>
                        <a14:foregroundMark x1="56000" y1="29144" x2="56000" y2="29144"/>
                        <a14:foregroundMark x1="56125" y1="28342" x2="56125" y2="28342"/>
                        <a14:foregroundMark x1="55125" y1="27540" x2="55125" y2="27540"/>
                        <a14:foregroundMark x1="54000" y1="27540" x2="54000" y2="27540"/>
                        <a14:foregroundMark x1="52750" y1="30214" x2="52750" y2="30214"/>
                        <a14:foregroundMark x1="52875" y1="28342" x2="52875" y2="28342"/>
                        <a14:foregroundMark x1="53375" y1="27807" x2="53375" y2="27807"/>
                        <a14:foregroundMark x1="55375" y1="25936" x2="55375" y2="25936"/>
                        <a14:foregroundMark x1="54375" y1="26471" x2="54375" y2="26471"/>
                        <a14:foregroundMark x1="53500" y1="27273" x2="53500" y2="27273"/>
                        <a14:foregroundMark x1="62375" y1="26738" x2="62375" y2="26738"/>
                        <a14:foregroundMark x1="63125" y1="27807" x2="63125" y2="27807"/>
                        <a14:foregroundMark x1="64250" y1="28610" x2="64250" y2="28610"/>
                        <a14:foregroundMark x1="51625" y1="25936" x2="51625" y2="25936"/>
                        <a14:foregroundMark x1="50875" y1="27807" x2="50875" y2="27807"/>
                        <a14:foregroundMark x1="52500" y1="26471" x2="52500" y2="26471"/>
                        <a14:foregroundMark x1="52625" y1="29412" x2="52625" y2="29412"/>
                        <a14:foregroundMark x1="64000" y1="28877" x2="64000" y2="28877"/>
                        <a14:foregroundMark x1="94500" y1="27807" x2="94500" y2="27807"/>
                        <a14:foregroundMark x1="91750" y1="20856" x2="91750" y2="20856"/>
                        <a14:foregroundMark x1="90750" y1="18182" x2="90750" y2="18182"/>
                        <a14:foregroundMark x1="94875" y1="37166" x2="94875" y2="37166"/>
                        <a14:foregroundMark x1="96125" y1="34225" x2="96125" y2="34225"/>
                        <a14:foregroundMark x1="94625" y1="24866" x2="94625" y2="24866"/>
                        <a14:foregroundMark x1="94125" y1="22460" x2="94125" y2="22460"/>
                        <a14:foregroundMark x1="93250" y1="21123" x2="93250" y2="21123"/>
                        <a14:foregroundMark x1="92625" y1="18984" x2="92625" y2="18984"/>
                        <a14:foregroundMark x1="92250" y1="16845" x2="92250" y2="16845"/>
                        <a14:foregroundMark x1="92625" y1="18717" x2="92625" y2="18717"/>
                        <a14:foregroundMark x1="92875" y1="18717" x2="92875" y2="18717"/>
                        <a14:foregroundMark x1="92875" y1="18182" x2="92875" y2="18182"/>
                        <a14:foregroundMark x1="93625" y1="20856" x2="93625" y2="20856"/>
                        <a14:foregroundMark x1="94875" y1="23262" x2="94875" y2="23262"/>
                        <a14:foregroundMark x1="94625" y1="22193" x2="94625" y2="22193"/>
                        <a14:foregroundMark x1="94500" y1="21123" x2="94500" y2="21123"/>
                        <a14:foregroundMark x1="94875" y1="23529" x2="94875" y2="23529"/>
                        <a14:foregroundMark x1="95500" y1="26738" x2="95500" y2="26738"/>
                        <a14:foregroundMark x1="96125" y1="27807" x2="96125" y2="27807"/>
                        <a14:foregroundMark x1="95500" y1="24332" x2="95500" y2="24332"/>
                        <a14:foregroundMark x1="96875" y1="28877" x2="96875" y2="28877"/>
                        <a14:foregroundMark x1="92250" y1="16043" x2="92250" y2="16043"/>
                        <a14:foregroundMark x1="73500" y1="38503" x2="73500" y2="38503"/>
                        <a14:foregroundMark x1="63625" y1="27540" x2="63625" y2="27540"/>
                        <a14:foregroundMark x1="24625" y1="90374" x2="24625" y2="90374"/>
                        <a14:foregroundMark x1="8250" y1="82353" x2="8250" y2="82353"/>
                        <a14:foregroundMark x1="5125" y1="77273" x2="5125" y2="77273"/>
                        <a14:foregroundMark x1="6625" y1="75401" x2="6625" y2="75401"/>
                        <a14:foregroundMark x1="6625" y1="59358" x2="6625" y2="59358"/>
                        <a14:foregroundMark x1="15625" y1="70053" x2="15625" y2="70053"/>
                        <a14:foregroundMark x1="16500" y1="35561" x2="16500" y2="35561"/>
                        <a14:foregroundMark x1="13875" y1="50535" x2="13875" y2="50535"/>
                        <a14:foregroundMark x1="4750" y1="83422" x2="4750" y2="83422"/>
                        <a14:foregroundMark x1="4750" y1="83957" x2="4750" y2="83957"/>
                        <a14:foregroundMark x1="4500" y1="83957" x2="4500" y2="83957"/>
                        <a14:foregroundMark x1="74000" y1="37968" x2="74000" y2="37968"/>
                        <a14:backgroundMark x1="50625" y1="31551" x2="50625" y2="31551"/>
                        <a14:backgroundMark x1="51250" y1="33155" x2="51250" y2="33155"/>
                        <a14:backgroundMark x1="52000" y1="32620" x2="52000" y2="32620"/>
                        <a14:backgroundMark x1="51500" y1="28610" x2="51500" y2="28610"/>
                        <a14:backgroundMark x1="51250" y1="28075" x2="51250" y2="28075"/>
                        <a14:backgroundMark x1="51000" y1="27807" x2="51000" y2="27807"/>
                        <a14:backgroundMark x1="51875" y1="25936" x2="51875" y2="25936"/>
                        <a14:backgroundMark x1="51625" y1="25936" x2="51625" y2="25936"/>
                        <a14:backgroundMark x1="50875" y1="27807" x2="50875" y2="27807"/>
                        <a14:backgroundMark x1="4625" y1="83690" x2="4625" y2="83690"/>
                        <a14:backgroundMark x1="4375" y1="83957" x2="4375" y2="83957"/>
                        <a14:backgroundMark x1="4500" y1="84492" x2="4500" y2="844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8633" y="398206"/>
            <a:ext cx="5717457" cy="2672911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0B102B7E-14D0-42DA-B47B-C6F8C88D7DB2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6066AD58-B975-44D0-BEAB-9221106411FF}"/>
              </a:ext>
            </a:extLst>
          </p:cNvPr>
          <p:cNvSpPr txBox="1"/>
          <p:nvPr/>
        </p:nvSpPr>
        <p:spPr>
          <a:xfrm>
            <a:off x="12344400" y="15240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912301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1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 descr="Imagen que contiene interior, persona, suelo, mesa&#10;&#10;Descripción generada con confianza muy alta">
            <a:extLst>
              <a:ext uri="{FF2B5EF4-FFF2-40B4-BE49-F238E27FC236}">
                <a16:creationId xmlns:a16="http://schemas.microsoft.com/office/drawing/2014/main" id="{F4D70731-5AA9-401C-9BDA-5316863DADE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81"/>
          <a:stretch/>
        </p:blipFill>
        <p:spPr>
          <a:xfrm>
            <a:off x="6096000" y="3711"/>
            <a:ext cx="6095998" cy="3212589"/>
          </a:xfrm>
          <a:prstGeom prst="rect">
            <a:avLst/>
          </a:prstGeom>
        </p:spPr>
      </p:pic>
      <p:pic>
        <p:nvPicPr>
          <p:cNvPr id="4" name="Imagen 3" descr="Imagen que contiene persona, personas, escena, multitud&#10;&#10;Descripción generada con confianza alta">
            <a:extLst>
              <a:ext uri="{FF2B5EF4-FFF2-40B4-BE49-F238E27FC236}">
                <a16:creationId xmlns:a16="http://schemas.microsoft.com/office/drawing/2014/main" id="{FF3E3F11-BB73-48B0-A0F8-979A578F62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646030"/>
            <a:ext cx="6095997" cy="3211969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482DFABD-1555-44D2-AA80-94592554F88C}"/>
              </a:ext>
            </a:extLst>
          </p:cNvPr>
          <p:cNvSpPr/>
          <p:nvPr/>
        </p:nvSpPr>
        <p:spPr>
          <a:xfrm>
            <a:off x="0" y="3215143"/>
            <a:ext cx="1219199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Fue enterrado con honores de jefe de Estado, en el Cementerio de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Morumbí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, de dicha ciudad brasileña.</a:t>
            </a:r>
          </a:p>
        </p:txBody>
      </p:sp>
      <p:pic>
        <p:nvPicPr>
          <p:cNvPr id="10" name="Imagen 9" descr="Imagen que contiene persona, interior, hombre&#10;&#10;Descripción generada con confianza alta">
            <a:extLst>
              <a:ext uri="{FF2B5EF4-FFF2-40B4-BE49-F238E27FC236}">
                <a16:creationId xmlns:a16="http://schemas.microsoft.com/office/drawing/2014/main" id="{73F04B4D-817E-4D73-BAAF-0738C3BBE1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3"/>
            <a:ext cx="6095999" cy="3211970"/>
          </a:xfrm>
          <a:prstGeom prst="rect">
            <a:avLst/>
          </a:prstGeom>
        </p:spPr>
      </p:pic>
      <p:pic>
        <p:nvPicPr>
          <p:cNvPr id="17" name="Imagen 16" descr="Imagen que contiene interior, mesa, persona, pared&#10;&#10;Descripción generada con confianza muy alta">
            <a:extLst>
              <a:ext uri="{FF2B5EF4-FFF2-40B4-BE49-F238E27FC236}">
                <a16:creationId xmlns:a16="http://schemas.microsoft.com/office/drawing/2014/main" id="{A33D815E-8674-40E3-AAEF-BA222EAFAAB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8" y="3617897"/>
            <a:ext cx="6096001" cy="3240102"/>
          </a:xfrm>
          <a:prstGeom prst="rect">
            <a:avLst/>
          </a:prstGeom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A0E21C9F-60CF-41B7-BC3B-E022D93D0550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63336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474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474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474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474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474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CA311683-BA85-4B14-8821-EA5F88712BEA}"/>
              </a:ext>
            </a:extLst>
          </p:cNvPr>
          <p:cNvSpPr/>
          <p:nvPr/>
        </p:nvSpPr>
        <p:spPr>
          <a:xfrm>
            <a:off x="6440124" y="1104325"/>
            <a:ext cx="576093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A su funeral acudieron pilotos de la talla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de Jackie Stewart,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Alain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Prost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Emerson Fittipaldi,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y Ron Dennis.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8ACA6EE-01D0-4F58-A24F-4E4BF75A6E2C}"/>
              </a:ext>
            </a:extLst>
          </p:cNvPr>
          <p:cNvSpPr/>
          <p:nvPr/>
        </p:nvSpPr>
        <p:spPr>
          <a:xfrm>
            <a:off x="0" y="4698520"/>
            <a:ext cx="6096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La lección aprendida del accidente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cambió el deporte del motor profundamente,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contribuyendo sin duda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a salvar muchas vidas desde entonces.</a:t>
            </a:r>
          </a:p>
        </p:txBody>
      </p:sp>
      <p:pic>
        <p:nvPicPr>
          <p:cNvPr id="9" name="Imagen 8" descr="Imagen que contiene persona, exterior, árbol, de pie&#10;&#10;Descripción generada con confianza muy alta">
            <a:extLst>
              <a:ext uri="{FF2B5EF4-FFF2-40B4-BE49-F238E27FC236}">
                <a16:creationId xmlns:a16="http://schemas.microsoft.com/office/drawing/2014/main" id="{5DDC53A5-2743-4D08-865B-471EDFA799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625" y="608268"/>
            <a:ext cx="5524499" cy="31156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tx1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Imagen 3" descr="Imagen que contiene cielo&#10;&#10;Descripción generada con confianza muy alta">
            <a:extLst>
              <a:ext uri="{FF2B5EF4-FFF2-40B4-BE49-F238E27FC236}">
                <a16:creationId xmlns:a16="http://schemas.microsoft.com/office/drawing/2014/main" id="{B70BB805-6188-47A2-B5F4-867DDFA6D6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366" y="3238197"/>
            <a:ext cx="6191250" cy="34575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7D48FF08-AB8D-441F-8744-AFB5E585D944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467174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3" dur="1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3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8904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0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C3738B45-4E58-479B-B0A8-43E06D0EB12F}"/>
              </a:ext>
            </a:extLst>
          </p:cNvPr>
          <p:cNvSpPr/>
          <p:nvPr/>
        </p:nvSpPr>
        <p:spPr>
          <a:xfrm>
            <a:off x="4528953" y="-5934"/>
            <a:ext cx="313900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Legado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5A91950-E7B7-40A8-AD28-603B213894AD}"/>
              </a:ext>
            </a:extLst>
          </p:cNvPr>
          <p:cNvSpPr/>
          <p:nvPr/>
        </p:nvSpPr>
        <p:spPr>
          <a:xfrm>
            <a:off x="0" y="982203"/>
            <a:ext cx="6095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Carreras memorables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8EED99D-D297-4272-A483-7BCEA4F093B2}"/>
              </a:ext>
            </a:extLst>
          </p:cNvPr>
          <p:cNvSpPr/>
          <p:nvPr/>
        </p:nvSpPr>
        <p:spPr>
          <a:xfrm>
            <a:off x="-1" y="1675383"/>
            <a:ext cx="60960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Gran Premio de Mónaco de 1984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Bajo la lluvia, y a bordo del modesto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Toleman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Hart realizó una gran actuación.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24AD722-7173-4016-AF03-3F53853BCD02}"/>
              </a:ext>
            </a:extLst>
          </p:cNvPr>
          <p:cNvSpPr/>
          <p:nvPr/>
        </p:nvSpPr>
        <p:spPr>
          <a:xfrm>
            <a:off x="-1" y="2840500"/>
            <a:ext cx="609600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Superó a pilotos que conducían monoplazas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muy superiores al suyo.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D6882CF7-C782-4F4C-8ADC-969112639B41}"/>
              </a:ext>
            </a:extLst>
          </p:cNvPr>
          <p:cNvSpPr/>
          <p:nvPr/>
        </p:nvSpPr>
        <p:spPr>
          <a:xfrm>
            <a:off x="-1" y="3695907"/>
            <a:ext cx="6096001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Pudo haber sido su primer logro en F1, pero llegó segundo tras suspenderse la competición en el momento en que Senna iba a por el McLaren de Alain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Prost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C5A33A86-DE6C-4695-B2A4-E289EB452635}"/>
              </a:ext>
            </a:extLst>
          </p:cNvPr>
          <p:cNvSpPr/>
          <p:nvPr/>
        </p:nvSpPr>
        <p:spPr>
          <a:xfrm>
            <a:off x="-1" y="5067504"/>
            <a:ext cx="60960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Gran Premio de Portugal de 1985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Consigue su primer éxito en F1 bajo la lluvia de Estoril.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Ayrton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manejaba un Lotus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impulsado por un motor turbo de la casa francesa Renault.</a:t>
            </a:r>
          </a:p>
        </p:txBody>
      </p:sp>
      <p:pic>
        <p:nvPicPr>
          <p:cNvPr id="10" name="Imagen 9" descr="Imagen que contiene carretera, exterior, plano, cielo&#10;&#10;Descripción generada con confianza muy alta">
            <a:extLst>
              <a:ext uri="{FF2B5EF4-FFF2-40B4-BE49-F238E27FC236}">
                <a16:creationId xmlns:a16="http://schemas.microsoft.com/office/drawing/2014/main" id="{5FC87C3F-BCAF-4EB1-A5B6-2B6F5C1C78E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346"/>
          <a:stretch/>
        </p:blipFill>
        <p:spPr>
          <a:xfrm>
            <a:off x="6096000" y="897362"/>
            <a:ext cx="6103377" cy="252795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2" name="Imagen 11" descr="Imagen que contiene carretera, exterior, árbol, hierba&#10;&#10;Descripción generada con confianza muy alta">
            <a:extLst>
              <a:ext uri="{FF2B5EF4-FFF2-40B4-BE49-F238E27FC236}">
                <a16:creationId xmlns:a16="http://schemas.microsoft.com/office/drawing/2014/main" id="{39DD1B5F-66BD-4ACD-9CCA-0FE93614E39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566"/>
          <a:stretch/>
        </p:blipFill>
        <p:spPr>
          <a:xfrm>
            <a:off x="6095998" y="3442596"/>
            <a:ext cx="6096001" cy="350389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B552606C-ED8F-4BED-85C9-F24240F7493E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811842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  <p:sndAc>
          <p:stSnd>
            <p:snd r:embed="rId2" name="Senna 5 Medley-Eaglenest-1.wav"/>
          </p:stSnd>
        </p:sndAc>
      </p:transition>
    </mc:Choice>
    <mc:Fallback xmlns="">
      <p:transition spd="slow" advTm="0">
        <p:fade/>
        <p:sndAc>
          <p:stSnd>
            <p:snd r:embed="rId6" name="Senna 5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186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936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606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6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6418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5236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C3738B45-4E58-479B-B0A8-43E06D0EB12F}"/>
              </a:ext>
            </a:extLst>
          </p:cNvPr>
          <p:cNvSpPr/>
          <p:nvPr/>
        </p:nvSpPr>
        <p:spPr>
          <a:xfrm>
            <a:off x="6096000" y="480757"/>
            <a:ext cx="6096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Gran Premio de Japón de 1988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Saliendo desde la pole se le cala el motor,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cuando consigue arrancarlo ya es 14º.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9B78434-5ACD-4CF8-A171-235BF11E98B7}"/>
              </a:ext>
            </a:extLst>
          </p:cNvPr>
          <p:cNvSpPr/>
          <p:nvPr/>
        </p:nvSpPr>
        <p:spPr>
          <a:xfrm>
            <a:off x="6096000" y="2545529"/>
            <a:ext cx="6096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Gran Premio de Japón de 1989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en la lucha por su bicampeonato con Alain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Prost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, ambos colisionan en la chicane Casio de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Suzuka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044639F-7F2E-48FB-A307-86B8FE79EC5D}"/>
              </a:ext>
            </a:extLst>
          </p:cNvPr>
          <p:cNvSpPr/>
          <p:nvPr/>
        </p:nvSpPr>
        <p:spPr>
          <a:xfrm>
            <a:off x="4675239" y="5170740"/>
            <a:ext cx="7516761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Fue descalificado y, al ser también incapaz de puntuar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en la siguiente y última prueba del Mundial ( Australia)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al sufrir otra colisión, Alain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Prost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ganó el título.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3DC76FF-4FCE-40A9-90F2-DE2A72E2C2F6}"/>
              </a:ext>
            </a:extLst>
          </p:cNvPr>
          <p:cNvSpPr/>
          <p:nvPr/>
        </p:nvSpPr>
        <p:spPr>
          <a:xfrm>
            <a:off x="6096000" y="1650799"/>
            <a:ext cx="6096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Realizando una gran remontada, gana la carrera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y el título de ese año, a bordo de un McLaren-Honda.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E8A9ADD1-D051-4EDD-A8AB-F56FFDEAECC2}"/>
              </a:ext>
            </a:extLst>
          </p:cNvPr>
          <p:cNvSpPr/>
          <p:nvPr/>
        </p:nvSpPr>
        <p:spPr>
          <a:xfrm>
            <a:off x="4675240" y="3818801"/>
            <a:ext cx="751676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Prost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abandona y Senna regresa ayudado por los comisarios del circuito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y acortando la chicane, cruzando el primero bajo la bandera a cuadros.</a:t>
            </a:r>
          </a:p>
        </p:txBody>
      </p:sp>
      <p:pic>
        <p:nvPicPr>
          <p:cNvPr id="13" name="Imagen 12" descr="Imagen que contiene persona, hombre, interior&#10;&#10;Descripción generada con confianza alta">
            <a:extLst>
              <a:ext uri="{FF2B5EF4-FFF2-40B4-BE49-F238E27FC236}">
                <a16:creationId xmlns:a16="http://schemas.microsoft.com/office/drawing/2014/main" id="{15EB7A64-3C73-4AE5-88EC-EB832B4294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5"/>
            <a:ext cx="6096000" cy="3429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C334EFA-CB66-49E8-A70E-FC50360AED3F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  <p:pic>
        <p:nvPicPr>
          <p:cNvPr id="20" name="Imagen 19" descr="Imagen que contiene exterior, edificio, carretera, persona&#10;&#10;Descripción generada con confianza muy alta">
            <a:extLst>
              <a:ext uri="{FF2B5EF4-FFF2-40B4-BE49-F238E27FC236}">
                <a16:creationId xmlns:a16="http://schemas.microsoft.com/office/drawing/2014/main" id="{BCF9E56E-09CB-4DB5-BBC8-A8EE7824BF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0"/>
            <a:ext cx="4911213" cy="341813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12161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2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3988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8204"/>
                            </p:stCondLst>
                            <p:childTnLst>
                              <p:par>
                                <p:cTn id="20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1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4308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2536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carretera, árbol, exterior, calle&#10;&#10;Descripción generada con confianza muy alta">
            <a:extLst>
              <a:ext uri="{FF2B5EF4-FFF2-40B4-BE49-F238E27FC236}">
                <a16:creationId xmlns:a16="http://schemas.microsoft.com/office/drawing/2014/main" id="{52117271-E6CB-43FB-88DD-984861A393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831221"/>
            <a:ext cx="6096001" cy="402336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82C2F70-C5BF-4A84-9B11-44279455A217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DD76488A-2460-4878-A162-8D16ACE8C017}"/>
              </a:ext>
            </a:extLst>
          </p:cNvPr>
          <p:cNvSpPr/>
          <p:nvPr/>
        </p:nvSpPr>
        <p:spPr>
          <a:xfrm>
            <a:off x="-1" y="126798"/>
            <a:ext cx="720704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Gran Premio de Japón de 1990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tras el inicio de la carrera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Ayrton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choca con </a:t>
            </a:r>
            <a:r>
              <a:rPr lang="es-MX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Prost</a:t>
            </a: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que pilota para Ferrari, en la primera variante.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CFBE1610-16C9-4C86-9A12-B98D016D5554}"/>
              </a:ext>
            </a:extLst>
          </p:cNvPr>
          <p:cNvSpPr/>
          <p:nvPr/>
        </p:nvSpPr>
        <p:spPr>
          <a:xfrm>
            <a:off x="-1" y="1867102"/>
            <a:ext cx="720704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Gran Premio de Brasil de 1991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Senna ganaba con comodidad, pero su McLaren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se ve afectado por un problema en la caja de velocidades.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7DFC2755-79D1-4580-B865-D58671D1E3AD}"/>
              </a:ext>
            </a:extLst>
          </p:cNvPr>
          <p:cNvSpPr/>
          <p:nvPr/>
        </p:nvSpPr>
        <p:spPr>
          <a:xfrm>
            <a:off x="6095995" y="6026151"/>
            <a:ext cx="6096001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El brasileño soporta todos los ataques del británico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por varias vueltas y se lleva la carrera.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CEEE51FD-95B1-4642-97EC-B66197B13B58}"/>
              </a:ext>
            </a:extLst>
          </p:cNvPr>
          <p:cNvSpPr/>
          <p:nvPr/>
        </p:nvSpPr>
        <p:spPr>
          <a:xfrm>
            <a:off x="-1" y="1282091"/>
            <a:ext cx="720704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Ambos abandonan pero esta vez es Senna quien consigue el título.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315412B8-B45F-4DF6-99B0-C0BA7A8F6E07}"/>
              </a:ext>
            </a:extLst>
          </p:cNvPr>
          <p:cNvSpPr/>
          <p:nvPr/>
        </p:nvSpPr>
        <p:spPr>
          <a:xfrm>
            <a:off x="6095996" y="4143277"/>
            <a:ext cx="6096001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Gana la carrera, pero bajando de su monoplaza exhausto.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722E666E-36B7-4849-8199-9DE45E63C496}"/>
              </a:ext>
            </a:extLst>
          </p:cNvPr>
          <p:cNvSpPr/>
          <p:nvPr/>
        </p:nvSpPr>
        <p:spPr>
          <a:xfrm>
            <a:off x="6095998" y="4674222"/>
            <a:ext cx="609600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Gran Premio de Mónaco de 1992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corría en la primera posición, perseguido por Nigel Mansell que pilotaba un Williams-Renault FW14B.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9EB2398C-8470-471A-A779-5381509EFBE0}"/>
              </a:ext>
            </a:extLst>
          </p:cNvPr>
          <p:cNvSpPr/>
          <p:nvPr/>
        </p:nvSpPr>
        <p:spPr>
          <a:xfrm>
            <a:off x="6095997" y="3351775"/>
            <a:ext cx="6096001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Esto motiva que Senna realice un enorme esfuerzo físico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para correr únicamente en sexta marcha.</a:t>
            </a:r>
          </a:p>
        </p:txBody>
      </p:sp>
      <p:pic>
        <p:nvPicPr>
          <p:cNvPr id="21" name="Imagen 20" descr="Imagen que contiene exterior, hierba, camión, carretera&#10;&#10;Descripción generada con confianza muy alta">
            <a:extLst>
              <a:ext uri="{FF2B5EF4-FFF2-40B4-BE49-F238E27FC236}">
                <a16:creationId xmlns:a16="http://schemas.microsoft.com/office/drawing/2014/main" id="{5B3C496A-6CBE-4847-89D0-0193A4464C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3253" y="0"/>
            <a:ext cx="5348748" cy="348305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826357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3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3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07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4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231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443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2038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8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708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8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8464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13" grpId="0"/>
      <p:bldP spid="15" grpId="0"/>
      <p:bldP spid="16" grpId="0"/>
      <p:bldP spid="17" grpId="0"/>
      <p:bldP spid="18" grpId="0"/>
      <p:bldP spid="1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C3738B45-4E58-479B-B0A8-43E06D0EB12F}"/>
              </a:ext>
            </a:extLst>
          </p:cNvPr>
          <p:cNvSpPr/>
          <p:nvPr/>
        </p:nvSpPr>
        <p:spPr>
          <a:xfrm>
            <a:off x="5604387" y="572067"/>
            <a:ext cx="658761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Gran Premio de Europa de 1993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en una carrera bajo lluvia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Senna parte en 4º posición llegando 5º a la primera curva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y en esa misma primera vuelta consigue adelantar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a los 4 monoplazas que le preceden </a:t>
            </a:r>
          </a:p>
          <a:p>
            <a:pPr algn="ctr">
              <a:lnSpc>
                <a:spcPts val="24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poniéndose en primera posición.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1EDB3CA-D8BE-40DD-AE68-04C794B78D53}"/>
              </a:ext>
            </a:extLst>
          </p:cNvPr>
          <p:cNvSpPr/>
          <p:nvPr/>
        </p:nvSpPr>
        <p:spPr>
          <a:xfrm>
            <a:off x="0" y="4163648"/>
            <a:ext cx="609600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Ganó con autoridad frente a los Williams </a:t>
            </a:r>
          </a:p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en el circuito de Donington Park.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1280C77-29B1-4F7F-8748-8999F1C4EC0D}"/>
              </a:ext>
            </a:extLst>
          </p:cNvPr>
          <p:cNvSpPr/>
          <p:nvPr/>
        </p:nvSpPr>
        <p:spPr>
          <a:xfrm>
            <a:off x="-7257" y="5320806"/>
            <a:ext cx="609600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cs typeface="Times New Roman" panose="02020603050405020304" pitchFamily="18" charset="0"/>
              </a:rPr>
              <a:t>En esa temporada estaba permitida las ayudas electrónicas tales como el control de tracción y la suspensión electrónica.</a:t>
            </a:r>
          </a:p>
        </p:txBody>
      </p:sp>
      <p:pic>
        <p:nvPicPr>
          <p:cNvPr id="5" name="Imagen 4" descr="Imagen que contiene hierba, cielo, exterior, carretera&#10;&#10;Descripción generada con confianza muy alta">
            <a:extLst>
              <a:ext uri="{FF2B5EF4-FFF2-40B4-BE49-F238E27FC236}">
                <a16:creationId xmlns:a16="http://schemas.microsoft.com/office/drawing/2014/main" id="{B8FB8F06-6323-499A-A22E-F4877F27AC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604387" cy="344669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n 8" descr="Imagen que contiene hierba, exterior, cielo, carretera&#10;&#10;Descripción generada con confianza muy alta">
            <a:extLst>
              <a:ext uri="{FF2B5EF4-FFF2-40B4-BE49-F238E27FC236}">
                <a16:creationId xmlns:a16="http://schemas.microsoft.com/office/drawing/2014/main" id="{7159F11F-DDB8-467B-897B-0A305B554F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2807294"/>
            <a:ext cx="6088743" cy="405070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29B41040-F84B-4383-B136-EA99D0490B5F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46262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982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7698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 descr="Imagen que contiene persona, hombre, sujetando, de pie&#10;&#10;Descripción generada con confianza muy alta">
            <a:extLst>
              <a:ext uri="{FF2B5EF4-FFF2-40B4-BE49-F238E27FC236}">
                <a16:creationId xmlns:a16="http://schemas.microsoft.com/office/drawing/2014/main" id="{9839F0BE-E72C-4D0D-84AA-0177A01AD9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6274" y="2152352"/>
            <a:ext cx="3482900" cy="4489072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D556DC34-2101-49DB-9199-9270BABEE706}"/>
              </a:ext>
            </a:extLst>
          </p:cNvPr>
          <p:cNvSpPr/>
          <p:nvPr/>
        </p:nvSpPr>
        <p:spPr>
          <a:xfrm>
            <a:off x="3391604" y="1153568"/>
            <a:ext cx="5431295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600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GP de Mónaco </a:t>
            </a:r>
          </a:p>
          <a:p>
            <a:pPr algn="ctr"/>
            <a:r>
              <a:rPr lang="es-MX" sz="2800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(1987, 1989, 1990, 1991, 1992 y 1993)</a:t>
            </a:r>
          </a:p>
          <a:p>
            <a:pPr algn="ctr"/>
            <a:endParaRPr lang="es-MX" sz="2800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Arial"/>
            </a:endParaRPr>
          </a:p>
          <a:p>
            <a:pPr algn="ctr"/>
            <a:r>
              <a:rPr lang="es-MX" sz="3600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GP de Bélgica </a:t>
            </a:r>
          </a:p>
          <a:p>
            <a:pPr algn="ctr"/>
            <a:r>
              <a:rPr lang="es-MX" sz="2800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(1985, 1988, 1989, 1990 y 1991)</a:t>
            </a:r>
          </a:p>
          <a:p>
            <a:pPr algn="ctr"/>
            <a:endParaRPr lang="es-MX" sz="2800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Arial"/>
            </a:endParaRPr>
          </a:p>
          <a:p>
            <a:pPr algn="ctr"/>
            <a:r>
              <a:rPr lang="es-MX" sz="3600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GP de Estados Unidos </a:t>
            </a:r>
          </a:p>
          <a:p>
            <a:pPr algn="ctr"/>
            <a:r>
              <a:rPr lang="es-MX" sz="2800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(1986, 1987, 1988, 1990 y 1991)</a:t>
            </a:r>
          </a:p>
          <a:p>
            <a:pPr algn="ctr"/>
            <a:endParaRPr lang="es-MX" sz="2800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Arial"/>
            </a:endParaRPr>
          </a:p>
          <a:p>
            <a:pPr algn="ctr"/>
            <a:r>
              <a:rPr lang="es-MX" sz="3600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GP de San Marino </a:t>
            </a:r>
          </a:p>
          <a:p>
            <a:pPr algn="ctr"/>
            <a:r>
              <a:rPr lang="es-MX" sz="2800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(1988, 1989 y 1991)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8B39A79-7338-40E2-8C18-344FE164DE16}"/>
              </a:ext>
            </a:extLst>
          </p:cNvPr>
          <p:cNvSpPr/>
          <p:nvPr/>
        </p:nvSpPr>
        <p:spPr>
          <a:xfrm>
            <a:off x="2983832" y="346117"/>
            <a:ext cx="608629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GP ganados</a:t>
            </a:r>
          </a:p>
        </p:txBody>
      </p:sp>
      <p:pic>
        <p:nvPicPr>
          <p:cNvPr id="9" name="Imagen 8" descr="Imagen que contiene persona, hombre, ropa, sombrero&#10;&#10;Descripción generada con confianza muy alta">
            <a:extLst>
              <a:ext uri="{FF2B5EF4-FFF2-40B4-BE49-F238E27FC236}">
                <a16:creationId xmlns:a16="http://schemas.microsoft.com/office/drawing/2014/main" id="{185786DF-1959-4958-A86E-182F1F08C0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28" y="275721"/>
            <a:ext cx="3225031" cy="4536908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A83FB268-FEB1-45E0-B1BC-7F1FFD362F03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04529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24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32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14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8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3824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C37CDF51-B081-4B5C-A423-77BD709F43D3}"/>
              </a:ext>
            </a:extLst>
          </p:cNvPr>
          <p:cNvSpPr/>
          <p:nvPr/>
        </p:nvSpPr>
        <p:spPr>
          <a:xfrm>
            <a:off x="4647076" y="776197"/>
            <a:ext cx="2940228" cy="53245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3600" b="1" kern="0" dirty="0">
                <a:latin typeface="Edwardian Script ITC" panose="030303020407070D0804" pitchFamily="66" charset="0"/>
                <a:cs typeface="Arial"/>
              </a:rPr>
              <a:t>GP de Alemania </a:t>
            </a:r>
          </a:p>
          <a:p>
            <a:pPr algn="ctr"/>
            <a:r>
              <a:rPr lang="es-MX" sz="2800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(1988, 1989 y 1990)</a:t>
            </a:r>
          </a:p>
          <a:p>
            <a:pPr algn="ctr"/>
            <a:endParaRPr lang="es-MX" sz="2800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Arial"/>
            </a:endParaRPr>
          </a:p>
          <a:p>
            <a:pPr algn="ctr"/>
            <a:r>
              <a:rPr lang="es-MX" sz="3600" b="1" kern="0" dirty="0">
                <a:latin typeface="Edwardian Script ITC" panose="030303020407070D0804" pitchFamily="66" charset="0"/>
                <a:cs typeface="Arial"/>
              </a:rPr>
              <a:t>GP de Hungría </a:t>
            </a:r>
          </a:p>
          <a:p>
            <a:pPr algn="ctr"/>
            <a:r>
              <a:rPr lang="es-MX" sz="2800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(1988, 1991 y 1992)</a:t>
            </a:r>
          </a:p>
          <a:p>
            <a:pPr algn="ctr"/>
            <a:endParaRPr lang="es-MX" sz="2800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Arial"/>
            </a:endParaRPr>
          </a:p>
          <a:p>
            <a:pPr algn="ctr"/>
            <a:r>
              <a:rPr lang="es-MX" sz="3600" b="1" kern="0" dirty="0">
                <a:latin typeface="Edwardian Script ITC" panose="030303020407070D0804" pitchFamily="66" charset="0"/>
                <a:cs typeface="Arial"/>
              </a:rPr>
              <a:t>GP de España </a:t>
            </a:r>
          </a:p>
          <a:p>
            <a:pPr algn="ctr"/>
            <a:r>
              <a:rPr lang="es-MX" sz="2800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(1986 y 1989)</a:t>
            </a:r>
          </a:p>
          <a:p>
            <a:pPr algn="ctr"/>
            <a:endParaRPr lang="es-MX" sz="2800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Arial"/>
            </a:endParaRPr>
          </a:p>
          <a:p>
            <a:pPr algn="ctr"/>
            <a:r>
              <a:rPr lang="es-MX" sz="3600" b="1" kern="0" dirty="0">
                <a:latin typeface="Edwardian Script ITC" panose="030303020407070D0804" pitchFamily="66" charset="0"/>
                <a:cs typeface="Arial"/>
              </a:rPr>
              <a:t>GP de Canadá </a:t>
            </a:r>
          </a:p>
          <a:p>
            <a:pPr algn="ctr"/>
            <a:r>
              <a:rPr lang="es-MX" sz="2800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(1988 y 1990)</a:t>
            </a:r>
          </a:p>
        </p:txBody>
      </p:sp>
      <p:pic>
        <p:nvPicPr>
          <p:cNvPr id="5" name="Imagen 4" descr="Imagen que contiene persona, exterior, hierba, carretera&#10;&#10;Descripción generada con confianza muy alta">
            <a:extLst>
              <a:ext uri="{FF2B5EF4-FFF2-40B4-BE49-F238E27FC236}">
                <a16:creationId xmlns:a16="http://schemas.microsoft.com/office/drawing/2014/main" id="{0598A967-4B8D-496F-8D8E-A1298DE93F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082" y="637674"/>
            <a:ext cx="3900599" cy="5718676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Imagen 6" descr="Imagen que contiene persona, exterior, uniforme, hombre&#10;&#10;Descripción generada con confianza muy alta">
            <a:extLst>
              <a:ext uri="{FF2B5EF4-FFF2-40B4-BE49-F238E27FC236}">
                <a16:creationId xmlns:a16="http://schemas.microsoft.com/office/drawing/2014/main" id="{77552134-5A84-40EE-9AE3-627CCB43FF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4509" y="637674"/>
            <a:ext cx="3981143" cy="5718676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D28CF99D-6723-4B10-99E8-217990EC6877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13634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8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11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C37CDF51-B081-4B5C-A423-77BD709F43D3}"/>
              </a:ext>
            </a:extLst>
          </p:cNvPr>
          <p:cNvSpPr/>
          <p:nvPr/>
        </p:nvSpPr>
        <p:spPr>
          <a:xfrm>
            <a:off x="5034115" y="703626"/>
            <a:ext cx="2974259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3600" b="1" kern="0" dirty="0">
                <a:solidFill>
                  <a:prstClr val="black"/>
                </a:solidFill>
                <a:latin typeface="Edwardian Script ITC" panose="030303020407070D0804" pitchFamily="66" charset="0"/>
                <a:cs typeface="Arial"/>
              </a:rPr>
              <a:t>GP de Japón </a:t>
            </a:r>
          </a:p>
          <a:p>
            <a:pPr lvl="0" algn="ctr"/>
            <a:r>
              <a:rPr lang="es-MX" sz="2800" kern="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(1988 y 1993) </a:t>
            </a:r>
          </a:p>
          <a:p>
            <a:pPr lvl="0" algn="ctr"/>
            <a:endParaRPr lang="es-MX" sz="2800" b="1" kern="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Arial"/>
            </a:endParaRPr>
          </a:p>
          <a:p>
            <a:pPr lvl="0" algn="ctr"/>
            <a:r>
              <a:rPr lang="es-MX" sz="3600" b="1" kern="0" dirty="0">
                <a:latin typeface="Edwardian Script ITC" panose="030303020407070D0804" pitchFamily="66" charset="0"/>
                <a:cs typeface="Arial"/>
              </a:rPr>
              <a:t>GP de Italia </a:t>
            </a:r>
          </a:p>
          <a:p>
            <a:pPr algn="ctr"/>
            <a:r>
              <a:rPr lang="es-MX" sz="2800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(1990 y 1992)</a:t>
            </a:r>
          </a:p>
          <a:p>
            <a:pPr algn="ctr"/>
            <a:endParaRPr lang="es-MX" sz="2800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Arial"/>
            </a:endParaRPr>
          </a:p>
          <a:p>
            <a:pPr algn="ctr"/>
            <a:r>
              <a:rPr lang="es-MX" sz="3600" b="1" kern="0" dirty="0">
                <a:latin typeface="Edwardian Script ITC" panose="030303020407070D0804" pitchFamily="66" charset="0"/>
                <a:cs typeface="Arial"/>
              </a:rPr>
              <a:t>GP de Brasil </a:t>
            </a:r>
          </a:p>
          <a:p>
            <a:pPr algn="ctr"/>
            <a:r>
              <a:rPr lang="es-MX" sz="2800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(1991 y 1993)</a:t>
            </a:r>
          </a:p>
          <a:p>
            <a:pPr algn="ctr"/>
            <a:endParaRPr lang="es-MX" sz="2800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Arial"/>
            </a:endParaRPr>
          </a:p>
          <a:p>
            <a:pPr algn="ctr"/>
            <a:r>
              <a:rPr lang="es-MX" sz="3600" b="1" kern="0" dirty="0">
                <a:latin typeface="Edwardian Script ITC" panose="030303020407070D0804" pitchFamily="66" charset="0"/>
                <a:cs typeface="Arial"/>
              </a:rPr>
              <a:t>GP de Australia </a:t>
            </a:r>
          </a:p>
          <a:p>
            <a:pPr algn="ctr"/>
            <a:r>
              <a:rPr lang="es-MX" sz="3600" b="1" kern="0" dirty="0">
                <a:latin typeface="Edwardian Script ITC" panose="030303020407070D0804" pitchFamily="66" charset="0"/>
                <a:cs typeface="Arial"/>
              </a:rPr>
              <a:t>(1991 y 1993)</a:t>
            </a:r>
            <a:endParaRPr lang="es-MX" sz="2800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Arial"/>
            </a:endParaRPr>
          </a:p>
        </p:txBody>
      </p:sp>
      <p:pic>
        <p:nvPicPr>
          <p:cNvPr id="5" name="Imagen 4" descr="Imagen que contiene persona, exterior, reproductor, atletismo&#10;&#10;Descripción generada con confianza muy alta">
            <a:extLst>
              <a:ext uri="{FF2B5EF4-FFF2-40B4-BE49-F238E27FC236}">
                <a16:creationId xmlns:a16="http://schemas.microsoft.com/office/drawing/2014/main" id="{F0A814CD-7404-430C-9644-E0F2E0A9D8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824" y="546397"/>
            <a:ext cx="3867151" cy="5767953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Imagen 6" descr="Imagen que contiene persona, rojo, sombrero, interior&#10;&#10;Descripción generada con confianza muy alta">
            <a:extLst>
              <a:ext uri="{FF2B5EF4-FFF2-40B4-BE49-F238E27FC236}">
                <a16:creationId xmlns:a16="http://schemas.microsoft.com/office/drawing/2014/main" id="{C106EE57-6345-41CA-A9D2-4190B1AC218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88" r="7997"/>
          <a:stretch/>
        </p:blipFill>
        <p:spPr>
          <a:xfrm>
            <a:off x="191732" y="575187"/>
            <a:ext cx="4807974" cy="5757392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B9407B1-D20A-4444-BD27-3FAD20456F10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32799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624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984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226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586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828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188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8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4784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1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144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C37CDF51-B081-4B5C-A423-77BD709F43D3}"/>
              </a:ext>
            </a:extLst>
          </p:cNvPr>
          <p:cNvSpPr/>
          <p:nvPr/>
        </p:nvSpPr>
        <p:spPr>
          <a:xfrm>
            <a:off x="4589673" y="787672"/>
            <a:ext cx="3403951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600" b="1" kern="0" dirty="0">
                <a:latin typeface="Edwardian Script ITC" panose="030303020407070D0804" pitchFamily="66" charset="0"/>
                <a:cs typeface="Arial"/>
              </a:rPr>
              <a:t>GP de Portugal </a:t>
            </a:r>
          </a:p>
          <a:p>
            <a:pPr algn="ctr"/>
            <a:r>
              <a:rPr lang="es-MX" sz="2800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(1985)</a:t>
            </a:r>
          </a:p>
          <a:p>
            <a:pPr algn="ctr"/>
            <a:endParaRPr lang="es-MX" sz="2800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Arial"/>
            </a:endParaRPr>
          </a:p>
          <a:p>
            <a:pPr algn="ctr"/>
            <a:r>
              <a:rPr lang="es-MX" sz="3600" b="1" kern="0" dirty="0">
                <a:latin typeface="Edwardian Script ITC" panose="030303020407070D0804" pitchFamily="66" charset="0"/>
                <a:cs typeface="Arial"/>
              </a:rPr>
              <a:t>GP de Reino Unido </a:t>
            </a:r>
          </a:p>
          <a:p>
            <a:pPr algn="ctr"/>
            <a:r>
              <a:rPr lang="es-MX" sz="2800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(1988)</a:t>
            </a:r>
          </a:p>
          <a:p>
            <a:pPr algn="ctr"/>
            <a:endParaRPr lang="es-MX" sz="2800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Arial"/>
            </a:endParaRPr>
          </a:p>
          <a:p>
            <a:pPr algn="ctr"/>
            <a:r>
              <a:rPr lang="es-MX" sz="3600" b="1" kern="0" dirty="0">
                <a:latin typeface="Edwardian Script ITC" panose="030303020407070D0804" pitchFamily="66" charset="0"/>
                <a:cs typeface="Arial"/>
              </a:rPr>
              <a:t>GP de México</a:t>
            </a:r>
            <a:r>
              <a:rPr lang="es-MX" sz="2800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 </a:t>
            </a:r>
          </a:p>
          <a:p>
            <a:pPr algn="ctr"/>
            <a:r>
              <a:rPr lang="es-MX" sz="2800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(1989)</a:t>
            </a:r>
          </a:p>
          <a:p>
            <a:pPr algn="ctr"/>
            <a:endParaRPr lang="es-MX" sz="2800" kern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Arial"/>
            </a:endParaRPr>
          </a:p>
          <a:p>
            <a:pPr algn="ctr"/>
            <a:r>
              <a:rPr lang="es-MX" sz="3600" b="1" kern="0" dirty="0">
                <a:latin typeface="Edwardian Script ITC" panose="030303020407070D0804" pitchFamily="66" charset="0"/>
                <a:cs typeface="Arial"/>
              </a:rPr>
              <a:t>GP de Europa </a:t>
            </a:r>
          </a:p>
          <a:p>
            <a:pPr algn="ctr"/>
            <a:r>
              <a:rPr lang="es-MX" sz="2800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Arial"/>
              </a:rPr>
              <a:t>(1993)</a:t>
            </a:r>
          </a:p>
        </p:txBody>
      </p:sp>
      <p:pic>
        <p:nvPicPr>
          <p:cNvPr id="5" name="Imagen 4" descr="Imagen que contiene persona, interior, hombre, sentado&#10;&#10;Descripción generada con confianza alta">
            <a:extLst>
              <a:ext uri="{FF2B5EF4-FFF2-40B4-BE49-F238E27FC236}">
                <a16:creationId xmlns:a16="http://schemas.microsoft.com/office/drawing/2014/main" id="{5A617DFA-91C6-4C0E-8F3D-0082C76266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5009" y="560438"/>
            <a:ext cx="3907918" cy="5768145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Imagen 6" descr="Imagen que contiene persona, béisbol, hombre, sombrero&#10;&#10;Descripción generada con confianza muy alta">
            <a:extLst>
              <a:ext uri="{FF2B5EF4-FFF2-40B4-BE49-F238E27FC236}">
                <a16:creationId xmlns:a16="http://schemas.microsoft.com/office/drawing/2014/main" id="{85BB2F03-3CD5-4AEC-B90A-436239C7E0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62" y="560438"/>
            <a:ext cx="4324812" cy="5766416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82CDDDF-4027-4F7F-8809-F2B425813879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23669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978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748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462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232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474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244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8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3486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256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cielo, persona, hombre, exterior&#10;&#10;Descripción generada con confianza muy alta">
            <a:extLst>
              <a:ext uri="{FF2B5EF4-FFF2-40B4-BE49-F238E27FC236}">
                <a16:creationId xmlns:a16="http://schemas.microsoft.com/office/drawing/2014/main" id="{9EF5F8A5-AF71-46A1-8993-6892697AAE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2180" y="235974"/>
            <a:ext cx="4424517" cy="3280935"/>
          </a:xfrm>
          <a:prstGeom prst="rect">
            <a:avLst/>
          </a:prstGeom>
        </p:spPr>
      </p:pic>
      <p:pic>
        <p:nvPicPr>
          <p:cNvPr id="11" name="Imagen 10" descr="Imagen que contiene monitor, pantalla, televisión, interior&#10;&#10;Descripción generada con confianza muy alta">
            <a:extLst>
              <a:ext uri="{FF2B5EF4-FFF2-40B4-BE49-F238E27FC236}">
                <a16:creationId xmlns:a16="http://schemas.microsoft.com/office/drawing/2014/main" id="{6994C783-A12D-4787-8D0D-92D26E3579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194" y="123156"/>
            <a:ext cx="4660486" cy="3495365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E255E415-266D-406D-9D50-D2B8FB76592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8096" y="-68822"/>
            <a:ext cx="3810000" cy="38100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1" y="-2524"/>
            <a:ext cx="7241457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 Senna falleció debido a un fuerte choque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sufrido en la curva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Tamburello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durante la carrera en el Autódromo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Enzo e Dino Ferrari durante el Gran Premio de San Marino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1994.</a:t>
            </a:r>
            <a:endParaRPr lang="es-MX" sz="28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8E922EA-0806-4A4A-8790-0990EB833EF2}"/>
              </a:ext>
            </a:extLst>
          </p:cNvPr>
          <p:cNvSpPr/>
          <p:nvPr/>
        </p:nvSpPr>
        <p:spPr>
          <a:xfrm>
            <a:off x="1" y="1566654"/>
            <a:ext cx="7241457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varilla de la suspensión del vehículo atravesó la visera de su casco provocándole una fatal herida en la cabeza.</a:t>
            </a:r>
            <a:endParaRPr lang="es-MX" sz="28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E721AED-52D8-4125-9BDF-287EB405F0B9}"/>
              </a:ext>
            </a:extLst>
          </p:cNvPr>
          <p:cNvSpPr/>
          <p:nvPr/>
        </p:nvSpPr>
        <p:spPr>
          <a:xfrm>
            <a:off x="1" y="2437515"/>
            <a:ext cx="724145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muerte motivó tres días de luto del gobierno de Brasil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un entierro con honores de Estado…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de un millón de personas lo despidieron en su traslado al cementerio.</a:t>
            </a:r>
            <a:endParaRPr lang="es-MX" sz="28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767A10E-59F7-4D7E-AE1B-2F528696BD85}"/>
              </a:ext>
            </a:extLst>
          </p:cNvPr>
          <p:cNvSpPr/>
          <p:nvPr/>
        </p:nvSpPr>
        <p:spPr>
          <a:xfrm>
            <a:off x="2287433" y="5096377"/>
            <a:ext cx="9904567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primera curva del Autódromo José Carlos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Pacede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 ciudad natal fue bautizada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S de Senna, dado que él propuso el diseño de dicha sección del trazado.</a:t>
            </a:r>
            <a:endParaRPr lang="es-MX" sz="28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1E64F00F-AFEC-4975-AB78-BBC8845FAEC9}"/>
              </a:ext>
            </a:extLst>
          </p:cNvPr>
          <p:cNvSpPr/>
          <p:nvPr/>
        </p:nvSpPr>
        <p:spPr>
          <a:xfrm>
            <a:off x="2277981" y="6025294"/>
            <a:ext cx="991402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Debido a su afamada vida pública tiene numerosos monumentos,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clubes de fanes y recuerdos por todo el mundo.</a:t>
            </a:r>
            <a:endParaRPr lang="es-MX" sz="28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4F29F6ED-EBA8-4146-938D-A04BAED88D40}"/>
              </a:ext>
            </a:extLst>
          </p:cNvPr>
          <p:cNvSpPr/>
          <p:nvPr/>
        </p:nvSpPr>
        <p:spPr>
          <a:xfrm>
            <a:off x="2287433" y="3731888"/>
            <a:ext cx="9904568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Desde la muerte de los pilotos Ayrton Senna y Roland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Ratzenberger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incrementó de manera drástica la seguridad de la Fórmula 1 asignándole dicho puesto al experimentado médico de pista </a:t>
            </a:r>
          </a:p>
          <a:p>
            <a:pPr lvl="0" algn="ctr">
              <a:lnSpc>
                <a:spcPts val="28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Sid Watkins el cual intentó reanimar al piloto el día de su accidente.</a:t>
            </a:r>
            <a:endParaRPr lang="es-MX" sz="28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Imagen 11" descr="Imagen que contiene persona, hombre, exterior, pez&#10;&#10;Descripción generada con confianza muy alta">
            <a:extLst>
              <a:ext uri="{FF2B5EF4-FFF2-40B4-BE49-F238E27FC236}">
                <a16:creationId xmlns:a16="http://schemas.microsoft.com/office/drawing/2014/main" id="{B33DB74F-0E1A-4026-8EB1-A1EE8654C47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4" y="3453082"/>
            <a:ext cx="2268526" cy="340491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3D262DD0-774B-4E26-892C-18A78341585F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771473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188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26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3726"/>
                            </p:stCondLst>
                            <p:childTnLst>
                              <p:par>
                                <p:cTn id="27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7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7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7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7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104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7824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6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0" grpId="0"/>
      <p:bldP spid="1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6096000" y="-5576"/>
            <a:ext cx="6096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Desde entonces no hubo más accidentes trágicos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Fórmula 1 hasta 2014, cuando Jules Bianchi sufrió un accidente en el circuito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Suzuka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posteriormente le costaría la vida.</a:t>
            </a:r>
            <a:endParaRPr lang="es-MX" sz="28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0744967-F792-4CF6-B3A2-5297B45FADC8}"/>
              </a:ext>
            </a:extLst>
          </p:cNvPr>
          <p:cNvSpPr/>
          <p:nvPr/>
        </p:nvSpPr>
        <p:spPr>
          <a:xfrm>
            <a:off x="6096000" y="1438213"/>
            <a:ext cx="6096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piloto compitió en Fórmula 1  para los equipos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Toleman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Lotus, McLaren y Williams,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entre 1984 y 1994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ganando el campeonato del mundo en 1988, 1990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1991, siendo subcampeón en 1989 y 1993,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tercero en 1987 y cuarto en 1985, 1986 y 1992  acumulando en total 41 victorias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seis de ellas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Mónaco, récord para el evento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80 podios y 65 pole positions en tan solo 162 clasificaciones, con una efectividad del 40%.</a:t>
            </a:r>
            <a:endParaRPr lang="es-MX" sz="28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0315FFE-85EE-4FB0-8EE9-42B6F08F80EB}"/>
              </a:ext>
            </a:extLst>
          </p:cNvPr>
          <p:cNvSpPr/>
          <p:nvPr/>
        </p:nvSpPr>
        <p:spPr>
          <a:xfrm>
            <a:off x="6096000" y="4999559"/>
            <a:ext cx="609600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fue aclamado por sus extraordinarios desempeños con pista mojada, como el Gran Premio de Mónaco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1984, Gran Premio de Portugal de 1985 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Gran Premio de Europa de 1993 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teniendo los demás pilotos coches superiores.</a:t>
            </a:r>
            <a:endParaRPr lang="es-MX" sz="28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hierba, automóvil, exterior, carretera&#10;&#10;Descripción generada con confianza muy alta">
            <a:extLst>
              <a:ext uri="{FF2B5EF4-FFF2-40B4-BE49-F238E27FC236}">
                <a16:creationId xmlns:a16="http://schemas.microsoft.com/office/drawing/2014/main" id="{5F2CCD9D-2B10-4AE5-A4AA-757AEDDEA1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576"/>
            <a:ext cx="6293964" cy="314698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1" name="Imagen 10" descr="Imagen que contiene persona, hombre, exterior, carretera&#10;&#10;Descripción generada con confianza muy alta">
            <a:extLst>
              <a:ext uri="{FF2B5EF4-FFF2-40B4-BE49-F238E27FC236}">
                <a16:creationId xmlns:a16="http://schemas.microsoft.com/office/drawing/2014/main" id="{824AD3E4-1C14-4F85-8BAC-5ACAB44C44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11920"/>
            <a:ext cx="6293964" cy="352806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640FBE44-4EFB-41AD-B807-130FE659EAB7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  <p:pic>
        <p:nvPicPr>
          <p:cNvPr id="10" name="Imagen 9" descr="Imagen que contiene persona, hombre, exterior, carretera&#10;&#10;Descripción generada con confianza muy alta">
            <a:extLst>
              <a:ext uri="{FF2B5EF4-FFF2-40B4-BE49-F238E27FC236}">
                <a16:creationId xmlns:a16="http://schemas.microsoft.com/office/drawing/2014/main" id="{52BC3B0B-3CE8-45B9-B33E-C34455E57B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8" y="3331588"/>
            <a:ext cx="6293964" cy="352806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385308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95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3098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7108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3D262DD0-774B-4E26-892C-18A78341585F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  <p:pic>
        <p:nvPicPr>
          <p:cNvPr id="11" name="Imagen 10" descr="Imagen que contiene exterior, árbol, señal, cielo&#10;&#10;Descripción generada con confianza muy alta">
            <a:extLst>
              <a:ext uri="{FF2B5EF4-FFF2-40B4-BE49-F238E27FC236}">
                <a16:creationId xmlns:a16="http://schemas.microsoft.com/office/drawing/2014/main" id="{96605FDD-9C98-4FED-BD65-2C614095D2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"/>
            <a:ext cx="4016004" cy="2402511"/>
          </a:xfrm>
          <a:prstGeom prst="rect">
            <a:avLst/>
          </a:prstGeom>
        </p:spPr>
      </p:pic>
      <p:pic>
        <p:nvPicPr>
          <p:cNvPr id="23" name="Imagen 22" descr="Imagen que contiene suelo&#10;&#10;Descripción generada con confianza alta">
            <a:extLst>
              <a:ext uri="{FF2B5EF4-FFF2-40B4-BE49-F238E27FC236}">
                <a16:creationId xmlns:a16="http://schemas.microsoft.com/office/drawing/2014/main" id="{383C0124-29D1-4800-A231-55BEBF6CD2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004" y="60413"/>
            <a:ext cx="4157305" cy="2349262"/>
          </a:xfrm>
          <a:prstGeom prst="rect">
            <a:avLst/>
          </a:prstGeom>
        </p:spPr>
      </p:pic>
      <p:pic>
        <p:nvPicPr>
          <p:cNvPr id="25" name="Imagen 24" descr="Imagen que contiene exterior, edificio, cielo, árbol&#10;&#10;Descripción generada con confianza muy alta">
            <a:extLst>
              <a:ext uri="{FF2B5EF4-FFF2-40B4-BE49-F238E27FC236}">
                <a16:creationId xmlns:a16="http://schemas.microsoft.com/office/drawing/2014/main" id="{B874E71A-A1AF-455B-A9A6-590153110C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3309" y="1"/>
            <a:ext cx="4022008" cy="2402486"/>
          </a:xfrm>
          <a:prstGeom prst="rect">
            <a:avLst/>
          </a:prstGeom>
        </p:spPr>
      </p:pic>
      <p:pic>
        <p:nvPicPr>
          <p:cNvPr id="31" name="Imagen 30" descr="Imagen que contiene hierba, árbol, exterior, señal&#10;&#10;Descripción generada con confianza muy alta">
            <a:extLst>
              <a:ext uri="{FF2B5EF4-FFF2-40B4-BE49-F238E27FC236}">
                <a16:creationId xmlns:a16="http://schemas.microsoft.com/office/drawing/2014/main" id="{BB6359A1-7B53-45D4-8D11-78E5A60A3E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5108" y="2400074"/>
            <a:ext cx="2812625" cy="2109469"/>
          </a:xfrm>
          <a:prstGeom prst="rect">
            <a:avLst/>
          </a:prstGeom>
        </p:spPr>
      </p:pic>
      <p:pic>
        <p:nvPicPr>
          <p:cNvPr id="33" name="Imagen 32" descr="Imagen que contiene hierba, exterior, cielo, árbol&#10;&#10;Descripción generada con confianza muy alta">
            <a:extLst>
              <a:ext uri="{FF2B5EF4-FFF2-40B4-BE49-F238E27FC236}">
                <a16:creationId xmlns:a16="http://schemas.microsoft.com/office/drawing/2014/main" id="{338CBA04-06A7-4BA7-8A26-F2DA2AEB42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610" y="4515981"/>
            <a:ext cx="3197976" cy="2342020"/>
          </a:xfrm>
          <a:prstGeom prst="rect">
            <a:avLst/>
          </a:prstGeom>
        </p:spPr>
      </p:pic>
      <p:pic>
        <p:nvPicPr>
          <p:cNvPr id="35" name="Imagen 34" descr="Imagen que contiene pared, interior, sentado, mesa&#10;&#10;Descripción generada con confianza muy alta">
            <a:extLst>
              <a:ext uri="{FF2B5EF4-FFF2-40B4-BE49-F238E27FC236}">
                <a16:creationId xmlns:a16="http://schemas.microsoft.com/office/drawing/2014/main" id="{79ACA77D-C4F1-42DA-AC29-B406886EB4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451" y="2400074"/>
            <a:ext cx="3552410" cy="4457926"/>
          </a:xfrm>
          <a:prstGeom prst="rect">
            <a:avLst/>
          </a:prstGeom>
        </p:spPr>
      </p:pic>
      <p:pic>
        <p:nvPicPr>
          <p:cNvPr id="37" name="Imagen 36" descr="Imagen que contiene suelo&#10;&#10;Descripción generada con confianza alta">
            <a:extLst>
              <a:ext uri="{FF2B5EF4-FFF2-40B4-BE49-F238E27FC236}">
                <a16:creationId xmlns:a16="http://schemas.microsoft.com/office/drawing/2014/main" id="{B026F9C3-8F4E-4048-8A49-F6799848269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641" y="4509543"/>
            <a:ext cx="3131275" cy="2348457"/>
          </a:xfrm>
          <a:prstGeom prst="rect">
            <a:avLst/>
          </a:prstGeom>
        </p:spPr>
      </p:pic>
      <p:pic>
        <p:nvPicPr>
          <p:cNvPr id="27" name="Imagen 26" descr="Imagen que contiene exterior, hierba, carretera, árbol&#10;&#10;Descripción generada con confianza muy alta">
            <a:extLst>
              <a:ext uri="{FF2B5EF4-FFF2-40B4-BE49-F238E27FC236}">
                <a16:creationId xmlns:a16="http://schemas.microsoft.com/office/drawing/2014/main" id="{A847CFBB-6057-433A-8525-954AF9C10B2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5" y="2400074"/>
            <a:ext cx="2814345" cy="2110759"/>
          </a:xfrm>
          <a:prstGeom prst="rect">
            <a:avLst/>
          </a:prstGeom>
        </p:spPr>
      </p:pic>
      <p:pic>
        <p:nvPicPr>
          <p:cNvPr id="29" name="Imagen 28" descr="Imagen que contiene árbol, exterior, cielo, carretera&#10;&#10;Descripción generada con confianza muy alta">
            <a:extLst>
              <a:ext uri="{FF2B5EF4-FFF2-40B4-BE49-F238E27FC236}">
                <a16:creationId xmlns:a16="http://schemas.microsoft.com/office/drawing/2014/main" id="{16371CB9-F8DF-474B-B35F-C077A61C191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550" y="2414822"/>
            <a:ext cx="3006557" cy="2139039"/>
          </a:xfrm>
          <a:prstGeom prst="rect">
            <a:avLst/>
          </a:prstGeom>
        </p:spPr>
      </p:pic>
      <p:pic>
        <p:nvPicPr>
          <p:cNvPr id="39" name="Imagen 38" descr="Imagen que contiene árbol, exterior, edificio&#10;&#10;Descripción generada con confianza muy alta">
            <a:extLst>
              <a:ext uri="{FF2B5EF4-FFF2-40B4-BE49-F238E27FC236}">
                <a16:creationId xmlns:a16="http://schemas.microsoft.com/office/drawing/2014/main" id="{BE2FA277-D5EA-4D2E-BE4D-39DF11E1ECA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183" y="4503643"/>
            <a:ext cx="2354356" cy="2354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294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6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4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20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3D262DD0-774B-4E26-892C-18A78341585F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  <p:pic>
        <p:nvPicPr>
          <p:cNvPr id="4" name="Imagen 3" descr="Imagen que contiene exterior, árbol, cielo, edificio&#10;&#10;Descripción generada con confianza muy alta">
            <a:extLst>
              <a:ext uri="{FF2B5EF4-FFF2-40B4-BE49-F238E27FC236}">
                <a16:creationId xmlns:a16="http://schemas.microsoft.com/office/drawing/2014/main" id="{8398D8B4-2C98-4FDF-A1B6-972F3D696A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429000" cy="3429000"/>
          </a:xfrm>
          <a:prstGeom prst="rect">
            <a:avLst/>
          </a:prstGeom>
        </p:spPr>
      </p:pic>
      <p:pic>
        <p:nvPicPr>
          <p:cNvPr id="6" name="Imagen 5" descr="Imagen que contiene hierba, exterior, valla, deporte&#10;&#10;Descripción generada con confianza muy alta">
            <a:extLst>
              <a:ext uri="{FF2B5EF4-FFF2-40B4-BE49-F238E27FC236}">
                <a16:creationId xmlns:a16="http://schemas.microsoft.com/office/drawing/2014/main" id="{80040858-CC25-45B4-9C0A-72221ED230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623" y="0"/>
            <a:ext cx="5142352" cy="3429000"/>
          </a:xfrm>
          <a:prstGeom prst="rect">
            <a:avLst/>
          </a:prstGeom>
        </p:spPr>
      </p:pic>
      <p:pic>
        <p:nvPicPr>
          <p:cNvPr id="8" name="Imagen 7" descr="Imagen que contiene texto, tumba&#10;&#10;Descripción generada con confianza muy alta">
            <a:extLst>
              <a:ext uri="{FF2B5EF4-FFF2-40B4-BE49-F238E27FC236}">
                <a16:creationId xmlns:a16="http://schemas.microsoft.com/office/drawing/2014/main" id="{FD343EDB-B014-4701-A2EB-39F382BF62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599" y="0"/>
            <a:ext cx="3561777" cy="3429000"/>
          </a:xfrm>
          <a:prstGeom prst="rect">
            <a:avLst/>
          </a:prstGeom>
        </p:spPr>
      </p:pic>
      <p:pic>
        <p:nvPicPr>
          <p:cNvPr id="10" name="Imagen 9" descr="Imagen que contiene árbol, exterior, persona&#10;&#10;Descripción generada con confianza muy alta">
            <a:extLst>
              <a:ext uri="{FF2B5EF4-FFF2-40B4-BE49-F238E27FC236}">
                <a16:creationId xmlns:a16="http://schemas.microsoft.com/office/drawing/2014/main" id="{5E7523BB-D469-4AB3-8EE9-7D69A19CD6C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91930"/>
            <a:ext cx="4621427" cy="3466070"/>
          </a:xfrm>
          <a:prstGeom prst="rect">
            <a:avLst/>
          </a:prstGeom>
        </p:spPr>
      </p:pic>
      <p:pic>
        <p:nvPicPr>
          <p:cNvPr id="12" name="Imagen 11" descr="Imagen que contiene persona, foto, hombre&#10;&#10;Descripción generada con confianza alta">
            <a:extLst>
              <a:ext uri="{FF2B5EF4-FFF2-40B4-BE49-F238E27FC236}">
                <a16:creationId xmlns:a16="http://schemas.microsoft.com/office/drawing/2014/main" id="{CA914E0B-23B4-4B37-9334-E15A199532D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5902" y="3428912"/>
            <a:ext cx="4544237" cy="3429087"/>
          </a:xfrm>
          <a:prstGeom prst="rect">
            <a:avLst/>
          </a:prstGeom>
        </p:spPr>
      </p:pic>
      <p:pic>
        <p:nvPicPr>
          <p:cNvPr id="15" name="Imagen 14" descr="Imagen que contiene reloj, objeto, interior, sentado&#10;&#10;Descripción generada con confianza muy alta">
            <a:extLst>
              <a:ext uri="{FF2B5EF4-FFF2-40B4-BE49-F238E27FC236}">
                <a16:creationId xmlns:a16="http://schemas.microsoft.com/office/drawing/2014/main" id="{04BA9836-2ECE-49CA-BE85-E1066FB2E9D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920" y="3410459"/>
            <a:ext cx="3073981" cy="1696093"/>
          </a:xfrm>
          <a:prstGeom prst="rect">
            <a:avLst/>
          </a:prstGeom>
        </p:spPr>
      </p:pic>
      <p:pic>
        <p:nvPicPr>
          <p:cNvPr id="17" name="Imagen 16" descr="Imagen que contiene objeto, cielo&#10;&#10;Descripción generada con confianza muy alta">
            <a:extLst>
              <a:ext uri="{FF2B5EF4-FFF2-40B4-BE49-F238E27FC236}">
                <a16:creationId xmlns:a16="http://schemas.microsoft.com/office/drawing/2014/main" id="{C04910B5-1BB6-4754-9A30-63245F1E976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427" y="5125005"/>
            <a:ext cx="3112834" cy="1732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9248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6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00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40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3D262DD0-774B-4E26-892C-18A78341585F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  <p:pic>
        <p:nvPicPr>
          <p:cNvPr id="6" name="Imagen 5" descr="Imagen que contiene árbol, exterior, señal, texto&#10;&#10;Descripción generada con confianza muy alta">
            <a:extLst>
              <a:ext uri="{FF2B5EF4-FFF2-40B4-BE49-F238E27FC236}">
                <a16:creationId xmlns:a16="http://schemas.microsoft.com/office/drawing/2014/main" id="{CF99527F-3276-4116-BB8D-B1439332F7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0357" y="0"/>
            <a:ext cx="5280196" cy="3429000"/>
          </a:xfrm>
          <a:prstGeom prst="rect">
            <a:avLst/>
          </a:prstGeom>
        </p:spPr>
      </p:pic>
      <p:pic>
        <p:nvPicPr>
          <p:cNvPr id="8" name="Imagen 7" descr="Imagen que contiene árbol, exterior, hierba, cielo&#10;&#10;Descripción generada con confianza muy alta">
            <a:extLst>
              <a:ext uri="{FF2B5EF4-FFF2-40B4-BE49-F238E27FC236}">
                <a16:creationId xmlns:a16="http://schemas.microsoft.com/office/drawing/2014/main" id="{39A76DF1-5034-4BC7-BC1B-27A89F5A5E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85751"/>
            <a:ext cx="5853650" cy="3472249"/>
          </a:xfrm>
          <a:prstGeom prst="rect">
            <a:avLst/>
          </a:prstGeom>
        </p:spPr>
      </p:pic>
      <p:pic>
        <p:nvPicPr>
          <p:cNvPr id="4" name="Imagen 3" descr="Imagen que contiene hierba, árbol, cielo, exterior&#10;&#10;Descripción generada con confianza muy alta">
            <a:extLst>
              <a:ext uri="{FF2B5EF4-FFF2-40B4-BE49-F238E27FC236}">
                <a16:creationId xmlns:a16="http://schemas.microsoft.com/office/drawing/2014/main" id="{BD7CD562-390A-495B-8D31-EB0FA134FC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70357" cy="3435179"/>
          </a:xfrm>
          <a:prstGeom prst="rect">
            <a:avLst/>
          </a:prstGeom>
        </p:spPr>
      </p:pic>
      <p:pic>
        <p:nvPicPr>
          <p:cNvPr id="10" name="Imagen 9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3F5B3B3F-9D51-49D7-993F-0C285F70D9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650" y="3429000"/>
            <a:ext cx="633835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985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BAC9CE84-F16D-49D0-86C2-5922D7CC767E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  <p:pic>
        <p:nvPicPr>
          <p:cNvPr id="6" name="Imagen 5" descr="Imagen que contiene hierba, cielo, interior&#10;&#10;Descripción generada con confianza muy alta">
            <a:extLst>
              <a:ext uri="{FF2B5EF4-FFF2-40B4-BE49-F238E27FC236}">
                <a16:creationId xmlns:a16="http://schemas.microsoft.com/office/drawing/2014/main" id="{150F74FD-54E1-4D55-B2F1-FE9A8EFB24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-32079"/>
            <a:ext cx="6095999" cy="3461079"/>
          </a:xfrm>
          <a:prstGeom prst="rect">
            <a:avLst/>
          </a:prstGeom>
        </p:spPr>
      </p:pic>
      <p:pic>
        <p:nvPicPr>
          <p:cNvPr id="4" name="Imagen 3" descr="Imagen que contiene edificio, interior&#10;&#10;Descripción generada con confianza muy alta">
            <a:extLst>
              <a:ext uri="{FF2B5EF4-FFF2-40B4-BE49-F238E27FC236}">
                <a16:creationId xmlns:a16="http://schemas.microsoft.com/office/drawing/2014/main" id="{20D71BE6-1FE3-4A33-84C1-48E2112390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3872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3D262DD0-774B-4E26-892C-18A78341585F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  <p:pic>
        <p:nvPicPr>
          <p:cNvPr id="4" name="Imagen 3" descr="Imagen que contiene artículos, interior, automóvil&#10;&#10;Descripción generada con confianza alta">
            <a:extLst>
              <a:ext uri="{FF2B5EF4-FFF2-40B4-BE49-F238E27FC236}">
                <a16:creationId xmlns:a16="http://schemas.microsoft.com/office/drawing/2014/main" id="{FF952253-DF19-4756-A4D1-A6298C3502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3071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persona, cielo, exterior, hombre&#10;&#10;Descripción generada con confianza muy alta">
            <a:extLst>
              <a:ext uri="{FF2B5EF4-FFF2-40B4-BE49-F238E27FC236}">
                <a16:creationId xmlns:a16="http://schemas.microsoft.com/office/drawing/2014/main" id="{79AE890A-BA3A-440E-905F-04F19F39DA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2028" y="-1"/>
            <a:ext cx="6499973" cy="390453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1" y="235054"/>
            <a:ext cx="6095999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Era reconocido principalmente por su conducción veloz, técnica superlativa y a veces agresiva en carreras.</a:t>
            </a:r>
            <a:endParaRPr lang="es-MX" sz="28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021FD01-0544-478D-BF5D-AD7A79A5A1B1}"/>
              </a:ext>
            </a:extLst>
          </p:cNvPr>
          <p:cNvSpPr/>
          <p:nvPr/>
        </p:nvSpPr>
        <p:spPr>
          <a:xfrm>
            <a:off x="1" y="1181532"/>
            <a:ext cx="6297560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Mantuvo una rivalidad intensa con el piloto francés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Alain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durante gran parte de su carrera,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incluyendo dos años como compañeros de equipo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McLaren.</a:t>
            </a:r>
            <a:endParaRPr lang="es-MX" sz="28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8CEFEA4-581B-4B73-9E1A-7FB695BEDA52}"/>
              </a:ext>
            </a:extLst>
          </p:cNvPr>
          <p:cNvSpPr/>
          <p:nvPr/>
        </p:nvSpPr>
        <p:spPr>
          <a:xfrm>
            <a:off x="1" y="2790660"/>
            <a:ext cx="6095999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muchos, la rivalidad Senna-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la más intensa en toda la historia de la categoría.</a:t>
            </a:r>
            <a:endParaRPr lang="es-MX" sz="2800" b="1" kern="1800" dirty="0">
              <a:solidFill>
                <a:srgbClr val="000000"/>
              </a:solidFill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7DFBE70-312F-473E-89C6-62FE4C514087}"/>
              </a:ext>
            </a:extLst>
          </p:cNvPr>
          <p:cNvSpPr/>
          <p:nvPr/>
        </p:nvSpPr>
        <p:spPr>
          <a:xfrm>
            <a:off x="2" y="4885968"/>
            <a:ext cx="7934630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reconocida revista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Autosport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el año 2009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puso en contacto con 217 pilotos y expilotos de la Fórmula 1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realizar una votación y crear un ranking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los mejores pilotos de la historia, de dicho serial,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lista estaba encabezada por Ayrton Senna.</a:t>
            </a:r>
            <a:endParaRPr kumimoji="0" lang="es-MX" sz="2800" b="1" i="0" u="none" strike="noStrike" kern="18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51677880-DCB6-4074-9E21-DE3727C8CFB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A536EC0-D31B-496C-863E-C6F2B46F5E4F}"/>
              </a:ext>
            </a:extLst>
          </p:cNvPr>
          <p:cNvSpPr/>
          <p:nvPr/>
        </p:nvSpPr>
        <p:spPr>
          <a:xfrm>
            <a:off x="1" y="3784753"/>
            <a:ext cx="7934631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está entre los más exitosos y dominantes pilotos de la era moderna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para muchos expertos, es el más rápido de la historia.</a:t>
            </a:r>
            <a:endParaRPr kumimoji="0" lang="es-MX" sz="2800" b="1" i="0" u="none" strike="noStrike" kern="18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Imagen 11" descr="Firma de Ayrton Senna da Silva">
            <a:extLst>
              <a:ext uri="{FF2B5EF4-FFF2-40B4-BE49-F238E27FC236}">
                <a16:creationId xmlns:a16="http://schemas.microsoft.com/office/drawing/2014/main" id="{A1751763-42D7-440E-B1D4-C11D8DFB2C9A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174" y="4203917"/>
            <a:ext cx="3269381" cy="23349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91003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9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9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9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2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1286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6356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3434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1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4934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9" grpId="0"/>
      <p:bldP spid="11" grpId="0"/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Ayrton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Senna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lvl="0" algn="ctr" defTabSz="1219140">
              <a:lnSpc>
                <a:spcPts val="3333"/>
              </a:lnSpc>
              <a:defRPr/>
            </a:pPr>
            <a:r>
              <a:rPr lang="es-ES" sz="3200" b="1" kern="0" spc="5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Edwardian Script ITC" pitchFamily="66" charset="0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Total: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01 horas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53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44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7" name="Imagen 16" descr="Imagen que contiene transporte&#10;&#10;Descripción generada con confianza alta">
            <a:extLst>
              <a:ext uri="{FF2B5EF4-FFF2-40B4-BE49-F238E27FC236}">
                <a16:creationId xmlns:a16="http://schemas.microsoft.com/office/drawing/2014/main" id="{89C16F51-7EA7-4F69-9ED7-A27E2DDE5A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" y="0"/>
            <a:ext cx="12207240" cy="6843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45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Gabriel's Oboe PD-Eaglenest-1.wav"/>
          </p:stSnd>
        </p:sndAc>
      </p:transition>
    </mc:Choice>
    <mc:Fallback xmlns="">
      <p:transition spd="slow" advTm="0">
        <p:fade/>
        <p:sndAc>
          <p:stSnd>
            <p:snd r:embed="rId10" name="Gabriel's Oboe PD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7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5722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2383697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19439</TotalTime>
  <Words>3067</Words>
  <Application>Microsoft Office PowerPoint</Application>
  <PresentationFormat>Panorámica</PresentationFormat>
  <Paragraphs>376</Paragraphs>
  <Slides>38</Slides>
  <Notes>1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51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1_Tema de Office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1985, 1986, 1989 y 1993  Ayrton Senna 2   Versión Completa  01:53'44  MisppsxCorreo</dc:title>
  <dc:creator>Eagle's nest</dc:creator>
  <cp:lastModifiedBy>Eagle's nest</cp:lastModifiedBy>
  <cp:revision>1651</cp:revision>
  <dcterms:created xsi:type="dcterms:W3CDTF">2017-07-02T00:56:35Z</dcterms:created>
  <dcterms:modified xsi:type="dcterms:W3CDTF">2018-02-26T02:32:02Z</dcterms:modified>
</cp:coreProperties>
</file>