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56"/>
  </p:notesMasterIdLst>
  <p:sldIdLst>
    <p:sldId id="1483" r:id="rId4"/>
    <p:sldId id="529" r:id="rId5"/>
    <p:sldId id="1468" r:id="rId6"/>
    <p:sldId id="1469" r:id="rId7"/>
    <p:sldId id="1470" r:id="rId8"/>
    <p:sldId id="1471" r:id="rId9"/>
    <p:sldId id="1472" r:id="rId10"/>
    <p:sldId id="1473" r:id="rId11"/>
    <p:sldId id="1474" r:id="rId12"/>
    <p:sldId id="1475" r:id="rId13"/>
    <p:sldId id="1476" r:id="rId14"/>
    <p:sldId id="1477" r:id="rId15"/>
    <p:sldId id="1478" r:id="rId16"/>
    <p:sldId id="1479" r:id="rId17"/>
    <p:sldId id="1480" r:id="rId18"/>
    <p:sldId id="1481" r:id="rId19"/>
    <p:sldId id="1482" r:id="rId20"/>
    <p:sldId id="1428" r:id="rId21"/>
    <p:sldId id="1198" r:id="rId22"/>
    <p:sldId id="1203" r:id="rId23"/>
    <p:sldId id="1207" r:id="rId24"/>
    <p:sldId id="1212" r:id="rId25"/>
    <p:sldId id="1216" r:id="rId26"/>
    <p:sldId id="1222" r:id="rId27"/>
    <p:sldId id="1225" r:id="rId28"/>
    <p:sldId id="1228" r:id="rId29"/>
    <p:sldId id="1233" r:id="rId30"/>
    <p:sldId id="1237" r:id="rId31"/>
    <p:sldId id="1429" r:id="rId32"/>
    <p:sldId id="1242" r:id="rId33"/>
    <p:sldId id="1246" r:id="rId34"/>
    <p:sldId id="1251" r:id="rId35"/>
    <p:sldId id="1255" r:id="rId36"/>
    <p:sldId id="1262" r:id="rId37"/>
    <p:sldId id="1268" r:id="rId38"/>
    <p:sldId id="1259" r:id="rId39"/>
    <p:sldId id="1245" r:id="rId40"/>
    <p:sldId id="1247" r:id="rId41"/>
    <p:sldId id="1266" r:id="rId42"/>
    <p:sldId id="1248" r:id="rId43"/>
    <p:sldId id="1267" r:id="rId44"/>
    <p:sldId id="1249" r:id="rId45"/>
    <p:sldId id="1256" r:id="rId46"/>
    <p:sldId id="1308" r:id="rId47"/>
    <p:sldId id="1312" r:id="rId48"/>
    <p:sldId id="1317" r:id="rId49"/>
    <p:sldId id="1320" r:id="rId50"/>
    <p:sldId id="1326" r:id="rId51"/>
    <p:sldId id="1332" r:id="rId52"/>
    <p:sldId id="1433" r:id="rId53"/>
    <p:sldId id="806" r:id="rId54"/>
    <p:sldId id="807" r:id="rId5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1B1B"/>
    <a:srgbClr val="191C29"/>
    <a:srgbClr val="1A2028"/>
    <a:srgbClr val="151A21"/>
    <a:srgbClr val="181E26"/>
    <a:srgbClr val="12161C"/>
    <a:srgbClr val="1C232C"/>
    <a:srgbClr val="222A35"/>
    <a:srgbClr val="14181E"/>
    <a:srgbClr val="0F12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681" autoAdjust="0"/>
    <p:restoredTop sz="94322" autoAdjust="0"/>
  </p:normalViewPr>
  <p:slideViewPr>
    <p:cSldViewPr snapToGrid="0" showGuides="1">
      <p:cViewPr varScale="1">
        <p:scale>
          <a:sx n="65" d="100"/>
          <a:sy n="65" d="100"/>
        </p:scale>
        <p:origin x="396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079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87F657-8C5E-4E38-92AB-230687246DA7}" type="slidenum">
              <a:rPr kumimoji="0" lang="es-MX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MX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9820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27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9624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87F657-8C5E-4E38-92AB-230687246DA7}" type="slidenum">
              <a:rPr lang="es-MX" smtClean="0"/>
              <a:t>42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7859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721A9-8BB2-4FFD-AE06-13AA17C6A930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523C-018C-405A-8931-24D472C25402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580F9F-4275-4032-BEC6-871C4D9D4B5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A235A-DC1D-4332-876D-21C4FB48A8CB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EEB88-C011-4B6B-A1FD-F7488E988B35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23A10-23A6-47CC-9457-96297BD0AC38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AD5F1A-CA02-460E-944E-44B54F00471B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F44B1-2AE8-46DE-A986-52F86570907A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9B170-D5DF-489E-B7FE-0A2C22011809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3FF45-7C22-41BD-9294-00C17CE8E94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5A895-2C54-4DA3-B843-FEBF0E62FA5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6AA0C-B355-470C-B41D-19ED61609F52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1303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FB9087-59C7-4FD9-A01C-3459B4D9D22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187019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1D5A-BF42-45A1-8C8F-66983317338B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55779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4AFB5-B3E5-44DA-953B-91E6B20F0017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02916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22301-D9D6-4B73-BCB0-6BC6D4DB6D78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730794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32630-1F8B-47F9-9F67-05CFEA8CC148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57434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3E9B-95DF-43ED-BDEF-D21421E58103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645032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3029A-C942-4CDC-821F-B776D03889C8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661086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AB9E90-8EBC-455A-BB27-A4901D05A51D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02385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9E4A4F-E0E9-47A7-9DB2-18606B9A9C15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550256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706287-0843-42B9-B48A-FA99A732E26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827513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C79C7C-E9BD-4BB6-9B3E-3737BC01202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3523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6463-D584-4223-8D65-16AEF810A06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190903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49B45-9E77-4464-A7E2-2647EFE0A8F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758116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E07C4-0B96-4746-B124-D1E03013CE25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350198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5EF24-71A3-44FB-80BA-D4B8250CFB52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5283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29F9B-D54F-4FC5-911F-0A2A62AB949C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8895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7298C-DCA8-4525-AD8E-B22E4287AF2F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71271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D3679-B8F2-4445-9589-8CE73C55E2E1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03483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24758-85AA-448C-A797-E8BD1A414973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158930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26305-52C1-443E-A018-D77A4801CCF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718977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21DD6-363F-4636-AECA-2AF81E260E19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37420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36433-A440-4F17-AF10-4B7FDA5B624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1C2DA-63D4-4329-9DC8-4A3F017A6F4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6321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A6497A60-0439-45ED-B8C8-CD96321DEDB2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84889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2.wav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image" Target="../media/image39.jpg"/><Relationship Id="rId4" Type="http://schemas.openxmlformats.org/officeDocument/2006/relationships/image" Target="../media/image3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Senna_Brands_1986.jpg" TargetMode="External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g"/><Relationship Id="rId4" Type="http://schemas.openxmlformats.org/officeDocument/2006/relationships/image" Target="../media/image4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4.wav"/><Relationship Id="rId4" Type="http://schemas.openxmlformats.org/officeDocument/2006/relationships/image" Target="../media/image67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8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jpg"/><Relationship Id="rId4" Type="http://schemas.openxmlformats.org/officeDocument/2006/relationships/image" Target="../media/image79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7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3.jp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95.png"/><Relationship Id="rId5" Type="http://schemas.openxmlformats.org/officeDocument/2006/relationships/image" Target="../media/image94.jpg"/><Relationship Id="rId10" Type="http://schemas.openxmlformats.org/officeDocument/2006/relationships/audio" Target="../media/audio6.wav"/><Relationship Id="rId4" Type="http://schemas.openxmlformats.org/officeDocument/2006/relationships/audio" Target="../media/audio6.wav"/><Relationship Id="rId9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7.png"/><Relationship Id="rId10" Type="http://schemas.openxmlformats.org/officeDocument/2006/relationships/image" Target="../media/image10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2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A126BC1E-EA72-493B-804D-805E04FF370D}"/>
              </a:ext>
            </a:extLst>
          </p:cNvPr>
          <p:cNvSpPr txBox="1"/>
          <p:nvPr/>
        </p:nvSpPr>
        <p:spPr>
          <a:xfrm>
            <a:off x="4386020" y="442452"/>
            <a:ext cx="3394129" cy="1272561"/>
          </a:xfrm>
          <a:custGeom>
            <a:avLst/>
            <a:gdLst>
              <a:gd name="connsiteX0" fmla="*/ 0 w 4037876"/>
              <a:gd name="connsiteY0" fmla="*/ 0 h 1413922"/>
              <a:gd name="connsiteX1" fmla="*/ 4037876 w 4037876"/>
              <a:gd name="connsiteY1" fmla="*/ 0 h 1413922"/>
              <a:gd name="connsiteX2" fmla="*/ 4037876 w 4037876"/>
              <a:gd name="connsiteY2" fmla="*/ 1413922 h 1413922"/>
              <a:gd name="connsiteX3" fmla="*/ 0 w 4037876"/>
              <a:gd name="connsiteY3" fmla="*/ 1413922 h 1413922"/>
              <a:gd name="connsiteX4" fmla="*/ 0 w 4037876"/>
              <a:gd name="connsiteY4" fmla="*/ 0 h 1413922"/>
              <a:gd name="connsiteX0" fmla="*/ 2035277 w 4037876"/>
              <a:gd name="connsiteY0" fmla="*/ 0 h 1443418"/>
              <a:gd name="connsiteX1" fmla="*/ 4037876 w 4037876"/>
              <a:gd name="connsiteY1" fmla="*/ 29496 h 1443418"/>
              <a:gd name="connsiteX2" fmla="*/ 4037876 w 4037876"/>
              <a:gd name="connsiteY2" fmla="*/ 1443418 h 1443418"/>
              <a:gd name="connsiteX3" fmla="*/ 0 w 4037876"/>
              <a:gd name="connsiteY3" fmla="*/ 1443418 h 1443418"/>
              <a:gd name="connsiteX4" fmla="*/ 2035277 w 4037876"/>
              <a:gd name="connsiteY4" fmla="*/ 0 h 1443418"/>
              <a:gd name="connsiteX0" fmla="*/ 2035277 w 4037876"/>
              <a:gd name="connsiteY0" fmla="*/ 1 h 1443419"/>
              <a:gd name="connsiteX1" fmla="*/ 2002598 w 4037876"/>
              <a:gd name="connsiteY1" fmla="*/ 0 h 1443419"/>
              <a:gd name="connsiteX2" fmla="*/ 4037876 w 4037876"/>
              <a:gd name="connsiteY2" fmla="*/ 1443419 h 1443419"/>
              <a:gd name="connsiteX3" fmla="*/ 0 w 4037876"/>
              <a:gd name="connsiteY3" fmla="*/ 1443419 h 1443419"/>
              <a:gd name="connsiteX4" fmla="*/ 2035277 w 4037876"/>
              <a:gd name="connsiteY4" fmla="*/ 1 h 1443419"/>
              <a:gd name="connsiteX0" fmla="*/ 2035277 w 4037876"/>
              <a:gd name="connsiteY0" fmla="*/ 1 h 1443419"/>
              <a:gd name="connsiteX1" fmla="*/ 2002598 w 4037876"/>
              <a:gd name="connsiteY1" fmla="*/ 0 h 1443419"/>
              <a:gd name="connsiteX2" fmla="*/ 4037876 w 4037876"/>
              <a:gd name="connsiteY2" fmla="*/ 1443419 h 1443419"/>
              <a:gd name="connsiteX3" fmla="*/ 1972844 w 4037876"/>
              <a:gd name="connsiteY3" fmla="*/ 1204411 h 1443419"/>
              <a:gd name="connsiteX4" fmla="*/ 0 w 4037876"/>
              <a:gd name="connsiteY4" fmla="*/ 1443419 h 1443419"/>
              <a:gd name="connsiteX5" fmla="*/ 2035277 w 4037876"/>
              <a:gd name="connsiteY5" fmla="*/ 1 h 1443419"/>
              <a:gd name="connsiteX0" fmla="*/ 2035277 w 4037876"/>
              <a:gd name="connsiteY0" fmla="*/ 1 h 1443419"/>
              <a:gd name="connsiteX1" fmla="*/ 2002598 w 4037876"/>
              <a:gd name="connsiteY1" fmla="*/ 0 h 1443419"/>
              <a:gd name="connsiteX2" fmla="*/ 4037876 w 4037876"/>
              <a:gd name="connsiteY2" fmla="*/ 1443419 h 1443419"/>
              <a:gd name="connsiteX3" fmla="*/ 1972844 w 4037876"/>
              <a:gd name="connsiteY3" fmla="*/ 1204411 h 1443419"/>
              <a:gd name="connsiteX4" fmla="*/ 0 w 4037876"/>
              <a:gd name="connsiteY4" fmla="*/ 1443419 h 1443419"/>
              <a:gd name="connsiteX5" fmla="*/ 2035277 w 4037876"/>
              <a:gd name="connsiteY5" fmla="*/ 1 h 1443419"/>
              <a:gd name="connsiteX0" fmla="*/ 2035277 w 4037876"/>
              <a:gd name="connsiteY0" fmla="*/ 1 h 1444726"/>
              <a:gd name="connsiteX1" fmla="*/ 2002598 w 4037876"/>
              <a:gd name="connsiteY1" fmla="*/ 0 h 1444726"/>
              <a:gd name="connsiteX2" fmla="*/ 4037876 w 4037876"/>
              <a:gd name="connsiteY2" fmla="*/ 1443419 h 1444726"/>
              <a:gd name="connsiteX3" fmla="*/ 1972844 w 4037876"/>
              <a:gd name="connsiteY3" fmla="*/ 1204411 h 1444726"/>
              <a:gd name="connsiteX4" fmla="*/ 0 w 4037876"/>
              <a:gd name="connsiteY4" fmla="*/ 1443419 h 1444726"/>
              <a:gd name="connsiteX5" fmla="*/ 2035277 w 4037876"/>
              <a:gd name="connsiteY5" fmla="*/ 1 h 144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037876" h="1444726">
                <a:moveTo>
                  <a:pt x="2035277" y="1"/>
                </a:moveTo>
                <a:lnTo>
                  <a:pt x="2002598" y="0"/>
                </a:lnTo>
                <a:lnTo>
                  <a:pt x="4037876" y="1443419"/>
                </a:lnTo>
                <a:cubicBezTo>
                  <a:pt x="3337240" y="1439995"/>
                  <a:pt x="3171302" y="1489356"/>
                  <a:pt x="1972844" y="1204411"/>
                </a:cubicBezTo>
                <a:cubicBezTo>
                  <a:pt x="1149290" y="1460031"/>
                  <a:pt x="657615" y="1363750"/>
                  <a:pt x="0" y="1443419"/>
                </a:cubicBezTo>
                <a:lnTo>
                  <a:pt x="2035277" y="1"/>
                </a:lnTo>
                <a:close/>
              </a:path>
            </a:pathLst>
          </a:custGeom>
          <a:solidFill>
            <a:srgbClr val="DAA600">
              <a:alpha val="40000"/>
            </a:srgbClr>
          </a:solidFill>
        </p:spPr>
        <p:txBody>
          <a:bodyPr wrap="square" rtlCol="0">
            <a:prstTxWarp prst="textFadeUp">
              <a:avLst>
                <a:gd name="adj" fmla="val 49999"/>
              </a:avLst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FFC000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F12C2FA-CA7F-4A42-8C16-3AB2281E7410}"/>
              </a:ext>
            </a:extLst>
          </p:cNvPr>
          <p:cNvSpPr txBox="1"/>
          <p:nvPr/>
        </p:nvSpPr>
        <p:spPr>
          <a:xfrm>
            <a:off x="-29496" y="513311"/>
            <a:ext cx="12221496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contaremos la vida del vigésimo segundo Campeón Mundial de F1…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ser excepcional dentro y fuera del automovilismo mundial,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ser que vivió la rivalidad mas grande registrada en la historia de la F</a:t>
            </a:r>
            <a:r>
              <a:rPr kumimoji="0" lang="es-ES" sz="2800" b="0" i="0" u="none" strike="noStrike" kern="1200" cap="none" spc="0" normalizeH="0" baseline="0" noProof="0" dirty="0" err="1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ormula</a:t>
            </a: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Uno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que llegó a Tricampeón… antes de convertirse en leyenda…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3" name="Imagen 2" descr="Imagen que contiene pared, ropa, persona, interior&#10;&#10;Descripción generada con confianza muy alta">
            <a:extLst>
              <a:ext uri="{FF2B5EF4-FFF2-40B4-BE49-F238E27FC236}">
                <a16:creationId xmlns:a16="http://schemas.microsoft.com/office/drawing/2014/main" id="{DEEDE394-2D8D-4A1A-A7A2-B5CAFA3E76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183" b="99112" l="4314" r="98039">
                        <a14:foregroundMark x1="43922" y1="14497" x2="43922" y2="14497"/>
                        <a14:foregroundMark x1="38431" y1="13314" x2="38431" y2="13314"/>
                        <a14:foregroundMark x1="56667" y1="21598" x2="56667" y2="21598"/>
                        <a14:foregroundMark x1="32941" y1="25444" x2="32941" y2="25444"/>
                        <a14:foregroundMark x1="32941" y1="26923" x2="32941" y2="26923"/>
                        <a14:foregroundMark x1="59608" y1="15385" x2="59608" y2="15385"/>
                        <a14:foregroundMark x1="64314" y1="15680" x2="64314" y2="15680"/>
                        <a14:foregroundMark x1="54902" y1="8284" x2="54902" y2="8284"/>
                        <a14:foregroundMark x1="54706" y1="4734" x2="54706" y2="4734"/>
                        <a14:foregroundMark x1="40392" y1="3254" x2="40392" y2="3254"/>
                        <a14:foregroundMark x1="38039" y1="5325" x2="38039" y2="5325"/>
                        <a14:foregroundMark x1="36078" y1="9172" x2="36078" y2="9172"/>
                        <a14:foregroundMark x1="34510" y1="9172" x2="34510" y2="9172"/>
                        <a14:foregroundMark x1="32941" y1="17160" x2="32941" y2="17160"/>
                        <a14:foregroundMark x1="31961" y1="21893" x2="31961" y2="21893"/>
                        <a14:foregroundMark x1="33922" y1="13905" x2="33922" y2="13905"/>
                        <a14:foregroundMark x1="32745" y1="13314" x2="32745" y2="13314"/>
                        <a14:foregroundMark x1="24706" y1="82840" x2="24706" y2="82840"/>
                        <a14:foregroundMark x1="24706" y1="76923" x2="24706" y2="76923"/>
                        <a14:foregroundMark x1="29020" y1="72781" x2="29020" y2="72781"/>
                        <a14:foregroundMark x1="18039" y1="75444" x2="18039" y2="75444"/>
                        <a14:foregroundMark x1="16863" y1="72781" x2="16667" y2="72781"/>
                        <a14:foregroundMark x1="24510" y1="72189" x2="24510" y2="72189"/>
                        <a14:foregroundMark x1="27451" y1="72781" x2="27451" y2="72781"/>
                        <a14:foregroundMark x1="15294" y1="77515" x2="15294" y2="77515"/>
                        <a14:foregroundMark x1="12549" y1="76627" x2="12549" y2="76627"/>
                        <a14:foregroundMark x1="11765" y1="72781" x2="11765" y2="72781"/>
                        <a14:foregroundMark x1="9412" y1="75740" x2="9412" y2="75740"/>
                        <a14:foregroundMark x1="11765" y1="84024" x2="11765" y2="84024"/>
                        <a14:foregroundMark x1="7843" y1="84024" x2="7843" y2="84024"/>
                        <a14:foregroundMark x1="4314" y1="88757" x2="4314" y2="88757"/>
                        <a14:foregroundMark x1="11765" y1="91124" x2="11765" y2="91124"/>
                        <a14:foregroundMark x1="11569" y1="96154" x2="11569" y2="96154"/>
                        <a14:foregroundMark x1="28824" y1="98817" x2="28824" y2="98817"/>
                        <a14:foregroundMark x1="93529" y1="89349" x2="93529" y2="89349"/>
                        <a14:foregroundMark x1="98627" y1="90533" x2="98627" y2="90533"/>
                        <a14:foregroundMark x1="4510" y1="94970" x2="4510" y2="94970"/>
                        <a14:foregroundMark x1="11569" y1="95266" x2="11569" y2="95266"/>
                        <a14:foregroundMark x1="10784" y1="93787" x2="10784" y2="93787"/>
                        <a14:foregroundMark x1="9412" y1="93491" x2="9412" y2="93491"/>
                        <a14:foregroundMark x1="5882" y1="92899" x2="5882" y2="92899"/>
                        <a14:foregroundMark x1="7647" y1="92604" x2="7647" y2="92604"/>
                        <a14:foregroundMark x1="9412" y1="97633" x2="9412" y2="97633"/>
                        <a14:foregroundMark x1="8431" y1="98521" x2="8431" y2="98521"/>
                        <a14:foregroundMark x1="12353" y1="98521" x2="12353" y2="98521"/>
                        <a14:foregroundMark x1="13922" y1="97337" x2="13922" y2="97337"/>
                        <a14:foregroundMark x1="13922" y1="99704" x2="13922" y2="99704"/>
                        <a14:foregroundMark x1="13922" y1="98521" x2="13922" y2="98521"/>
                        <a14:foregroundMark x1="21765" y1="70710" x2="21765" y2="70710"/>
                        <a14:foregroundMark x1="20196" y1="71006" x2="20196" y2="71006"/>
                        <a14:foregroundMark x1="21569" y1="72189" x2="21569" y2="72189"/>
                        <a14:foregroundMark x1="21569" y1="70710" x2="21569" y2="70710"/>
                        <a14:foregroundMark x1="20980" y1="69822" x2="20980" y2="69822"/>
                        <a14:foregroundMark x1="22549" y1="72189" x2="22549" y2="72189"/>
                        <a14:foregroundMark x1="20784" y1="71893" x2="20784" y2="71893"/>
                        <a14:foregroundMark x1="21569" y1="72781" x2="21569" y2="72781"/>
                        <a14:foregroundMark x1="20784" y1="71893" x2="20784" y2="71893"/>
                        <a14:foregroundMark x1="21569" y1="71893" x2="21569" y2="71893"/>
                        <a14:foregroundMark x1="20000" y1="70710" x2="20000" y2="71006"/>
                        <a14:foregroundMark x1="20980" y1="70710" x2="20980" y2="70710"/>
                        <a14:foregroundMark x1="20980" y1="72189" x2="20980" y2="72189"/>
                        <a14:foregroundMark x1="20980" y1="71598" x2="20980" y2="71598"/>
                        <a14:foregroundMark x1="64314" y1="13314" x2="64314" y2="13314"/>
                        <a14:foregroundMark x1="59608" y1="7396" x2="59608" y2="7396"/>
                        <a14:foregroundMark x1="56667" y1="5621" x2="55882" y2="5621"/>
                        <a14:foregroundMark x1="49804" y1="2071" x2="49020" y2="2071"/>
                        <a14:foregroundMark x1="46667" y1="2367" x2="46667" y2="2367"/>
                        <a14:foregroundMark x1="45882" y1="2071" x2="45882" y2="2071"/>
                        <a14:foregroundMark x1="41569" y1="3550" x2="41569" y2="3550"/>
                        <a14:foregroundMark x1="39412" y1="4734" x2="39412" y2="4734"/>
                        <a14:foregroundMark x1="35882" y1="10355" x2="35882" y2="10355"/>
                        <a14:foregroundMark x1="40000" y1="2367" x2="40000" y2="2367"/>
                        <a14:foregroundMark x1="41569" y1="1183" x2="41569" y2="1183"/>
                        <a14:foregroundMark x1="40784" y1="1183" x2="40784" y2="1183"/>
                        <a14:foregroundMark x1="37843" y1="6805" x2="37843" y2="6805"/>
                        <a14:foregroundMark x1="37059" y1="6805" x2="37059" y2="6805"/>
                        <a14:foregroundMark x1="36078" y1="5325" x2="36078" y2="5325"/>
                        <a14:foregroundMark x1="35098" y1="5621" x2="35098" y2="5621"/>
                        <a14:foregroundMark x1="34314" y1="11538" x2="34314" y2="11538"/>
                        <a14:foregroundMark x1="34510" y1="14201" x2="34510" y2="14201"/>
                        <a14:backgroundMark x1="33922" y1="11538" x2="33922" y2="11538"/>
                        <a14:backgroundMark x1="34314" y1="13905" x2="34314" y2="13905"/>
                        <a14:backgroundMark x1="32745" y1="13314" x2="32745" y2="13314"/>
                        <a14:backgroundMark x1="33922" y1="13314" x2="33922" y2="13314"/>
                        <a14:backgroundMark x1="31176" y1="13018" x2="31176" y2="13018"/>
                        <a14:backgroundMark x1="31176" y1="13018" x2="31176" y2="13018"/>
                        <a14:backgroundMark x1="31961" y1="21598" x2="31961" y2="21598"/>
                        <a14:backgroundMark x1="33137" y1="17160" x2="33137" y2="17160"/>
                        <a14:backgroundMark x1="32745" y1="16864" x2="32745" y2="16864"/>
                        <a14:backgroundMark x1="40000" y1="3254" x2="40000" y2="3254"/>
                        <a14:backgroundMark x1="37647" y1="6213" x2="37647" y2="6213"/>
                        <a14:backgroundMark x1="37647" y1="7396" x2="37647" y2="7396"/>
                        <a14:backgroundMark x1="41176" y1="2367" x2="41176" y2="2367"/>
                        <a14:backgroundMark x1="44314" y1="1775" x2="44314" y2="1775"/>
                        <a14:backgroundMark x1="48235" y1="1183" x2="48235" y2="1183"/>
                        <a14:backgroundMark x1="51373" y1="3254" x2="51373" y2="3254"/>
                        <a14:backgroundMark x1="57843" y1="6805" x2="57843" y2="6805"/>
                        <a14:backgroundMark x1="61961" y1="12722" x2="61961" y2="12722"/>
                        <a14:backgroundMark x1="64706" y1="18047" x2="64706" y2="18047"/>
                        <a14:backgroundMark x1="65882" y1="18343" x2="65882" y2="18343"/>
                        <a14:backgroundMark x1="20588" y1="70710" x2="20588" y2="70710"/>
                        <a14:backgroundMark x1="22353" y1="71893" x2="22353" y2="71893"/>
                        <a14:backgroundMark x1="22157" y1="71006" x2="22157" y2="71006"/>
                        <a14:backgroundMark x1="20784" y1="71006" x2="20784" y2="71598"/>
                        <a14:backgroundMark x1="20784" y1="69822" x2="20784" y2="70710"/>
                        <a14:backgroundMark x1="21569" y1="71598" x2="21569" y2="71598"/>
                        <a14:backgroundMark x1="4706" y1="93787" x2="4706" y2="93787"/>
                        <a14:backgroundMark x1="4706" y1="96154" x2="4706" y2="96154"/>
                        <a14:backgroundMark x1="8235" y1="97633" x2="8235" y2="97633"/>
                        <a14:backgroundMark x1="10196" y1="98817" x2="10196" y2="98817"/>
                        <a14:backgroundMark x1="13529" y1="97633" x2="13529" y2="97633"/>
                        <a14:backgroundMark x1="13529" y1="98817" x2="13529" y2="98817"/>
                        <a14:backgroundMark x1="10784" y1="93787" x2="10784" y2="93787"/>
                        <a14:backgroundMark x1="7843" y1="92604" x2="7843" y2="92604"/>
                        <a14:backgroundMark x1="36863" y1="2071" x2="36863" y2="2071"/>
                        <a14:backgroundMark x1="40000" y1="2959" x2="40000" y2="2959"/>
                        <a14:backgroundMark x1="38627" y1="3550" x2="38627" y2="3550"/>
                        <a14:backgroundMark x1="41961" y1="2367" x2="41961" y2="2367"/>
                        <a14:backgroundMark x1="41569" y1="888" x2="41569" y2="888"/>
                        <a14:backgroundMark x1="40784" y1="592" x2="40784" y2="592"/>
                        <a14:backgroundMark x1="40000" y1="4438" x2="40000" y2="4438"/>
                        <a14:backgroundMark x1="38431" y1="6213" x2="38431" y2="6213"/>
                        <a14:backgroundMark x1="35294" y1="7988" x2="35294" y2="7988"/>
                        <a14:backgroundMark x1="36078" y1="8580" x2="36078" y2="8580"/>
                        <a14:backgroundMark x1="34706" y1="9763" x2="34706" y2="9763"/>
                        <a14:backgroundMark x1="36078" y1="9763" x2="36078" y2="9763"/>
                        <a14:backgroundMark x1="37059" y1="7988" x2="36863" y2="7988"/>
                        <a14:backgroundMark x1="35294" y1="5917" x2="35294" y2="5917"/>
                        <a14:backgroundMark x1="34706" y1="5917" x2="34706" y2="5917"/>
                        <a14:backgroundMark x1="36078" y1="4734" x2="36078" y2="4734"/>
                        <a14:backgroundMark x1="37843" y1="5621" x2="37843" y2="5621"/>
                        <a14:backgroundMark x1="39216" y1="4734" x2="39216" y2="4734"/>
                        <a14:backgroundMark x1="40392" y1="2367" x2="40392" y2="2367"/>
                        <a14:backgroundMark x1="37843" y1="6805" x2="37843" y2="6805"/>
                        <a14:backgroundMark x1="37451" y1="6805" x2="37451" y2="6805"/>
                        <a14:backgroundMark x1="36863" y1="7101" x2="36863" y2="7101"/>
                        <a14:backgroundMark x1="38431" y1="4734" x2="38431" y2="4734"/>
                        <a14:backgroundMark x1="35098" y1="5325" x2="35098" y2="5325"/>
                        <a14:backgroundMark x1="34510" y1="11538" x2="34510" y2="11538"/>
                        <a14:backgroundMark x1="36078" y1="9763" x2="36078" y2="9763"/>
                        <a14:backgroundMark x1="35882" y1="9763" x2="35882" y2="9763"/>
                        <a14:backgroundMark x1="35882" y1="10355" x2="35882" y2="10355"/>
                        <a14:backgroundMark x1="40784" y1="3550" x2="40784" y2="3550"/>
                        <a14:backgroundMark x1="41765" y1="2959" x2="41765" y2="2959"/>
                        <a14:backgroundMark x1="45686" y1="0" x2="45686" y2="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6931" y="3077984"/>
            <a:ext cx="5703574" cy="3780016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462310" y="2551172"/>
            <a:ext cx="570357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22º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Y Tri-campeón Mundial F1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1988 1990 1991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6096000" y="1938879"/>
            <a:ext cx="6057912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Ayrton Senna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1754346" y="6037851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4954824" y="-8173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354D860F-9B07-4856-B78A-CC7944EFC1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824" b="91176" l="3309" r="95956">
                        <a14:foregroundMark x1="8456" y1="23529" x2="8456" y2="23529"/>
                        <a14:foregroundMark x1="3676" y1="30882" x2="3676" y2="30882"/>
                        <a14:foregroundMark x1="37868" y1="33824" x2="37868" y2="33824"/>
                        <a14:foregroundMark x1="34191" y1="35294" x2="34191" y2="35294"/>
                        <a14:foregroundMark x1="31985" y1="32353" x2="31985" y2="32353"/>
                        <a14:foregroundMark x1="30882" y1="38235" x2="30882" y2="38235"/>
                        <a14:foregroundMark x1="35294" y1="41176" x2="35294" y2="41176"/>
                        <a14:foregroundMark x1="34926" y1="50000" x2="34926" y2="50000"/>
                        <a14:foregroundMark x1="31985" y1="47059" x2="31985" y2="47059"/>
                        <a14:foregroundMark x1="33088" y1="57353" x2="33088" y2="57353"/>
                        <a14:foregroundMark x1="38235" y1="57353" x2="38235" y2="57353"/>
                        <a14:foregroundMark x1="40074" y1="50000" x2="40074" y2="50000"/>
                        <a14:foregroundMark x1="38971" y1="45588" x2="38971" y2="45588"/>
                        <a14:foregroundMark x1="37868" y1="32353" x2="37868" y2="32353"/>
                        <a14:foregroundMark x1="35294" y1="30882" x2="35294" y2="30882"/>
                        <a14:foregroundMark x1="30882" y1="32353" x2="30882" y2="32353"/>
                        <a14:foregroundMark x1="29779" y1="30882" x2="29779" y2="30882"/>
                        <a14:foregroundMark x1="41912" y1="30882" x2="41912" y2="30882"/>
                        <a14:foregroundMark x1="37500" y1="29412" x2="37500" y2="29412"/>
                        <a14:foregroundMark x1="37132" y1="27941" x2="37132" y2="27941"/>
                        <a14:foregroundMark x1="39706" y1="23529" x2="39706" y2="23529"/>
                        <a14:foregroundMark x1="26838" y1="44118" x2="26838" y2="44118"/>
                        <a14:foregroundMark x1="23897" y1="50000" x2="23897" y2="50000"/>
                        <a14:foregroundMark x1="21691" y1="51471" x2="21691" y2="51471"/>
                        <a14:foregroundMark x1="27574" y1="67647" x2="27574" y2="67647"/>
                        <a14:foregroundMark x1="24632" y1="48529" x2="24632" y2="48529"/>
                        <a14:foregroundMark x1="22426" y1="50000" x2="22426" y2="50000"/>
                        <a14:foregroundMark x1="28309" y1="36765" x2="28309" y2="36765"/>
                        <a14:foregroundMark x1="23529" y1="44118" x2="23529" y2="44118"/>
                        <a14:foregroundMark x1="46324" y1="61765" x2="46324" y2="61765"/>
                        <a14:foregroundMark x1="51103" y1="57353" x2="51103" y2="57353"/>
                        <a14:foregroundMark x1="45588" y1="48529" x2="45588" y2="48529"/>
                        <a14:foregroundMark x1="47794" y1="50000" x2="47794" y2="50000"/>
                        <a14:foregroundMark x1="47059" y1="47059" x2="47059" y2="47059"/>
                        <a14:foregroundMark x1="49632" y1="47059" x2="49632" y2="47059"/>
                        <a14:foregroundMark x1="48529" y1="47059" x2="48529" y2="47059"/>
                        <a14:foregroundMark x1="52206" y1="47059" x2="52206" y2="47059"/>
                        <a14:foregroundMark x1="51103" y1="47059" x2="51103" y2="47059"/>
                        <a14:foregroundMark x1="56250" y1="45588" x2="56250" y2="45588"/>
                        <a14:foregroundMark x1="54412" y1="45588" x2="54412" y2="45588"/>
                        <a14:foregroundMark x1="53309" y1="45588" x2="53309" y2="45588"/>
                        <a14:foregroundMark x1="86765" y1="80882" x2="86765" y2="80882"/>
                        <a14:foregroundMark x1="84926" y1="72059" x2="84926" y2="72059"/>
                        <a14:foregroundMark x1="94485" y1="83824" x2="94485" y2="83824"/>
                        <a14:foregroundMark x1="95956" y1="83824" x2="95956" y2="83824"/>
                        <a14:foregroundMark x1="95588" y1="82353" x2="95588" y2="82353"/>
                        <a14:foregroundMark x1="84191" y1="89706" x2="84191" y2="89706"/>
                        <a14:foregroundMark x1="82721" y1="89706" x2="82721" y2="89706"/>
                        <a14:foregroundMark x1="80147" y1="89706" x2="80147" y2="89706"/>
                        <a14:foregroundMark x1="85662" y1="91176" x2="85662" y2="91176"/>
                        <a14:foregroundMark x1="90809" y1="91176" x2="90809" y2="91176"/>
                        <a14:foregroundMark x1="88971" y1="91176" x2="88971" y2="91176"/>
                        <a14:foregroundMark x1="88235" y1="91176" x2="88235" y2="91176"/>
                        <a14:foregroundMark x1="92647" y1="91176" x2="92647" y2="91176"/>
                        <a14:foregroundMark x1="94853" y1="91176" x2="94853" y2="91176"/>
                        <a14:foregroundMark x1="62132" y1="41176" x2="62132" y2="41176"/>
                        <a14:foregroundMark x1="63603" y1="41176" x2="63603" y2="41176"/>
                        <a14:foregroundMark x1="66912" y1="45588" x2="66912" y2="45588"/>
                        <a14:foregroundMark x1="65809" y1="44118" x2="65809" y2="44118"/>
                        <a14:foregroundMark x1="64706" y1="44118" x2="64706" y2="44118"/>
                        <a14:foregroundMark x1="63603" y1="47059" x2="63603" y2="47059"/>
                        <a14:foregroundMark x1="68382" y1="45588" x2="68382" y2="45588"/>
                        <a14:foregroundMark x1="69853" y1="45588" x2="69853" y2="45588"/>
                        <a14:foregroundMark x1="34926" y1="26471" x2="34926" y2="26471"/>
                        <a14:foregroundMark x1="37132" y1="22059" x2="37132" y2="22059"/>
                        <a14:foregroundMark x1="44118" y1="26471" x2="44118" y2="26471"/>
                        <a14:foregroundMark x1="43750" y1="25000" x2="43750" y2="25000"/>
                        <a14:foregroundMark x1="43382" y1="22059" x2="43382" y2="22059"/>
                        <a14:foregroundMark x1="44485" y1="22059" x2="44485" y2="22059"/>
                        <a14:foregroundMark x1="22794" y1="41176" x2="22794" y2="41176"/>
                        <a14:foregroundMark x1="28676" y1="30882" x2="28676" y2="30882"/>
                        <a14:foregroundMark x1="24632" y1="36765" x2="24632" y2="36765"/>
                        <a14:foregroundMark x1="26103" y1="33824" x2="26103" y2="33824"/>
                        <a14:foregroundMark x1="25368" y1="33824" x2="25368" y2="33824"/>
                        <a14:foregroundMark x1="20588" y1="42647" x2="20588" y2="42647"/>
                        <a14:foregroundMark x1="19485" y1="47059" x2="19485" y2="47059"/>
                        <a14:foregroundMark x1="18750" y1="44118" x2="18750" y2="44118"/>
                        <a14:foregroundMark x1="6618" y1="22059" x2="6618" y2="22059"/>
                        <a14:foregroundMark x1="5515" y1="38235" x2="5515" y2="38235"/>
                        <a14:foregroundMark x1="51838" y1="64706" x2="51838" y2="647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3989" y="3079203"/>
            <a:ext cx="2851012" cy="71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71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0">
        <p:fade/>
        <p:sndAc>
          <p:stSnd>
            <p:snd r:embed="rId2" name="HimnodeBrasil Eaglenesst 1.wav"/>
          </p:stSnd>
        </p:sndAc>
      </p:transition>
    </mc:Choice>
    <mc:Fallback>
      <p:transition spd="slow" advTm="0">
        <p:fade/>
        <p:sndAc>
          <p:stSnd>
            <p:snd r:embed="rId2" name="HimnodeBrasil Eaglenes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375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4375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4182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192"/>
                            </p:stCondLst>
                            <p:childTnLst>
                              <p:par>
                                <p:cTn id="44" presetID="1" presetClass="entr" presetSubtype="0" fill="hold" grpId="0" nodeType="after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  <p:bldP spid="5" grpId="0"/>
      <p:bldP spid="6" grpId="0"/>
      <p:bldP spid="7" grpId="0"/>
      <p:bldP spid="10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8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persona, béisbol, reproductor&#10;&#10;Descripción generada con confianza alta">
            <a:extLst>
              <a:ext uri="{FF2B5EF4-FFF2-40B4-BE49-F238E27FC236}">
                <a16:creationId xmlns:a16="http://schemas.microsoft.com/office/drawing/2014/main" id="{7C00275F-43F4-4883-AAF0-596715C7D3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39190"/>
            <a:ext cx="12192000" cy="914019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325223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8283468" y="4770289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5090160" y="762000"/>
            <a:ext cx="6187435" cy="34639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Ayrton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Senna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Tri-campeón Mundial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988  1990 </a:t>
            </a:r>
          </a:p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1991</a:t>
            </a:r>
            <a:endParaRPr kumimoji="0" lang="es-ES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5343" y="204113"/>
            <a:ext cx="1390173" cy="48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145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Click="0" advTm="0">
        <p15:prstTrans prst="curtains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940E53E9-2860-4901-9918-D55A262BAB9B}"/>
              </a:ext>
            </a:extLst>
          </p:cNvPr>
          <p:cNvSpPr/>
          <p:nvPr/>
        </p:nvSpPr>
        <p:spPr>
          <a:xfrm>
            <a:off x="3708604" y="119271"/>
            <a:ext cx="4788490" cy="1041026"/>
          </a:xfrm>
          <a:prstGeom prst="rect">
            <a:avLst/>
          </a:prstGeom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Ayrton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Senna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0D24CE6-F51D-43A6-B492-AC25098706F7}"/>
              </a:ext>
            </a:extLst>
          </p:cNvPr>
          <p:cNvSpPr/>
          <p:nvPr/>
        </p:nvSpPr>
        <p:spPr>
          <a:xfrm>
            <a:off x="373243" y="4262282"/>
            <a:ext cx="4036525" cy="1287041"/>
          </a:xfrm>
          <a:prstGeom prst="rect">
            <a:avLst/>
          </a:prstGeom>
        </p:spPr>
        <p:txBody>
          <a:bodyPr wrap="square">
            <a:prstTxWarp prst="textDeflateBottom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Datos</a:t>
            </a:r>
          </a:p>
          <a:p>
            <a:pPr marL="0" marR="0" lvl="0" indent="0" algn="ctr" defTabSz="914400" rtl="0" eaLnBrk="1" fontAlgn="auto" latinLnBrk="0" hangingPunct="1">
              <a:lnSpc>
                <a:spcPts val="4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4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personales</a:t>
            </a:r>
            <a:endParaRPr kumimoji="0" lang="es-MX" sz="4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75F3DB1-4A90-4CCE-9F0F-CBB5BA7FFE89}"/>
              </a:ext>
            </a:extLst>
          </p:cNvPr>
          <p:cNvSpPr/>
          <p:nvPr/>
        </p:nvSpPr>
        <p:spPr>
          <a:xfrm>
            <a:off x="7447706" y="1793307"/>
            <a:ext cx="473102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Nacionalidad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Brasileña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Nacimiento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São Paulo, Brasil,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21 de marzo de 1960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Carrera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deportiva</a:t>
            </a:r>
            <a:endParaRPr kumimoji="0" lang="es-MX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Palmarés general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Ayrton Senna 8 (cropped).jpg">
            <a:extLst>
              <a:ext uri="{FF2B5EF4-FFF2-40B4-BE49-F238E27FC236}">
                <a16:creationId xmlns:a16="http://schemas.microsoft.com/office/drawing/2014/main" id="{F2FA85BE-5DAD-4556-A009-C0FC5D03D4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276" y="1393515"/>
            <a:ext cx="3158112" cy="4087907"/>
          </a:xfrm>
          <a:prstGeom prst="rect">
            <a:avLst/>
          </a:prstGeom>
          <a:noFill/>
          <a:ln>
            <a:noFill/>
          </a:ln>
          <a:effectLst>
            <a:softEdge rad="3810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1D87A97D-CD48-4A59-9F6A-C28DD3F8EC51}"/>
              </a:ext>
            </a:extLst>
          </p:cNvPr>
          <p:cNvSpPr txBox="1"/>
          <p:nvPr/>
        </p:nvSpPr>
        <p:spPr>
          <a:xfrm>
            <a:off x="12178731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329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  <p:sndAc>
          <p:stSnd>
            <p:snd r:embed="rId2" name="Ayrton Senna 1 mix-Eaglenest-1.wav"/>
          </p:stSnd>
        </p:sndAc>
      </p:transition>
    </mc:Choice>
    <mc:Fallback xmlns="">
      <p:transition spd="slow" advTm="0">
        <p:fade/>
        <p:sndAc>
          <p:stSnd>
            <p:snd r:embed="rId5" name="Ayrton Senna 1 mix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5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2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478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602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594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544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376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76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908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build="p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894390"/>
            <a:ext cx="4731025" cy="5119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Competiciones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Campeonato Paulista de Karting, Campeonato Sudamericano de Karting, Campeonato Mundial de Karting, Fórmula Ford 1600,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Ford 2000,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3 Británica,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Fórmula 1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Equipos</a:t>
            </a:r>
            <a:endParaRPr kumimoji="0" lang="en-U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Toleman</a:t>
            </a:r>
            <a:r>
              <a:rPr kumimoji="0" lang="en-U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Lotus, McLaren, Williams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Carreras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comenzadas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+mn-ea"/>
                <a:cs typeface="Times New Roman" panose="02020603050405020304" pitchFamily="18" charset="0"/>
              </a:rPr>
              <a:t>161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75F3DB1-4A90-4CCE-9F0F-CBB5BA7FFE89}"/>
              </a:ext>
            </a:extLst>
          </p:cNvPr>
          <p:cNvSpPr/>
          <p:nvPr/>
        </p:nvSpPr>
        <p:spPr>
          <a:xfrm>
            <a:off x="7447706" y="708980"/>
            <a:ext cx="4731025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Campeonatos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mundiales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(1988, 1990 y 1991)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180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Victorias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41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Podios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80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Poles</a:t>
            </a:r>
            <a:endParaRPr kumimoji="0" lang="es-MX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65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Vueltas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rápidas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hombre, persona, amarillo, sujetando&#10;&#10;Descripción generada con confianza muy alta">
            <a:extLst>
              <a:ext uri="{FF2B5EF4-FFF2-40B4-BE49-F238E27FC236}">
                <a16:creationId xmlns:a16="http://schemas.microsoft.com/office/drawing/2014/main" id="{43C25BDE-C29E-455E-85BA-2CADA10894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625" y="1287873"/>
            <a:ext cx="3220784" cy="4316514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D2A61CB-5436-40B6-950C-807B33B3812C}"/>
              </a:ext>
            </a:extLst>
          </p:cNvPr>
          <p:cNvSpPr txBox="1"/>
          <p:nvPr/>
        </p:nvSpPr>
        <p:spPr>
          <a:xfrm>
            <a:off x="12178731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999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8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8916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088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1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268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8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468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8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92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18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14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18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466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18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958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18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836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18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9658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18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3122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18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442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build="p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171717"/>
            <a:ext cx="4731025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Primera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carrera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Brasil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1984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Primera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victoria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Portugal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1985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Última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victoria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Australia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1993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Última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carrera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Gran Premio de San Marino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1994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Última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competición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1994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75F3DB1-4A90-4CCE-9F0F-CBB5BA7FFE89}"/>
              </a:ext>
            </a:extLst>
          </p:cNvPr>
          <p:cNvSpPr/>
          <p:nvPr/>
        </p:nvSpPr>
        <p:spPr>
          <a:xfrm>
            <a:off x="7447706" y="603179"/>
            <a:ext cx="4731025" cy="4760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Última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posición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38º (a causa de su fallecimiento),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Fallecimiento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Imola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Italia,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de mayo de 1994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(34 años)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Apodos</a:t>
            </a:r>
            <a:endParaRPr kumimoji="0" lang="es-MX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Beco, Magic Senna, O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rei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rey del Principado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Firma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Bandera de Italia">
            <a:extLst>
              <a:ext uri="{FF2B5EF4-FFF2-40B4-BE49-F238E27FC236}">
                <a16:creationId xmlns:a16="http://schemas.microsoft.com/office/drawing/2014/main" id="{1836D1D9-0A79-43C4-BAD4-EDE501B78AA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32090" y="2127860"/>
            <a:ext cx="459368" cy="26073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n 7" descr="Firma de Ayrton Senna da Silva">
            <a:extLst>
              <a:ext uri="{FF2B5EF4-FFF2-40B4-BE49-F238E27FC236}">
                <a16:creationId xmlns:a16="http://schemas.microsoft.com/office/drawing/2014/main" id="{A99B9744-8AC2-471D-ACF1-2DBD638243CD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8116" y="5147187"/>
            <a:ext cx="1415845" cy="15801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n 11" descr="Imagen que contiene persona, hombre, interior, pared&#10;&#10;Descripción generada con confianza muy alta">
            <a:extLst>
              <a:ext uri="{FF2B5EF4-FFF2-40B4-BE49-F238E27FC236}">
                <a16:creationId xmlns:a16="http://schemas.microsoft.com/office/drawing/2014/main" id="{34C844BD-7362-47A4-870A-2836E30D11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848" y="1287224"/>
            <a:ext cx="3045518" cy="4243421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9F667544-9721-4F4B-9359-0C33AEF7F107}"/>
              </a:ext>
            </a:extLst>
          </p:cNvPr>
          <p:cNvSpPr txBox="1"/>
          <p:nvPr/>
        </p:nvSpPr>
        <p:spPr>
          <a:xfrm>
            <a:off x="12178731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4045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8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8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18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3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8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284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1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3748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18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8232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8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1578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18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4174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4674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18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827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18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276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18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2796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18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6336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18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9522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18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1924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4424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252653"/>
            <a:ext cx="808211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 Senna  fue un piloto del automovilismo de velocidad brasileño.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781C70B-B563-4CAC-980C-A85D83EFC600}"/>
              </a:ext>
            </a:extLst>
          </p:cNvPr>
          <p:cNvSpPr/>
          <p:nvPr/>
        </p:nvSpPr>
        <p:spPr>
          <a:xfrm>
            <a:off x="1" y="1403022"/>
            <a:ext cx="8082114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 Senna nació en el Hospital Maternidad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Pró-Matre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São Paulo, el 21 de marzo de 1960. 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DFE7A6C-E2D4-4F0E-920A-FCC001704859}"/>
              </a:ext>
            </a:extLst>
          </p:cNvPr>
          <p:cNvSpPr/>
          <p:nvPr/>
        </p:nvSpPr>
        <p:spPr>
          <a:xfrm>
            <a:off x="-9827" y="832761"/>
            <a:ext cx="80919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Tres veces campeón del mundo de Fórmula 1, 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8077236-FF73-4579-AC4A-B3EAB386D686}"/>
              </a:ext>
            </a:extLst>
          </p:cNvPr>
          <p:cNvSpPr/>
          <p:nvPr/>
        </p:nvSpPr>
        <p:spPr>
          <a:xfrm>
            <a:off x="1" y="2346914"/>
            <a:ext cx="808211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Hijo de Milton da Silva y de Doña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Neyde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Senna,era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además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segundo de dos hermanos más: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Viviane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Senna y Leonardo Senna.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foto, persona, pose, pared&#10;&#10;Descripción generada con confianza muy alta">
            <a:extLst>
              <a:ext uri="{FF2B5EF4-FFF2-40B4-BE49-F238E27FC236}">
                <a16:creationId xmlns:a16="http://schemas.microsoft.com/office/drawing/2014/main" id="{FE1DECAB-9C21-4011-B65B-8EDA7C6389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2115" y="1"/>
            <a:ext cx="4109887" cy="344716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43B415E4-535D-4318-A323-AC37673B9B0C}"/>
              </a:ext>
            </a:extLst>
          </p:cNvPr>
          <p:cNvSpPr/>
          <p:nvPr/>
        </p:nvSpPr>
        <p:spPr>
          <a:xfrm>
            <a:off x="3812461" y="4057726"/>
            <a:ext cx="8379539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casa donde Ayrton pasó los primeros cuatro años de su vida había pertenecido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João Senna, padre de Doña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Neyde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y estaba ubicada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esquina de la Av. Aviador Gil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Gilherme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con la Av. Santos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Dumont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menos de 100 metros del Campo de Marte, una gran superficie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funcionaban el Parque de Material de Aeronáutica y un aeropuerto.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Imagen 11" descr="Imagen que contiene persona, edificio, hombre, pared&#10;&#10;Descripción generada con confianza muy alta">
            <a:extLst>
              <a:ext uri="{FF2B5EF4-FFF2-40B4-BE49-F238E27FC236}">
                <a16:creationId xmlns:a16="http://schemas.microsoft.com/office/drawing/2014/main" id="{1CA1712D-0CDE-4047-B2B1-93800BC4DB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" y="3048000"/>
            <a:ext cx="3810000" cy="381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F59C514D-F2B8-4649-BD57-E702F8297CBA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6894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74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216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9034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34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6960"/>
                            </p:stCondLst>
                            <p:childTnLst>
                              <p:par>
                                <p:cTn id="2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4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159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0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 descr="Imagen que contiene carretera, hierba, exterior, transporte&#10;&#10;Descripción generada con confianza muy alta">
            <a:extLst>
              <a:ext uri="{FF2B5EF4-FFF2-40B4-BE49-F238E27FC236}">
                <a16:creationId xmlns:a16="http://schemas.microsoft.com/office/drawing/2014/main" id="{E9E0600C-C5E4-4187-9319-167E56A8DD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150" y="3437616"/>
            <a:ext cx="4480850" cy="342038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5305499" y="267396"/>
            <a:ext cx="688650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Milton, su padre, siempre fue el primero en decir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jamás planeó o soñó que su hijo se convertiría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 piloto de carreras, aun cuando construyó para él,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seis meses, un kart equipado con frenos a disco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 motor extraído de una picadora de caña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le permitía alcanzar una velocidad de hasta 60 km/h.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BD20747-D839-446C-BD1D-351F4BD679D0}"/>
              </a:ext>
            </a:extLst>
          </p:cNvPr>
          <p:cNvSpPr/>
          <p:nvPr/>
        </p:nvSpPr>
        <p:spPr>
          <a:xfrm>
            <a:off x="5043949" y="2627138"/>
            <a:ext cx="7148052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comienzo, era incluso un juego más para su hijo inquieto y agitado…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kart iba a ser, por lo tanto, un juguete.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carretera, exterior, motocicleta, montar&#10;&#10;Descripción generada con confianza muy alta">
            <a:extLst>
              <a:ext uri="{FF2B5EF4-FFF2-40B4-BE49-F238E27FC236}">
                <a16:creationId xmlns:a16="http://schemas.microsoft.com/office/drawing/2014/main" id="{4B153CAE-C788-4885-ABC2-9B17D233EA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5195455" cy="3429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9D1EEB1A-B8F2-4048-9F8E-024F25377CF3}"/>
              </a:ext>
            </a:extLst>
          </p:cNvPr>
          <p:cNvSpPr/>
          <p:nvPr/>
        </p:nvSpPr>
        <p:spPr>
          <a:xfrm>
            <a:off x="1" y="3821751"/>
            <a:ext cx="7521676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alternativa a las bicicletas y los carritos de rodamiento que usaban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los niños de la época, y a la que, sin embargo, con el paso del tiempo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fue tomando el gusto y en la que cada vez era más frecuente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verlo correr.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F2D5DD1-63D6-4698-B0F4-38482E3852BB}"/>
              </a:ext>
            </a:extLst>
          </p:cNvPr>
          <p:cNvSpPr/>
          <p:nvPr/>
        </p:nvSpPr>
        <p:spPr>
          <a:xfrm>
            <a:off x="1" y="5576806"/>
            <a:ext cx="7521676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el pequeño entró al kart por primera vez,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ternura que inspiraba dio paso a la incredulidad.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58195209-5392-4EB0-94B5-37CBD4B35D9F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7155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118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3966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7386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911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9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carretera, exterior, persona, montar&#10;&#10;Descripción generada con confianza muy alta">
            <a:extLst>
              <a:ext uri="{FF2B5EF4-FFF2-40B4-BE49-F238E27FC236}">
                <a16:creationId xmlns:a16="http://schemas.microsoft.com/office/drawing/2014/main" id="{91CD0C4C-D617-4B28-B182-AEB3F02A8E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204665"/>
            <a:ext cx="12192001" cy="8077201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501442" y="6151994"/>
            <a:ext cx="87014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Senna en sus comienzos deportivos sobre un karting.</a:t>
            </a:r>
            <a:endParaRPr kumimoji="0" lang="es-MX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0C780D0-1E70-4F78-BCE4-CF16E88BC942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736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754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exterior, carretera, edificio, persona&#10;&#10;Descripción generada con confianza muy alta">
            <a:extLst>
              <a:ext uri="{FF2B5EF4-FFF2-40B4-BE49-F238E27FC236}">
                <a16:creationId xmlns:a16="http://schemas.microsoft.com/office/drawing/2014/main" id="{37BD1689-8E34-4B0F-81DE-CCDDE676CC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90824"/>
            <a:ext cx="6096000" cy="40671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990074"/>
            <a:ext cx="967494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João Alberto, un vecino seis años mayor que Senna, amigo de su hermana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Viviane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estaba entre las personas que presenciaron la primera vez que Ayrton se ajustó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banco anatómico del kart fabricado por su padre y corrió… Fue escalofriante.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F8295A4-77E2-411F-BB03-A0FECF64E7D0}"/>
              </a:ext>
            </a:extLst>
          </p:cNvPr>
          <p:cNvSpPr/>
          <p:nvPr/>
        </p:nvSpPr>
        <p:spPr>
          <a:xfrm>
            <a:off x="1" y="2287931"/>
            <a:ext cx="9674942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Él tenía unos cuatro años y todo el mundo lo veía andar en el kart.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4499B0E-501E-44DC-B01F-7A15558ABBDA}"/>
              </a:ext>
            </a:extLst>
          </p:cNvPr>
          <p:cNvSpPr/>
          <p:nvPr/>
        </p:nvSpPr>
        <p:spPr>
          <a:xfrm>
            <a:off x="1" y="2936858"/>
            <a:ext cx="609599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en la primera vuelta en la calle de tierra, nos quedamos impresionados con la noción y el conocimiento que él ya tenía.</a:t>
            </a:r>
            <a:endParaRPr kumimoji="0" lang="es-MX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João Alberto, vecino de Ayrton.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A6B8DFE7-5B86-40CE-A2E6-D07628F1717B}"/>
              </a:ext>
            </a:extLst>
          </p:cNvPr>
          <p:cNvSpPr/>
          <p:nvPr/>
        </p:nvSpPr>
        <p:spPr>
          <a:xfrm>
            <a:off x="1" y="90420"/>
            <a:ext cx="9674942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Empezó a pilotar a los cuatro años cuando su padre Milton Da Silva le regaló un pequeño kart con un motor de un caballo de potencia.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17EB246-559E-48E3-90A7-77A11B81BA07}"/>
              </a:ext>
            </a:extLst>
          </p:cNvPr>
          <p:cNvSpPr/>
          <p:nvPr/>
        </p:nvSpPr>
        <p:spPr>
          <a:xfrm>
            <a:off x="1" y="4205219"/>
            <a:ext cx="6095999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primera carrera fue en un kart a la edad de ocho años.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45A6E1D-2618-4C8D-9E48-CAC8F2BDE357}"/>
              </a:ext>
            </a:extLst>
          </p:cNvPr>
          <p:cNvSpPr/>
          <p:nvPr/>
        </p:nvSpPr>
        <p:spPr>
          <a:xfrm>
            <a:off x="1" y="4868895"/>
            <a:ext cx="60959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Dijo Senna: 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"Tenía solo ocho años y la mayoría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los otros tenía 15, 18 e incluso 20.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Imagen 12" descr="Imagen que contiene sentado, persona, exterior, edificio&#10;&#10;Descripción generada con confianza alta">
            <a:extLst>
              <a:ext uri="{FF2B5EF4-FFF2-40B4-BE49-F238E27FC236}">
                <a16:creationId xmlns:a16="http://schemas.microsoft.com/office/drawing/2014/main" id="{5C431A8A-76EF-4036-84C7-0D6FF2C323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4943" y="0"/>
            <a:ext cx="2517058" cy="275120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1E26C5FF-E5E8-48B8-A1BA-76FE7A97257D}"/>
              </a:ext>
            </a:extLst>
          </p:cNvPr>
          <p:cNvSpPr/>
          <p:nvPr/>
        </p:nvSpPr>
        <p:spPr>
          <a:xfrm>
            <a:off x="1" y="5812799"/>
            <a:ext cx="6095999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posiciones en la parrilla se determinaban por sorteo.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026B5150-C718-4C9F-8498-C8A48654B321}"/>
              </a:ext>
            </a:extLst>
          </p:cNvPr>
          <p:cNvSpPr/>
          <p:nvPr/>
        </p:nvSpPr>
        <p:spPr>
          <a:xfrm>
            <a:off x="1" y="6373227"/>
            <a:ext cx="6095999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Ponían unos papelitos con números dentro de un casco.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3B894385-4859-46C0-A3AA-35A1876E0870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0243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18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96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6284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6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6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3082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204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158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7752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8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4874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ángulo 11">
            <a:extLst>
              <a:ext uri="{FF2B5EF4-FFF2-40B4-BE49-F238E27FC236}">
                <a16:creationId xmlns:a16="http://schemas.microsoft.com/office/drawing/2014/main" id="{20463389-6B70-46E4-9B5F-E20CFBE90E35}"/>
              </a:ext>
            </a:extLst>
          </p:cNvPr>
          <p:cNvSpPr/>
          <p:nvPr/>
        </p:nvSpPr>
        <p:spPr>
          <a:xfrm>
            <a:off x="3996815" y="5429319"/>
            <a:ext cx="8195186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lo largo de su carrera ostentó varios récords en este deporte,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el de mayor número de pole positions, que fue superado por el alemán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Michael Schumacher en el Gran Premio de San Marino de 2006.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4557252" y="311632"/>
            <a:ext cx="7634748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ser recién llegado, fui el primero en agarrar un papel al azar.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Saqué el número 1".</a:t>
            </a:r>
            <a:endParaRPr kumimoji="0" lang="es-MX" sz="2800" b="1" i="0" u="none" strike="noStrike" kern="18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n 5" descr="Imagen que contiene carretera, hierba, exterior, transporte&#10;&#10;Descripción generada con confianza muy alta">
            <a:extLst>
              <a:ext uri="{FF2B5EF4-FFF2-40B4-BE49-F238E27FC236}">
                <a16:creationId xmlns:a16="http://schemas.microsoft.com/office/drawing/2014/main" id="{FB48E1B8-590A-4A3E-B4C0-F7371D1BA5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57252" cy="347870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Imagen 7" descr="Imagen que contiene carretera, exterior, hierba&#10;&#10;Descripción generada con confianza muy alta">
            <a:extLst>
              <a:ext uri="{FF2B5EF4-FFF2-40B4-BE49-F238E27FC236}">
                <a16:creationId xmlns:a16="http://schemas.microsoft.com/office/drawing/2014/main" id="{B2E50EF9-7231-4219-AC6B-66C6A25D49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" y="3449317"/>
            <a:ext cx="3994662" cy="340868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402ECF9F-C787-47C5-8D24-FBF9FD1ED762}"/>
              </a:ext>
            </a:extLst>
          </p:cNvPr>
          <p:cNvSpPr/>
          <p:nvPr/>
        </p:nvSpPr>
        <p:spPr>
          <a:xfrm>
            <a:off x="4557252" y="1108052"/>
            <a:ext cx="7634748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 Senna entró oficialmente en una competición de Karting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primera vez a los 13 años.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B19A13E-1608-4460-AFC6-C05DB6F3395A}"/>
              </a:ext>
            </a:extLst>
          </p:cNvPr>
          <p:cNvSpPr/>
          <p:nvPr/>
        </p:nvSpPr>
        <p:spPr>
          <a:xfrm>
            <a:off x="4557253" y="2037197"/>
            <a:ext cx="7634748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1973 ganó el Campeonato Paulista de Karting pese a que,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según revela Mario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Sérgio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Carvalho (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principal rival de Senna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dicho certamen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en la biografía "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Ayrton, o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herói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revelado"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("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el héroe revelado" 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Ernesto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Rodrigues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campeonato se le adjudicó a él y no a Senna.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AFA07D28-E5B3-4E82-B047-40BBA1DD63DB}"/>
              </a:ext>
            </a:extLst>
          </p:cNvPr>
          <p:cNvSpPr/>
          <p:nvPr/>
        </p:nvSpPr>
        <p:spPr>
          <a:xfrm>
            <a:off x="3996815" y="4101964"/>
            <a:ext cx="8195186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1977 se hizo con el máximo trofeo en el Campeonato Sudamericano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Karting consiguiendo el título en el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kartódromo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Luis P. Serra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San José, Uruguay.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822F520-EB1C-4B9E-98BE-849BA8EF3E55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4419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1648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119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6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6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7988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8916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  <p:bldP spid="9" grpId="0"/>
      <p:bldP spid="10" grpId="0"/>
      <p:bldP spid="11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carretera, exterior, hierba, montar&#10;&#10;Descripción generada con confianza muy alta">
            <a:extLst>
              <a:ext uri="{FF2B5EF4-FFF2-40B4-BE49-F238E27FC236}">
                <a16:creationId xmlns:a16="http://schemas.microsoft.com/office/drawing/2014/main" id="{D16DDD4D-C1CE-454D-B4A8-9E78D54E4E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612" y="3435575"/>
            <a:ext cx="4080387" cy="342242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n 4" descr="Imagen que contiene motocicleta, transporte, sentado&#10;&#10;Descripción generada con confianza alta">
            <a:extLst>
              <a:ext uri="{FF2B5EF4-FFF2-40B4-BE49-F238E27FC236}">
                <a16:creationId xmlns:a16="http://schemas.microsoft.com/office/drawing/2014/main" id="{3B60A4C3-A5C0-4EE1-848D-D68D3E2934C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740" b="91331" l="7000" r="92200">
                        <a14:foregroundMark x1="64200" y1="9907" x2="64200" y2="9907"/>
                        <a14:foregroundMark x1="69200" y1="9907" x2="69200" y2="9907"/>
                        <a14:foregroundMark x1="68400" y1="7740" x2="68400" y2="7740"/>
                        <a14:foregroundMark x1="33800" y1="86068" x2="33800" y2="86068"/>
                        <a14:foregroundMark x1="42800" y1="89164" x2="42800" y2="89164"/>
                        <a14:foregroundMark x1="53400" y1="89474" x2="53400" y2="89474"/>
                        <a14:foregroundMark x1="61600" y1="89783" x2="61600" y2="89783"/>
                        <a14:foregroundMark x1="64200" y1="89474" x2="64200" y2="89474"/>
                        <a14:foregroundMark x1="9600" y1="81734" x2="9600" y2="81734"/>
                        <a14:foregroundMark x1="7000" y1="80805" x2="7000" y2="80805"/>
                        <a14:foregroundMark x1="8200" y1="68111" x2="8200" y2="68111"/>
                        <a14:foregroundMark x1="10200" y1="64706" x2="10200" y2="64706"/>
                        <a14:foregroundMark x1="9200" y1="62539" x2="9200" y2="62539"/>
                        <a14:foregroundMark x1="8800" y1="66254" x2="8800" y2="66254"/>
                        <a14:foregroundMark x1="10600" y1="62229" x2="10600" y2="62229"/>
                        <a14:foregroundMark x1="11000" y1="60681" x2="11000" y2="60681"/>
                        <a14:foregroundMark x1="11800" y1="59443" x2="11800" y2="59443"/>
                        <a14:foregroundMark x1="10200" y1="61300" x2="10200" y2="61300"/>
                        <a14:foregroundMark x1="9400" y1="62229" x2="9400" y2="62229"/>
                        <a14:foregroundMark x1="92200" y1="62848" x2="92200" y2="62848"/>
                        <a14:foregroundMark x1="86600" y1="75232" x2="86600" y2="75232"/>
                        <a14:foregroundMark x1="73800" y1="90712" x2="73800" y2="90712"/>
                        <a14:foregroundMark x1="23000" y1="89783" x2="23000" y2="89783"/>
                        <a14:foregroundMark x1="26200" y1="91331" x2="26200" y2="91331"/>
                        <a14:foregroundMark x1="18000" y1="89474" x2="18000" y2="89474"/>
                        <a14:backgroundMark x1="59800" y1="88235" x2="59800" y2="88235"/>
                        <a14:backgroundMark x1="62800" y1="88545" x2="62800" y2="885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5331113" cy="3443899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5014452" y="119912"/>
            <a:ext cx="717754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1978 con 17 años fue contratado por el equipo DAP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Italia donde sería compañero de Terry Fullerton,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quien luego sería reconocido por Senna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el Gran Premio de Australia de 1993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se le preguntó;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ED7D31">
                    <a:lumMod val="50000"/>
                  </a:srgbClr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¿Cuál fue el piloto con quién más satisfactorio te sentiste al competir? 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respondió: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«Tendría que regresar a 1978, 1979 y 1980,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vine a Europa por primera vez para competir fuera de Brasil.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65BA36B-3AC7-49EA-9A39-6062ABAFDE4C}"/>
              </a:ext>
            </a:extLst>
          </p:cNvPr>
          <p:cNvSpPr/>
          <p:nvPr/>
        </p:nvSpPr>
        <p:spPr>
          <a:xfrm>
            <a:off x="1" y="3364556"/>
            <a:ext cx="811161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 compañero de equipo Fullerton, se llamaba Fullerton.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B4FE577-5483-47BB-B712-D7F38ECD87F4}"/>
              </a:ext>
            </a:extLst>
          </p:cNvPr>
          <p:cNvSpPr/>
          <p:nvPr/>
        </p:nvSpPr>
        <p:spPr>
          <a:xfrm>
            <a:off x="1" y="3836507"/>
            <a:ext cx="811161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Él era muy experimentado y he disfrutado mucho conduciendo con él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porque era rápido, consistente, para mí un piloto muy completo.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8D0DCAF-F1DE-4834-8BEA-9B7BFBA65F7A}"/>
              </a:ext>
            </a:extLst>
          </p:cNvPr>
          <p:cNvSpPr/>
          <p:nvPr/>
        </p:nvSpPr>
        <p:spPr>
          <a:xfrm>
            <a:off x="0" y="4780403"/>
            <a:ext cx="8332839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 pura conducción… éramos sólo él y yo, no había política ni dinero en el medio...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tengo con él buenos recuerdos. 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 Senna, 1993».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027E1FE-F532-4636-B5EE-C0A0E6ABA7D6}"/>
              </a:ext>
            </a:extLst>
          </p:cNvPr>
          <p:cNvSpPr/>
          <p:nvPr/>
        </p:nvSpPr>
        <p:spPr>
          <a:xfrm>
            <a:off x="1" y="5694802"/>
            <a:ext cx="8229598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DAP  participó del Campeonato del Mundo de Karting consecutivamente desde 1978  hasta 1982, terminando subcampeón en 1979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1980  tras polémicas decisiones.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CFA76E6A-470D-41B1-8D65-408FD0FCC4B4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5882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2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842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851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3662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1286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hierba, exterior, hombre, transporte&#10;&#10;Descripción generada con confianza muy alta">
            <a:extLst>
              <a:ext uri="{FF2B5EF4-FFF2-40B4-BE49-F238E27FC236}">
                <a16:creationId xmlns:a16="http://schemas.microsoft.com/office/drawing/2014/main" id="{334399A8-6512-497D-8952-5F7AF05EF0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428700"/>
            <a:ext cx="4955458" cy="342929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193647"/>
            <a:ext cx="765441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Confesaría más tarde el mismo Ayrton: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kart me proporcionó muchos momentos de placer y excelentes recuerdos (...) nunca el pilotaje fue tan divertido como en kart.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1DE258B-3D60-4B79-BA8D-1E328BEDBB00}"/>
              </a:ext>
            </a:extLst>
          </p:cNvPr>
          <p:cNvSpPr/>
          <p:nvPr/>
        </p:nvSpPr>
        <p:spPr>
          <a:xfrm>
            <a:off x="1" y="1417770"/>
            <a:ext cx="7654411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Allí aprendí muchas cosas.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75BCAA7-DF87-433D-AD79-01092C448F6D}"/>
              </a:ext>
            </a:extLst>
          </p:cNvPr>
          <p:cNvSpPr/>
          <p:nvPr/>
        </p:nvSpPr>
        <p:spPr>
          <a:xfrm>
            <a:off x="1" y="1992960"/>
            <a:ext cx="7654411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Mucho de lo que uso en la Fórmula 1 lo aprendí en kart.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54F6F17-7B1E-4AAB-B7D5-AC93A19DE09A}"/>
              </a:ext>
            </a:extLst>
          </p:cNvPr>
          <p:cNvSpPr/>
          <p:nvPr/>
        </p:nvSpPr>
        <p:spPr>
          <a:xfrm>
            <a:off x="1" y="2553412"/>
            <a:ext cx="765441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le debe a su afición por el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kartismo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 gran destreza  y capacidad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conducir bajo la lluvia.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exterior, persona, hierba, foto&#10;&#10;Descripción generada con confianza muy alta">
            <a:extLst>
              <a:ext uri="{FF2B5EF4-FFF2-40B4-BE49-F238E27FC236}">
                <a16:creationId xmlns:a16="http://schemas.microsoft.com/office/drawing/2014/main" id="{92861750-AC0A-4ADB-B1E8-551678A7CD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4412" y="0"/>
            <a:ext cx="4537587" cy="340672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85400B42-0EE9-441B-8AEB-79F5D5293045}"/>
              </a:ext>
            </a:extLst>
          </p:cNvPr>
          <p:cNvSpPr/>
          <p:nvPr/>
        </p:nvSpPr>
        <p:spPr>
          <a:xfrm>
            <a:off x="4468761" y="3379303"/>
            <a:ext cx="7723237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cierta ocasión, su hermana comentó que tras perder una carrera de karts debido a la lluvia, Ayrton se pasó varios días intentando conducir en esas condiciones, incluso sin regresar a comer a casa, hasta perfeccionar su técnica.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AA8CD4D5-CC27-4001-93F3-B0D9D2A2C905}"/>
              </a:ext>
            </a:extLst>
          </p:cNvPr>
          <p:cNvSpPr/>
          <p:nvPr/>
        </p:nvSpPr>
        <p:spPr>
          <a:xfrm>
            <a:off x="4350774" y="4736154"/>
            <a:ext cx="7841226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ese entonces, ya usaba su particular casco amarillo con dos líneas, una verde y una oscura diseñado por el famoso pintor de cascos brasilero Sid Mosca.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19BE7EA8-6D4F-432A-887F-85366801120E}"/>
              </a:ext>
            </a:extLst>
          </p:cNvPr>
          <p:cNvSpPr/>
          <p:nvPr/>
        </p:nvSpPr>
        <p:spPr>
          <a:xfrm>
            <a:off x="5294671" y="5709549"/>
            <a:ext cx="689732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precisamente a bordo de un kart donde Ayrton aprendió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 precisión para pilotar en la lluvia, ya que en un principio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era un piloto óptimo en estas condiciones.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6D83A36E-B886-4DCE-888A-1E9C87DE9280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1530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625" accel="50000" fill="hold">
                                          <p:stCondLst>
                                            <p:cond delay="8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7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625" accel="50000" fill="hold">
                                          <p:stCondLst>
                                            <p:cond delay="86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7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964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49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376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628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000" accel="50000" fill="hold">
                                          <p:stCondLst>
                                            <p:cond delay="12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000" accel="50000" fill="hold">
                                          <p:stCondLst>
                                            <p:cond delay="12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214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8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484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8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462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9" grpId="0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>
            <a:extLst>
              <a:ext uri="{FF2B5EF4-FFF2-40B4-BE49-F238E27FC236}">
                <a16:creationId xmlns:a16="http://schemas.microsoft.com/office/drawing/2014/main" id="{04944C62-E4F0-499E-9F3F-0980730C3363}"/>
              </a:ext>
            </a:extLst>
          </p:cNvPr>
          <p:cNvSpPr/>
          <p:nvPr/>
        </p:nvSpPr>
        <p:spPr>
          <a:xfrm>
            <a:off x="4303665" y="4986883"/>
            <a:ext cx="7888336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Antes de salir de Inglaterra, Dennis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Rushen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dueño de la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Rushen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Green Racing: un respetado equipo de 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FF2000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paso siguiente para los que brillaban en la Fórmula Ford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 ofreció a Senna quien era ya campeón del torneo,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unidad de Fórmula Ford 2000  por £10,000.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4303664" y="-12828"/>
            <a:ext cx="788833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 considerado junto con el piloto mexicano Pedro Rodríguez,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conocido en Europa como Ojos de Gato,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los que mejor sabían conducir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lluvia aunque el mexicano también lo hacía en la noche.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94EE736-8ED0-487E-B18F-63CEF7E74A0A}"/>
              </a:ext>
            </a:extLst>
          </p:cNvPr>
          <p:cNvSpPr/>
          <p:nvPr/>
        </p:nvSpPr>
        <p:spPr>
          <a:xfrm>
            <a:off x="4303664" y="1226047"/>
            <a:ext cx="7888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Pasaje por Inglaterra</a:t>
            </a:r>
            <a:endParaRPr kumimoji="0" lang="es-MX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CF2FE4B-3669-43C7-8F72-F967CBDFD5E0}"/>
              </a:ext>
            </a:extLst>
          </p:cNvPr>
          <p:cNvSpPr/>
          <p:nvPr/>
        </p:nvSpPr>
        <p:spPr>
          <a:xfrm>
            <a:off x="4303664" y="1992955"/>
            <a:ext cx="7888336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1981 Senna se trasladó a Inglaterra para comenzar su carrera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monoplazas, ganando el Campeonato 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RAC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y Townsend-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Thoreson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Fórmula Ford 1600 de ese año con el equipo Van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Diemen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5D167F2-75C9-4862-97EC-7A02D4AC9C26}"/>
              </a:ext>
            </a:extLst>
          </p:cNvPr>
          <p:cNvSpPr/>
          <p:nvPr/>
        </p:nvSpPr>
        <p:spPr>
          <a:xfrm>
            <a:off x="4303665" y="3320317"/>
            <a:ext cx="7888336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ello, Senna al principio no creía que seguiría en el automovilismo,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al final de la temporada, bajo la presión de sus padres para asumir un papel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negocio familiar sumado a la falta de patrocinio que permitiese su escalada rumbo a la Fórmula 1, regresó a Brasil.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10F43148-801A-472C-B79A-781A0B5295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64" y="557370"/>
            <a:ext cx="3937000" cy="54483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4EB501E3-572E-4E5C-9E83-D8DA6833F2EC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2149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8498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7214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104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  <p:bldP spid="4" grpId="0"/>
      <p:bldP spid="5" grpId="0"/>
      <p:bldP spid="6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1926"/>
            <a:ext cx="6095999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Decidió aceptar esta oferta, y volvió a vivir en Inglaterra.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4CDDA92-71D0-4334-8AF9-AEFE950DB2CC}"/>
              </a:ext>
            </a:extLst>
          </p:cNvPr>
          <p:cNvSpPr/>
          <p:nvPr/>
        </p:nvSpPr>
        <p:spPr>
          <a:xfrm>
            <a:off x="1" y="488620"/>
            <a:ext cx="609599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Silva es un apellido muy común de Brasil,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además de que en Inglaterra resultaba sumamente difícil pronunciarlo adecuadamente, adoptó el de su madre: Senna.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8531379-15CA-419B-9F20-8F2292120EC1}"/>
              </a:ext>
            </a:extLst>
          </p:cNvPr>
          <p:cNvSpPr/>
          <p:nvPr/>
        </p:nvSpPr>
        <p:spPr>
          <a:xfrm>
            <a:off x="1" y="1697987"/>
            <a:ext cx="609599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ganó el campeonato británico de 1982 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los campeonatos de Europa de Fórmula Ford 2000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ese apellido.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3E5F54E-32F9-4A49-BF33-C18183E37974}"/>
              </a:ext>
            </a:extLst>
          </p:cNvPr>
          <p:cNvSpPr/>
          <p:nvPr/>
        </p:nvSpPr>
        <p:spPr>
          <a:xfrm>
            <a:off x="1" y="3217063"/>
            <a:ext cx="687880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Participación en fórmula 3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de Gran Bretaña</a:t>
            </a:r>
            <a:endParaRPr kumimoji="0" lang="es-MX" sz="36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77765CC-B96E-46FC-B741-62E4794F2A8F}"/>
              </a:ext>
            </a:extLst>
          </p:cNvPr>
          <p:cNvSpPr/>
          <p:nvPr/>
        </p:nvSpPr>
        <p:spPr>
          <a:xfrm>
            <a:off x="7743022" y="6006750"/>
            <a:ext cx="3003755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Casco de Ayrton Senna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https://upload.wikimedia.org/wikipedia/commons/thumb/c/c7/AyrtonSennasFullFaceHelmet.jpg/170px-AyrtonSennasFullFaceHelmet.jpg">
            <a:extLst>
              <a:ext uri="{FF2B5EF4-FFF2-40B4-BE49-F238E27FC236}">
                <a16:creationId xmlns:a16="http://schemas.microsoft.com/office/drawing/2014/main" id="{FC5E75B4-174C-4A93-849B-98B7E95631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401" y="-162223"/>
            <a:ext cx="4471006" cy="5825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97239E2B-EB86-46F5-9D79-1FE2BB79B4A6}"/>
              </a:ext>
            </a:extLst>
          </p:cNvPr>
          <p:cNvSpPr/>
          <p:nvPr/>
        </p:nvSpPr>
        <p:spPr>
          <a:xfrm>
            <a:off x="1" y="4957377"/>
            <a:ext cx="68788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Trayectoria deportiva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59B0E8D-0A79-4D9C-97C3-41012C936F43}"/>
              </a:ext>
            </a:extLst>
          </p:cNvPr>
          <p:cNvSpPr/>
          <p:nvPr/>
        </p:nvSpPr>
        <p:spPr>
          <a:xfrm>
            <a:off x="2" y="5886530"/>
            <a:ext cx="7005482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1983 participó en el Campeonato Británico de Fórmula 3 con el equipo West Surrey Racing.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45BA277-AD51-4A3B-8CC6-4746E7BC80DF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8291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33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19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74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1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974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629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07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persona, hombre, interior&#10;&#10;Descripción generada con confianza muy alta">
            <a:extLst>
              <a:ext uri="{FF2B5EF4-FFF2-40B4-BE49-F238E27FC236}">
                <a16:creationId xmlns:a16="http://schemas.microsoft.com/office/drawing/2014/main" id="{6180C87B-B147-4C90-84B1-B17314EDFB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227" y="3577449"/>
            <a:ext cx="4921045" cy="31556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6096000" y="1926"/>
            <a:ext cx="60960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dominó la primera mitad de la temporada,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Martin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Brundle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que conducía un coche similar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competitividad por los colores del equipo Eddie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Jordan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Racing, cerró la brecha en la segunda parte del campeonato.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edificio&#10;&#10;Descripción generada con confianza alta">
            <a:extLst>
              <a:ext uri="{FF2B5EF4-FFF2-40B4-BE49-F238E27FC236}">
                <a16:creationId xmlns:a16="http://schemas.microsoft.com/office/drawing/2014/main" id="{52605236-3E9F-4337-84FE-D9A4419190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" y="111986"/>
            <a:ext cx="5972175" cy="2705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179CB832-EA52-4A3E-B904-CE6EC772D424}"/>
              </a:ext>
            </a:extLst>
          </p:cNvPr>
          <p:cNvSpPr/>
          <p:nvPr/>
        </p:nvSpPr>
        <p:spPr>
          <a:xfrm>
            <a:off x="6096000" y="1580008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ganó el título en la ronda final en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Thruxton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una reñida y, a veces, enconada batalla.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D6CA363-0AE9-4FA3-B7AC-2759B11C1C2F}"/>
              </a:ext>
            </a:extLst>
          </p:cNvPr>
          <p:cNvSpPr/>
          <p:nvPr/>
        </p:nvSpPr>
        <p:spPr>
          <a:xfrm>
            <a:off x="6400800" y="2391160"/>
            <a:ext cx="5746955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noviembre del mismo año, triunfó en la inauguración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Grand Prix de F3 de Macao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Theodore Racing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Team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Teddy Yip.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67A8495-F26F-4069-90E2-55E36FCA5128}"/>
              </a:ext>
            </a:extLst>
          </p:cNvPr>
          <p:cNvSpPr/>
          <p:nvPr/>
        </p:nvSpPr>
        <p:spPr>
          <a:xfrm>
            <a:off x="1" y="2804127"/>
            <a:ext cx="7079226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esos tiempos ya era observado por Frank Williams, </a:t>
            </a:r>
          </a:p>
          <a:p>
            <a:pPr marL="0" marR="0" lvl="0" indent="0" algn="l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sería su último jefe de equipo en la Fórmula 1  durante 1994.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F67E1100-A314-4263-8925-0E5B1AD42C19}"/>
              </a:ext>
            </a:extLst>
          </p:cNvPr>
          <p:cNvSpPr/>
          <p:nvPr/>
        </p:nvSpPr>
        <p:spPr>
          <a:xfrm>
            <a:off x="1" y="3703789"/>
            <a:ext cx="7079226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atrajo la atención de los equipos de Fórmula Uno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Williams, McLaren,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Toleman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los cuales realizó pruebas de pretemporada.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4D4FFBDB-700D-4D55-B275-DCC360FDEA0E}"/>
              </a:ext>
            </a:extLst>
          </p:cNvPr>
          <p:cNvSpPr/>
          <p:nvPr/>
        </p:nvSpPr>
        <p:spPr>
          <a:xfrm>
            <a:off x="1" y="4986879"/>
            <a:ext cx="7079226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 en Williams ni en McLaren había una vacante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la temporada 1984  debido a que su situación ya se había resuelto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anterioridad (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estaba confirmada la pareja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Rosberg-Laffite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el equipo de Grove y por otro lado, la de Lauda-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la escudería de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Woking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D58950A9-E617-4513-AFC6-73F85DCB9A41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068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92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644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861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1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1986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7958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5966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12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4749" y="355875"/>
            <a:ext cx="6987206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Luego, su nombre se vinculó al segundo asiento de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el piloto número uno de dicho equipo,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bicampeón mundial por aquel entonces Nelson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también brasileño prefirió a su amigo Roberto Moreno,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que el auspiciador Parmalat que patrocinaba a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quería un piloto italiano, por lo que la tentativa de Senna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entrar "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la puerta grande" 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fracasó.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 descr="Imagen que contiene carretera, patinaje, montar, exterior&#10;&#10;Descripción generada con confianza muy alta">
            <a:extLst>
              <a:ext uri="{FF2B5EF4-FFF2-40B4-BE49-F238E27FC236}">
                <a16:creationId xmlns:a16="http://schemas.microsoft.com/office/drawing/2014/main" id="{44D9992E-4C95-4CFF-B398-8B165FDC3D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435250"/>
            <a:ext cx="6504038" cy="34227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n 6" descr="Imagen que contiene exterior, persona, deporte&#10;&#10;Descripción generada con confianza alta">
            <a:extLst>
              <a:ext uri="{FF2B5EF4-FFF2-40B4-BE49-F238E27FC236}">
                <a16:creationId xmlns:a16="http://schemas.microsoft.com/office/drawing/2014/main" id="{C9CD922A-D994-423D-B79D-E4ABE2049A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956" y="1924"/>
            <a:ext cx="5190043" cy="342707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23B9F7E6-8696-45A3-A8C1-E02269A48321}"/>
              </a:ext>
            </a:extLst>
          </p:cNvPr>
          <p:cNvSpPr/>
          <p:nvPr/>
        </p:nvSpPr>
        <p:spPr>
          <a:xfrm>
            <a:off x="6504037" y="4529679"/>
            <a:ext cx="568796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única opción era unirse a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Toleman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equipo relativamente nuevo,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sustitución de Derek Warwick.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56CE488-65CA-4F1B-B295-1AB94D573100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788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8732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692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ángulo 9">
            <a:extLst>
              <a:ext uri="{FF2B5EF4-FFF2-40B4-BE49-F238E27FC236}">
                <a16:creationId xmlns:a16="http://schemas.microsoft.com/office/drawing/2014/main" id="{511851FB-C9F8-4F2E-B639-392485E1240A}"/>
              </a:ext>
            </a:extLst>
          </p:cNvPr>
          <p:cNvSpPr/>
          <p:nvPr/>
        </p:nvSpPr>
        <p:spPr>
          <a:xfrm>
            <a:off x="1" y="105157"/>
            <a:ext cx="6096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Fórmula 1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D56CE488-65CA-4F1B-B295-1AB94D573100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35316741-3BB6-4824-8F54-AFB0EFA1F5A2}"/>
              </a:ext>
            </a:extLst>
          </p:cNvPr>
          <p:cNvSpPr/>
          <p:nvPr/>
        </p:nvSpPr>
        <p:spPr>
          <a:xfrm>
            <a:off x="6096000" y="124826"/>
            <a:ext cx="60959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Toleman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5930EBF-F9FD-4AF3-BA03-F331386CE524}"/>
              </a:ext>
            </a:extLst>
          </p:cNvPr>
          <p:cNvSpPr/>
          <p:nvPr/>
        </p:nvSpPr>
        <p:spPr>
          <a:xfrm>
            <a:off x="0" y="114993"/>
            <a:ext cx="121919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1984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9FEB4B4-02D7-4CB6-8269-B6B485CA2459}"/>
              </a:ext>
            </a:extLst>
          </p:cNvPr>
          <p:cNvSpPr/>
          <p:nvPr/>
        </p:nvSpPr>
        <p:spPr>
          <a:xfrm>
            <a:off x="5899355" y="754081"/>
            <a:ext cx="6292645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hizo su debut en el Gran Premio de Brasil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Río de Janeiro, siendo su compañero de equipo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esta escudería el venezolano Johnny </a:t>
            </a:r>
            <a:r>
              <a:rPr kumimoji="0" lang="es-ES" sz="2800" b="1" i="0" u="none" strike="noStrike" kern="18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Cecotto</a:t>
            </a: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98B0939-5B53-47F3-BC54-07EB89B39DAF}"/>
              </a:ext>
            </a:extLst>
          </p:cNvPr>
          <p:cNvSpPr/>
          <p:nvPr/>
        </p:nvSpPr>
        <p:spPr>
          <a:xfrm>
            <a:off x="5899355" y="1948707"/>
            <a:ext cx="6292645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Anotó su primer punto en el campeonato mundial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segunda carrera en el Gran Premio de Sudáfrica, repitiendo igual resultado dos semanas más tarde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Bélgica.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sentado, carretera, interior&#10;&#10;Descripción generada con confianza alta">
            <a:extLst>
              <a:ext uri="{FF2B5EF4-FFF2-40B4-BE49-F238E27FC236}">
                <a16:creationId xmlns:a16="http://schemas.microsoft.com/office/drawing/2014/main" id="{9DC3B527-249E-4BF3-985A-AA7FE6C45A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477"/>
            <a:ext cx="6096000" cy="348453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n 12" descr="Imagen que contiene exterior, edificio, cielo, suelo&#10;&#10;Descripción generada con confianza muy alta">
            <a:extLst>
              <a:ext uri="{FF2B5EF4-FFF2-40B4-BE49-F238E27FC236}">
                <a16:creationId xmlns:a16="http://schemas.microsoft.com/office/drawing/2014/main" id="{D9346EDC-F07B-46E1-B4A6-D645BC393B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386837"/>
            <a:ext cx="6096000" cy="347116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3E4757AF-99C9-4F23-BDAF-5EF8530F4879}"/>
              </a:ext>
            </a:extLst>
          </p:cNvPr>
          <p:cNvSpPr/>
          <p:nvPr/>
        </p:nvSpPr>
        <p:spPr>
          <a:xfrm>
            <a:off x="0" y="3939737"/>
            <a:ext cx="620907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combinación de problemas de neumáticos y de presión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combustible fue la causa de su fracaso para calificar,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tarde, al GP de San Marino, </a:t>
            </a:r>
          </a:p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única vez que esto ocurrió durante su carrera.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0C03B866-BB0E-4A66-B0FF-47602F3084D0}"/>
              </a:ext>
            </a:extLst>
          </p:cNvPr>
          <p:cNvSpPr/>
          <p:nvPr/>
        </p:nvSpPr>
        <p:spPr>
          <a:xfrm>
            <a:off x="1" y="5680051"/>
            <a:ext cx="620907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18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mejor resultado de la temporada llegó en el Gran Premio de Mónaco, que se vio afectado por fuertes lluvias en la previa.</a:t>
            </a:r>
            <a:endParaRPr kumimoji="0" lang="es-MX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662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054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6448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7272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1002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1" grpId="0"/>
      <p:bldP spid="12" grpId="0" uiExpand="1" build="p"/>
      <p:bldP spid="6" grpId="0" uiExpand="1" build="p"/>
      <p:bldP spid="7" grpId="0"/>
      <p:bldP spid="8" grpId="0"/>
      <p:bldP spid="14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exterior, edificio, árbol, calle&#10;&#10;Descripción generada con confianza alta">
            <a:extLst>
              <a:ext uri="{FF2B5EF4-FFF2-40B4-BE49-F238E27FC236}">
                <a16:creationId xmlns:a16="http://schemas.microsoft.com/office/drawing/2014/main" id="{9BFE5733-5BFB-406F-8800-0388308E5A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244" y="3421624"/>
            <a:ext cx="6548284" cy="344603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252646"/>
            <a:ext cx="60959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 Senna dio la primera de sus espectaculares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lecciones de conducción en mojado.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7C06E05-5AFE-4EAC-8A6C-315924B382BC}"/>
              </a:ext>
            </a:extLst>
          </p:cNvPr>
          <p:cNvSpPr/>
          <p:nvPr/>
        </p:nvSpPr>
        <p:spPr>
          <a:xfrm>
            <a:off x="1" y="1196536"/>
            <a:ext cx="609599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Saliendo desde la posición 13.º en la parrilla,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hizo un progreso constante en escalada rumbo hacia el liderato de la prueba, consigue ser 10.º en el primer paso por meta,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comienza una espectacular remontada, 9º en la 2,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8º en la 3, 7º en la 7, 6º en la 9, 5º en la 12,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4º en la 14, 3º en la 16, 2º en la 19.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6EFFA20-A189-4912-B030-E4F749B5DF01}"/>
              </a:ext>
            </a:extLst>
          </p:cNvPr>
          <p:cNvSpPr/>
          <p:nvPr/>
        </p:nvSpPr>
        <p:spPr>
          <a:xfrm>
            <a:off x="6096000" y="3512032"/>
            <a:ext cx="609600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estar a 20  segundos del líder 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lanza en su persecución arrebatándole 1 segundo por vuelta,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 la dirección de la carrera decide suspenderla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vuelta 31  por las malas condiciones y la pésima visibilidad, Senna acaba 2º  a 7 segundos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50C3E0F-54B4-47CA-81F6-1545CFE254C9}"/>
              </a:ext>
            </a:extLst>
          </p:cNvPr>
          <p:cNvSpPr/>
          <p:nvPr/>
        </p:nvSpPr>
        <p:spPr>
          <a:xfrm>
            <a:off x="6096000" y="5591563"/>
            <a:ext cx="6096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 a pesar de ser su mejor resultado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mejor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Toleman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el brasileño se siente frustrado,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tanto él como su equipo estaban seguros que la carrera era suya.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37E4A057-FA5D-4C25-B2D9-BFE2A09CBEE8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pic>
        <p:nvPicPr>
          <p:cNvPr id="14" name="Imagen 13" descr="Imagen que contiene persona, edificio, interior&#10;&#10;Descripción generada con confianza alta">
            <a:extLst>
              <a:ext uri="{FF2B5EF4-FFF2-40B4-BE49-F238E27FC236}">
                <a16:creationId xmlns:a16="http://schemas.microsoft.com/office/drawing/2014/main" id="{A7D8FFB6-F107-43FC-A23E-A7E22B32EAA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29"/>
          <a:stretch/>
        </p:blipFill>
        <p:spPr>
          <a:xfrm>
            <a:off x="6024120" y="0"/>
            <a:ext cx="6167880" cy="3429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18437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  <p:sndAc>
          <p:stSnd>
            <p:snd r:embed="rId2" name="Sena 2 Medley-Eaglenest-1.wav"/>
          </p:stSnd>
        </p:sndAc>
      </p:transition>
    </mc:Choice>
    <mc:Fallback xmlns="">
      <p:transition spd="slow" advTm="0">
        <p:fade/>
        <p:sndAc>
          <p:stSnd>
            <p:snd r:embed="rId6" name="Sena 2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236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32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8548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carretera, edificio, interior, suelo&#10;&#10;Descripción generada con confianza muy alta">
            <a:extLst>
              <a:ext uri="{FF2B5EF4-FFF2-40B4-BE49-F238E27FC236}">
                <a16:creationId xmlns:a16="http://schemas.microsoft.com/office/drawing/2014/main" id="{FBB0B43E-1304-4412-B24B-663A283207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26"/>
          <a:stretch/>
        </p:blipFill>
        <p:spPr>
          <a:xfrm>
            <a:off x="0" y="1913"/>
            <a:ext cx="5692877" cy="34049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5412658" y="1922"/>
            <a:ext cx="6779342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momento en el que la carrera se detuvo,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le estaba recortando 4 segundos por vuelta al francés.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6BC6E18-1C4D-40EE-A950-2BB737E3BFA3}"/>
              </a:ext>
            </a:extLst>
          </p:cNvPr>
          <p:cNvSpPr/>
          <p:nvPr/>
        </p:nvSpPr>
        <p:spPr>
          <a:xfrm>
            <a:off x="5241261" y="842584"/>
            <a:ext cx="695073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finalmente superó 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la 32ª  vuelta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final de la cual se mostró la bandera roja.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3BF710C-9997-4E7D-B248-282044CA1181}"/>
              </a:ext>
            </a:extLst>
          </p:cNvPr>
          <p:cNvSpPr/>
          <p:nvPr/>
        </p:nvSpPr>
        <p:spPr>
          <a:xfrm>
            <a:off x="5241261" y="1742237"/>
            <a:ext cx="695073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según el reglamento, se contaron las posiciones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última vuelta completada por todos los pilotos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(vuelta 31), momento en el que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era todavía líder.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2BE83E8-091F-480B-9A4A-660FEA32C675}"/>
              </a:ext>
            </a:extLst>
          </p:cNvPr>
          <p:cNvSpPr/>
          <p:nvPr/>
        </p:nvSpPr>
        <p:spPr>
          <a:xfrm>
            <a:off x="6096000" y="3010599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segundo lugar de Senna fue su primer podio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Fórmula Uno, y sus actuaciones en condiciones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lluvia lo convirtieron en un sello distintivo de su carrera.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Imagen 11" descr="Imagen que contiene exterior, carretera&#10;&#10;Descripción generada con confianza muy alta">
            <a:extLst>
              <a:ext uri="{FF2B5EF4-FFF2-40B4-BE49-F238E27FC236}">
                <a16:creationId xmlns:a16="http://schemas.microsoft.com/office/drawing/2014/main" id="{182DBD54-8DB2-4BDF-8C1D-2A263477E8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58265"/>
            <a:ext cx="6181336" cy="339973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441E5081-C28E-431E-A565-DC05E22FA896}"/>
              </a:ext>
            </a:extLst>
          </p:cNvPr>
          <p:cNvSpPr/>
          <p:nvPr/>
        </p:nvSpPr>
        <p:spPr>
          <a:xfrm>
            <a:off x="6096000" y="4264207"/>
            <a:ext cx="6096000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carrera en el principado solo duró 31 vueltas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por tal hecho solo se asignó la mitad de la puntuación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las seis primeras colocaciones (4.5 puntos al 1º, 3 al 2º, 2 al 3º, 1.5 al 4º, 1 al 5º y 0.5 al 6º), Paradójicamente, el vencedor de dicha carrera 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más tarde perdería el campeonato mundial por solo medio punto ante su compañero de equipo Niki Lauda.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7EF572F-0340-487C-A7CB-A1DEE94461D1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646244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3068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824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805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https://upload.wikimedia.org/wikipedia/commons/thumb/7/76/1984_United_States_Grand_Prix_Dallas_Piquet_Senna.jpg/220px-1984_United_States_Grand_Prix_Dallas_Piquet_Senna.jpg">
            <a:extLst>
              <a:ext uri="{FF2B5EF4-FFF2-40B4-BE49-F238E27FC236}">
                <a16:creationId xmlns:a16="http://schemas.microsoft.com/office/drawing/2014/main" id="{B9CB1785-69FE-4DA9-B2DC-9EA41F5D3D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799" y="0"/>
            <a:ext cx="5113202" cy="34290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51DFA20A-3FA2-42EA-B7EB-898DD859F253}"/>
              </a:ext>
            </a:extLst>
          </p:cNvPr>
          <p:cNvSpPr/>
          <p:nvPr/>
        </p:nvSpPr>
        <p:spPr>
          <a:xfrm>
            <a:off x="2" y="149402"/>
            <a:ext cx="7059552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Obtuvo otros dos podios ese año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—3º en el Gran Premio de Gran Bretaña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mismo resultado en el Gran Premio de Portugal—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 posicionó 9º en su primer campeonato de pilotos con 13 puntos.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7078798" y="-12822"/>
            <a:ext cx="511320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 Senna detrás de Nelson </a:t>
            </a:r>
            <a:r>
              <a:rPr lang="es-ES" sz="2800" b="1" kern="1800" dirty="0" err="1">
                <a:solidFill>
                  <a:srgbClr val="FF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b="1" kern="1800" dirty="0">
                <a:solidFill>
                  <a:srgbClr val="FF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el Gran Premio de Dallas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FF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los Estados Unidos en 1984.</a:t>
            </a:r>
            <a:endParaRPr lang="es-MX" sz="2800" dirty="0">
              <a:solidFill>
                <a:srgbClr val="FF000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BB35BA0-8C31-43C2-9461-0095DCF00C93}"/>
              </a:ext>
            </a:extLst>
          </p:cNvPr>
          <p:cNvSpPr/>
          <p:nvPr/>
        </p:nvSpPr>
        <p:spPr>
          <a:xfrm>
            <a:off x="1" y="1815969"/>
            <a:ext cx="7078797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participó en el Gran Premio de Italia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que fuese suspendido por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Toleman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 incumplimiento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 contrato al firmar por Lotus para la temporada 1985 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informar primero al equipo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Toleman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este hecho.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C39E1E4-F820-4E60-A8E9-C714EE8CA461}"/>
              </a:ext>
            </a:extLst>
          </p:cNvPr>
          <p:cNvSpPr/>
          <p:nvPr/>
        </p:nvSpPr>
        <p:spPr>
          <a:xfrm>
            <a:off x="5530645" y="3733256"/>
            <a:ext cx="6661355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también compitió en carreras importantes durante 1984: los 1000 km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Nürburgring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del Campeonato Mundial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Resistencia, donde junto con Henri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Pescarolo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Stefan Johansson,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-condujo un Porsche 956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equipo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Joest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 terminar octavo, así como una carrera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exhibición para celebrar la reinauguración del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Nürburgring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contó con la presencia de varios pilotos de Fórmula 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cada uno de ellos condujo idénticos Mercedes-Benz 190E-.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persona, ropa, interior&#10;&#10;Descripción generada con confianza alta">
            <a:extLst>
              <a:ext uri="{FF2B5EF4-FFF2-40B4-BE49-F238E27FC236}">
                <a16:creationId xmlns:a16="http://schemas.microsoft.com/office/drawing/2014/main" id="{520F11D3-4393-48C3-AEB1-EE447EC0DD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62547"/>
            <a:ext cx="5657807" cy="34954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432E141E-9CB2-4828-831B-429E8322695A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08983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856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9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9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173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492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6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1468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8" grpId="0"/>
      <p:bldP spid="9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5117691" y="296900"/>
            <a:ext cx="7074309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le ganó a Niki Lauda y a Carlos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Reutemann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C145714-4BA4-475D-BD3C-8A8CC1EDECB2}"/>
              </a:ext>
            </a:extLst>
          </p:cNvPr>
          <p:cNvSpPr/>
          <p:nvPr/>
        </p:nvSpPr>
        <p:spPr>
          <a:xfrm>
            <a:off x="5117691" y="842586"/>
            <a:ext cx="707431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la carrera Senna declaró: “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Ahora sé que puedo hacerlo“.</a:t>
            </a:r>
            <a:endParaRPr lang="es-MX" sz="2800" dirty="0">
              <a:solidFill>
                <a:srgbClr val="7030A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F1B65D-4C0F-4906-84AF-C62D90216EF0}"/>
              </a:ext>
            </a:extLst>
          </p:cNvPr>
          <p:cNvSpPr/>
          <p:nvPr/>
        </p:nvSpPr>
        <p:spPr>
          <a:xfrm>
            <a:off x="5117691" y="1742242"/>
            <a:ext cx="70743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Lotus</a:t>
            </a:r>
          </a:p>
          <a:p>
            <a:pPr algn="ctr"/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1985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10C68D6-5E9B-4CB4-AB9C-069A5B5EA7E4}"/>
              </a:ext>
            </a:extLst>
          </p:cNvPr>
          <p:cNvSpPr/>
          <p:nvPr/>
        </p:nvSpPr>
        <p:spPr>
          <a:xfrm>
            <a:off x="0" y="3679185"/>
            <a:ext cx="6096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Cambio a Lotus </a:t>
            </a:r>
          </a:p>
          <a:p>
            <a:pPr algn="ctr"/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y primeras victorias</a:t>
            </a: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83D533AE-6A60-44D3-BBED-009A03E8BC17}"/>
              </a:ext>
            </a:extLst>
          </p:cNvPr>
          <p:cNvSpPr/>
          <p:nvPr/>
        </p:nvSpPr>
        <p:spPr>
          <a:xfrm>
            <a:off x="1" y="4780399"/>
            <a:ext cx="6341805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estuvo acompañado en su primer año en Lotus-Renault por el piloto italiano Elio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Angelis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EBEA798D-730D-426C-B034-E4618AB2906D}"/>
              </a:ext>
            </a:extLst>
          </p:cNvPr>
          <p:cNvSpPr/>
          <p:nvPr/>
        </p:nvSpPr>
        <p:spPr>
          <a:xfrm>
            <a:off x="1" y="5650553"/>
            <a:ext cx="6341805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segunda carrera de la temporada,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Gran Premio de Portugal, Senna logró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primera pole position de su carrera de Fórmula 1.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 descr="Imagen que contiene persona, hombre&#10;&#10;Descripción generada con confianza muy alta">
            <a:extLst>
              <a:ext uri="{FF2B5EF4-FFF2-40B4-BE49-F238E27FC236}">
                <a16:creationId xmlns:a16="http://schemas.microsoft.com/office/drawing/2014/main" id="{DA794254-C05B-4DCE-9243-F45FB8D880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68413" cy="343578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n 12" descr="Imagen que contiene hierba, carretera, exterior&#10;&#10;Descripción generada con confianza muy alta">
            <a:extLst>
              <a:ext uri="{FF2B5EF4-FFF2-40B4-BE49-F238E27FC236}">
                <a16:creationId xmlns:a16="http://schemas.microsoft.com/office/drawing/2014/main" id="{F48B9864-BED7-49ED-80FC-D04ED39B99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169920"/>
            <a:ext cx="6096000" cy="36880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01AF2BBA-3456-4478-982A-62872D10F478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5120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175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8306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0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444376"/>
            <a:ext cx="6095999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Consiguió además la primera victoria en su carrera,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aconteció en condiciones climáticas muy malas,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ganando por más de un minuto de diferencia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sobre el Ferrari de Michele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Alboreto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623D4A7-0280-4D9F-9E31-850D41EF767E}"/>
              </a:ext>
            </a:extLst>
          </p:cNvPr>
          <p:cNvSpPr/>
          <p:nvPr/>
        </p:nvSpPr>
        <p:spPr>
          <a:xfrm>
            <a:off x="1" y="2022455"/>
            <a:ext cx="609599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acabaría en los puntos de nuevo hasta llegar 2º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Austria, a pesar de hacerse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la pole tres veces más durante el periodo intermedio.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545A5CA-6DF6-40C4-9971-62D6B6D05FB1}"/>
              </a:ext>
            </a:extLst>
          </p:cNvPr>
          <p:cNvSpPr/>
          <p:nvPr/>
        </p:nvSpPr>
        <p:spPr>
          <a:xfrm>
            <a:off x="4925961" y="5547307"/>
            <a:ext cx="726603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Sumó dos podios más consecutivamente en Holanda e Italia,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antes de que Senna sumara su segunda victoria, otra vez en lluvia,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Circuito de Spa-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Francorchamps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Bélgica.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exterior, hierba, calle&#10;&#10;Descripción generada con confianza muy alta">
            <a:extLst>
              <a:ext uri="{FF2B5EF4-FFF2-40B4-BE49-F238E27FC236}">
                <a16:creationId xmlns:a16="http://schemas.microsoft.com/office/drawing/2014/main" id="{083EDFF4-A832-4E1C-BA64-29E39BDB3E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370630"/>
            <a:ext cx="5257800" cy="349882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n 10" descr="Imagen que contiene carretera, cielo, exterior, motocicleta&#10;&#10;Descripción generada con confianza muy alta">
            <a:extLst>
              <a:ext uri="{FF2B5EF4-FFF2-40B4-BE49-F238E27FC236}">
                <a16:creationId xmlns:a16="http://schemas.microsoft.com/office/drawing/2014/main" id="{0303BE94-A9CE-47A5-9553-46B0109651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0"/>
            <a:ext cx="6096000" cy="3429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69CD9BB8-72F4-425B-A20D-72D545BE3F44}"/>
              </a:ext>
            </a:extLst>
          </p:cNvPr>
          <p:cNvSpPr/>
          <p:nvPr/>
        </p:nvSpPr>
        <p:spPr>
          <a:xfrm>
            <a:off x="4925961" y="3453043"/>
            <a:ext cx="7266039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(su pole en el Gran Premio de Mónaco había enfurecido 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Alboreto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Niki Lauda, Senna había establecido un rápido tiempo tempranamente y  fue acusado de obstruir deliberadamente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otros conductores por correr más vueltas de lo necesario,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acusación que él rechazó.)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EB41F7E8-CE34-46ED-979F-9406C63AA2B0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40751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9852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018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8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8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518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469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7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5397910" y="105163"/>
            <a:ext cx="6794090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relación entre Senna y su compañero de equipo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Angelis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agrió más en el transcurso de la temporada, ya que ambos pilotos exigieron mejor estatus como piloto dentro de Lotus y,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estar seis años en el equipo,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Angelis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dejó Lotus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 marchó 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Brabham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 final del año,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convencido de que Lotus se centraría en el brasileño.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89A45E7-D889-465E-8A13-AF9B97908694}"/>
              </a:ext>
            </a:extLst>
          </p:cNvPr>
          <p:cNvSpPr/>
          <p:nvPr/>
        </p:nvSpPr>
        <p:spPr>
          <a:xfrm>
            <a:off x="1" y="4748980"/>
            <a:ext cx="7639664" cy="1874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términos de calificación, sin embargo, Senna había comenzado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establecerse como el más rápido de la parrilla… su cuenta de siete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poles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esa temporada fue mucho mayor que la de cualquiera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los otros pilotos, incluyendo la del mismísimo campeón de aquel año…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francés 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0E8A0AF-6D44-4050-9DB5-8A8EF51955E6}"/>
              </a:ext>
            </a:extLst>
          </p:cNvPr>
          <p:cNvSpPr/>
          <p:nvPr/>
        </p:nvSpPr>
        <p:spPr>
          <a:xfrm>
            <a:off x="2" y="3379302"/>
            <a:ext cx="76249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1986 </a:t>
            </a:r>
          </a:p>
          <a:p>
            <a:pPr algn="ctr"/>
            <a:r>
              <a:rPr lang="es-ES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Nuevamente 4º en Lotus</a:t>
            </a:r>
            <a:endParaRPr 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pic>
        <p:nvPicPr>
          <p:cNvPr id="9" name="Imagen 8" descr="https://upload.wikimedia.org/wikipedia/commons/thumb/6/65/Senna_Brands_1986.jpg/220px-Senna_Brands_1986.jpg">
            <a:hlinkClick r:id="rId3"/>
            <a:extLst>
              <a:ext uri="{FF2B5EF4-FFF2-40B4-BE49-F238E27FC236}">
                <a16:creationId xmlns:a16="http://schemas.microsoft.com/office/drawing/2014/main" id="{D2986F80-F6B0-4F46-B713-8E6AA21584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081" y="3805085"/>
            <a:ext cx="4754920" cy="305291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073725B3-26BB-4DFF-8C5B-DBD3C1FAF9A5}"/>
              </a:ext>
            </a:extLst>
          </p:cNvPr>
          <p:cNvSpPr/>
          <p:nvPr/>
        </p:nvSpPr>
        <p:spPr>
          <a:xfrm>
            <a:off x="7624916" y="3261316"/>
            <a:ext cx="4567084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pilotando para Lotus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GP del Reino Unido en 1986,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cuál abandonó en la vuelta 27,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bg1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problemas en la caja de cambios.</a:t>
            </a:r>
            <a:endParaRPr lang="es-MX" sz="2800" dirty="0">
              <a:solidFill>
                <a:schemeClr val="bg1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 descr="Imagen que contiene carretera, exterior, camión, deporte&#10;&#10;Descripción generada con confianza muy alta">
            <a:extLst>
              <a:ext uri="{FF2B5EF4-FFF2-40B4-BE49-F238E27FC236}">
                <a16:creationId xmlns:a16="http://schemas.microsoft.com/office/drawing/2014/main" id="{EB0D3951-9C58-446B-9FCA-313E25E76B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5523938" cy="34427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B27F4B85-EEC6-467E-A629-AFE546E7BC7D}"/>
              </a:ext>
            </a:extLst>
          </p:cNvPr>
          <p:cNvSpPr/>
          <p:nvPr/>
        </p:nvSpPr>
        <p:spPr>
          <a:xfrm>
            <a:off x="5250426" y="2435405"/>
            <a:ext cx="6941574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y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Angelis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terminaron la temporada 4º y 5º, respectivamente, en la clasificación de pilotos, separados por cinco puntos.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593B1BBE-B62E-47FC-8760-B4F5C9DE51F1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85394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807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207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6994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994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6966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10" grpId="0"/>
      <p:bldP spid="6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429628"/>
            <a:ext cx="7551173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Angelis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fue sustituido en Lotus por su par escocés Johnny Dumfries después de que Senna vetara a Derek Warwick de unirse al equipo, diciendo que en Lotus no eran capaces de formar coches competitivos a dos buenos pilotos al mismo tiempo.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6029BF51-7F0F-4E18-9167-007BF264D82C}"/>
              </a:ext>
            </a:extLst>
          </p:cNvPr>
          <p:cNvSpPr/>
          <p:nvPr/>
        </p:nvSpPr>
        <p:spPr>
          <a:xfrm>
            <a:off x="-88487" y="2287924"/>
            <a:ext cx="7875638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“…Fue malo, malo. Hasta entonces yo tenía una buena relación con Derek", </a:t>
            </a:r>
            <a:r>
              <a:rPr lang="es-ES" sz="2800" b="1" kern="1800" dirty="0"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admitió más tarde.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46C5CBC-DFBC-47AA-B1C6-6925638BA85D}"/>
              </a:ext>
            </a:extLst>
          </p:cNvPr>
          <p:cNvSpPr/>
          <p:nvPr/>
        </p:nvSpPr>
        <p:spPr>
          <a:xfrm>
            <a:off x="6096000" y="3615276"/>
            <a:ext cx="6096000" cy="2964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empezó bien la temporada, segundo puesto en Brasil y victoria en Jerez en el marco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Gran Premio de España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apenas 0.014  segundos sobre el inglés Nigel Mansell de Williams-Honda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-uno de los más cerrados en la historia de la Fórmula 1-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hallarse a sí mismo líder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Campeonato del Mundo tras dos carreras.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carretera, automóvil, hierba, exterior&#10;&#10;Descripción generada con confianza muy alta">
            <a:extLst>
              <a:ext uri="{FF2B5EF4-FFF2-40B4-BE49-F238E27FC236}">
                <a16:creationId xmlns:a16="http://schemas.microsoft.com/office/drawing/2014/main" id="{C8967CC9-7B2E-4B48-B4FA-5183FD9B9C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3186" y="0"/>
            <a:ext cx="4758813" cy="345013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carretera, exterior, hierba, calle&#10;&#10;Descripción generada con confianza muy alta">
            <a:extLst>
              <a:ext uri="{FF2B5EF4-FFF2-40B4-BE49-F238E27FC236}">
                <a16:creationId xmlns:a16="http://schemas.microsoft.com/office/drawing/2014/main" id="{ED8FE3B4-CA89-4933-83A2-E42DF9570E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48941"/>
            <a:ext cx="6095999" cy="390905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3C6C04C5-0056-4636-93CB-0BA530A8C943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498724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54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282"/>
                            </p:stCondLst>
                            <p:childTnLst>
                              <p:par>
                                <p:cTn id="17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496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6096000" y="-12826"/>
            <a:ext cx="609600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la escasa fiabilidad del Lotus Renault 98T,  sobre todo en la segunda mitad de la temporada,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vio a la deriva tras el emparejamiento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Mansell y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Williams, así como también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eventual campeón, 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026D27E-9CFB-4C9E-9A24-1B9B3987AEBF}"/>
              </a:ext>
            </a:extLst>
          </p:cNvPr>
          <p:cNvSpPr/>
          <p:nvPr/>
        </p:nvSpPr>
        <p:spPr>
          <a:xfrm>
            <a:off x="1" y="3054842"/>
            <a:ext cx="6095999" cy="3683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anécdota, después de ganar el Gran Premio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Este de los Estados Unidos en el circuito callejero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Detroit, dos días después de que Brasil  fue eliminado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Copa Mundial de fútbol de 1986 en México,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cuartos de final por la Selección de Francia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(país de donde proviene Renault: el suministrador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motores de Lotus), Senna detuvo su coche a un costado del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guardarrail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pidió a un fan apostado a un costado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pista una bandera brasileña para luego dar una vuelta saludando con la bandera agitada al viento.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carretera, exterior, automóvil, calle&#10;&#10;Descripción generada con confianza muy alta">
            <a:extLst>
              <a:ext uri="{FF2B5EF4-FFF2-40B4-BE49-F238E27FC236}">
                <a16:creationId xmlns:a16="http://schemas.microsoft.com/office/drawing/2014/main" id="{E070C853-B08A-456A-8A0D-0090A305BD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826"/>
            <a:ext cx="6101987" cy="305099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E20C36A9-E4F1-42A8-AFA1-AC793212D2D8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pic>
        <p:nvPicPr>
          <p:cNvPr id="9" name="Imagen 8" descr="Imagen que contiene carretera, camión, exterior, edificio&#10;&#10;Descripción generada con confianza muy alta">
            <a:extLst>
              <a:ext uri="{FF2B5EF4-FFF2-40B4-BE49-F238E27FC236}">
                <a16:creationId xmlns:a16="http://schemas.microsoft.com/office/drawing/2014/main" id="{9A4A905C-64AF-4085-AE91-0B14CB97CA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794" y="3647965"/>
            <a:ext cx="5732207" cy="32100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B8AC90D-6501-400A-97D1-D1277636E2EC}"/>
              </a:ext>
            </a:extLst>
          </p:cNvPr>
          <p:cNvSpPr/>
          <p:nvPr/>
        </p:nvSpPr>
        <p:spPr>
          <a:xfrm>
            <a:off x="6096000" y="1919211"/>
            <a:ext cx="609600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obstante, Senna fue una vez más el mejor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clasificación, con ocho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poles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y se hizo con otros seis podios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temporada, incluyendo otra victoria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Detroit, y terminó cuarto nuevamente en la temporada con 55 puntos.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175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4718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144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71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1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-12822"/>
            <a:ext cx="6813754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tarde, repetiría esta costumbre cada vez que ganase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Gran Premio de Fórmula 1.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614B3F7-F96E-41EA-AEE2-4AD33C5A065A}"/>
              </a:ext>
            </a:extLst>
          </p:cNvPr>
          <p:cNvSpPr/>
          <p:nvPr/>
        </p:nvSpPr>
        <p:spPr>
          <a:xfrm>
            <a:off x="1" y="783594"/>
            <a:ext cx="68137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1987</a:t>
            </a:r>
          </a:p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 primera tentativa de lucha </a:t>
            </a:r>
          </a:p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por el campeonato.</a:t>
            </a: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6BFE183-D5BB-4DD5-9068-175EED18A3B6}"/>
              </a:ext>
            </a:extLst>
          </p:cNvPr>
          <p:cNvSpPr/>
          <p:nvPr/>
        </p:nvSpPr>
        <p:spPr>
          <a:xfrm>
            <a:off x="1" y="1963459"/>
            <a:ext cx="6813754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Lotus tuvo un acuerdo con un nuevo suministrador de motores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1987, usando los mismos motores Honda que Williams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había utilizado para ganar el año anterior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Campeonato de Constructores.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AA46AD1-2095-4DF4-B1B7-E78F72538767}"/>
              </a:ext>
            </a:extLst>
          </p:cNvPr>
          <p:cNvSpPr/>
          <p:nvPr/>
        </p:nvSpPr>
        <p:spPr>
          <a:xfrm>
            <a:off x="5397910" y="3556277"/>
            <a:ext cx="679409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Honda impuso sus condiciones, eso sí, y junto con la llegada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un nuevo motor vino también la de un nuevo compañero de equipo, el veterano nipón de 34 años,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Satoru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Nakajima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B48792E-D7F2-46DC-B15B-A31EDF5DC08B}"/>
              </a:ext>
            </a:extLst>
          </p:cNvPr>
          <p:cNvSpPr/>
          <p:nvPr/>
        </p:nvSpPr>
        <p:spPr>
          <a:xfrm>
            <a:off x="5397910" y="4854139"/>
            <a:ext cx="679409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comenzó la temporada con suertes mezcladas… un podio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San Marino fue atenuado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la controversia que se generó en la carrera siguiente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Spa-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Francorchamps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donde colisionó con Nigel Mansell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fue increpado por el inglés enfurecido en 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pitlane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posteriormente.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Imagen 11" descr="Imagen que contiene carretera, hierba, exterior, motocicleta&#10;&#10;Descripción generada con confianza muy alta">
            <a:extLst>
              <a:ext uri="{FF2B5EF4-FFF2-40B4-BE49-F238E27FC236}">
                <a16:creationId xmlns:a16="http://schemas.microsoft.com/office/drawing/2014/main" id="{8ADBA40D-E557-4DEA-A809-BC61D6768A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58422"/>
            <a:ext cx="5619135" cy="339957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4" name="Imagen 13" descr="Imagen que contiene hierba, carretera, exterior, conducir&#10;&#10;Descripción generada con confianza muy alta">
            <a:extLst>
              <a:ext uri="{FF2B5EF4-FFF2-40B4-BE49-F238E27FC236}">
                <a16:creationId xmlns:a16="http://schemas.microsoft.com/office/drawing/2014/main" id="{ECB97A06-C24F-4EC3-B3D5-4CBEEF969B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23" y="-12821"/>
            <a:ext cx="5540476" cy="345587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B1D17E32-3C9D-4C09-B16C-7BCA371EF57E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23746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32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7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7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82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9646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8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8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8582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9318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build="p"/>
      <p:bldP spid="7" grpId="0"/>
      <p:bldP spid="8" grpId="0"/>
      <p:bldP spid="9" grpId="0"/>
      <p:bldP spid="1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4793226" y="1930"/>
            <a:ext cx="7398774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entonces ganó dos carreras consecutivas: el Gran Premio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Mónaco (el primero de su récord de seis victorias en el principado)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el Gran Premio del Este de los Estados Unidos en Detroit,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segunda victoria en dos años en el circuito urbano,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así tomar el liderato en el campeonato mundial.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448E7E8-A834-41E0-853F-7E9C25C1265D}"/>
              </a:ext>
            </a:extLst>
          </p:cNvPr>
          <p:cNvSpPr/>
          <p:nvPr/>
        </p:nvSpPr>
        <p:spPr>
          <a:xfrm>
            <a:off x="4793226" y="2140445"/>
            <a:ext cx="7398774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medida que el campeonato avanzaba sin embargo, se hizo evidente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los coches Williams tenían la ventaja sobre el resto de la parrilla,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brecha entre los equipos con motores Honda se hizo más evidente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Gran Bretaña donde Mansell y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sacaron una vuelta de ventaja a los Lotus de Senna y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Nakajima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C7C7F93-7E7C-4021-8E5D-0ABF951253FE}"/>
              </a:ext>
            </a:extLst>
          </p:cNvPr>
          <p:cNvSpPr/>
          <p:nvPr/>
        </p:nvSpPr>
        <p:spPr>
          <a:xfrm>
            <a:off x="4793226" y="4396947"/>
            <a:ext cx="7398774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se mostró insatisfecho con sus posibilidades  en Lotus,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luchar por el título… y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anunció que se uniría a McLaren para la temporada 1988.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D2823B3-CAFB-4A86-A525-C6E1F5A46E39}"/>
              </a:ext>
            </a:extLst>
          </p:cNvPr>
          <p:cNvSpPr/>
          <p:nvPr/>
        </p:nvSpPr>
        <p:spPr>
          <a:xfrm>
            <a:off x="4793226" y="5694799"/>
            <a:ext cx="7398774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acabó fuerte el año, llegando segundo en las dos últimas carreras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Japón 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(que volvió a la F1  tras 10 años de ausencia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nuevo circuito de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Suzuka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Australia.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sentado, suelo&#10;&#10;Descripción generada con confianza alta">
            <a:extLst>
              <a:ext uri="{FF2B5EF4-FFF2-40B4-BE49-F238E27FC236}">
                <a16:creationId xmlns:a16="http://schemas.microsoft.com/office/drawing/2014/main" id="{E0EA85B6-D42F-41C6-8476-4334B114CA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" y="0"/>
            <a:ext cx="494613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2AC6BF13-1306-4E16-81CC-0EFDA39D4625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40946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818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186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33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355890"/>
            <a:ext cx="6095999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las verificaciones técnicas posteriores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última carrera hallaron los conductos de freno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 Lotus más anchos de lo permitido por el reglamento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fue descalificado, llevando así su última temporada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 mayor éxito con Lotus hacia un final amargo.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76AC783-F481-484E-81C3-F216E02C0967}"/>
              </a:ext>
            </a:extLst>
          </p:cNvPr>
          <p:cNvSpPr/>
          <p:nvPr/>
        </p:nvSpPr>
        <p:spPr>
          <a:xfrm>
            <a:off x="1" y="2376414"/>
            <a:ext cx="60959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acabó tercero en el Campeonato de Pilotos,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57 puntos, una pole-position y seis podios.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972A1BD-32C5-463F-ACD7-929214264F0D}"/>
              </a:ext>
            </a:extLst>
          </p:cNvPr>
          <p:cNvSpPr/>
          <p:nvPr/>
        </p:nvSpPr>
        <p:spPr>
          <a:xfrm>
            <a:off x="6096000" y="4072473"/>
            <a:ext cx="6096000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temporada marcó un punto de inflexión tanto a lo largo de todo ese año como en su carrera deportiva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que él construyó una relación profunda con Honda,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relación que traería grandes dividendos,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McLaren había asegurado la oferta de Williams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adquirir motores V6 turbo de Honda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el año 1988.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carretera, exterior, conducir, camión&#10;&#10;Descripción generada con confianza muy alta">
            <a:extLst>
              <a:ext uri="{FF2B5EF4-FFF2-40B4-BE49-F238E27FC236}">
                <a16:creationId xmlns:a16="http://schemas.microsoft.com/office/drawing/2014/main" id="{5A6AA5B9-5C20-4B95-8D49-BEDF074576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1681"/>
            <a:ext cx="6095999" cy="357631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Imagen 9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DA9D5936-A064-437F-B740-2B7AD53F2D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438" y="-1"/>
            <a:ext cx="6095562" cy="39468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03F9536B-C8C7-4247-BF4C-2A2EF7EEAA1B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03185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3376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4996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762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061884" y="4866974"/>
            <a:ext cx="10073148" cy="1755055"/>
          </a:xfrm>
          <a:prstGeom prst="rect">
            <a:avLst/>
          </a:prstGeom>
        </p:spPr>
        <p:txBody>
          <a:bodyPr wrap="square">
            <a:prstTxWarp prst="textDeflateTop">
              <a:avLst/>
            </a:prstTxWarp>
            <a:spAutoFit/>
          </a:bodyPr>
          <a:lstStyle/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 Llegada a McLaren y primer título mundial</a:t>
            </a: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29F6874-F98C-4E84-9B91-3490112D7B2C}"/>
              </a:ext>
            </a:extLst>
          </p:cNvPr>
          <p:cNvSpPr/>
          <p:nvPr/>
        </p:nvSpPr>
        <p:spPr>
          <a:xfrm>
            <a:off x="3175296" y="311641"/>
            <a:ext cx="5850722" cy="1192690"/>
          </a:xfrm>
          <a:prstGeom prst="rect">
            <a:avLst/>
          </a:prstGeom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/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McLaren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pic>
        <p:nvPicPr>
          <p:cNvPr id="7" name="Imagen 6" descr="Imagen que contiene carretera, exterior, hierba&#10;&#10;Descripción generada con confianza muy alta">
            <a:extLst>
              <a:ext uri="{FF2B5EF4-FFF2-40B4-BE49-F238E27FC236}">
                <a16:creationId xmlns:a16="http://schemas.microsoft.com/office/drawing/2014/main" id="{B1C7979D-28A4-4A48-91A2-78CE0ECF56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720" y="996174"/>
            <a:ext cx="7123470" cy="462298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A352DFCD-7601-473C-9068-61865710C405}"/>
              </a:ext>
            </a:extLst>
          </p:cNvPr>
          <p:cNvSpPr/>
          <p:nvPr/>
        </p:nvSpPr>
        <p:spPr>
          <a:xfrm>
            <a:off x="5358580" y="1155300"/>
            <a:ext cx="148467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1988</a:t>
            </a:r>
            <a:endParaRPr lang="es-MX" sz="4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87D08213-AA72-42DD-AEC9-5E53F3B08E8E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0750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25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4940710" y="134658"/>
            <a:ext cx="725129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1988,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gracias a la relación que había construido con Honda durante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toda la temporada 1987  corriendo por Lotus, y con la aprobación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piloto número uno de McLaren, el bicampeón mundial francés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aquel entonces, 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Senna se unió al equipo McLaren.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536A8D5-B88A-45D8-A005-9808BBE34D63}"/>
              </a:ext>
            </a:extLst>
          </p:cNvPr>
          <p:cNvSpPr/>
          <p:nvPr/>
        </p:nvSpPr>
        <p:spPr>
          <a:xfrm>
            <a:off x="4940711" y="2140435"/>
            <a:ext cx="72512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entrevista concedida al periodista inglés Nigel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Roebuck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el Gran Premio de Japón de 1998, 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quien era jefe del equipo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Grand Prix de Fórmula 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declaró lo siguiente:</a:t>
            </a:r>
            <a:endParaRPr lang="es-MX" sz="2800" dirty="0"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"...La elección de mi compañero en 1988 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estaba entre Senna y Nelson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Piquet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solidFill>
                <a:srgbClr val="7030A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0777E37-9A94-403B-9CBC-69D458761B93}"/>
              </a:ext>
            </a:extLst>
          </p:cNvPr>
          <p:cNvSpPr/>
          <p:nvPr/>
        </p:nvSpPr>
        <p:spPr>
          <a:xfrm>
            <a:off x="4940710" y="4632909"/>
            <a:ext cx="725129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Cuando fui con Ron (Dennis) a Japón, a reunirnos con la gente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Honda, dije a Ron que debía escoger a Ayrton, porque era el piloto con más talento, y para mí el equipo era lo primero.</a:t>
            </a:r>
            <a:endParaRPr lang="es-MX" sz="2800" dirty="0">
              <a:solidFill>
                <a:srgbClr val="7030A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persona, hombre, reproductor, atletismo&#10;&#10;Descripción generada con confianza muy alta">
            <a:extLst>
              <a:ext uri="{FF2B5EF4-FFF2-40B4-BE49-F238E27FC236}">
                <a16:creationId xmlns:a16="http://schemas.microsoft.com/office/drawing/2014/main" id="{8F83852F-3DC3-4FC7-BCD0-AE2DB4B43F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3" y="0"/>
            <a:ext cx="508470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B243905B-C080-423B-9006-256C0F494025}"/>
              </a:ext>
            </a:extLst>
          </p:cNvPr>
          <p:cNvSpPr/>
          <p:nvPr/>
        </p:nvSpPr>
        <p:spPr>
          <a:xfrm>
            <a:off x="4807974" y="5960270"/>
            <a:ext cx="7384026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ahora mismo fuera a empezar de nuevo mi carrera,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actuaría de forma diferente, me concentraría más en mí y en mi trabajo…”</a:t>
            </a:r>
            <a:endParaRPr lang="es-MX" sz="2800" dirty="0">
              <a:solidFill>
                <a:srgbClr val="7030A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EC8F41F-0D95-4C33-AB7D-9F2F6A4069B0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07065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6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904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634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616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258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10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562363"/>
            <a:ext cx="60959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“De hecho, yo podía haber dicho no a la llegada de Ayrton a McLaren.</a:t>
            </a:r>
            <a:endParaRPr lang="es-MX" sz="2800" dirty="0">
              <a:solidFill>
                <a:srgbClr val="7030A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A936543-B6F2-4A71-839C-7F3B0120A4A0}"/>
              </a:ext>
            </a:extLst>
          </p:cNvPr>
          <p:cNvSpPr/>
          <p:nvPr/>
        </p:nvSpPr>
        <p:spPr>
          <a:xfrm>
            <a:off x="1" y="1491513"/>
            <a:ext cx="6341805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de mis virtudes es que normalmente, cuando tomo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decisión, no me arrepiento de ella, pero desde mi propio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punto de vista, definitivamente me equivoqué en aquella ocasión!”</a:t>
            </a:r>
            <a:endParaRPr lang="es-MX" sz="2800" dirty="0">
              <a:solidFill>
                <a:srgbClr val="7030A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4B5F790-248A-4685-B6B0-C3AFF4B235EB}"/>
              </a:ext>
            </a:extLst>
          </p:cNvPr>
          <p:cNvSpPr/>
          <p:nvPr/>
        </p:nvSpPr>
        <p:spPr>
          <a:xfrm>
            <a:off x="1" y="2936848"/>
            <a:ext cx="6223818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Nigel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Roebuck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una entrevista en 1998.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9B75A77-7D12-45FF-9D05-F368A21986FE}"/>
              </a:ext>
            </a:extLst>
          </p:cNvPr>
          <p:cNvSpPr/>
          <p:nvPr/>
        </p:nvSpPr>
        <p:spPr>
          <a:xfrm>
            <a:off x="6096000" y="267392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4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pilotando el McLaren-HondaMP4/4 durante el Gran Premio de Canadá de 1988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4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acabó venciendo.</a:t>
            </a:r>
            <a:endParaRPr lang="es-MX" sz="2800" dirty="0">
              <a:solidFill>
                <a:schemeClr val="accent4">
                  <a:lumMod val="50000"/>
                </a:schemeClr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https://upload.wikimedia.org/wikipedia/commons/thumb/8/84/Ayrton_Senna_1988_Canada.jpg/220px-Ayrton_Senna_1988_Canada.jpg">
            <a:extLst>
              <a:ext uri="{FF2B5EF4-FFF2-40B4-BE49-F238E27FC236}">
                <a16:creationId xmlns:a16="http://schemas.microsoft.com/office/drawing/2014/main" id="{42954A0D-B49D-477F-849C-FD41E720CA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1038" y="1329277"/>
            <a:ext cx="6091578" cy="457007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AE679E7C-CE63-4145-8A1D-243277B9DEC8}"/>
              </a:ext>
            </a:extLst>
          </p:cNvPr>
          <p:cNvSpPr/>
          <p:nvPr/>
        </p:nvSpPr>
        <p:spPr>
          <a:xfrm>
            <a:off x="0" y="3777510"/>
            <a:ext cx="6096000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iniciaba así una feroz competencia entre Senna y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rivalidad que fue y es considerada como una de las más grandes en la historia de la Fórmula 1 y que culminó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serie de espectaculares duelos en pista e incidentes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carrera durante dos de los próximos cinco años.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1742763-5953-4206-AA30-D4B41D8E80AE}"/>
              </a:ext>
            </a:extLst>
          </p:cNvPr>
          <p:cNvSpPr/>
          <p:nvPr/>
        </p:nvSpPr>
        <p:spPr>
          <a:xfrm>
            <a:off x="0" y="6034015"/>
            <a:ext cx="121919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comenzó la temporada con una descalificación (DSQ) en el Gran Premio de Brasil,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después conseguir su primera victoria en McLaren en el Gran Premio de San Marino.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9DF82206-5C90-4EBB-8FA4-F42C5212D52A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29688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76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1134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9982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9036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10" grpId="0"/>
      <p:bldP spid="11" grpId="0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6096000" y="134661"/>
            <a:ext cx="6096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Posteriormente en Mónaco, el brasileño tras liderar cómodamente durante la carrera y faltando 10 vueltas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cerrar su segunda victoria en tierras monegascas,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tuvo una desconcentración antes de entrar a la curva Portier  impactando con el guardarraíl, lo que significó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adiós al Gran Premio.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4CCA477-5F06-4A12-879F-9250EFAF4CB7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0D307E2-FD4D-45D3-8F5B-FD458267E4A3}"/>
              </a:ext>
            </a:extLst>
          </p:cNvPr>
          <p:cNvSpPr/>
          <p:nvPr/>
        </p:nvSpPr>
        <p:spPr>
          <a:xfrm>
            <a:off x="5958348" y="2582886"/>
            <a:ext cx="62336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Posteriormente consiguió un segundo puesto en México,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dos victorias en Canadá y Estados Unidos,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otro segundo puesto en Francia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una racha de 4 victorias consecutivas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Reino Unido, Alemania, Hungría y Bélgica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antes de su segundo retiro y último de la temporada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8E81475-7D8E-4D6A-8AEF-4922CA8C88F6}"/>
              </a:ext>
            </a:extLst>
          </p:cNvPr>
          <p:cNvSpPr/>
          <p:nvPr/>
        </p:nvSpPr>
        <p:spPr>
          <a:xfrm>
            <a:off x="6096000" y="5090110"/>
            <a:ext cx="6096000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lideraba la carrera faltando dos vueltas para final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tocó con Jean-Louis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Schlesser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Variante Goodyear y su McLaren-Honda MP4/4  quedó estático sobre el piano.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87D79AA6-3E0E-416E-92F3-1475265886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88"/>
            <a:ext cx="6096000" cy="39243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54DF323F-50C4-4A47-B85D-C68F8E2E23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6125" r="94750">
                        <a14:foregroundMark x1="14000" y1="52000" x2="14000" y2="52000"/>
                        <a14:foregroundMark x1="12375" y1="47556" x2="12375" y2="47556"/>
                        <a14:foregroundMark x1="16750" y1="42889" x2="16750" y2="42889"/>
                        <a14:foregroundMark x1="13375" y1="47333" x2="13375" y2="47333"/>
                        <a14:foregroundMark x1="6875" y1="54000" x2="6875" y2="54000"/>
                        <a14:foregroundMark x1="9125" y1="42222" x2="9125" y2="42222"/>
                        <a14:foregroundMark x1="8125" y1="63778" x2="8125" y2="63778"/>
                        <a14:foregroundMark x1="7375" y1="62444" x2="7375" y2="62444"/>
                        <a14:foregroundMark x1="8625" y1="67333" x2="8625" y2="67333"/>
                        <a14:foregroundMark x1="6125" y1="70444" x2="6125" y2="70444"/>
                        <a14:foregroundMark x1="16750" y1="65111" x2="16750" y2="65111"/>
                        <a14:foregroundMark x1="31500" y1="74222" x2="31500" y2="74222"/>
                        <a14:foregroundMark x1="28000" y1="74222" x2="28000" y2="74222"/>
                        <a14:foregroundMark x1="25000" y1="73333" x2="25000" y2="73333"/>
                        <a14:foregroundMark x1="20625" y1="76444" x2="20625" y2="76444"/>
                        <a14:foregroundMark x1="18875" y1="76667" x2="18875" y2="76667"/>
                        <a14:foregroundMark x1="33875" y1="75778" x2="33875" y2="75778"/>
                        <a14:foregroundMark x1="52625" y1="58667" x2="52625" y2="58667"/>
                        <a14:foregroundMark x1="51500" y1="30444" x2="51500" y2="30444"/>
                        <a14:foregroundMark x1="51000" y1="33111" x2="51000" y2="33111"/>
                        <a14:foregroundMark x1="48875" y1="38444" x2="48875" y2="38444"/>
                        <a14:foregroundMark x1="48125" y1="36889" x2="48125" y2="36889"/>
                        <a14:foregroundMark x1="58625" y1="40222" x2="58625" y2="40222"/>
                        <a14:foregroundMark x1="51500" y1="65333" x2="51500" y2="65333"/>
                        <a14:foregroundMark x1="51875" y1="54667" x2="51875" y2="54667"/>
                        <a14:foregroundMark x1="77875" y1="56000" x2="77875" y2="56000"/>
                        <a14:foregroundMark x1="66625" y1="44667" x2="66625" y2="44667"/>
                        <a14:foregroundMark x1="65500" y1="39556" x2="65500" y2="39556"/>
                        <a14:foregroundMark x1="85750" y1="48889" x2="85750" y2="48889"/>
                        <a14:foregroundMark x1="88625" y1="50889" x2="88625" y2="50889"/>
                        <a14:foregroundMark x1="90250" y1="53778" x2="90250" y2="53778"/>
                        <a14:foregroundMark x1="91125" y1="43778" x2="91125" y2="43778"/>
                        <a14:foregroundMark x1="92625" y1="53333" x2="92625" y2="53333"/>
                        <a14:foregroundMark x1="91750" y1="65778" x2="91750" y2="65778"/>
                        <a14:foregroundMark x1="92875" y1="62444" x2="92875" y2="62444"/>
                        <a14:foregroundMark x1="93750" y1="65111" x2="93750" y2="65111"/>
                        <a14:foregroundMark x1="94125" y1="67111" x2="94125" y2="67111"/>
                        <a14:foregroundMark x1="94250" y1="67111" x2="94250" y2="67111"/>
                        <a14:foregroundMark x1="94125" y1="68667" x2="94125" y2="68667"/>
                        <a14:foregroundMark x1="94250" y1="67111" x2="94250" y2="67111"/>
                        <a14:foregroundMark x1="94750" y1="64222" x2="94750" y2="64222"/>
                        <a14:foregroundMark x1="94750" y1="64222" x2="94750" y2="64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23500"/>
            <a:ext cx="6096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5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94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618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868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80A0E444-8B47-4724-9B69-984DA1D33B7D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BE2FFA6-9F62-4991-B79D-903238914598}"/>
              </a:ext>
            </a:extLst>
          </p:cNvPr>
          <p:cNvSpPr/>
          <p:nvPr/>
        </p:nvSpPr>
        <p:spPr>
          <a:xfrm>
            <a:off x="0" y="60917"/>
            <a:ext cx="6096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Luego, en el Gran Premio de Portugal de 1988,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escapó ligeramente más rápido que Senna en el comienzo, pero el paulista se lanzó en la primera curva por delante.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F653661-3C34-48DB-ADA6-A0A8221F7035}"/>
              </a:ext>
            </a:extLst>
          </p:cNvPr>
          <p:cNvSpPr/>
          <p:nvPr/>
        </p:nvSpPr>
        <p:spPr>
          <a:xfrm>
            <a:off x="1" y="1358771"/>
            <a:ext cx="60959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respondió y recuperó posición ante Senna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final de la primera vuelta.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34CFB9A-2D45-4D9C-8670-7B77F60B949B}"/>
              </a:ext>
            </a:extLst>
          </p:cNvPr>
          <p:cNvSpPr/>
          <p:nvPr/>
        </p:nvSpPr>
        <p:spPr>
          <a:xfrm>
            <a:off x="1" y="2287922"/>
            <a:ext cx="609599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se desvió para bloquear 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lo que obligó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francés a correr casi pegado al muro de boxes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180 mph (290 km/h).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C554BC67-C76B-4EA9-9F89-15A2385595A6}"/>
              </a:ext>
            </a:extLst>
          </p:cNvPr>
          <p:cNvSpPr/>
          <p:nvPr/>
        </p:nvSpPr>
        <p:spPr>
          <a:xfrm>
            <a:off x="5043948" y="3792253"/>
            <a:ext cx="7148052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mantuvo su pie en el acelerador y pronto superó a Senna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primera curva y empezó a alejarse nuevamente.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74A379C-AFC0-4117-96F0-122A9A7362E8}"/>
              </a:ext>
            </a:extLst>
          </p:cNvPr>
          <p:cNvSpPr/>
          <p:nvPr/>
        </p:nvSpPr>
        <p:spPr>
          <a:xfrm>
            <a:off x="5043948" y="4809895"/>
            <a:ext cx="7148052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Aunque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estaba furioso por la maniobra de Senna,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sudamericano se escapó con solo una advertencia de la </a:t>
            </a:r>
            <a:r>
              <a:rPr lang="es-ES" sz="2800" kern="1800" dirty="0">
                <a:solidFill>
                  <a:srgbClr val="000000"/>
                </a:solidFill>
                <a:latin typeface="CommercialScript BT" panose="03030803040807090C04" pitchFamily="66" charset="2"/>
                <a:ea typeface="Times New Roman" panose="02020603050405020304" pitchFamily="18" charset="0"/>
                <a:cs typeface="Times New Roman" panose="02020603050405020304" pitchFamily="18" charset="0"/>
              </a:rPr>
              <a:t>FIA.</a:t>
            </a:r>
            <a:endParaRPr lang="es-MX" sz="2800" dirty="0">
              <a:effectLst/>
              <a:latin typeface="CommercialScript BT" panose="03030803040807090C04" pitchFamily="66" charset="2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CF15DC44-5983-465B-8EA6-41D86EE34B83}"/>
              </a:ext>
            </a:extLst>
          </p:cNvPr>
          <p:cNvSpPr/>
          <p:nvPr/>
        </p:nvSpPr>
        <p:spPr>
          <a:xfrm>
            <a:off x="5043948" y="6063505"/>
            <a:ext cx="7148052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más tarde pidió disculpas 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 el incidente.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Imagen 13" descr="Imagen que contiene carretera, exterior, hierba&#10;&#10;Descripción generada con confianza muy alta">
            <a:extLst>
              <a:ext uri="{FF2B5EF4-FFF2-40B4-BE49-F238E27FC236}">
                <a16:creationId xmlns:a16="http://schemas.microsoft.com/office/drawing/2014/main" id="{B6F784C5-79BC-4D14-840C-C0D9C43FA2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45795"/>
            <a:ext cx="5257800" cy="341220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6" name="Imagen 15" descr="Imagen que contiene carretera, edificio&#10;&#10;Descripción generada con confianza muy alta">
            <a:extLst>
              <a:ext uri="{FF2B5EF4-FFF2-40B4-BE49-F238E27FC236}">
                <a16:creationId xmlns:a16="http://schemas.microsoft.com/office/drawing/2014/main" id="{07F3222D-A058-4E29-B1A4-A88E3B3C9B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6096000" cy="3429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00780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7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7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964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932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1676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4212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7602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328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6096000" y="1925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continuación, en España, Ayrton consiguió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4º puesto antes de enfrentar la carrera crucial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definiría el título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Suzuka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Japón.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1E83FD8-10AE-4219-8BC0-FDF454185A62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91CEEAF-F5E8-4706-8F34-515142A9EAD3}"/>
              </a:ext>
            </a:extLst>
          </p:cNvPr>
          <p:cNvSpPr/>
          <p:nvPr/>
        </p:nvSpPr>
        <p:spPr>
          <a:xfrm>
            <a:off x="0" y="4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 Senna sale a pista durante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Gran Premio de San Marino de 1988.</a:t>
            </a:r>
            <a:endParaRPr lang="es-MX" sz="2800" dirty="0">
              <a:solidFill>
                <a:srgbClr val="7030A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0F78416-A132-4D48-8212-F42753CC49FE}"/>
              </a:ext>
            </a:extLst>
          </p:cNvPr>
          <p:cNvSpPr/>
          <p:nvPr/>
        </p:nvSpPr>
        <p:spPr>
          <a:xfrm>
            <a:off x="6096000" y="1253610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el Gran Premio de Japón, Ayrton consiguió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pole y largó con medio título en el bolsillo.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E8710B68-3971-42E3-8DD9-37D513478E19}"/>
              </a:ext>
            </a:extLst>
          </p:cNvPr>
          <p:cNvSpPr/>
          <p:nvPr/>
        </p:nvSpPr>
        <p:spPr>
          <a:xfrm>
            <a:off x="6096000" y="2212255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apenas la luz del semáforo cambió a verde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motor Honda caló y quedó estático en medio de la pista viendo cómo el resto de los pilotos lo sobrepasaba.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AB51F06-A643-4D97-8A76-0B9197252426}"/>
              </a:ext>
            </a:extLst>
          </p:cNvPr>
          <p:cNvSpPr/>
          <p:nvPr/>
        </p:nvSpPr>
        <p:spPr>
          <a:xfrm>
            <a:off x="6096000" y="3451123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Gracias a la pendiente en bajada que tiene la recta principal del circuito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Suzuka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su coche se movió poco a poco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Senna pudo encender el motor para retomar la carrera.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205377F-7BA8-4920-BF00-042952530033}"/>
              </a:ext>
            </a:extLst>
          </p:cNvPr>
          <p:cNvSpPr/>
          <p:nvPr/>
        </p:nvSpPr>
        <p:spPr>
          <a:xfrm>
            <a:off x="0" y="4807975"/>
            <a:ext cx="12192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consecuencia del incidente cayó estrepitosamente de la primera posición a la 14ª  y luego empezó a remontar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desde abajo de manera descomunal, a tal punto que en la 2ª vuelta ya era 6º, en la 3ª era 5º, en el siguiente giro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ubicó 4º, en el 11º ya se colocó 3º y con oportunidades de ir a la caza del líder de la prueba, el francés 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C6AB6DA1-0F2B-49BA-893C-DF8250B88133}"/>
              </a:ext>
            </a:extLst>
          </p:cNvPr>
          <p:cNvSpPr/>
          <p:nvPr/>
        </p:nvSpPr>
        <p:spPr>
          <a:xfrm>
            <a:off x="1" y="6076339"/>
            <a:ext cx="12191999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lluvia que cayó sobre el circuito facilitó aún más dichas oportunidades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debido a la enorme habilidad de Senna para correr en esas condiciones.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Imagen 15" descr="Imagen que contiene persona, interior&#10;&#10;Descripción generada con confianza alta">
            <a:extLst>
              <a:ext uri="{FF2B5EF4-FFF2-40B4-BE49-F238E27FC236}">
                <a16:creationId xmlns:a16="http://schemas.microsoft.com/office/drawing/2014/main" id="{185B9E97-93C9-45B7-AA00-4BE2A1EA0C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742466"/>
            <a:ext cx="6032090" cy="4041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9898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  <p:sndAc>
          <p:stSnd>
            <p:snd r:embed="rId2" name="Senna 3 Medley-Eaglenest-1.wav"/>
          </p:stSnd>
        </p:sndAc>
      </p:transition>
    </mc:Choice>
    <mc:Fallback xmlns="">
      <p:transition spd="slow" advTm="0">
        <p:fade/>
        <p:sndAc>
          <p:stSnd>
            <p:snd r:embed="rId5" name="Senna 3 Medley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8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65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28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554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428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01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7112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357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2E218BE5-4E16-4142-A074-F00BE520D043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82683E9-53A1-4BA3-BE9A-BC07DEDD907F}"/>
              </a:ext>
            </a:extLst>
          </p:cNvPr>
          <p:cNvSpPr/>
          <p:nvPr/>
        </p:nvSpPr>
        <p:spPr>
          <a:xfrm>
            <a:off x="1" y="0"/>
            <a:ext cx="775765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esta manera, tras una ardua lucha para abrirse camino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 los primeros lugares, finalmente adelantó 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el inicio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vuelta 28, aprovechándose del tráfico reinante y de un fallo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 caja de cambios, lo cual ralentizó críticamente el ritmo del galo.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79D607A-FEB3-4C2B-8A0A-8579203C0CC8}"/>
              </a:ext>
            </a:extLst>
          </p:cNvPr>
          <p:cNvSpPr/>
          <p:nvPr/>
        </p:nvSpPr>
        <p:spPr>
          <a:xfrm>
            <a:off x="1" y="1932039"/>
            <a:ext cx="7757651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Senna se mantuvo imbatible al frente y acabó venciendo de manera formidable la carrera que lo coronó como campeón mundial a sus 28 años.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A3B4C6BF-9A47-4702-ACA7-426BBEB9D082}"/>
              </a:ext>
            </a:extLst>
          </p:cNvPr>
          <p:cNvSpPr/>
          <p:nvPr/>
        </p:nvSpPr>
        <p:spPr>
          <a:xfrm>
            <a:off x="0" y="3141411"/>
            <a:ext cx="77576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Finalmente, la pareja ganó, de manera aplastante, 15 de 16 carreras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temporada 1988, y Senna se hizo con su primer título de Fórmula 1 mediante el logro de 8 victorias, ante las 7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globalmente había sumado más puntos en la temporada que Senna,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tuvo que abandonar tres segundos lugares,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solo las 11 mejores puntuaciones contaban).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A6B77B2-2D1F-413F-9991-0AD574A4509C}"/>
              </a:ext>
            </a:extLst>
          </p:cNvPr>
          <p:cNvSpPr/>
          <p:nvPr/>
        </p:nvSpPr>
        <p:spPr>
          <a:xfrm>
            <a:off x="0" y="5722375"/>
            <a:ext cx="7757652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Ayrton cumplió su sueño, pero iba por más, pese a que 1988 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solo fue el comienzo de la lucha con el francés, lucha que se intensificaría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hasta llegar a una verdadera guerra en 1989.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 descr="Imagen que contiene carretera, hierba, exterior, camino&#10;&#10;Descripción generada con confianza muy alta">
            <a:extLst>
              <a:ext uri="{FF2B5EF4-FFF2-40B4-BE49-F238E27FC236}">
                <a16:creationId xmlns:a16="http://schemas.microsoft.com/office/drawing/2014/main" id="{E06232E3-271A-4C36-A6A1-0D098FF2ED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5386" y="0"/>
            <a:ext cx="4551387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41772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3736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1198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606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09B30358-AFEA-4923-8C66-221B747376DB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5032B4E-031E-44A1-B572-0396C2BBEE49}"/>
              </a:ext>
            </a:extLst>
          </p:cNvPr>
          <p:cNvSpPr/>
          <p:nvPr/>
        </p:nvSpPr>
        <p:spPr>
          <a:xfrm>
            <a:off x="647744" y="191732"/>
            <a:ext cx="1089753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1989:</a:t>
            </a:r>
          </a:p>
          <a:p>
            <a:pPr algn="ctr"/>
            <a:r>
              <a:rPr lang="es-ES" sz="36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 El título se escapa con polémicas incluidas</a:t>
            </a:r>
            <a:endParaRPr lang="es-MX" sz="36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A902F8A-80B6-42E1-8938-91742D2BBC6A}"/>
              </a:ext>
            </a:extLst>
          </p:cNvPr>
          <p:cNvSpPr/>
          <p:nvPr/>
        </p:nvSpPr>
        <p:spPr>
          <a:xfrm>
            <a:off x="73741" y="6032092"/>
            <a:ext cx="3937818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en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Imola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el Gran Premio de San Marino de 1989</a:t>
            </a:r>
            <a:endParaRPr lang="es-MX" sz="2800" dirty="0">
              <a:solidFill>
                <a:srgbClr val="7030A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persona, hombre, teléfono móvil, música&#10;&#10;Descripción generada con confianza muy alta">
            <a:extLst>
              <a:ext uri="{FF2B5EF4-FFF2-40B4-BE49-F238E27FC236}">
                <a16:creationId xmlns:a16="http://schemas.microsoft.com/office/drawing/2014/main" id="{481AF8AB-D499-4A53-B073-E0D6639765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67" y="1342105"/>
            <a:ext cx="4333884" cy="47637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A25D840F-9252-46AB-9262-62F77E3CB002}"/>
              </a:ext>
            </a:extLst>
          </p:cNvPr>
          <p:cNvSpPr/>
          <p:nvPr/>
        </p:nvSpPr>
        <p:spPr>
          <a:xfrm>
            <a:off x="4011559" y="1504332"/>
            <a:ext cx="818044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 en 1988  hubo roces entre Senna y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su lucha se intensificaría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mucho más en 1989  con batallas en la pista y una guerra psicológica fuera de ella.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F632967-F7CA-473D-9DAE-05A7056CC02E}"/>
              </a:ext>
            </a:extLst>
          </p:cNvPr>
          <p:cNvSpPr/>
          <p:nvPr/>
        </p:nvSpPr>
        <p:spPr>
          <a:xfrm>
            <a:off x="4011559" y="2418735"/>
            <a:ext cx="818044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tensión y la desconfianza entre los dos pilotos llegó a un punto crítico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GP de San Marino,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Senna aparentemente según palabras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francés habrían llegado a un pacto de no-agresión en caso de que uno de los dos llegue liderando la prueba a la curva Tosa en el primer giro.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8C03E61-AA88-45F8-BBC2-B52B65079AB5}"/>
              </a:ext>
            </a:extLst>
          </p:cNvPr>
          <p:cNvSpPr/>
          <p:nvPr/>
        </p:nvSpPr>
        <p:spPr>
          <a:xfrm>
            <a:off x="4011558" y="4144298"/>
            <a:ext cx="818044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Tras un violento choque de Gerhard Berger en la curva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Tamburello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Senna fallecería 5 años más tarde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y posterior incendio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 Ferrari 640, la carrera se interrumpió con bandera roja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posteriormente después de unos minutos se relanzó.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9537B693-7338-4E70-8D2C-460BB98435B5}"/>
              </a:ext>
            </a:extLst>
          </p:cNvPr>
          <p:cNvSpPr/>
          <p:nvPr/>
        </p:nvSpPr>
        <p:spPr>
          <a:xfrm>
            <a:off x="4011559" y="5751873"/>
            <a:ext cx="8180442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 vez el paulista largó mal y el francés tomó ventaja, no obstante,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adelantó 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la curva Tosa y a raíz de esto el galo se enfureció, acusando incluso a Ron Dennis de una violación a dicho trato.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782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15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6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924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194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418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  <p:bldP spid="8" grpId="0"/>
      <p:bldP spid="10" grpId="0"/>
      <p:bldP spid="11" grpId="0"/>
      <p:bldP spid="12" grpId="0"/>
      <p:bldP spid="1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exterior, valla, carretera&#10;&#10;Descripción generada con confianza alta">
            <a:extLst>
              <a:ext uri="{FF2B5EF4-FFF2-40B4-BE49-F238E27FC236}">
                <a16:creationId xmlns:a16="http://schemas.microsoft.com/office/drawing/2014/main" id="{992FDC59-6B38-46FB-86C8-EFEAD0307B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568" y="12310"/>
            <a:ext cx="5953432" cy="346291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73B979D-301E-410C-8B0E-F516AB5F3FC3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0D1D05D-6B77-4F48-9836-B76432CD8102}"/>
              </a:ext>
            </a:extLst>
          </p:cNvPr>
          <p:cNvSpPr/>
          <p:nvPr/>
        </p:nvSpPr>
        <p:spPr>
          <a:xfrm>
            <a:off x="1" y="1194626"/>
            <a:ext cx="6238567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tuvo una temprana ventaja en el campeonato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victorias en tres de las cuatro primeras carreras, pero la falta de fiabilidad de su McLaren-Honda MP4/5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Phoenix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fallo eléctrico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Canadá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rotura de motor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Francia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diferencial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e Italia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rotura de motor nuevamente en la curva Parabólica a pocas vueltas del final, cuando era líder de la prueba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junto con errores claves que cometió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brasileño en Brasil(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rotura de alerón delantero por pelear posición con Gerhard Berger en la primera curva del circuito de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Jacarepaguá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Gran Bretaña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trompo tras 11 giros completados liderando la carrera delante de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Portugal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colisión con Nigel Mansell considerando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el inglés había sido descalificado de la carrera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poner marcha atrás en el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pitlane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durante un repostaje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abrieron el título a favor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A36FBDFD-FEB8-4C61-9329-D68DF74CB1C5}"/>
              </a:ext>
            </a:extLst>
          </p:cNvPr>
          <p:cNvSpPr/>
          <p:nvPr/>
        </p:nvSpPr>
        <p:spPr>
          <a:xfrm>
            <a:off x="1" y="265466"/>
            <a:ext cx="6238567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consecuencia de esto, las relaciones entre los compañeros de equipo en McLaren empeoraron considerablemente.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 descr="Imagen que contiene hierba, plano, suelo, exterior&#10;&#10;Descripción generada con confianza muy alta">
            <a:extLst>
              <a:ext uri="{FF2B5EF4-FFF2-40B4-BE49-F238E27FC236}">
                <a16:creationId xmlns:a16="http://schemas.microsoft.com/office/drawing/2014/main" id="{B7AC6F9A-FAC3-4ED8-9BCD-1837C9E76FB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50"/>
          <a:stretch/>
        </p:blipFill>
        <p:spPr>
          <a:xfrm>
            <a:off x="5869858" y="3936559"/>
            <a:ext cx="6322142" cy="29214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77299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494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6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3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7" dur="2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674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Imagen 23" descr="Imagen que contiene hierba, exterior, carretera, suelo&#10;&#10;Descripción generada con confianza muy alta">
            <a:extLst>
              <a:ext uri="{FF2B5EF4-FFF2-40B4-BE49-F238E27FC236}">
                <a16:creationId xmlns:a16="http://schemas.microsoft.com/office/drawing/2014/main" id="{057A1FBD-EEF6-46E4-8DCB-11CABD9F67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836"/>
            <a:ext cx="5160320" cy="342516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B20608AE-3405-4E33-8AFB-A2037871466F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A8910EB-0582-4001-B04C-FF15B8FE83E3}"/>
              </a:ext>
            </a:extLst>
          </p:cNvPr>
          <p:cNvSpPr/>
          <p:nvPr/>
        </p:nvSpPr>
        <p:spPr>
          <a:xfrm>
            <a:off x="4940711" y="1651825"/>
            <a:ext cx="7251289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intentó un adelantamiento 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por la zona derecha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salida de la curva 130R, poco antes de llegar al triangulo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Casio (chicane del circuito), sin embargo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lo cerró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poco antes de llegar, Senna no cedió y ambos colisionaron.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755F391-9882-48A9-82DB-F297BA3A2AA2}"/>
              </a:ext>
            </a:extLst>
          </p:cNvPr>
          <p:cNvSpPr/>
          <p:nvPr/>
        </p:nvSpPr>
        <p:spPr>
          <a:xfrm>
            <a:off x="2" y="4483510"/>
            <a:ext cx="693174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Logró encenderlo y salió por la escapatoria que tiene dicha chicane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su McLaren-HondaMP4/5  siniestrado,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tras el choque con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 alerón delantero sufrió daños.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AB6790CB-A2F0-42F2-BE5B-09EED91F3D44}"/>
              </a:ext>
            </a:extLst>
          </p:cNvPr>
          <p:cNvSpPr/>
          <p:nvPr/>
        </p:nvSpPr>
        <p:spPr>
          <a:xfrm>
            <a:off x="1" y="5737122"/>
            <a:ext cx="693174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Luego al giro siguiente entró a boxes para el cambio de la pieza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que el italiano de Benetton Alessandro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Nannini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hacía con el liderato de la carrera.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3" name="Imagen 22" descr="Imagen que contiene exterior, edificio, carretera, persona&#10;&#10;Descripción generada con confianza muy alta">
            <a:extLst>
              <a:ext uri="{FF2B5EF4-FFF2-40B4-BE49-F238E27FC236}">
                <a16:creationId xmlns:a16="http://schemas.microsoft.com/office/drawing/2014/main" id="{03E528CE-A407-4F8E-BB08-73410853F3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026" y="3310306"/>
            <a:ext cx="5573507" cy="354769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2882B44-3492-41A4-9B00-C3A4B7037554}"/>
              </a:ext>
            </a:extLst>
          </p:cNvPr>
          <p:cNvSpPr/>
          <p:nvPr/>
        </p:nvSpPr>
        <p:spPr>
          <a:xfrm>
            <a:off x="4940711" y="221227"/>
            <a:ext cx="725129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ganó el título mundial de 1989, después de un choque con Senna en el circuito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Suzuka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Japón, la penúltima carrera de la temporada, que Senna necesitaba ganar para mantenerse en la pelea por el título.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6A24F63C-3A07-4579-AA0B-CF6662733E7A}"/>
              </a:ext>
            </a:extLst>
          </p:cNvPr>
          <p:cNvSpPr/>
          <p:nvPr/>
        </p:nvSpPr>
        <p:spPr>
          <a:xfrm>
            <a:off x="3" y="3293816"/>
            <a:ext cx="693173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brasileño, a continuación, pidió ayuda a los comisarios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 empujaran su coche y así poder volver a encender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motor para reincorporarse a la carrera.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323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03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8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286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576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3214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5" grpId="0"/>
      <p:bldP spid="6" grpId="0"/>
      <p:bldP spid="1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09DFFF11-F2C8-4634-B759-FE68B53FC66B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E710DC2-3C96-4028-AD2F-AAE2365F1867}"/>
              </a:ext>
            </a:extLst>
          </p:cNvPr>
          <p:cNvSpPr/>
          <p:nvPr/>
        </p:nvSpPr>
        <p:spPr>
          <a:xfrm>
            <a:off x="1" y="309721"/>
            <a:ext cx="7182464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volvió a pista e hizo una remontada a falta de pocas vueltas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el final, logrando sobrepasar al coche del italiano exactamente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mismo lugar donde intentó hacerlo con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y llegó a meta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primer lugar, solo para ser inmediatamente descalificado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la FIA  por retornar a pista con ayuda externa, cortar la chicane después de la colisión y por pisar la línea del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pitlane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(que no forma parte de la pista).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D5BD00A-E200-4084-B66F-DC8DC9F8C354}"/>
              </a:ext>
            </a:extLst>
          </p:cNvPr>
          <p:cNvSpPr/>
          <p:nvPr/>
        </p:nvSpPr>
        <p:spPr>
          <a:xfrm>
            <a:off x="5869858" y="3259392"/>
            <a:ext cx="6322142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gran multa y la suspensión temporal de su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superlicencia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F1 en el invierno de 1989  hizo que el paulista entrara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amarga guerra de palabras con la FIA 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su entonces presidente Jean-Marie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Balestre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 descr="Imagen que contiene carretera, exterior, hierba&#10;&#10;Descripción generada con confianza muy alta">
            <a:extLst>
              <a:ext uri="{FF2B5EF4-FFF2-40B4-BE49-F238E27FC236}">
                <a16:creationId xmlns:a16="http://schemas.microsoft.com/office/drawing/2014/main" id="{3FEE11A6-1E2C-4852-881F-4DC569A35E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1238" y="0"/>
            <a:ext cx="5230761" cy="344011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Imagen 10" descr="Imagen que contiene suelo, interior, mesa, sentado&#10;&#10;Descripción generada con confianza muy alta">
            <a:extLst>
              <a:ext uri="{FF2B5EF4-FFF2-40B4-BE49-F238E27FC236}">
                <a16:creationId xmlns:a16="http://schemas.microsoft.com/office/drawing/2014/main" id="{F614544C-1693-4B6E-95E4-3A398D9CE9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83534"/>
            <a:ext cx="6095999" cy="407031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B6F53FAE-A755-4702-B270-8FC6B4539EC7}"/>
              </a:ext>
            </a:extLst>
          </p:cNvPr>
          <p:cNvSpPr/>
          <p:nvPr/>
        </p:nvSpPr>
        <p:spPr>
          <a:xfrm>
            <a:off x="6096000" y="4911215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terminó su segunda temporada en McLaren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seis victorias y el sub-campeonato mundial.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F370020A-9254-4A1E-A44A-73F75C2572A7}"/>
              </a:ext>
            </a:extLst>
          </p:cNvPr>
          <p:cNvSpPr/>
          <p:nvPr/>
        </p:nvSpPr>
        <p:spPr>
          <a:xfrm>
            <a:off x="6096000" y="5928859"/>
            <a:ext cx="6096000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 final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temporada dejó McLaren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unirse a Ferrari el año siguiente.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7156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39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39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89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6096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2" grpId="0"/>
      <p:bldP spid="1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8B33F2F-E3CF-4B08-AE1C-B095292D4C43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4B5892E-E9CB-4392-BD60-659627F84A4E}"/>
              </a:ext>
            </a:extLst>
          </p:cNvPr>
          <p:cNvSpPr/>
          <p:nvPr/>
        </p:nvSpPr>
        <p:spPr>
          <a:xfrm>
            <a:off x="1352455" y="5"/>
            <a:ext cx="94772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1990:</a:t>
            </a:r>
          </a:p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Bicampeonato con McLaren y la revancha frente a </a:t>
            </a:r>
            <a:r>
              <a:rPr lang="es-ES" sz="24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Prost</a:t>
            </a: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pic>
        <p:nvPicPr>
          <p:cNvPr id="7" name="Imagen 6" descr="https://upload.wikimedia.org/wikipedia/commons/thumb/5/50/McLaren_MP4-5B_and_autograph_by_Ayrton_Senna_2009_Japan.jpg/220px-McLaren_MP4-5B_and_autograph_by_Ayrton_Senna_2009_Japan.jpg">
            <a:extLst>
              <a:ext uri="{FF2B5EF4-FFF2-40B4-BE49-F238E27FC236}">
                <a16:creationId xmlns:a16="http://schemas.microsoft.com/office/drawing/2014/main" id="{B96063D4-90C1-4457-BE77-5AD8B5A4F6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" y="831003"/>
            <a:ext cx="6095329" cy="384500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7E633979-3AB9-4F4A-B3C3-2F6AFC0EAA86}"/>
              </a:ext>
            </a:extLst>
          </p:cNvPr>
          <p:cNvSpPr/>
          <p:nvPr/>
        </p:nvSpPr>
        <p:spPr>
          <a:xfrm>
            <a:off x="221895" y="4513004"/>
            <a:ext cx="539723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McLaren-Honda MP4/5B de Senna autografiado por el mismo brasileño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el que consiguió el bicampeonato de F1.</a:t>
            </a:r>
            <a:endParaRPr lang="es-MX" sz="2800" dirty="0">
              <a:solidFill>
                <a:srgbClr val="7030A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432ECAA-4013-4F06-A387-2AC01A062310}"/>
              </a:ext>
            </a:extLst>
          </p:cNvPr>
          <p:cNvSpPr/>
          <p:nvPr/>
        </p:nvSpPr>
        <p:spPr>
          <a:xfrm>
            <a:off x="5869858" y="1002894"/>
            <a:ext cx="6322142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1990, Senna tomó ventaja en el campeonato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seis victorias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EE.UU, Mónaco, Canadá, Alemania, Bélgica y Italia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dos segundos puestos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Hungría y Portugal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y tres terceras posiciones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Brasil, Francia y Reino Unido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FCF9D6A-0F9E-4541-91CE-F710C3BFFF82}"/>
              </a:ext>
            </a:extLst>
          </p:cNvPr>
          <p:cNvSpPr/>
          <p:nvPr/>
        </p:nvSpPr>
        <p:spPr>
          <a:xfrm>
            <a:off x="5869858" y="2993925"/>
            <a:ext cx="6322142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 victorias más memorables fueron en Phoenix,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el Gran Premio de Estados Unidos,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que estuvo luchando por el liderato durante varias vueltas con un entonces desconocido Jean Alesi (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Tyrell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antes de llegar a la cabeza de la prueba, y en Alemania,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donde luchó contra el Benetton de Alessandro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Nannini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toda la carrera por la victoria.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43991821-D9EB-45BD-A0B2-62A97568AFA4}"/>
              </a:ext>
            </a:extLst>
          </p:cNvPr>
          <p:cNvSpPr/>
          <p:nvPr/>
        </p:nvSpPr>
        <p:spPr>
          <a:xfrm>
            <a:off x="1" y="5678125"/>
            <a:ext cx="1219199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medida que la temporada llegaba a su cuarta final, sin embargo, 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su Ferrari aceptó el reto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 cinco victorias, incluyendo una victoria crucial en España, donde él y su compañero de equipo Nigel Mansell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acabaron haciendo un doblete para la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Scuderia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919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851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4792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2932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uild="p"/>
      <p:bldP spid="8" grpId="0"/>
      <p:bldP spid="9" grpId="0"/>
      <p:bldP spid="10" grpId="0"/>
      <p:bldP spid="1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882C2F70-C5BF-4A84-9B11-44279455A217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CBC73F6B-9C7F-4614-BE39-7233FC315EA8}"/>
              </a:ext>
            </a:extLst>
          </p:cNvPr>
          <p:cNvSpPr/>
          <p:nvPr/>
        </p:nvSpPr>
        <p:spPr>
          <a:xfrm>
            <a:off x="1" y="2"/>
            <a:ext cx="7374193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había salido con un radiador dañado y la brecha entre el carioca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redujo ahora a 11 puntos con dos carreras restantes.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324272C-7DAA-4E61-A5EC-93CDFA8244CA}"/>
              </a:ext>
            </a:extLst>
          </p:cNvPr>
          <p:cNvSpPr/>
          <p:nvPr/>
        </p:nvSpPr>
        <p:spPr>
          <a:xfrm>
            <a:off x="1" y="811170"/>
            <a:ext cx="737419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Destacó también en dicha temporada el duelo frustrado que sostuvo en pista hasta la última vuelta en 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Hungaroringpor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arrebatarle el liderato al belga de Williams F1  Thierry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Boutsen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29AD3DF-A773-45E1-A848-CDD509A1AB0F}"/>
              </a:ext>
            </a:extLst>
          </p:cNvPr>
          <p:cNvSpPr/>
          <p:nvPr/>
        </p:nvSpPr>
        <p:spPr>
          <a:xfrm>
            <a:off x="1" y="2081452"/>
            <a:ext cx="7374193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penúltima prueba del campeonato en Japón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Suzuka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(el mismo circuito en que, el año anterior, Senna y el galo tuvieron una colisión),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sudamericano logró la pole por delante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7170771-6378-4FAB-8E89-C0204F9116A7}"/>
              </a:ext>
            </a:extLst>
          </p:cNvPr>
          <p:cNvSpPr/>
          <p:nvPr/>
        </p:nvSpPr>
        <p:spPr>
          <a:xfrm>
            <a:off x="5040758" y="3836509"/>
            <a:ext cx="715124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 embargo, por decisión de la FIA  se obligó a Senna a salir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el lado sucio de la pista (sector derecho), mientras que 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le colocó en la zona limpia (lado izquierdo).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 descr="Imagen que contiene interior, sentado&#10;&#10;Descripción generada con confianza alta">
            <a:extLst>
              <a:ext uri="{FF2B5EF4-FFF2-40B4-BE49-F238E27FC236}">
                <a16:creationId xmlns:a16="http://schemas.microsoft.com/office/drawing/2014/main" id="{ED6E7082-19B9-406F-B462-DB7388BBE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194" y="0"/>
            <a:ext cx="4817805" cy="327610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F1204595-B2D0-42F6-BAE8-F73EECE32C90}"/>
              </a:ext>
            </a:extLst>
          </p:cNvPr>
          <p:cNvSpPr/>
          <p:nvPr/>
        </p:nvSpPr>
        <p:spPr>
          <a:xfrm>
            <a:off x="4866968" y="5370340"/>
            <a:ext cx="7325032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vez encendida la luz verde,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en su Ferrari hizo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mejor arranque y se puso en cabeza al frente del McLaren de Senna.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" name="Imagen 19" descr="Imagen que contiene suelo, interior, juguete, sentado&#10;&#10;Descripción generada con confianza muy alta">
            <a:extLst>
              <a:ext uri="{FF2B5EF4-FFF2-40B4-BE49-F238E27FC236}">
                <a16:creationId xmlns:a16="http://schemas.microsoft.com/office/drawing/2014/main" id="{A176F2EA-5839-496F-AE47-67A980A718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158083"/>
            <a:ext cx="5040759" cy="369991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27006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10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4926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9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9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4098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8196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exterior&#10;&#10;Descripción generada con confianza alta">
            <a:extLst>
              <a:ext uri="{FF2B5EF4-FFF2-40B4-BE49-F238E27FC236}">
                <a16:creationId xmlns:a16="http://schemas.microsoft.com/office/drawing/2014/main" id="{860891B6-119E-4CD2-B8B6-C8F517EF08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381" y="3593690"/>
            <a:ext cx="6528617" cy="326430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C339147-AAA4-40AB-AA08-26EB6D38A825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pic>
        <p:nvPicPr>
          <p:cNvPr id="6" name="Imagen 5" descr="Imagen que contiene carretera, exterior, edificio, pequeño&#10;&#10;Descripción generada con confianza muy alta">
            <a:extLst>
              <a:ext uri="{FF2B5EF4-FFF2-40B4-BE49-F238E27FC236}">
                <a16:creationId xmlns:a16="http://schemas.microsoft.com/office/drawing/2014/main" id="{6DCFC902-B30F-4923-B90F-CF6DFCA6E2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33"/>
            <a:ext cx="7512522" cy="369991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42FF83F1-4473-4D4D-8ED4-60969F473780}"/>
              </a:ext>
            </a:extLst>
          </p:cNvPr>
          <p:cNvSpPr/>
          <p:nvPr/>
        </p:nvSpPr>
        <p:spPr>
          <a:xfrm>
            <a:off x="7256206" y="-12820"/>
            <a:ext cx="4935794" cy="37010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obstante, en la primera curva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agresivamente mantuvo su trayectoria, mientras que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viró y el McLaren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brasileño enganchó su rueda delantera izquierda contra la rueda trasera derecha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 Ferrari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cerca de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270 km/h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170 mph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poniendo a ambos coches fuera de la pista, resultado que convirtió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Senna campeón del mundo de Fórmula 1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ese año.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507B88C-F8AF-4D70-B2AE-329B5B068CFC}"/>
              </a:ext>
            </a:extLst>
          </p:cNvPr>
          <p:cNvSpPr/>
          <p:nvPr/>
        </p:nvSpPr>
        <p:spPr>
          <a:xfrm>
            <a:off x="1" y="3423547"/>
            <a:ext cx="5869857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año más tarde, tras conseguir su tercer título mundial y segundo consecutivo, Senna explicó a la prensa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 actuación del año anterior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Suzuka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CC0E0851-1F7B-4902-968E-D560916F8B0D}"/>
              </a:ext>
            </a:extLst>
          </p:cNvPr>
          <p:cNvSpPr/>
          <p:nvPr/>
        </p:nvSpPr>
        <p:spPr>
          <a:xfrm>
            <a:off x="1" y="4618161"/>
            <a:ext cx="609599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Sostuvo que antes de la clasificación, había solicitado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recibido garantías de los funcionarios de carrera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que la pole se cambiara al costado izquierdo,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lado limpio de la pista, solo para descubrir que esta decisión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revocada por Jean-Marie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Balestre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después de que el paulista se hizo con la pole-position.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963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75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6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6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432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7776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11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4C2F7657-BD96-44A6-984F-CDEFB519486E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54C5563-23D8-4953-8135-BBF03DBED0BF}"/>
              </a:ext>
            </a:extLst>
          </p:cNvPr>
          <p:cNvSpPr/>
          <p:nvPr/>
        </p:nvSpPr>
        <p:spPr>
          <a:xfrm>
            <a:off x="1" y="311635"/>
            <a:ext cx="6297560" cy="1905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Explicando la colisión con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Senna dijo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lo que quería era dejar en claro que no iba a aceptar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 que él percibió como decisiones injustas por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Balestre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incluyendo su descalificación en 1989 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la pole-position en 1990.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0AE5960-4A6D-406B-B8B1-22484036272A}"/>
              </a:ext>
            </a:extLst>
          </p:cNvPr>
          <p:cNvSpPr/>
          <p:nvPr/>
        </p:nvSpPr>
        <p:spPr>
          <a:xfrm>
            <a:off x="1" y="2361648"/>
            <a:ext cx="629756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más tarde calificó las acciones en el registro de Senna como "repugnantes"  y afirmó que pensó seriamente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retirarse del deporte después de ese incidente.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A57CC6A-524D-45E6-B065-6AE94C8A3556}"/>
              </a:ext>
            </a:extLst>
          </p:cNvPr>
          <p:cNvSpPr/>
          <p:nvPr/>
        </p:nvSpPr>
        <p:spPr>
          <a:xfrm>
            <a:off x="0" y="3320313"/>
            <a:ext cx="12191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1991</a:t>
            </a:r>
          </a:p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3er campeonato tras una ardua lucha con Nigel Mansell</a:t>
            </a: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02003311-02E4-4776-A054-A79AC959446F}"/>
              </a:ext>
            </a:extLst>
          </p:cNvPr>
          <p:cNvSpPr/>
          <p:nvPr/>
        </p:nvSpPr>
        <p:spPr>
          <a:xfrm>
            <a:off x="0" y="4363650"/>
            <a:ext cx="3484019" cy="2264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4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venció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4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Mónaco de 1991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4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cuarta vez a bordo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chemeClr val="accent4">
                    <a:lumMod val="50000"/>
                  </a:schemeClr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 McLaren-Honda MP4/6</a:t>
            </a:r>
            <a:endParaRPr lang="es-MX" sz="2800" dirty="0">
              <a:solidFill>
                <a:schemeClr val="accent4">
                  <a:lumMod val="50000"/>
                </a:schemeClr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Imagen 11" descr="Imagen que contiene carretera, exterior, calle&#10;&#10;Descripción generada con confianza muy alta">
            <a:extLst>
              <a:ext uri="{FF2B5EF4-FFF2-40B4-BE49-F238E27FC236}">
                <a16:creationId xmlns:a16="http://schemas.microsoft.com/office/drawing/2014/main" id="{3542149F-0557-4477-ADBE-16D8C726C3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4019" y="4147572"/>
            <a:ext cx="2577563" cy="271042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0676690C-CA1B-4ED9-A27A-24D2AE48764C}"/>
              </a:ext>
            </a:extLst>
          </p:cNvPr>
          <p:cNvSpPr/>
          <p:nvPr/>
        </p:nvSpPr>
        <p:spPr>
          <a:xfrm>
            <a:off x="5963268" y="4411690"/>
            <a:ext cx="6096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ganó su tercer título en 1991,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adjudicándose siete victorias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cuatro primeras consecutivas en EE.UU, Brasil, San Marino y Mónaco,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luego otras dos seguidas en Hungría y Bélgica,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posteriormente cerrar con la de Australia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mantenerse en gran medida libre de controversia.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n 3" descr="Imagen que contiene aeronave, transporte, globo, exterior&#10;&#10;Descripción generada con confianza muy alta">
            <a:extLst>
              <a:ext uri="{FF2B5EF4-FFF2-40B4-BE49-F238E27FC236}">
                <a16:creationId xmlns:a16="http://schemas.microsoft.com/office/drawing/2014/main" id="{463016EE-374C-425F-9104-42CF074115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52750"/>
            <a:ext cx="5530645" cy="3242341"/>
          </a:xfrm>
          <a:prstGeom prst="snip2DiagRect">
            <a:avLst>
              <a:gd name="adj1" fmla="val 17811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8745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211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686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1360"/>
                            </p:stCondLst>
                            <p:childTnLst>
                              <p:par>
                                <p:cTn id="24" presetID="16" presetClass="entr" presetSubtype="37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1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3244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3862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build="p"/>
      <p:bldP spid="10" grpId="0"/>
      <p:bldP spid="1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carretera, exterior, camino, calle&#10;&#10;Descripción generada con confianza muy alta">
            <a:extLst>
              <a:ext uri="{FF2B5EF4-FFF2-40B4-BE49-F238E27FC236}">
                <a16:creationId xmlns:a16="http://schemas.microsoft.com/office/drawing/2014/main" id="{A61F4947-21F6-4AB6-ADFE-F6C6354A6B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65174" cy="346185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5132439" y="119910"/>
            <a:ext cx="7059561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Cabe destacar que tras 8 temporadas en Fórmula 1 logró finalmente conseguir una victoria en su país natal, en el circuito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Interlagos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tras liderar solo con la sexta marcha durante las seis últimas vueltas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mientras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Riccardo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Patrese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en 2ª posición, le recortaba tiempo peligrosamente por detrás, a bordo de su Williams-Renault FW14.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EAFEED5-5371-4897-99AB-0557D59F5ED6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29874EB-A54B-4D45-BFFF-2B0CD7125979}"/>
              </a:ext>
            </a:extLst>
          </p:cNvPr>
          <p:cNvSpPr/>
          <p:nvPr/>
        </p:nvSpPr>
        <p:spPr>
          <a:xfrm>
            <a:off x="5132439" y="2169940"/>
            <a:ext cx="7059561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paulista acabó la carrera exhausto, a tal punto que, tras ver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bandera a cuadros, dejó su McLaren a un costado de la Recta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Oposta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casi desmayado y tuvo que ser atendido por personal médico. 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4C6E7C2-5E33-41D0-BBFA-9523B103A8E7}"/>
              </a:ext>
            </a:extLst>
          </p:cNvPr>
          <p:cNvSpPr/>
          <p:nvPr/>
        </p:nvSpPr>
        <p:spPr>
          <a:xfrm>
            <a:off x="-1" y="3895498"/>
            <a:ext cx="66662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Alain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debido al bajón en el rendimiento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su Ferrari 642, ya no era a esas alturas un competidor serio.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1E40DFF-A2CE-4AF6-8964-9C11D7989FB9}"/>
              </a:ext>
            </a:extLst>
          </p:cNvPr>
          <p:cNvSpPr/>
          <p:nvPr/>
        </p:nvSpPr>
        <p:spPr>
          <a:xfrm>
            <a:off x="-1" y="2951945"/>
            <a:ext cx="66662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hecho, </a:t>
            </a:r>
          </a:p>
          <a:p>
            <a:pPr algn="ctr">
              <a:lnSpc>
                <a:spcPts val="24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tal victoria Senna fue considerado todo un héroe.</a:t>
            </a:r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162CF78-10F6-4F99-B0A4-860EF1914791}"/>
              </a:ext>
            </a:extLst>
          </p:cNvPr>
          <p:cNvSpPr/>
          <p:nvPr/>
        </p:nvSpPr>
        <p:spPr>
          <a:xfrm>
            <a:off x="1" y="4677167"/>
            <a:ext cx="6666268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ganó las cuatro primeras carreras.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agen 12" descr="Imagen que contiene exterior, cielo, edificio, carretera&#10;&#10;Descripción generada con confianza muy alta">
            <a:extLst>
              <a:ext uri="{FF2B5EF4-FFF2-40B4-BE49-F238E27FC236}">
                <a16:creationId xmlns:a16="http://schemas.microsoft.com/office/drawing/2014/main" id="{197BB9B6-D89C-46E5-B5D0-2D423EE513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270" y="3351561"/>
            <a:ext cx="5525729" cy="349387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57FF90C9-ED06-4621-A17E-16626E7DF277}"/>
              </a:ext>
            </a:extLst>
          </p:cNvPr>
          <p:cNvSpPr/>
          <p:nvPr/>
        </p:nvSpPr>
        <p:spPr>
          <a:xfrm>
            <a:off x="1" y="5222851"/>
            <a:ext cx="6666267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mediados de temporada, Mansell en el más avanzado Williams FW14/14B, fue capaz de ponerle en aprietos, demostrando tener un coche mucho más apto para alcanzar el título que el McLaren del brasileño.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046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4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824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6874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3066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4952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4" grpId="0"/>
      <p:bldP spid="11" grpId="0"/>
      <p:bldP spid="1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 descr="Imagen que contiene hierba, exterior, persona, carretera&#10;&#10;Descripción generada con confianza muy alta">
            <a:extLst>
              <a:ext uri="{FF2B5EF4-FFF2-40B4-BE49-F238E27FC236}">
                <a16:creationId xmlns:a16="http://schemas.microsoft.com/office/drawing/2014/main" id="{80870CD2-7800-43F9-A496-DAA44A4D86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" y="3382221"/>
            <a:ext cx="5250423" cy="34757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9D47BB4-A420-47E2-8209-AC6C3C8BE370}"/>
              </a:ext>
            </a:extLst>
          </p:cNvPr>
          <p:cNvSpPr/>
          <p:nvPr/>
        </p:nvSpPr>
        <p:spPr>
          <a:xfrm>
            <a:off x="1" y="-2210"/>
            <a:ext cx="7108721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sucedió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Monza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durante el Gran Premio de Italia</a:t>
            </a:r>
          </a:p>
          <a:p>
            <a:pPr lvl="0" algn="ctr">
              <a:lnSpc>
                <a:spcPts val="2800"/>
              </a:lnSpc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y dicho sea de paso, ser también el mayor rival de Senna hasta 1992.</a:t>
            </a:r>
            <a:endParaRPr lang="es-MX" sz="2800" dirty="0">
              <a:solidFill>
                <a:prstClr val="black"/>
              </a:solidFill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C9B0F0E-E7F7-46D0-BEFA-9F88866D27FB}"/>
              </a:ext>
            </a:extLst>
          </p:cNvPr>
          <p:cNvSpPr/>
          <p:nvPr/>
        </p:nvSpPr>
        <p:spPr>
          <a:xfrm>
            <a:off x="1" y="916336"/>
            <a:ext cx="710872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Hubo algunos momentos memorables, como en el Gran Premio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España cuando Senna y Mansell fueron rueda a rueda con pocos centímetros de espacio entre ellos, a más de 320 km/h (200 mph)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la recta principal, en una carrera que finalmente ganó el británico.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carretera, cielo, exterior, hierba&#10;&#10;Descripción generada con confianza muy alta">
            <a:extLst>
              <a:ext uri="{FF2B5EF4-FFF2-40B4-BE49-F238E27FC236}">
                <a16:creationId xmlns:a16="http://schemas.microsoft.com/office/drawing/2014/main" id="{D51AB313-7C91-4753-8A26-F26128A58E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722" y="1"/>
            <a:ext cx="5083277" cy="343756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6DCCA624-AEC0-41C3-B03A-2BF3653C56DE}"/>
              </a:ext>
            </a:extLst>
          </p:cNvPr>
          <p:cNvSpPr/>
          <p:nvPr/>
        </p:nvSpPr>
        <p:spPr>
          <a:xfrm>
            <a:off x="1" y="2612389"/>
            <a:ext cx="7108721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Todo un espectáculo diferente se le ofreció tras la victoria de Mansell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Gran Bretaña en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Silverstone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576EAD2-CF1F-4161-BE67-6BEBA1093828}"/>
              </a:ext>
            </a:extLst>
          </p:cNvPr>
          <p:cNvSpPr/>
          <p:nvPr/>
        </p:nvSpPr>
        <p:spPr>
          <a:xfrm>
            <a:off x="5058697" y="3349807"/>
            <a:ext cx="7133303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coche de Senna había llegado a su fin en la última vuelta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pero quedó varado a un costado del circuito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debido al gasto total de combustible del McLaren.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6DEDD6A5-9A36-46FF-9FC1-600DCAB5E93F}"/>
              </a:ext>
            </a:extLst>
          </p:cNvPr>
          <p:cNvSpPr/>
          <p:nvPr/>
        </p:nvSpPr>
        <p:spPr>
          <a:xfrm>
            <a:off x="5058697" y="4647661"/>
            <a:ext cx="7133303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Mansell paró en su vuelta de victoria, permitió que el brasileño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montase en el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cockpit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del Williams para volver a boxes.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02BE43A4-D7D9-4966-8054-33D917AC4467}"/>
              </a:ext>
            </a:extLst>
          </p:cNvPr>
          <p:cNvSpPr/>
          <p:nvPr/>
        </p:nvSpPr>
        <p:spPr>
          <a:xfrm>
            <a:off x="4955459" y="5724303"/>
            <a:ext cx="7236542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pesar de la consistencia de Senna y la falta de fiabilidad de Williams en el inicio de la temporada que le dio una temprana ventaja,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BDBF58F-9FC9-4EAB-9161-5EC23051F942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48056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94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4926"/>
                            </p:stCondLst>
                            <p:childTnLst>
                              <p:par>
                                <p:cTn id="2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16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1856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6426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8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135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0" grpId="0"/>
      <p:bldP spid="12" grpId="0"/>
      <p:bldP spid="13" grpId="0"/>
      <p:bldP spid="1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hierba, plano, suelo, exterior&#10;&#10;Descripción generada con confianza muy alta">
            <a:extLst>
              <a:ext uri="{FF2B5EF4-FFF2-40B4-BE49-F238E27FC236}">
                <a16:creationId xmlns:a16="http://schemas.microsoft.com/office/drawing/2014/main" id="{1AD8E1F6-A9F5-4FF8-AF04-D526E117F8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945" y="3179837"/>
            <a:ext cx="5350055" cy="367816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5235677" y="1932"/>
            <a:ext cx="6956323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insistió en que Honda intensificara su programa de desarrollo de motores y exigió nuevas mejoras en el coche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antes de que fuera demasiado tarde.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7250B94-CEB7-4C53-A642-47EF709856A2}"/>
              </a:ext>
            </a:extLst>
          </p:cNvPr>
          <p:cNvSpPr/>
          <p:nvPr/>
        </p:nvSpPr>
        <p:spPr>
          <a:xfrm>
            <a:off x="5368628" y="1240789"/>
            <a:ext cx="6823372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Estas modificaciones le permitieron dar un impulso en el final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la temporada y logró ganar tres carreras más para asegurar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campeonato, que se resolvió definitivamente en Japón nuevamente cuando Mansell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necesitaba ganar para conservar posibilidades de postergar la definición por el título a la última fecha </a:t>
            </a:r>
            <a:r>
              <a:rPr lang="es-ES" sz="2800" b="1" kern="1800" dirty="0" err="1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enAustralia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 descr="Imagen que contiene carretera, exterior, suelo&#10;&#10;Descripción generada con confianza alta">
            <a:extLst>
              <a:ext uri="{FF2B5EF4-FFF2-40B4-BE49-F238E27FC236}">
                <a16:creationId xmlns:a16="http://schemas.microsoft.com/office/drawing/2014/main" id="{72503E84-1B40-45CA-B4FE-130081CCA52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86" b="7153"/>
          <a:stretch/>
        </p:blipFill>
        <p:spPr>
          <a:xfrm>
            <a:off x="-1" y="2"/>
            <a:ext cx="5368629" cy="342899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15FC3F60-154B-4D74-8DAB-16BF15362A96}"/>
              </a:ext>
            </a:extLst>
          </p:cNvPr>
          <p:cNvSpPr/>
          <p:nvPr/>
        </p:nvSpPr>
        <p:spPr>
          <a:xfrm>
            <a:off x="0" y="3547660"/>
            <a:ext cx="69612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novena vuelta se fue en la primera curva, mientras corría tercero por detrás de Senna y dejó varado su Williams-Renault </a:t>
            </a:r>
          </a:p>
          <a:p>
            <a:pPr algn="ctr"/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la trampa de grava.</a:t>
            </a:r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7CDC05E-609C-4554-896D-97D9F3F2BFB7}"/>
              </a:ext>
            </a:extLst>
          </p:cNvPr>
          <p:cNvSpPr/>
          <p:nvPr/>
        </p:nvSpPr>
        <p:spPr>
          <a:xfrm>
            <a:off x="1" y="5208103"/>
            <a:ext cx="6961237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terminó en segundo lugar y obtuvo su tercer título,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entregando la victoria a su compañero de equipo,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Gerhard Berger en la última curva como un gesto de agradecimiento por su apoyo durante la temporada.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84E76AD-4507-4F63-82D0-D057F26A7C7F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82554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172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6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6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8178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654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11" grpId="0"/>
      <p:bldP spid="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5412658" y="1924"/>
            <a:ext cx="67793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1992</a:t>
            </a:r>
          </a:p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Una temporada para el olvido</a:t>
            </a: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pic>
        <p:nvPicPr>
          <p:cNvPr id="7" name="Imagen 6" descr="Imagen que contiene carretera, pequeño, persona, exterior&#10;&#10;Descripción generada con confianza alta">
            <a:extLst>
              <a:ext uri="{FF2B5EF4-FFF2-40B4-BE49-F238E27FC236}">
                <a16:creationId xmlns:a16="http://schemas.microsoft.com/office/drawing/2014/main" id="{68BE5707-8FB9-47E1-9B6A-7DC414D03B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634216" cy="37608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BCB355FC-BE7A-4D32-B52D-876B420BC48E}"/>
              </a:ext>
            </a:extLst>
          </p:cNvPr>
          <p:cNvSpPr/>
          <p:nvPr/>
        </p:nvSpPr>
        <p:spPr>
          <a:xfrm>
            <a:off x="2" y="3320311"/>
            <a:ext cx="5574888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a bordo de su McLaren-Honda MP4/7</a:t>
            </a:r>
            <a:endParaRPr lang="es-MX" sz="2800" dirty="0">
              <a:solidFill>
                <a:srgbClr val="7030A0"/>
              </a:solidFill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BEE41BF-D125-4387-A01C-AE3EFC674B97}"/>
              </a:ext>
            </a:extLst>
          </p:cNvPr>
          <p:cNvSpPr/>
          <p:nvPr/>
        </p:nvSpPr>
        <p:spPr>
          <a:xfrm>
            <a:off x="5412659" y="1152292"/>
            <a:ext cx="67793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Gran Premio 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Monaco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1992,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fue su primera victoria en dicha temporada.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6E2CAD4D-103E-4F62-B589-50105B380893}"/>
              </a:ext>
            </a:extLst>
          </p:cNvPr>
          <p:cNvSpPr/>
          <p:nvPr/>
        </p:nvSpPr>
        <p:spPr>
          <a:xfrm>
            <a:off x="5412658" y="2081441"/>
            <a:ext cx="67793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1992, Senna se manifestó consternado por la incapacidad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McLaren para desafiar al poderoso Williams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estrenó en dicho campeonato el revolucionario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Williams-Renault FW14B  con suspensión activa.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6A0F348-3128-492D-AE2F-BE11656546AA}"/>
              </a:ext>
            </a:extLst>
          </p:cNvPr>
          <p:cNvSpPr/>
          <p:nvPr/>
        </p:nvSpPr>
        <p:spPr>
          <a:xfrm>
            <a:off x="1310616" y="3674272"/>
            <a:ext cx="35237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lgerian" panose="04020705040A02060702" pitchFamily="82" charset="0"/>
                <a:cs typeface="Arial"/>
              </a:rPr>
              <a:t>Control de tracción.</a:t>
            </a:r>
            <a:endParaRPr lang="es-MX" sz="2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lgerian" panose="04020705040A02060702" pitchFamily="82" charset="0"/>
              <a:cs typeface="Arial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A94ECF3B-6854-4DD4-BF54-F9E87BBAA068}"/>
              </a:ext>
            </a:extLst>
          </p:cNvPr>
          <p:cNvSpPr/>
          <p:nvPr/>
        </p:nvSpPr>
        <p:spPr>
          <a:xfrm>
            <a:off x="2" y="4131480"/>
            <a:ext cx="6095998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otro lado, el coche con el que el brasileño corrió durante 1992: el McLaren-Honda MP4/6B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posteriormente el MP4/7A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 de la escuadra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Woking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para la temporada tuvo varias deficiencias.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Imagen 13" descr="Imagen que contiene cielo, árbol, exterior, carretera&#10;&#10;Descripción generada con confianza muy alta">
            <a:extLst>
              <a:ext uri="{FF2B5EF4-FFF2-40B4-BE49-F238E27FC236}">
                <a16:creationId xmlns:a16="http://schemas.microsoft.com/office/drawing/2014/main" id="{B43971AC-337E-4783-8956-69A603EBC4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433651"/>
            <a:ext cx="6096000" cy="3429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C23A0825-FF80-4BFA-88A5-952654DA33C5}"/>
              </a:ext>
            </a:extLst>
          </p:cNvPr>
          <p:cNvSpPr/>
          <p:nvPr/>
        </p:nvSpPr>
        <p:spPr>
          <a:xfrm>
            <a:off x="1" y="5739049"/>
            <a:ext cx="609599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hubo demora en el debut del nuevo coche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debutó en la tercera carrera de la temporada,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Gran Premio de Brasil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E4A9433-4B86-450B-87FE-9B3D769F6BE4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0457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1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8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8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214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17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646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9546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988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8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4732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9" grpId="0"/>
      <p:bldP spid="10" grpId="0"/>
      <p:bldP spid="11" grpId="0"/>
      <p:bldP spid="12" grpId="0"/>
      <p:bldP spid="15" grpId="0"/>
      <p:bldP spid="1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1" y="1929"/>
            <a:ext cx="6095999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una de las novedades del coche era la nueva caja de cambios semi-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automatica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además de carecer de suspensión activa,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nuevo coche sufría de problemas de fiabilidad.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949D38B-F4C2-4E88-9F14-E4943186DEB9}"/>
              </a:ext>
            </a:extLst>
          </p:cNvPr>
          <p:cNvSpPr/>
          <p:nvPr/>
        </p:nvSpPr>
        <p:spPr>
          <a:xfrm>
            <a:off x="1" y="1137556"/>
            <a:ext cx="6095999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 imprevisible en las curvas rápidas, mientras que su motor V12 Honda ya no era el más potente del circuito.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F78EB26-26D2-469D-810D-9D88D27E36A8}"/>
              </a:ext>
            </a:extLst>
          </p:cNvPr>
          <p:cNvSpPr/>
          <p:nvPr/>
        </p:nvSpPr>
        <p:spPr>
          <a:xfrm>
            <a:off x="1" y="2007709"/>
            <a:ext cx="6095999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se hizo con tres victorias en Mónaco, Hungría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Italia en ese año, además de cuatro podios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Sudáfrica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3º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San Marino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3º nuevamente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Alemania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2º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y Portugal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3º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n 7" descr="Imagen que contiene exterior, carretera, cielo&#10;&#10;Descripción generada con confianza muy alta">
            <a:extLst>
              <a:ext uri="{FF2B5EF4-FFF2-40B4-BE49-F238E27FC236}">
                <a16:creationId xmlns:a16="http://schemas.microsoft.com/office/drawing/2014/main" id="{43137808-D382-43F8-BEA4-FF08DE74FF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929"/>
            <a:ext cx="6096000" cy="313214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6F4647D4-2351-4E30-AD33-E23EEBEE10AC}"/>
              </a:ext>
            </a:extLst>
          </p:cNvPr>
          <p:cNvSpPr/>
          <p:nvPr/>
        </p:nvSpPr>
        <p:spPr>
          <a:xfrm>
            <a:off x="6096000" y="3025336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Durante la calificación para el Gran Premio de Bélgica, el piloto francés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Érik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Comas se estrelló violentamente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Senna fue el primero en llegar a la escena.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EA11406A-78FF-42AD-89DA-D1FF9B258D24}"/>
              </a:ext>
            </a:extLst>
          </p:cNvPr>
          <p:cNvSpPr/>
          <p:nvPr/>
        </p:nvSpPr>
        <p:spPr>
          <a:xfrm>
            <a:off x="5948520" y="4219963"/>
            <a:ext cx="6096000" cy="1187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bajó de su monoplaza y corrió a través de la pista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ayudar al francés, sin tener en cuenta su propia seguridad en un esfuerzo por ayudar a su colega.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6C22AF9A-32B2-47EE-AE29-945665647D5E}"/>
              </a:ext>
            </a:extLst>
          </p:cNvPr>
          <p:cNvSpPr/>
          <p:nvPr/>
        </p:nvSpPr>
        <p:spPr>
          <a:xfrm>
            <a:off x="6096000" y="5458827"/>
            <a:ext cx="6096000" cy="469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Más tarde fue a visitar a Comas en el hospital.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22837DC4-E46F-498B-BC9D-F984210060E7}"/>
              </a:ext>
            </a:extLst>
          </p:cNvPr>
          <p:cNvSpPr/>
          <p:nvPr/>
        </p:nvSpPr>
        <p:spPr>
          <a:xfrm>
            <a:off x="6096000" y="5989768"/>
            <a:ext cx="60960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Senna terminó cuarto en la general del campeonato,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detrás del dúo de Williams de Mansell y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Patrese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Imagen 13" descr="Imagen que contiene carretera, hierba, exterior, camino&#10;&#10;Descripción generada con confianza muy alta">
            <a:extLst>
              <a:ext uri="{FF2B5EF4-FFF2-40B4-BE49-F238E27FC236}">
                <a16:creationId xmlns:a16="http://schemas.microsoft.com/office/drawing/2014/main" id="{2EB9B8B6-8C21-4AB8-A0AA-23B20693CB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362631"/>
            <a:ext cx="6095999" cy="34834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11187176-79C5-482F-8E2B-2A8DE9343B12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48807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75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7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7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214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6014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186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3088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18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18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6564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18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8302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9" grpId="0"/>
      <p:bldP spid="10" grpId="0"/>
      <p:bldP spid="11" grpId="0"/>
      <p:bldP spid="12" grpId="0"/>
      <p:bldP spid="1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2B9C6C9A-0DE1-47AA-87AB-2BC0231601C6}"/>
              </a:ext>
            </a:extLst>
          </p:cNvPr>
          <p:cNvSpPr/>
          <p:nvPr/>
        </p:nvSpPr>
        <p:spPr>
          <a:xfrm>
            <a:off x="6473464" y="1924"/>
            <a:ext cx="57185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del piloto revelación de dicha temporada: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joven alemán Michael Schumacher de Benetton.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D7DD7D3-EB34-4407-9F18-CCF56A2FC28B}"/>
              </a:ext>
            </a:extLst>
          </p:cNvPr>
          <p:cNvSpPr/>
          <p:nvPr/>
        </p:nvSpPr>
        <p:spPr>
          <a:xfrm>
            <a:off x="6096000" y="813086"/>
            <a:ext cx="6096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dudas sobre las intenciones de Senna de cara al año 1993  se mantuvieron durante todo el año 1992,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no tenía un contrato con ningún equipo </a:t>
            </a:r>
          </a:p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finales de año.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CBEB5E2-85BB-453F-9EE3-99EA93E61A56}"/>
              </a:ext>
            </a:extLst>
          </p:cNvPr>
          <p:cNvSpPr/>
          <p:nvPr/>
        </p:nvSpPr>
        <p:spPr>
          <a:xfrm>
            <a:off x="6356556" y="2228930"/>
            <a:ext cx="58354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Sintió que los coches de McLaren eran mucho menos competitivos que antes (especialmente después de que Honda se retiró de la Fórmula 1 como suministrador de motores al final de la temporada 1992).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98E82F8-1A10-4264-8A33-212A674320F4}"/>
              </a:ext>
            </a:extLst>
          </p:cNvPr>
          <p:cNvSpPr/>
          <p:nvPr/>
        </p:nvSpPr>
        <p:spPr>
          <a:xfrm>
            <a:off x="1" y="3644774"/>
            <a:ext cx="750692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 posibilidad de migrar a Williams junto 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había obtenido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7030A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asiento asegurado para el equipo en 1993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se convirtió en imposible,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 que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puso una cláusula en su contrato que vetó a Senna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 compañero de equipo, a pesar de que el brasileño le propuso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 mismo Frank Williams correr de forma gratuita con tal de volver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 contienda por el campeonato mundial.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58E96F78-0D9C-4258-A4B7-B25C018821AA}"/>
              </a:ext>
            </a:extLst>
          </p:cNvPr>
          <p:cNvSpPr/>
          <p:nvPr/>
        </p:nvSpPr>
        <p:spPr>
          <a:xfrm>
            <a:off x="1" y="5945525"/>
            <a:ext cx="7506928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 paulista, enfurecido con la noticia, trató a </a:t>
            </a:r>
            <a:r>
              <a:rPr lang="es-ES" sz="2800" b="1" kern="1800" dirty="0" err="1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Prost</a:t>
            </a: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cobarde </a:t>
            </a:r>
          </a:p>
          <a:p>
            <a:pPr algn="ctr">
              <a:lnSpc>
                <a:spcPts val="2800"/>
              </a:lnSpc>
              <a:spcAft>
                <a:spcPts val="0"/>
              </a:spcAft>
            </a:pPr>
            <a:r>
              <a:rPr lang="es-ES" sz="2800" b="1" kern="1800" dirty="0">
                <a:solidFill>
                  <a:srgbClr val="000000"/>
                </a:solidFill>
                <a:latin typeface="Edwardian Script ITC" panose="030303020407070D08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una conferencia de prensa en Estoril.</a:t>
            </a:r>
            <a:endParaRPr lang="es-MX" sz="2800" dirty="0">
              <a:effectLst/>
              <a:latin typeface="Edwardian Script ITC" panose="030303020407070D08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 descr="Imagen que contiene carretera, exterior, hierba, valla&#10;&#10;Descripción generada con confianza muy alta">
            <a:extLst>
              <a:ext uri="{FF2B5EF4-FFF2-40B4-BE49-F238E27FC236}">
                <a16:creationId xmlns:a16="http://schemas.microsoft.com/office/drawing/2014/main" id="{AAF81DB4-8624-45E3-AB6C-E8FDE8D0DBD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56"/>
          <a:stretch/>
        </p:blipFill>
        <p:spPr>
          <a:xfrm>
            <a:off x="1" y="1924"/>
            <a:ext cx="6473464" cy="345112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 descr="Imagen que contiene carretera, hierba, camino, exterior&#10;&#10;Descripción generada con confianza muy alta">
            <a:extLst>
              <a:ext uri="{FF2B5EF4-FFF2-40B4-BE49-F238E27FC236}">
                <a16:creationId xmlns:a16="http://schemas.microsoft.com/office/drawing/2014/main" id="{EFFD5277-09AB-4918-A873-3393B9B5379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1"/>
          <a:stretch/>
        </p:blipFill>
        <p:spPr>
          <a:xfrm>
            <a:off x="7246025" y="3453045"/>
            <a:ext cx="4945976" cy="340495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9D135DF3-AA06-4F0F-8C3E-68BC9BE1218C}"/>
              </a:ext>
            </a:extLst>
          </p:cNvPr>
          <p:cNvSpPr txBox="1"/>
          <p:nvPr/>
        </p:nvSpPr>
        <p:spPr>
          <a:xfrm>
            <a:off x="12192000" y="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 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64484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7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8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16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389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8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304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8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4564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18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701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  <p:bldP spid="1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Ayrton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Senna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lvl="0" algn="ctr" defTabSz="1219140">
              <a:lnSpc>
                <a:spcPts val="3333"/>
              </a:lnSpc>
              <a:defRPr/>
            </a:pPr>
            <a:r>
              <a:rPr lang="es-ES" sz="3200" b="1" kern="0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Edwardian Script ITC" pitchFamily="66" charset="0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Total: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01 horas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53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44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7" name="Imagen 16" descr="Imagen que contiene transporte&#10;&#10;Descripción generada con confianza alta">
            <a:extLst>
              <a:ext uri="{FF2B5EF4-FFF2-40B4-BE49-F238E27FC236}">
                <a16:creationId xmlns:a16="http://schemas.microsoft.com/office/drawing/2014/main" id="{89C16F51-7EA7-4F69-9ED7-A27E2DDE5A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" y="0"/>
            <a:ext cx="12207240" cy="684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45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Gabriel's Oboe PD-Eaglenest-1.wav"/>
          </p:stSnd>
        </p:sndAc>
      </p:transition>
    </mc:Choice>
    <mc:Fallback xmlns="">
      <p:transition spd="slow" advTm="0">
        <p:fade/>
        <p:sndAc>
          <p:stSnd>
            <p:snd r:embed="rId10" name="Gabriel's Oboe PD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7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5722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238369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19452</TotalTime>
  <Words>7136</Words>
  <Application>Microsoft Office PowerPoint</Application>
  <PresentationFormat>Panorámica</PresentationFormat>
  <Paragraphs>733</Paragraphs>
  <Slides>52</Slides>
  <Notes>3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52</vt:i4>
      </vt:variant>
    </vt:vector>
  </HeadingPairs>
  <TitlesOfParts>
    <vt:vector size="67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2_Tema de Office</vt:lpstr>
      <vt:lpstr>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1985, 1986, 1989 y 1993  Ayrton Senna   Versión Completa  01:53'44  MisppsxCorreo</dc:title>
  <dc:creator>Eagle's nest</dc:creator>
  <cp:lastModifiedBy>Eagle's nest</cp:lastModifiedBy>
  <cp:revision>1649</cp:revision>
  <dcterms:created xsi:type="dcterms:W3CDTF">2017-07-02T00:56:35Z</dcterms:created>
  <dcterms:modified xsi:type="dcterms:W3CDTF">2018-02-26T02:20:18Z</dcterms:modified>
</cp:coreProperties>
</file>