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6"/>
  </p:notesMasterIdLst>
  <p:sldIdLst>
    <p:sldId id="1086" r:id="rId3"/>
    <p:sldId id="840" r:id="rId4"/>
    <p:sldId id="529" r:id="rId5"/>
    <p:sldId id="962" r:id="rId6"/>
    <p:sldId id="966" r:id="rId7"/>
    <p:sldId id="1075" r:id="rId8"/>
    <p:sldId id="1074" r:id="rId9"/>
    <p:sldId id="1070" r:id="rId10"/>
    <p:sldId id="1071" r:id="rId11"/>
    <p:sldId id="1044" r:id="rId12"/>
    <p:sldId id="1065" r:id="rId13"/>
    <p:sldId id="1077" r:id="rId14"/>
    <p:sldId id="986" r:id="rId15"/>
    <p:sldId id="989" r:id="rId16"/>
    <p:sldId id="1076" r:id="rId17"/>
    <p:sldId id="992" r:id="rId18"/>
    <p:sldId id="997" r:id="rId19"/>
    <p:sldId id="1002" r:id="rId20"/>
    <p:sldId id="1004" r:id="rId21"/>
    <p:sldId id="1006" r:id="rId22"/>
    <p:sldId id="995" r:id="rId23"/>
    <p:sldId id="1010" r:id="rId24"/>
    <p:sldId id="1011" r:id="rId25"/>
    <p:sldId id="1069" r:id="rId26"/>
    <p:sldId id="1013" r:id="rId27"/>
    <p:sldId id="1014" r:id="rId28"/>
    <p:sldId id="1016" r:id="rId29"/>
    <p:sldId id="1018" r:id="rId30"/>
    <p:sldId id="1020" r:id="rId31"/>
    <p:sldId id="1024" r:id="rId32"/>
    <p:sldId id="1026" r:id="rId33"/>
    <p:sldId id="1082" r:id="rId34"/>
    <p:sldId id="1078" r:id="rId35"/>
    <p:sldId id="1079" r:id="rId36"/>
    <p:sldId id="1030" r:id="rId37"/>
    <p:sldId id="1031" r:id="rId38"/>
    <p:sldId id="1033" r:id="rId39"/>
    <p:sldId id="1085" r:id="rId40"/>
    <p:sldId id="1083" r:id="rId41"/>
    <p:sldId id="1035" r:id="rId42"/>
    <p:sldId id="1036" r:id="rId43"/>
    <p:sldId id="1037" r:id="rId44"/>
    <p:sldId id="1038" r:id="rId45"/>
    <p:sldId id="1039" r:id="rId46"/>
    <p:sldId id="1040" r:id="rId47"/>
    <p:sldId id="1041" r:id="rId48"/>
    <p:sldId id="1042" r:id="rId49"/>
    <p:sldId id="1043" r:id="rId50"/>
    <p:sldId id="1066" r:id="rId51"/>
    <p:sldId id="950" r:id="rId52"/>
    <p:sldId id="1084" r:id="rId53"/>
    <p:sldId id="806" r:id="rId54"/>
    <p:sldId id="807" r:id="rId5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1C29"/>
    <a:srgbClr val="1A2028"/>
    <a:srgbClr val="151A21"/>
    <a:srgbClr val="181E26"/>
    <a:srgbClr val="12161C"/>
    <a:srgbClr val="1C232C"/>
    <a:srgbClr val="222A35"/>
    <a:srgbClr val="14181E"/>
    <a:srgbClr val="0F1217"/>
    <a:srgbClr val="1B1B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573" autoAdjust="0"/>
    <p:restoredTop sz="94322" autoAdjust="0"/>
  </p:normalViewPr>
  <p:slideViewPr>
    <p:cSldViewPr snapToGrid="0" showGuides="1">
      <p:cViewPr varScale="1">
        <p:scale>
          <a:sx n="62" d="100"/>
          <a:sy n="62" d="100"/>
        </p:scale>
        <p:origin x="522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657-8C5E-4E38-92AB-230687246DA7}" type="slidenum">
              <a:rPr lang="es-MX" smtClean="0"/>
              <a:t>19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0210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657-8C5E-4E38-92AB-230687246DA7}" type="slidenum">
              <a:rPr lang="es-MX" smtClean="0"/>
              <a:t>25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1556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657-8C5E-4E38-92AB-230687246DA7}" type="slidenum">
              <a:rPr lang="es-MX" smtClean="0"/>
              <a:t>38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11761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657-8C5E-4E38-92AB-230687246DA7}" type="slidenum">
              <a:rPr lang="es-MX" smtClean="0"/>
              <a:t>39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932764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657-8C5E-4E38-92AB-230687246DA7}" type="slidenum">
              <a:rPr lang="es-MX" smtClean="0"/>
              <a:t>49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62422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FD10-E192-4930-A059-710AD843C49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26700-D99A-4907-9DAA-738FA236D669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651D3-239C-4DBB-811F-AA234B121A3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6F86B-1481-4E70-B3C9-C4F6CCD81CEA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01F46-0A4A-4488-9BA4-E8CC787B19EA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660E-2336-4746-8684-1B8AE70F4D6E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8CAE-7212-418F-81DF-A9E713D04510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6CE9A-F56A-4671-A068-2F7465FB8573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BA82C-81A5-4A9B-A492-EDC19C33D597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B3B25-DBAF-428E-987C-85306BB0FD86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78460-627F-4C68-998E-42CD407F8A5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61D2-3898-46E6-B4D0-3325BA6F1FA4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03207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0C3DD-EF56-4D7C-93DE-6782F11C7DE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26276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163EC-156C-4970-952C-920CA3E6179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248728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EB992-0946-4C86-A434-CE6B0D5C3BDC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388739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83301-98D5-42B3-B9EC-329EF5B38F48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20063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47CAC-C823-412D-8996-1DB62F308A65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24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DAFFD-8620-4F04-BB47-1057AFA59909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687481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D7A14-7208-493E-9E6A-C2EBF15568D7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322317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0F38-49FE-4FD6-843A-4831A80BFAD1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394496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C1B54-EE8B-4933-846E-FBEB668D0F57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722472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AD44-8DB2-491B-8F8C-38F2751D0900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64799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B0CE0E-1628-40F8-8A2C-79806EF04C05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D1400C-3846-45D5-B260-A316C6F528E5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05879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6.jpg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microsoft.com/office/2007/relationships/hdphoto" Target="../media/hdphoto3.wdp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g"/><Relationship Id="rId4" Type="http://schemas.openxmlformats.org/officeDocument/2006/relationships/image" Target="../media/image5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g"/><Relationship Id="rId4" Type="http://schemas.openxmlformats.org/officeDocument/2006/relationships/image" Target="../media/image54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4.wav"/><Relationship Id="rId7" Type="http://schemas.openxmlformats.org/officeDocument/2006/relationships/image" Target="../media/image5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g"/><Relationship Id="rId5" Type="http://schemas.openxmlformats.org/officeDocument/2006/relationships/image" Target="../media/image57.jpg"/><Relationship Id="rId4" Type="http://schemas.openxmlformats.org/officeDocument/2006/relationships/image" Target="../media/image5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jpg"/><Relationship Id="rId4" Type="http://schemas.openxmlformats.org/officeDocument/2006/relationships/image" Target="../media/image6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jpg"/><Relationship Id="rId4" Type="http://schemas.openxmlformats.org/officeDocument/2006/relationships/image" Target="../media/image64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g"/><Relationship Id="rId4" Type="http://schemas.openxmlformats.org/officeDocument/2006/relationships/image" Target="../media/image6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1.jpg"/><Relationship Id="rId4" Type="http://schemas.openxmlformats.org/officeDocument/2006/relationships/image" Target="../media/image70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jpg"/><Relationship Id="rId4" Type="http://schemas.openxmlformats.org/officeDocument/2006/relationships/image" Target="../media/image74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8.jpg"/><Relationship Id="rId4" Type="http://schemas.openxmlformats.org/officeDocument/2006/relationships/image" Target="../media/image77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1.jpg"/><Relationship Id="rId4" Type="http://schemas.openxmlformats.org/officeDocument/2006/relationships/image" Target="../media/image80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g"/><Relationship Id="rId4" Type="http://schemas.openxmlformats.org/officeDocument/2006/relationships/image" Target="../media/image83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jpg"/><Relationship Id="rId4" Type="http://schemas.openxmlformats.org/officeDocument/2006/relationships/image" Target="../media/image86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0.jpg"/><Relationship Id="rId4" Type="http://schemas.openxmlformats.org/officeDocument/2006/relationships/image" Target="../media/image89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2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7" Type="http://schemas.microsoft.com/office/2007/relationships/hdphoto" Target="../media/hdphoto5.wdp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png"/><Relationship Id="rId5" Type="http://schemas.openxmlformats.org/officeDocument/2006/relationships/image" Target="../media/image94.jpg"/><Relationship Id="rId4" Type="http://schemas.microsoft.com/office/2007/relationships/hdphoto" Target="../media/hdphoto4.wdp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9.jpg"/><Relationship Id="rId4" Type="http://schemas.openxmlformats.org/officeDocument/2006/relationships/image" Target="../media/image98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5.wav"/><Relationship Id="rId5" Type="http://schemas.openxmlformats.org/officeDocument/2006/relationships/image" Target="../media/image101.jpg"/><Relationship Id="rId4" Type="http://schemas.openxmlformats.org/officeDocument/2006/relationships/image" Target="../media/image100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4.jpg"/><Relationship Id="rId4" Type="http://schemas.openxmlformats.org/officeDocument/2006/relationships/image" Target="../media/image103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6.jp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jpg"/><Relationship Id="rId3" Type="http://schemas.openxmlformats.org/officeDocument/2006/relationships/image" Target="../media/image17.jpg"/><Relationship Id="rId7" Type="http://schemas.openxmlformats.org/officeDocument/2006/relationships/image" Target="../media/image1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jpg"/><Relationship Id="rId5" Type="http://schemas.openxmlformats.org/officeDocument/2006/relationships/image" Target="../media/image108.jpg"/><Relationship Id="rId4" Type="http://schemas.openxmlformats.org/officeDocument/2006/relationships/image" Target="../media/image107.jp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jpg"/><Relationship Id="rId3" Type="http://schemas.openxmlformats.org/officeDocument/2006/relationships/image" Target="../media/image17.jpg"/><Relationship Id="rId7" Type="http://schemas.openxmlformats.org/officeDocument/2006/relationships/image" Target="../media/image11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4.jpg"/><Relationship Id="rId11" Type="http://schemas.openxmlformats.org/officeDocument/2006/relationships/image" Target="../media/image119.jpg"/><Relationship Id="rId5" Type="http://schemas.openxmlformats.org/officeDocument/2006/relationships/image" Target="../media/image113.jpg"/><Relationship Id="rId10" Type="http://schemas.openxmlformats.org/officeDocument/2006/relationships/image" Target="../media/image118.jpg"/><Relationship Id="rId4" Type="http://schemas.openxmlformats.org/officeDocument/2006/relationships/image" Target="../media/image112.jpg"/><Relationship Id="rId9" Type="http://schemas.openxmlformats.org/officeDocument/2006/relationships/image" Target="../media/image117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1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4.jpg"/><Relationship Id="rId4" Type="http://schemas.openxmlformats.org/officeDocument/2006/relationships/image" Target="../media/image123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7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9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3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7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0.jpg"/><Relationship Id="rId4" Type="http://schemas.openxmlformats.org/officeDocument/2006/relationships/image" Target="../media/image139.jp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14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3.jpg"/><Relationship Id="rId5" Type="http://schemas.openxmlformats.org/officeDocument/2006/relationships/image" Target="../media/image142.jpg"/><Relationship Id="rId4" Type="http://schemas.openxmlformats.org/officeDocument/2006/relationships/image" Target="../media/image141.jp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46.png"/><Relationship Id="rId5" Type="http://schemas.openxmlformats.org/officeDocument/2006/relationships/image" Target="../media/image145.jpg"/><Relationship Id="rId10" Type="http://schemas.openxmlformats.org/officeDocument/2006/relationships/audio" Target="../media/audio2.wav"/><Relationship Id="rId4" Type="http://schemas.openxmlformats.org/officeDocument/2006/relationships/audio" Target="../media/audio2.wav"/><Relationship Id="rId9" Type="http://schemas.openxmlformats.org/officeDocument/2006/relationships/image" Target="../media/image5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46.png"/><Relationship Id="rId5" Type="http://schemas.openxmlformats.org/officeDocument/2006/relationships/image" Target="../media/image147.jpg"/><Relationship Id="rId10" Type="http://schemas.openxmlformats.org/officeDocument/2006/relationships/audio" Target="../media/audio6.wav"/><Relationship Id="rId4" Type="http://schemas.openxmlformats.org/officeDocument/2006/relationships/audio" Target="../media/audio6.wav"/><Relationship Id="rId9" Type="http://schemas.openxmlformats.org/officeDocument/2006/relationships/image" Target="../media/image5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9.png"/><Relationship Id="rId10" Type="http://schemas.openxmlformats.org/officeDocument/2006/relationships/image" Target="../media/image1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4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r="-7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4F12C2FA-CA7F-4A42-8C16-3AB2281E7410}"/>
              </a:ext>
            </a:extLst>
          </p:cNvPr>
          <p:cNvSpPr txBox="1"/>
          <p:nvPr/>
        </p:nvSpPr>
        <p:spPr>
          <a:xfrm>
            <a:off x="7604" y="525181"/>
            <a:ext cx="12184396" cy="135421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 w="1270" cap="rnd">
                  <a:solidFill>
                    <a:srgbClr val="70AD47">
                      <a:lumMod val="60000"/>
                      <a:lumOff val="40000"/>
                    </a:srgbClr>
                  </a:solidFill>
                </a:ln>
                <a:solidFill>
                  <a:srgbClr val="70AD47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conoceremos la historia del vigésimo primer Campeón Mundial de F1…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 w="1270" cap="rnd">
                  <a:solidFill>
                    <a:srgbClr val="70AD47">
                      <a:lumMod val="60000"/>
                      <a:lumOff val="40000"/>
                    </a:srgbClr>
                  </a:solidFill>
                </a:ln>
                <a:solidFill>
                  <a:srgbClr val="70AD47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gran piloto de Formula uno que por encima de todas las vicisitudes y rivalidades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 w="1270" cap="rnd">
                  <a:solidFill>
                    <a:srgbClr val="70AD47">
                      <a:lumMod val="60000"/>
                      <a:lumOff val="40000"/>
                    </a:srgbClr>
                  </a:solidFill>
                </a:ln>
                <a:solidFill>
                  <a:srgbClr val="70AD47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llegó a ser tetra-campeón… hablamos de la persona a la cual todos llaman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 w="1270" cap="rnd">
                  <a:solidFill>
                    <a:srgbClr val="70AD47">
                      <a:lumMod val="60000"/>
                      <a:lumOff val="40000"/>
                    </a:srgbClr>
                  </a:solidFill>
                </a:ln>
                <a:solidFill>
                  <a:srgbClr val="70AD47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“Maestro” por la finura y efectividad de su pilotaje...</a:t>
            </a:r>
            <a:endParaRPr kumimoji="0" lang="es-MX" sz="2800" b="0" i="0" u="none" strike="noStrike" kern="1200" cap="none" spc="0" normalizeH="0" baseline="0" noProof="0" dirty="0">
              <a:ln w="1270" cap="rnd">
                <a:solidFill>
                  <a:srgbClr val="70AD47">
                    <a:lumMod val="60000"/>
                    <a:lumOff val="40000"/>
                  </a:srgbClr>
                </a:solidFill>
              </a:ln>
              <a:solidFill>
                <a:srgbClr val="70AD47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5067813" y="3125549"/>
            <a:ext cx="566901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21º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Y teTra-campeón Mundial F1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1985 1986 1989  1993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4168638" y="2027361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alain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prost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9320341" y="69318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7875650" y="6238569"/>
            <a:ext cx="42915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esta narración…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8" name="Imagen 7" descr="Imagen que contiene persona, hombre, exterior, sujetando&#10;&#10;Descripción generada con confianza muy alta">
            <a:extLst>
              <a:ext uri="{FF2B5EF4-FFF2-40B4-BE49-F238E27FC236}">
                <a16:creationId xmlns:a16="http://schemas.microsoft.com/office/drawing/2014/main" id="{CC62F3B8-A1AD-4286-B619-A072D6B215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016" b="98925" l="2375" r="96875">
                        <a14:foregroundMark x1="49125" y1="8211" x2="49125" y2="8211"/>
                        <a14:foregroundMark x1="82125" y1="36168" x2="82125" y2="36168"/>
                        <a14:foregroundMark x1="20750" y1="67058" x2="20750" y2="67058"/>
                        <a14:foregroundMark x1="19375" y1="63441" x2="19375" y2="63441"/>
                        <a14:foregroundMark x1="21000" y1="61486" x2="21000" y2="61486"/>
                        <a14:foregroundMark x1="25375" y1="80450" x2="25375" y2="80450"/>
                        <a14:foregroundMark x1="32875" y1="83187" x2="32875" y2="83187"/>
                        <a14:foregroundMark x1="23750" y1="79374" x2="23750" y2="79374"/>
                        <a14:foregroundMark x1="30375" y1="87097" x2="30375" y2="87097"/>
                        <a14:foregroundMark x1="31250" y1="85630" x2="31250" y2="85630"/>
                        <a14:foregroundMark x1="31500" y1="84262" x2="31500" y2="84262"/>
                        <a14:foregroundMark x1="29000" y1="82991" x2="29000" y2="82991"/>
                        <a14:foregroundMark x1="22625" y1="81036" x2="22625" y2="81036"/>
                        <a14:foregroundMark x1="9750" y1="77419" x2="9750" y2="77419"/>
                        <a14:foregroundMark x1="2375" y1="79179" x2="2375" y2="79179"/>
                        <a14:foregroundMark x1="12000" y1="75953" x2="12000" y2="75953"/>
                        <a14:foregroundMark x1="10625" y1="74194" x2="10625" y2="74194"/>
                        <a14:foregroundMark x1="10625" y1="74194" x2="10625" y2="74194"/>
                        <a14:foregroundMark x1="10000" y1="73314" x2="10000" y2="73314"/>
                        <a14:foregroundMark x1="8375" y1="81329" x2="8375" y2="81329"/>
                        <a14:foregroundMark x1="8375" y1="80645" x2="8375" y2="80645"/>
                        <a14:foregroundMark x1="7000" y1="81036" x2="7000" y2="81036"/>
                        <a14:foregroundMark x1="13000" y1="85826" x2="13000" y2="85826"/>
                        <a14:foregroundMark x1="12250" y1="82991" x2="12250" y2="82991"/>
                        <a14:foregroundMark x1="8375" y1="82796" x2="8375" y2="82796"/>
                        <a14:foregroundMark x1="20750" y1="85630" x2="20750" y2="85630"/>
                        <a14:foregroundMark x1="18250" y1="83675" x2="18250" y2="83675"/>
                        <a14:foregroundMark x1="18250" y1="84262" x2="18250" y2="84262"/>
                        <a14:foregroundMark x1="22125" y1="89247" x2="22125" y2="89247"/>
                        <a14:foregroundMark x1="27125" y1="91789" x2="27125" y2="91789"/>
                        <a14:foregroundMark x1="26500" y1="90714" x2="26500" y2="90714"/>
                        <a14:foregroundMark x1="16875" y1="90127" x2="16875" y2="90127"/>
                        <a14:foregroundMark x1="8625" y1="91007" x2="8625" y2="91007"/>
                        <a14:foregroundMark x1="9500" y1="96579" x2="9500" y2="96579"/>
                        <a14:foregroundMark x1="14375" y1="89247" x2="14375" y2="89247"/>
                        <a14:foregroundMark x1="2375" y1="89932" x2="2375" y2="89932"/>
                        <a14:foregroundMark x1="9500" y1="98045" x2="9500" y2="98045"/>
                        <a14:foregroundMark x1="5375" y1="95503" x2="5375" y2="95503"/>
                        <a14:foregroundMark x1="5625" y1="93548" x2="5625" y2="93548"/>
                        <a14:foregroundMark x1="4000" y1="94233" x2="4000" y2="94233"/>
                        <a14:foregroundMark x1="2875" y1="96774" x2="2875" y2="96774"/>
                        <a14:foregroundMark x1="2875" y1="98925" x2="2875" y2="98925"/>
                        <a14:foregroundMark x1="13875" y1="95699" x2="13875" y2="95699"/>
                        <a14:foregroundMark x1="12750" y1="93939" x2="12750" y2="93939"/>
                        <a14:foregroundMark x1="9750" y1="93744" x2="9750" y2="93744"/>
                        <a14:foregroundMark x1="15500" y1="98240" x2="15500" y2="98240"/>
                        <a14:foregroundMark x1="93875" y1="78104" x2="93875" y2="78104"/>
                        <a14:foregroundMark x1="96875" y1="79961" x2="96875" y2="79961"/>
                        <a14:foregroundMark x1="82875" y1="39980" x2="82875" y2="39980"/>
                        <a14:foregroundMark x1="82125" y1="42326" x2="82125" y2="42326"/>
                        <a14:foregroundMark x1="79875" y1="46041" x2="79875" y2="46041"/>
                        <a14:foregroundMark x1="19875" y1="49853" x2="19875" y2="49853"/>
                        <a14:foregroundMark x1="24625" y1="53763" x2="24625" y2="53763"/>
                        <a14:foregroundMark x1="22625" y1="53763" x2="22625" y2="537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" y="1651818"/>
            <a:ext cx="4071305" cy="5206181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95430306-F406-4D27-B669-25D6A19320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824" b="91176" l="3309" r="95956">
                        <a14:foregroundMark x1="8456" y1="23529" x2="8456" y2="23529"/>
                        <a14:foregroundMark x1="3676" y1="30882" x2="3676" y2="30882"/>
                        <a14:foregroundMark x1="37868" y1="33824" x2="37868" y2="33824"/>
                        <a14:foregroundMark x1="34191" y1="35294" x2="34191" y2="35294"/>
                        <a14:foregroundMark x1="31985" y1="32353" x2="31985" y2="32353"/>
                        <a14:foregroundMark x1="30882" y1="38235" x2="30882" y2="38235"/>
                        <a14:foregroundMark x1="35294" y1="41176" x2="35294" y2="41176"/>
                        <a14:foregroundMark x1="34926" y1="50000" x2="34926" y2="50000"/>
                        <a14:foregroundMark x1="31985" y1="47059" x2="31985" y2="47059"/>
                        <a14:foregroundMark x1="33088" y1="57353" x2="33088" y2="57353"/>
                        <a14:foregroundMark x1="38235" y1="57353" x2="38235" y2="57353"/>
                        <a14:foregroundMark x1="40074" y1="50000" x2="40074" y2="50000"/>
                        <a14:foregroundMark x1="38971" y1="45588" x2="38971" y2="45588"/>
                        <a14:foregroundMark x1="37868" y1="32353" x2="37868" y2="32353"/>
                        <a14:foregroundMark x1="35294" y1="30882" x2="35294" y2="30882"/>
                        <a14:foregroundMark x1="30882" y1="32353" x2="30882" y2="32353"/>
                        <a14:foregroundMark x1="29779" y1="30882" x2="29779" y2="30882"/>
                        <a14:foregroundMark x1="41912" y1="30882" x2="41912" y2="30882"/>
                        <a14:foregroundMark x1="37500" y1="29412" x2="37500" y2="29412"/>
                        <a14:foregroundMark x1="37132" y1="27941" x2="37132" y2="27941"/>
                        <a14:foregroundMark x1="39706" y1="23529" x2="39706" y2="23529"/>
                        <a14:foregroundMark x1="26838" y1="44118" x2="26838" y2="44118"/>
                        <a14:foregroundMark x1="23897" y1="50000" x2="23897" y2="50000"/>
                        <a14:foregroundMark x1="21691" y1="51471" x2="21691" y2="51471"/>
                        <a14:foregroundMark x1="27574" y1="67647" x2="27574" y2="67647"/>
                        <a14:foregroundMark x1="24632" y1="48529" x2="24632" y2="48529"/>
                        <a14:foregroundMark x1="22426" y1="50000" x2="22426" y2="50000"/>
                        <a14:foregroundMark x1="28309" y1="36765" x2="28309" y2="36765"/>
                        <a14:foregroundMark x1="23529" y1="44118" x2="23529" y2="44118"/>
                        <a14:foregroundMark x1="46324" y1="61765" x2="46324" y2="61765"/>
                        <a14:foregroundMark x1="51103" y1="57353" x2="51103" y2="57353"/>
                        <a14:foregroundMark x1="45588" y1="48529" x2="45588" y2="48529"/>
                        <a14:foregroundMark x1="47794" y1="50000" x2="47794" y2="50000"/>
                        <a14:foregroundMark x1="47059" y1="47059" x2="47059" y2="47059"/>
                        <a14:foregroundMark x1="49632" y1="47059" x2="49632" y2="47059"/>
                        <a14:foregroundMark x1="48529" y1="47059" x2="48529" y2="47059"/>
                        <a14:foregroundMark x1="52206" y1="47059" x2="52206" y2="47059"/>
                        <a14:foregroundMark x1="51103" y1="47059" x2="51103" y2="47059"/>
                        <a14:foregroundMark x1="56250" y1="45588" x2="56250" y2="45588"/>
                        <a14:foregroundMark x1="54412" y1="45588" x2="54412" y2="45588"/>
                        <a14:foregroundMark x1="53309" y1="45588" x2="53309" y2="45588"/>
                        <a14:foregroundMark x1="86765" y1="80882" x2="86765" y2="80882"/>
                        <a14:foregroundMark x1="84926" y1="72059" x2="84926" y2="72059"/>
                        <a14:foregroundMark x1="94485" y1="83824" x2="94485" y2="83824"/>
                        <a14:foregroundMark x1="95956" y1="83824" x2="95956" y2="83824"/>
                        <a14:foregroundMark x1="95588" y1="82353" x2="95588" y2="82353"/>
                        <a14:foregroundMark x1="84191" y1="89706" x2="84191" y2="89706"/>
                        <a14:foregroundMark x1="82721" y1="89706" x2="82721" y2="89706"/>
                        <a14:foregroundMark x1="80147" y1="89706" x2="80147" y2="89706"/>
                        <a14:foregroundMark x1="85662" y1="91176" x2="85662" y2="91176"/>
                        <a14:foregroundMark x1="90809" y1="91176" x2="90809" y2="91176"/>
                        <a14:foregroundMark x1="88971" y1="91176" x2="88971" y2="91176"/>
                        <a14:foregroundMark x1="88235" y1="91176" x2="88235" y2="91176"/>
                        <a14:foregroundMark x1="92647" y1="91176" x2="92647" y2="91176"/>
                        <a14:foregroundMark x1="94853" y1="91176" x2="94853" y2="91176"/>
                        <a14:foregroundMark x1="62132" y1="41176" x2="62132" y2="41176"/>
                        <a14:foregroundMark x1="63603" y1="41176" x2="63603" y2="41176"/>
                        <a14:foregroundMark x1="66912" y1="45588" x2="66912" y2="45588"/>
                        <a14:foregroundMark x1="65809" y1="44118" x2="65809" y2="44118"/>
                        <a14:foregroundMark x1="64706" y1="44118" x2="64706" y2="44118"/>
                        <a14:foregroundMark x1="63603" y1="47059" x2="63603" y2="47059"/>
                        <a14:foregroundMark x1="68382" y1="45588" x2="68382" y2="45588"/>
                        <a14:foregroundMark x1="69853" y1="45588" x2="69853" y2="45588"/>
                        <a14:foregroundMark x1="34926" y1="26471" x2="34926" y2="26471"/>
                        <a14:foregroundMark x1="37132" y1="22059" x2="37132" y2="22059"/>
                        <a14:foregroundMark x1="44118" y1="26471" x2="44118" y2="26471"/>
                        <a14:foregroundMark x1="43750" y1="25000" x2="43750" y2="25000"/>
                        <a14:foregroundMark x1="43382" y1="22059" x2="43382" y2="22059"/>
                        <a14:foregroundMark x1="44485" y1="22059" x2="44485" y2="22059"/>
                        <a14:foregroundMark x1="22794" y1="41176" x2="22794" y2="41176"/>
                        <a14:foregroundMark x1="28676" y1="30882" x2="28676" y2="30882"/>
                        <a14:foregroundMark x1="24632" y1="36765" x2="24632" y2="36765"/>
                        <a14:foregroundMark x1="26103" y1="33824" x2="26103" y2="33824"/>
                        <a14:foregroundMark x1="25368" y1="33824" x2="25368" y2="33824"/>
                        <a14:foregroundMark x1="20588" y1="42647" x2="20588" y2="42647"/>
                        <a14:foregroundMark x1="19485" y1="47059" x2="19485" y2="47059"/>
                        <a14:foregroundMark x1="18750" y1="44118" x2="18750" y2="44118"/>
                        <a14:foregroundMark x1="6618" y1="22059" x2="6618" y2="22059"/>
                        <a14:foregroundMark x1="5515" y1="38235" x2="5515" y2="38235"/>
                        <a14:foregroundMark x1="51838" y1="64706" x2="51838" y2="647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6995" y="3074462"/>
            <a:ext cx="2851012" cy="712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969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0">
        <p:fade/>
        <p:sndAc>
          <p:stSnd>
            <p:snd r:embed="rId2" name="Himno de Francia-Eaglenest-3.wav"/>
          </p:stSnd>
        </p:sndAc>
      </p:transition>
    </mc:Choice>
    <mc:Fallback>
      <p:transition spd="slow" advTm="0">
        <p:fade/>
        <p:sndAc>
          <p:stSnd>
            <p:snd r:embed="rId2" name="Himno de Francia-Eaglenest-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6750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33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8950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/>
      <p:bldP spid="5" grpId="0"/>
      <p:bldP spid="6" grpId="0"/>
      <p:bldP spid="7" grpId="0"/>
      <p:bldP spid="9" grpId="0" uiExpand="1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Rectángulo">
            <a:extLst>
              <a:ext uri="{FF2B5EF4-FFF2-40B4-BE49-F238E27FC236}">
                <a16:creationId xmlns:a16="http://schemas.microsoft.com/office/drawing/2014/main" id="{46F3C044-1772-4D91-BCFF-9976AE7D4E74}"/>
              </a:ext>
            </a:extLst>
          </p:cNvPr>
          <p:cNvSpPr/>
          <p:nvPr/>
        </p:nvSpPr>
        <p:spPr>
          <a:xfrm>
            <a:off x="604684" y="988137"/>
            <a:ext cx="7064477" cy="445400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scad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Alain </a:t>
            </a:r>
            <a:r>
              <a:rPr kumimoji="0" lang="es-ES" sz="36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Prost</a:t>
            </a:r>
            <a:endParaRPr kumimoji="0" lang="es-ES" sz="36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Tetra-campeón Mundial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985, 1986, 1989 y 1993</a:t>
            </a:r>
            <a:endParaRPr kumimoji="0" lang="es-ES" sz="36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3" name="1 Rectángulo">
            <a:extLst>
              <a:ext uri="{FF2B5EF4-FFF2-40B4-BE49-F238E27FC236}">
                <a16:creationId xmlns:a16="http://schemas.microsoft.com/office/drawing/2014/main" id="{1978CDBD-3624-4BBF-85EE-9156B0AAD75D}"/>
              </a:ext>
            </a:extLst>
          </p:cNvPr>
          <p:cNvSpPr/>
          <p:nvPr/>
        </p:nvSpPr>
        <p:spPr>
          <a:xfrm>
            <a:off x="4559509" y="5312884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6" name="Picture 2" descr="C:\Users\capiA\Desktop\Eaglenest 767.png">
            <a:extLst>
              <a:ext uri="{FF2B5EF4-FFF2-40B4-BE49-F238E27FC236}">
                <a16:creationId xmlns:a16="http://schemas.microsoft.com/office/drawing/2014/main" id="{BA5FA90C-E030-49F5-BF20-37C835E09F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6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12 CuadroTexto">
            <a:extLst>
              <a:ext uri="{FF2B5EF4-FFF2-40B4-BE49-F238E27FC236}">
                <a16:creationId xmlns:a16="http://schemas.microsoft.com/office/drawing/2014/main" id="{95DAAB4B-228B-44F9-B721-A7458B14B8DC}"/>
              </a:ext>
            </a:extLst>
          </p:cNvPr>
          <p:cNvSpPr txBox="1"/>
          <p:nvPr/>
        </p:nvSpPr>
        <p:spPr>
          <a:xfrm>
            <a:off x="9232490" y="177743"/>
            <a:ext cx="26292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A1F4728-22E5-4DE8-AADB-100BBD0175B1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7298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8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8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carretera, exterior, amarillo, cielo&#10;&#10;Descripción generada con confianza muy alta">
            <a:extLst>
              <a:ext uri="{FF2B5EF4-FFF2-40B4-BE49-F238E27FC236}">
                <a16:creationId xmlns:a16="http://schemas.microsoft.com/office/drawing/2014/main" id="{B79E7CC6-CF90-44AE-B9C5-D65E573D45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" y="0"/>
            <a:ext cx="1218184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325223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8283468" y="3642529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5090160" y="762000"/>
            <a:ext cx="6187435" cy="34639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Alain </a:t>
            </a:r>
            <a:r>
              <a:rPr kumimoji="0" lang="es-ES" sz="4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Prost</a:t>
            </a: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Tetra-campeón Mundial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985, 1986, 1989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y 1993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5343" y="204113"/>
            <a:ext cx="1390173" cy="489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145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0">
        <p15:prstTrans prst="curtains"/>
        <p:sndAc>
          <p:stSnd>
            <p:snd r:embed="rId4" name="Gabriel's Oboe Fs-Eaglenest-1.wav"/>
          </p:stSnd>
        </p:sndAc>
      </p:transition>
    </mc:Choice>
    <mc:Fallback>
      <p:transition spd="slow" advClick="0" advTm="0">
        <p:fade/>
        <p:sndAc>
          <p:stSnd>
            <p:snd r:embed="rId4" name="Gabriel's Oboe Fs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7" grpId="0"/>
      <p:bldP spid="1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Imagen que contiene interior, amarillo, carretera, suelo&#10;&#10;Descripción generada con confianza alta">
            <a:extLst>
              <a:ext uri="{FF2B5EF4-FFF2-40B4-BE49-F238E27FC236}">
                <a16:creationId xmlns:a16="http://schemas.microsoft.com/office/drawing/2014/main" id="{DBCF33F7-04E3-47FB-A2EC-62C28C49C7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008" y="-398198"/>
            <a:ext cx="12209008" cy="7676414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F91E1A92-825C-414E-9DEC-028C08335824}"/>
              </a:ext>
            </a:extLst>
          </p:cNvPr>
          <p:cNvSpPr/>
          <p:nvPr/>
        </p:nvSpPr>
        <p:spPr>
          <a:xfrm>
            <a:off x="3052919" y="315721"/>
            <a:ext cx="6088175" cy="12003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Alain </a:t>
            </a:r>
            <a:r>
              <a:rPr lang="es-ES" sz="72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Prost</a:t>
            </a:r>
            <a:endParaRPr lang="es-MX" sz="7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64178A3-1E12-4E8C-8581-8781389A11D1}"/>
              </a:ext>
            </a:extLst>
          </p:cNvPr>
          <p:cNvSpPr/>
          <p:nvPr/>
        </p:nvSpPr>
        <p:spPr>
          <a:xfrm>
            <a:off x="14752" y="2026752"/>
            <a:ext cx="3923067" cy="4042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Datos personales</a:t>
            </a:r>
            <a:endParaRPr lang="es-MX" sz="4000" dirty="0">
              <a:solidFill>
                <a:srgbClr val="FFC000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Nacionalidad</a:t>
            </a:r>
            <a:endParaRPr lang="es-MX" sz="3600" dirty="0">
              <a:solidFill>
                <a:srgbClr val="FFC000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Francés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Nacimiento</a:t>
            </a:r>
            <a:endParaRPr lang="es-MX" sz="3600" b="1" kern="1800" dirty="0">
              <a:solidFill>
                <a:srgbClr val="FFC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24 de febrero de 1955</a:t>
            </a:r>
            <a:endParaRPr lang="es-MX" sz="2800" dirty="0">
              <a:solidFill>
                <a:schemeClr val="bg1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 err="1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Lorette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Francia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Carrera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deportiva</a:t>
            </a:r>
            <a:endParaRPr lang="es-MX" sz="3600" b="1" kern="1800" dirty="0">
              <a:solidFill>
                <a:srgbClr val="FFC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Palmarés general</a:t>
            </a:r>
            <a:endParaRPr lang="es-MX" sz="2800" dirty="0">
              <a:solidFill>
                <a:schemeClr val="bg1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3167B13-33A2-4CDD-AF94-49FB8F8B19D5}"/>
              </a:ext>
            </a:extLst>
          </p:cNvPr>
          <p:cNvSpPr/>
          <p:nvPr/>
        </p:nvSpPr>
        <p:spPr>
          <a:xfrm>
            <a:off x="8259098" y="851806"/>
            <a:ext cx="3824758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3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Competiciones</a:t>
            </a:r>
            <a:endParaRPr lang="es-MX" sz="3600" b="1" kern="1800" dirty="0">
              <a:solidFill>
                <a:srgbClr val="FFC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Fórmula 1 </a:t>
            </a:r>
          </a:p>
          <a:p>
            <a:pPr lvl="0" algn="ctr">
              <a:lnSpc>
                <a:spcPts val="2800"/>
              </a:lnSpc>
            </a:pPr>
            <a:endParaRPr lang="es-ES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3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Años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activo</a:t>
            </a:r>
            <a:endParaRPr lang="es-MX" sz="3600" b="1" kern="1800" dirty="0">
              <a:solidFill>
                <a:srgbClr val="FFC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1980 - 1991, 1993</a:t>
            </a:r>
            <a:endParaRPr lang="es-MX" sz="2800" dirty="0">
              <a:solidFill>
                <a:schemeClr val="bg1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Equipos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Renault, </a:t>
            </a:r>
            <a:endParaRPr lang="es-MX" sz="2800" dirty="0">
              <a:solidFill>
                <a:schemeClr val="bg1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McLaren, </a:t>
            </a:r>
            <a:endParaRPr lang="es-MX" sz="2800" dirty="0">
              <a:solidFill>
                <a:schemeClr val="bg1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Ferrari,  </a:t>
            </a:r>
            <a:endParaRPr lang="es-MX" sz="2800" dirty="0">
              <a:solidFill>
                <a:schemeClr val="bg1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Williams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Campeonatos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mundiales</a:t>
            </a:r>
            <a:endParaRPr lang="es-MX" sz="3600" b="1" kern="1800" dirty="0">
              <a:solidFill>
                <a:srgbClr val="FFC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endParaRPr lang="es-MX" sz="2800" dirty="0">
              <a:solidFill>
                <a:schemeClr val="bg1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1985, 1986, 1989  y 1993</a:t>
            </a:r>
            <a:endParaRPr lang="es-MX" sz="2800" dirty="0">
              <a:solidFill>
                <a:schemeClr val="bg1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persona, hombre, exterior, ropa&#10;&#10;Descripción generada con confianza muy alta">
            <a:extLst>
              <a:ext uri="{FF2B5EF4-FFF2-40B4-BE49-F238E27FC236}">
                <a16:creationId xmlns:a16="http://schemas.microsoft.com/office/drawing/2014/main" id="{216C02B1-B530-4490-8BA3-7B018B54A5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080" y="1334727"/>
            <a:ext cx="3279827" cy="4997832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30C9A43C-D9F0-4C06-8665-3E3A706141C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42621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eelOff"/>
        <p:sndAc>
          <p:stSnd>
            <p:snd r:embed="rId2" name="Prost 1 Medley-Eaglenest-1.wav"/>
          </p:stSnd>
        </p:sndAc>
      </p:transition>
    </mc:Choice>
    <mc:Fallback xmlns="">
      <p:transition spd="slow" advTm="0">
        <p:fade/>
        <p:sndAc>
          <p:stSnd>
            <p:snd r:embed="rId6" name="Prost 1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17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7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35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2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92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4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22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305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39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475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6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805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855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995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564178A3-1E12-4E8C-8581-8781389A11D1}"/>
              </a:ext>
            </a:extLst>
          </p:cNvPr>
          <p:cNvSpPr/>
          <p:nvPr/>
        </p:nvSpPr>
        <p:spPr>
          <a:xfrm>
            <a:off x="9837" y="891139"/>
            <a:ext cx="3913234" cy="5119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40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Carreras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0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comenzadas</a:t>
            </a:r>
            <a:endParaRPr lang="es-MX" sz="4000" b="1" kern="1800" dirty="0">
              <a:solidFill>
                <a:srgbClr val="FFC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</a:t>
            </a:r>
            <a:endParaRPr lang="es-MX" sz="2800" dirty="0">
              <a:solidFill>
                <a:schemeClr val="bg1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MX" sz="2800" dirty="0">
              <a:solidFill>
                <a:prstClr val="black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Victorias</a:t>
            </a:r>
            <a:endParaRPr lang="es-MX" sz="4000" b="1" kern="1800" dirty="0">
              <a:solidFill>
                <a:srgbClr val="FFC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51</a:t>
            </a:r>
            <a:endParaRPr lang="es-MX" sz="2800" dirty="0">
              <a:solidFill>
                <a:schemeClr val="bg1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Podios</a:t>
            </a:r>
            <a:endParaRPr lang="es-MX" sz="4000" b="1" kern="1800" dirty="0">
              <a:solidFill>
                <a:srgbClr val="FFC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106</a:t>
            </a:r>
            <a:endParaRPr lang="es-MX" sz="2800" dirty="0">
              <a:solidFill>
                <a:schemeClr val="bg1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1800" dirty="0" err="1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Poles</a:t>
            </a:r>
            <a:endParaRPr lang="es-MX" sz="4000" b="1" kern="1800" dirty="0">
              <a:solidFill>
                <a:srgbClr val="FFC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33</a:t>
            </a:r>
            <a:endParaRPr lang="es-MX" sz="2800" dirty="0">
              <a:solidFill>
                <a:schemeClr val="bg1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Vueltas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0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rápidas</a:t>
            </a:r>
            <a:endParaRPr lang="es-MX" sz="4000" b="1" kern="1800" dirty="0">
              <a:solidFill>
                <a:srgbClr val="FFC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41</a:t>
            </a:r>
            <a:endParaRPr lang="es-MX" sz="2800" dirty="0">
              <a:solidFill>
                <a:schemeClr val="bg1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3167B13-33A2-4CDD-AF94-49FB8F8B19D5}"/>
              </a:ext>
            </a:extLst>
          </p:cNvPr>
          <p:cNvSpPr/>
          <p:nvPr/>
        </p:nvSpPr>
        <p:spPr>
          <a:xfrm>
            <a:off x="8259096" y="660077"/>
            <a:ext cx="3942743" cy="5580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Primera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0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carrera</a:t>
            </a:r>
            <a:endParaRPr lang="es-MX" sz="4000" b="1" kern="1800" dirty="0">
              <a:solidFill>
                <a:srgbClr val="FFC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Argentina</a:t>
            </a:r>
            <a:endParaRPr lang="es-MX" sz="2800" dirty="0">
              <a:solidFill>
                <a:schemeClr val="bg1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1980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Primera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0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victoria</a:t>
            </a:r>
            <a:endParaRPr lang="es-MX" sz="4000" b="1" kern="1800" dirty="0">
              <a:solidFill>
                <a:srgbClr val="FFC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Francia</a:t>
            </a:r>
            <a:endParaRPr lang="es-MX" sz="2800" dirty="0">
              <a:solidFill>
                <a:schemeClr val="bg1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1981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Última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0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victoria</a:t>
            </a:r>
            <a:endParaRPr lang="es-MX" sz="4000" b="1" kern="1800" dirty="0">
              <a:solidFill>
                <a:srgbClr val="FFC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Alemania</a:t>
            </a:r>
            <a:endParaRPr lang="es-MX" sz="2800" dirty="0">
              <a:solidFill>
                <a:schemeClr val="bg1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1993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Última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0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carrera</a:t>
            </a:r>
            <a:endParaRPr lang="es-MX" sz="4000" b="1" kern="1800" dirty="0">
              <a:solidFill>
                <a:srgbClr val="FFC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Australia</a:t>
            </a:r>
            <a:endParaRPr lang="es-MX" sz="2800" dirty="0">
              <a:solidFill>
                <a:schemeClr val="bg1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1993</a:t>
            </a:r>
            <a:r>
              <a:rPr lang="es-MX" sz="2800" dirty="0"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MX" sz="2800" dirty="0">
              <a:solidFill>
                <a:schemeClr val="bg1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persona, hombre, corbata, traje&#10;&#10;Descripción generada con confianza muy alta">
            <a:extLst>
              <a:ext uri="{FF2B5EF4-FFF2-40B4-BE49-F238E27FC236}">
                <a16:creationId xmlns:a16="http://schemas.microsoft.com/office/drawing/2014/main" id="{93A2A911-EC87-49F9-BF29-27638B8E7F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8542" y="555485"/>
            <a:ext cx="3819832" cy="5739643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E21492B-8308-4763-9D0D-347C8B83AA5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14" name="Imagen 13" descr="Imagen que contiene motocicleta, cortadora de césped, transporte&#10;&#10;Descripción generada con confianza alta">
            <a:extLst>
              <a:ext uri="{FF2B5EF4-FFF2-40B4-BE49-F238E27FC236}">
                <a16:creationId xmlns:a16="http://schemas.microsoft.com/office/drawing/2014/main" id="{2EAAEA30-37BC-4C74-954C-B5FA269761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62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405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3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9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8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4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1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7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45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15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700"/>
                            </p:stCondLst>
                            <p:childTnLst>
                              <p:par>
                                <p:cTn id="51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3" dur="17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6100"/>
                            </p:stCondLst>
                            <p:childTnLst>
                              <p:par>
                                <p:cTn id="91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 descr="Imagen que contiene carretera, cielo&#10;&#10;Descripción generada con confianza muy alta">
            <a:extLst>
              <a:ext uri="{FF2B5EF4-FFF2-40B4-BE49-F238E27FC236}">
                <a16:creationId xmlns:a16="http://schemas.microsoft.com/office/drawing/2014/main" id="{F2F8C590-C1F7-4CE6-AB28-D92B46C940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30"/>
            <a:ext cx="12194898" cy="685963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F854B830-0ED0-4612-8AA6-2704D3BE76FA}"/>
              </a:ext>
            </a:extLst>
          </p:cNvPr>
          <p:cNvSpPr/>
          <p:nvPr/>
        </p:nvSpPr>
        <p:spPr>
          <a:xfrm>
            <a:off x="4442433" y="2321252"/>
            <a:ext cx="7749567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uno de los pilotos de Fórmula 1 más exitosos de todos los tiempos,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compitió en el período de 1980 a 1993, obteniendo 51 victorias, 106  podios, cuatro campeonatos mundiales y cuatro subcampeonatos.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76921D6-7034-4E2D-9751-5912BA40BBD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CF913232-0589-4C53-B85D-DB78859CF58B}"/>
              </a:ext>
            </a:extLst>
          </p:cNvPr>
          <p:cNvSpPr/>
          <p:nvPr/>
        </p:nvSpPr>
        <p:spPr>
          <a:xfrm>
            <a:off x="4442434" y="256469"/>
            <a:ext cx="774956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Alain Marie Pascal </a:t>
            </a:r>
            <a:r>
              <a:rPr lang="es-ES" sz="26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nació en Saint-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Chamond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Francia, el 24 de febrero de 1955,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hijo de André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Marie-Rose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Karatchian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nacida en Francia de ascendencia armenia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2FC3186-D69B-4BA8-BA9C-08F78A978681}"/>
              </a:ext>
            </a:extLst>
          </p:cNvPr>
          <p:cNvSpPr/>
          <p:nvPr/>
        </p:nvSpPr>
        <p:spPr>
          <a:xfrm>
            <a:off x="4442433" y="5219534"/>
            <a:ext cx="77495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OBE 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Bitanica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(honoraria) 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E3CCEF64-0A20-400E-A550-6F452B2B114B}"/>
              </a:ext>
            </a:extLst>
          </p:cNvPr>
          <p:cNvSpPr/>
          <p:nvPr/>
        </p:nvSpPr>
        <p:spPr>
          <a:xfrm>
            <a:off x="4442433" y="1589380"/>
            <a:ext cx="774956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tuvo un hermano menor llamado Daniel,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quien murió de cáncer en septiembre de 1986.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500539B7-1C5F-44C6-BB6C-665959DEE508}"/>
              </a:ext>
            </a:extLst>
          </p:cNvPr>
          <p:cNvSpPr/>
          <p:nvPr/>
        </p:nvSpPr>
        <p:spPr>
          <a:xfrm>
            <a:off x="4442433" y="5713370"/>
            <a:ext cx="7749565" cy="1041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10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destacó en el karting, </a:t>
            </a:r>
          </a:p>
          <a:p>
            <a:pPr algn="ctr">
              <a:lnSpc>
                <a:spcPts val="2400"/>
              </a:lnSpc>
              <a:spcAft>
                <a:spcPts val="10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obtener el campeonato europeo de karting  junior en 1972  </a:t>
            </a:r>
          </a:p>
          <a:p>
            <a:pPr algn="ctr">
              <a:lnSpc>
                <a:spcPts val="2400"/>
              </a:lnSpc>
              <a:spcAft>
                <a:spcPts val="10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el campeonato francés de karting senior en 1974.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D7823CC-9A76-466D-ACCF-C5F14064110D}"/>
              </a:ext>
            </a:extLst>
          </p:cNvPr>
          <p:cNvSpPr/>
          <p:nvPr/>
        </p:nvSpPr>
        <p:spPr>
          <a:xfrm>
            <a:off x="4442433" y="4327047"/>
            <a:ext cx="774956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Algunas de esas marcas estuvieron imbatidas durante varios años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hasta que Michael Schumacher las batió en la década de 2000.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15B2049-FBF7-457F-9FE3-912F4F5D4506}"/>
              </a:ext>
            </a:extLst>
          </p:cNvPr>
          <p:cNvSpPr/>
          <p:nvPr/>
        </p:nvSpPr>
        <p:spPr>
          <a:xfrm>
            <a:off x="4442434" y="3486386"/>
            <a:ext cx="7749566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reconocido por sus apodos el Maestro o el Profesor,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debido a su metódica manera de correr.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8" name="Imagen 17" descr="Imagen que contiene persona, exterior, hombre, cielo&#10;&#10;Descripción generada con confianza muy alta">
            <a:extLst>
              <a:ext uri="{FF2B5EF4-FFF2-40B4-BE49-F238E27FC236}">
                <a16:creationId xmlns:a16="http://schemas.microsoft.com/office/drawing/2014/main" id="{DC193056-AC6C-449E-A711-3124E888B4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78" y="-16331"/>
            <a:ext cx="5119287" cy="68755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27914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37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6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9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1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6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1625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8375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2" grpId="0"/>
      <p:bldP spid="8" grpId="0"/>
      <p:bldP spid="14" grpId="0"/>
      <p:bldP spid="15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 descr="Imagen que contiene exterior, cielo, casco, tocado&#10;&#10;Descripción generada con confianza muy alta">
            <a:extLst>
              <a:ext uri="{FF2B5EF4-FFF2-40B4-BE49-F238E27FC236}">
                <a16:creationId xmlns:a16="http://schemas.microsoft.com/office/drawing/2014/main" id="{D62B46F6-C0FE-431B-8631-E7E067788B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8360" y="3720552"/>
            <a:ext cx="3906930" cy="295461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27548658-907F-480F-837B-D3D5C5D1C947}"/>
              </a:ext>
            </a:extLst>
          </p:cNvPr>
          <p:cNvSpPr/>
          <p:nvPr/>
        </p:nvSpPr>
        <p:spPr>
          <a:xfrm>
            <a:off x="4026310" y="379384"/>
            <a:ext cx="4925960" cy="1349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10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1976  obtuvo el Volante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Elf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10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lo cual se coronó </a:t>
            </a:r>
          </a:p>
          <a:p>
            <a:pPr algn="ctr">
              <a:lnSpc>
                <a:spcPts val="2400"/>
              </a:lnSpc>
              <a:spcAft>
                <a:spcPts val="10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Fórmula Renault Francesa </a:t>
            </a:r>
          </a:p>
          <a:p>
            <a:pPr algn="ctr">
              <a:lnSpc>
                <a:spcPts val="2400"/>
              </a:lnSpc>
              <a:spcAft>
                <a:spcPts val="10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la Fórmula Renault Europea en 1978.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7151FB2B-E53E-4DA3-B4C8-923145A94A00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4BDDE6E4-1997-4770-A9DB-6549E8B72A71}"/>
              </a:ext>
            </a:extLst>
          </p:cNvPr>
          <p:cNvSpPr/>
          <p:nvPr/>
        </p:nvSpPr>
        <p:spPr>
          <a:xfrm>
            <a:off x="4026310" y="1838405"/>
            <a:ext cx="4925960" cy="1346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progresó a la Fórmula 3 Francesa,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resultando campeón en 1978 y 1979,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obtuvo la corona en la Fórmula 3 Europea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1979.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BFE9F046-BCDF-4C36-AD72-5DC53CF31944}"/>
              </a:ext>
            </a:extLst>
          </p:cNvPr>
          <p:cNvSpPr/>
          <p:nvPr/>
        </p:nvSpPr>
        <p:spPr>
          <a:xfrm>
            <a:off x="-5925" y="3191407"/>
            <a:ext cx="1220037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debut en Fórmula 1 se produjo en el Gran Premio de Buenos Aires en 1980  a bordo de un McLaren-Ford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logró el sexto puesto.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Imagen 11" descr="Imagen que contiene azul, pared, interior&#10;&#10;Descripción generada con confianza alta">
            <a:extLst>
              <a:ext uri="{FF2B5EF4-FFF2-40B4-BE49-F238E27FC236}">
                <a16:creationId xmlns:a16="http://schemas.microsoft.com/office/drawing/2014/main" id="{3EFB8301-574A-4B92-9588-DDB89493EF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538" y="2770"/>
            <a:ext cx="3433916" cy="343391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0" name="Imagen 19" descr="Imagen que contiene tocado, casco, ropa, sentado&#10;&#10;Descripción generada con confianza muy alta">
            <a:extLst>
              <a:ext uri="{FF2B5EF4-FFF2-40B4-BE49-F238E27FC236}">
                <a16:creationId xmlns:a16="http://schemas.microsoft.com/office/drawing/2014/main" id="{69DEDEED-9183-4E77-A9B2-C05AF4F505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25" y="1"/>
            <a:ext cx="4179719" cy="344826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1" name="Imagen 20" descr="Imagen que contiene interior, carretera, sentado, automóvil&#10;&#10;Descripción generada con confianza alta">
            <a:extLst>
              <a:ext uri="{FF2B5EF4-FFF2-40B4-BE49-F238E27FC236}">
                <a16:creationId xmlns:a16="http://schemas.microsoft.com/office/drawing/2014/main" id="{9D03AE24-BA82-4DB2-8CE6-C3D8C2F2EE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4" y="3720552"/>
            <a:ext cx="3116844" cy="311684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7EC16562-D1A9-4A3B-B95D-B1365A503E98}"/>
              </a:ext>
            </a:extLst>
          </p:cNvPr>
          <p:cNvSpPr/>
          <p:nvPr/>
        </p:nvSpPr>
        <p:spPr>
          <a:xfrm>
            <a:off x="2831688" y="3977986"/>
            <a:ext cx="64302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1980  logró el 15º lugar en el mundial de pilotos con 5 puntos.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B73E4387-5B28-4722-9B1E-1E0BF3614948}"/>
              </a:ext>
            </a:extLst>
          </p:cNvPr>
          <p:cNvSpPr/>
          <p:nvPr/>
        </p:nvSpPr>
        <p:spPr>
          <a:xfrm>
            <a:off x="2949676" y="4517610"/>
            <a:ext cx="58108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la temporada,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sufrió importantes accidentes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en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Kyalami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donde se rompió la muñeca en las prácticas,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en Watkins Glen donde sufrió una conmoción cerebral.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A47CD713-AF2B-4D7F-BE07-1CB287EE9D2A}"/>
              </a:ext>
            </a:extLst>
          </p:cNvPr>
          <p:cNvSpPr/>
          <p:nvPr/>
        </p:nvSpPr>
        <p:spPr>
          <a:xfrm>
            <a:off x="2949676" y="5551156"/>
            <a:ext cx="5810862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era un piloto caracterizado  por ser muy minucioso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todo lo que hacía, cuidando al más mínimo detalle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parte de su monoplaza, cada parte de su conducción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sus posibilidades en el mundial.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2" name="Imagen 21" descr="Imagen que contiene carretera, hierba, exterior, carrera de coches&#10;&#10;Descripción generada con confianza muy alta">
            <a:extLst>
              <a:ext uri="{FF2B5EF4-FFF2-40B4-BE49-F238E27FC236}">
                <a16:creationId xmlns:a16="http://schemas.microsoft.com/office/drawing/2014/main" id="{D744E47C-D27C-44F9-88C5-5E893629975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673" y="-25"/>
            <a:ext cx="1221512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777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3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625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6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93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9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7375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2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125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BB19FA78-BD51-48BF-947C-C7D05895DD5E}"/>
              </a:ext>
            </a:extLst>
          </p:cNvPr>
          <p:cNvSpPr/>
          <p:nvPr/>
        </p:nvSpPr>
        <p:spPr>
          <a:xfrm>
            <a:off x="5343840" y="464234"/>
            <a:ext cx="657777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dice que la conducción de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era la típica conducción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se enseña en las escuelas de pilotos… y que rápidamente se olvida.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85B5DEE-F756-4292-902F-7916ECF044CC}"/>
              </a:ext>
            </a:extLst>
          </p:cNvPr>
          <p:cNvSpPr/>
          <p:nvPr/>
        </p:nvSpPr>
        <p:spPr>
          <a:xfrm>
            <a:off x="5840368" y="1224957"/>
            <a:ext cx="6096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vez que se le veía en la pista daba la impresión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lentitud por su manejo pulido,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 su técnica era tremendamente rápida y efectiva.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A09603C2-1930-412B-94AA-169D2FD3E983}"/>
              </a:ext>
            </a:extLst>
          </p:cNvPr>
          <p:cNvSpPr/>
          <p:nvPr/>
        </p:nvSpPr>
        <p:spPr>
          <a:xfrm>
            <a:off x="5825612" y="2264813"/>
            <a:ext cx="611075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reveló como el mejor estratega de su época en el aspecto técnico, en particular durante la etapa de adopción de la telemetría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la aparición de la suspensión activa.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C9D81C20-F59C-4900-912F-7AB2C3496708}"/>
              </a:ext>
            </a:extLst>
          </p:cNvPr>
          <p:cNvSpPr/>
          <p:nvPr/>
        </p:nvSpPr>
        <p:spPr>
          <a:xfrm>
            <a:off x="5948527" y="3375856"/>
            <a:ext cx="6081245" cy="1962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Adicionalmente,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resultó ser el piloto más ganador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la época en que quizás fue más complicado hacerlo;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solamente por la talla de los pilotos contra quienes le tocó competir (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Lauda,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Alboreto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Mansell,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Senna,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Reutemann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Arnoux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sino por las características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especificaciones de los automóviles que condujo.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exterior, carretera, hierba, sentado&#10;&#10;Descripción generada con confianza muy alta">
            <a:extLst>
              <a:ext uri="{FF2B5EF4-FFF2-40B4-BE49-F238E27FC236}">
                <a16:creationId xmlns:a16="http://schemas.microsoft.com/office/drawing/2014/main" id="{5878E607-7030-4089-BFFB-E23CF0C103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1" y="5761"/>
            <a:ext cx="5304498" cy="341477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A7267D3D-AC50-410C-AF3D-E04A5A54C36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4438C7D-7F9E-4513-B61A-615AB78E424D}"/>
              </a:ext>
            </a:extLst>
          </p:cNvPr>
          <p:cNvSpPr/>
          <p:nvPr/>
        </p:nvSpPr>
        <p:spPr>
          <a:xfrm>
            <a:off x="6096000" y="5369396"/>
            <a:ext cx="6096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década de 1980  fue la era del turbocompresor, </a:t>
            </a:r>
          </a:p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una mecánica sofisticada y difícil de domar </a:t>
            </a:r>
          </a:p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la potencia de los motores, </a:t>
            </a:r>
          </a:p>
        </p:txBody>
      </p:sp>
      <p:pic>
        <p:nvPicPr>
          <p:cNvPr id="15" name="Imagen 14" descr="Imagen que contiene carretera, exterior, edificio, transporte&#10;&#10;Descripción generada con confianza muy alta">
            <a:extLst>
              <a:ext uri="{FF2B5EF4-FFF2-40B4-BE49-F238E27FC236}">
                <a16:creationId xmlns:a16="http://schemas.microsoft.com/office/drawing/2014/main" id="{E026D587-1B38-4A04-9FBA-70CD36E1F9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3" y="3171938"/>
            <a:ext cx="6095999" cy="368807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6" name="Imagen 15" descr="Imagen que contiene carretera, exterior, hierba, edificio&#10;&#10;Descripción generada con confianza alta">
            <a:extLst>
              <a:ext uri="{FF2B5EF4-FFF2-40B4-BE49-F238E27FC236}">
                <a16:creationId xmlns:a16="http://schemas.microsoft.com/office/drawing/2014/main" id="{731F5D9B-2615-4EB5-A00F-A232CBC75A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34" y="-486697"/>
            <a:ext cx="12236247" cy="7826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682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825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63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175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  <p:bldP spid="13" grpId="0"/>
      <p:bldP spid="10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-4910" y="296454"/>
            <a:ext cx="6096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aunada a restricciones de consumo de combustible,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medidas de seguridad aún no muy desarrolladas 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reglamento y una aerodinámica que favorecían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lucha cuerpo a cuerpo en pista y los adelantamientos.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EAFEF09-CCB8-44CE-8392-6C1177A7E5BF}"/>
              </a:ext>
            </a:extLst>
          </p:cNvPr>
          <p:cNvSpPr/>
          <p:nvPr/>
        </p:nvSpPr>
        <p:spPr>
          <a:xfrm>
            <a:off x="-4910" y="1719550"/>
            <a:ext cx="6096000" cy="2577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medio de este escenario, donde lograba victorias con asiduidad y no siempre disponiendo de la mejor mecánica,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menudo se le criticaba porque, se decía que,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muchas victorias las lograba o "se las encontraba"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iba segundo, al abandonar el primero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 casi siempre por rotura de motor,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los motores turbo de los 80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adolecían de excesiva fragilidad).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carretera, edificio, exterior, automóvil&#10;&#10;Descripción generada con confianza alta">
            <a:extLst>
              <a:ext uri="{FF2B5EF4-FFF2-40B4-BE49-F238E27FC236}">
                <a16:creationId xmlns:a16="http://schemas.microsoft.com/office/drawing/2014/main" id="{76F65DB0-B009-4582-99EA-3E760A4635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758" y="-13047"/>
            <a:ext cx="6100910" cy="305045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n 6" descr="Imagen que contiene suelo, interior, carretera, juguete&#10;&#10;Descripción generada con confianza muy alta">
            <a:extLst>
              <a:ext uri="{FF2B5EF4-FFF2-40B4-BE49-F238E27FC236}">
                <a16:creationId xmlns:a16="http://schemas.microsoft.com/office/drawing/2014/main" id="{0C06211B-982B-41F9-9364-42ECC18A1C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734768"/>
            <a:ext cx="6095999" cy="406145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233B094B-398A-4069-9B8E-1B26320BC97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E686FB03-C0C6-4DE2-9AE4-DF46ABDD3FAC}"/>
              </a:ext>
            </a:extLst>
          </p:cNvPr>
          <p:cNvSpPr/>
          <p:nvPr/>
        </p:nvSpPr>
        <p:spPr>
          <a:xfrm>
            <a:off x="0" y="4386015"/>
            <a:ext cx="6096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esa crítica, él, muy inteligente, respondió que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“convendría preguntarse por qué soy siempre yo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que va segundo en esos momentos y no otro piloto".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7729BD3A-813B-40B6-AE13-5A337347BC18}"/>
              </a:ext>
            </a:extLst>
          </p:cNvPr>
          <p:cNvSpPr/>
          <p:nvPr/>
        </p:nvSpPr>
        <p:spPr>
          <a:xfrm>
            <a:off x="152400" y="5526560"/>
            <a:ext cx="6096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duda fue una muestra de su fino sentido del cuidado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mecánica y de la estrategia en carrera.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Imagen 11" descr="Imagen que contiene hierba, exterior, carretera&#10;&#10;Descripción generada con confianza muy alta">
            <a:extLst>
              <a:ext uri="{FF2B5EF4-FFF2-40B4-BE49-F238E27FC236}">
                <a16:creationId xmlns:a16="http://schemas.microsoft.com/office/drawing/2014/main" id="{CA9F59DF-0609-4267-93F6-CE8E5514EC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0790"/>
            <a:ext cx="12216435" cy="8568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815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3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312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87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325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DBAF4F9D-7110-4A6F-868D-BBE16818F3CB}"/>
              </a:ext>
            </a:extLst>
          </p:cNvPr>
          <p:cNvSpPr/>
          <p:nvPr/>
        </p:nvSpPr>
        <p:spPr>
          <a:xfrm>
            <a:off x="0" y="94248"/>
            <a:ext cx="60960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era un piloto caracterizado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ser muy minucioso en todo lo que hacía,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cuidando al más mínimo detalle cada parte de su monoplaza,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parte de su conducción y sus posibilidades en el mundial.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B19FA78-BD51-48BF-947C-C7D05895DD5E}"/>
              </a:ext>
            </a:extLst>
          </p:cNvPr>
          <p:cNvSpPr/>
          <p:nvPr/>
        </p:nvSpPr>
        <p:spPr>
          <a:xfrm>
            <a:off x="-1" y="1540866"/>
            <a:ext cx="62975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dice que la conducción de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era la típica conducción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se enseña en las escuelas de pilotos… y que rápidamente se olvida.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85B5DEE-F756-4292-902F-7916ECF044CC}"/>
              </a:ext>
            </a:extLst>
          </p:cNvPr>
          <p:cNvSpPr/>
          <p:nvPr/>
        </p:nvSpPr>
        <p:spPr>
          <a:xfrm>
            <a:off x="14755" y="2404825"/>
            <a:ext cx="60960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vez que se le veía en la pista daba impresión de lentitud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su manejo pulido, sin embargo su técnica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era tremendamente rápida y efectiva.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A09603C2-1930-412B-94AA-169D2FD3E983}"/>
              </a:ext>
            </a:extLst>
          </p:cNvPr>
          <p:cNvSpPr/>
          <p:nvPr/>
        </p:nvSpPr>
        <p:spPr>
          <a:xfrm>
            <a:off x="5413542" y="3754402"/>
            <a:ext cx="6778458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reveló como el mejor estratega de su época en el aspecto técnico,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particular durante la etapa de adopción de la telemetría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la aparición de la suspensión activa.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C9D81C20-F59C-4900-912F-7AB2C3496708}"/>
              </a:ext>
            </a:extLst>
          </p:cNvPr>
          <p:cNvSpPr/>
          <p:nvPr/>
        </p:nvSpPr>
        <p:spPr>
          <a:xfrm>
            <a:off x="5413543" y="4894945"/>
            <a:ext cx="677845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Adicionalmente,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resultó ser el piloto más ganador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la época en que quizás fue más complicado hacerlo;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solamente por la talla de los pilotos contra quienes le tocó competir (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Lauda,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Alboreto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Mansell,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Senna,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Reutemann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Arnoux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sino por las características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especificaciones de los automóviles que condujo.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exterior, carretera, hierba, sentado&#10;&#10;Descripción generada con confianza muy alta">
            <a:extLst>
              <a:ext uri="{FF2B5EF4-FFF2-40B4-BE49-F238E27FC236}">
                <a16:creationId xmlns:a16="http://schemas.microsoft.com/office/drawing/2014/main" id="{5878E607-7030-4089-BFFB-E23CF0C103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755" y="5760"/>
            <a:ext cx="6081245" cy="39148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A7267D3D-AC50-410C-AF3D-E04A5A54C36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15" name="Imagen 14" descr="Imagen que contiene exterior, árbol, hierba, cielo&#10;&#10;Descripción generada con confianza muy alta">
            <a:extLst>
              <a:ext uri="{FF2B5EF4-FFF2-40B4-BE49-F238E27FC236}">
                <a16:creationId xmlns:a16="http://schemas.microsoft.com/office/drawing/2014/main" id="{782E3C84-3351-49F4-B013-06AFA7E3E2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91828"/>
            <a:ext cx="5413542" cy="356617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6" name="Imagen 15" descr="Imagen que contiene carretera, exterior, azul, deporte&#10;&#10;Descripción generada con confianza muy alta">
            <a:extLst>
              <a:ext uri="{FF2B5EF4-FFF2-40B4-BE49-F238E27FC236}">
                <a16:creationId xmlns:a16="http://schemas.microsoft.com/office/drawing/2014/main" id="{635A4449-9E46-415E-BD10-7AB8842498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314" y="-663677"/>
            <a:ext cx="12212314" cy="8126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586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7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32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25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42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27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87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/>
      <p:bldP spid="12" grpId="0"/>
      <p:bldP spid="13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árbol, exterior, persona&#10;&#10;Descripción generada con confianza muy alta">
            <a:extLst>
              <a:ext uri="{FF2B5EF4-FFF2-40B4-BE49-F238E27FC236}">
                <a16:creationId xmlns:a16="http://schemas.microsoft.com/office/drawing/2014/main" id="{C599021E-89C8-423E-A1C2-188E723274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" y="1"/>
            <a:ext cx="12191986" cy="685800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1769806" y="462954"/>
            <a:ext cx="8627807" cy="304716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Etapa de crecimiento </a:t>
            </a:r>
          </a:p>
          <a:p>
            <a:pPr algn="ctr" defTabSz="1219170"/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en Renault </a:t>
            </a:r>
          </a:p>
          <a:p>
            <a:pPr algn="ctr" defTabSz="1219170"/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(1981-1983)</a:t>
            </a:r>
            <a:endParaRPr lang="es-MX" sz="4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21ADF5F-757F-4DE0-B604-5549DA0E8AE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7" name="Imagen 6" descr="Imagen que contiene carretera, cielo, edificio, exterior&#10;&#10;Descripción generada con confianza muy alta">
            <a:extLst>
              <a:ext uri="{FF2B5EF4-FFF2-40B4-BE49-F238E27FC236}">
                <a16:creationId xmlns:a16="http://schemas.microsoft.com/office/drawing/2014/main" id="{665703F7-1CAD-42C4-8D37-59ED48402D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43" y="-560439"/>
            <a:ext cx="12205560" cy="7964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563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875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 descr="Imagen que contiene cielo, exterior, carretera, edificio&#10;&#10;Descripción generada con confianza muy alta">
            <a:extLst>
              <a:ext uri="{FF2B5EF4-FFF2-40B4-BE49-F238E27FC236}">
                <a16:creationId xmlns:a16="http://schemas.microsoft.com/office/drawing/2014/main" id="{F86C3CC1-A128-4311-9F1D-C4AB5BED76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" y="6285"/>
            <a:ext cx="6091515" cy="400517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989112-245D-48ED-B78F-862DBF4433C6}"/>
              </a:ext>
            </a:extLst>
          </p:cNvPr>
          <p:cNvSpPr/>
          <p:nvPr/>
        </p:nvSpPr>
        <p:spPr>
          <a:xfrm>
            <a:off x="6096000" y="197471"/>
            <a:ext cx="6091087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época de los 80’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posiblemente la década de oro de la Fórmula 1.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carretera, exterior, edificio, calle&#10;&#10;Descripción generada con confianza muy alta">
            <a:extLst>
              <a:ext uri="{FF2B5EF4-FFF2-40B4-BE49-F238E27FC236}">
                <a16:creationId xmlns:a16="http://schemas.microsoft.com/office/drawing/2014/main" id="{3C2303F4-3FCF-46FB-9FD8-E8CA592E34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2842261"/>
            <a:ext cx="6096000" cy="401574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974EDE0D-530F-4BA7-9858-B3CD8223D9E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1AD14565-1B35-4646-B60D-8990634F5F3B}"/>
              </a:ext>
            </a:extLst>
          </p:cNvPr>
          <p:cNvSpPr/>
          <p:nvPr/>
        </p:nvSpPr>
        <p:spPr>
          <a:xfrm>
            <a:off x="6096000" y="1008637"/>
            <a:ext cx="60910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1981 a 1983  corrió para el equipo Renault.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1641A2F2-5575-46A9-B412-5786476ADF72}"/>
              </a:ext>
            </a:extLst>
          </p:cNvPr>
          <p:cNvSpPr/>
          <p:nvPr/>
        </p:nvSpPr>
        <p:spPr>
          <a:xfrm>
            <a:off x="6096000" y="1529750"/>
            <a:ext cx="6091087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primera victoria la logra en el circuito de Dijon-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Prenois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(Francia) en 1981.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397CE0E1-FFA4-4F71-BC4A-ECEE18489282}"/>
              </a:ext>
            </a:extLst>
          </p:cNvPr>
          <p:cNvSpPr/>
          <p:nvPr/>
        </p:nvSpPr>
        <p:spPr>
          <a:xfrm>
            <a:off x="-3373" y="3840319"/>
            <a:ext cx="609937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sufrió un pinchazo y fue a boxes, quedando cuarto.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81F709CB-BA51-41DE-B701-633E594EAA8D}"/>
              </a:ext>
            </a:extLst>
          </p:cNvPr>
          <p:cNvSpPr/>
          <p:nvPr/>
        </p:nvSpPr>
        <p:spPr>
          <a:xfrm>
            <a:off x="6103858" y="2380243"/>
            <a:ext cx="608322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comenzó a acercarse a Mansell y lo superó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04B7A48D-B13B-4299-8F22-DC7DD1A4A95F}"/>
              </a:ext>
            </a:extLst>
          </p:cNvPr>
          <p:cNvSpPr/>
          <p:nvPr/>
        </p:nvSpPr>
        <p:spPr>
          <a:xfrm>
            <a:off x="0" y="4331937"/>
            <a:ext cx="609600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todo momento el británico, sin pilotear a su agresivo estilo,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hizo una carrera conservadora a sabiendas de que así,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matemáticamente era campeón.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AC57466-68DC-4188-87A2-BF4CF56A7E05}"/>
              </a:ext>
            </a:extLst>
          </p:cNvPr>
          <p:cNvSpPr/>
          <p:nvPr/>
        </p:nvSpPr>
        <p:spPr>
          <a:xfrm>
            <a:off x="0" y="5392485"/>
            <a:ext cx="6096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 18 giros del final, casi inmediatamente después </a:t>
            </a:r>
          </a:p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que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que lideraba cómodamente la competición, abandonara por un pinchazo, </a:t>
            </a:r>
          </a:p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luego de dejar pasar a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quedar nuevamente tercero, </a:t>
            </a:r>
          </a:p>
        </p:txBody>
      </p:sp>
      <p:pic>
        <p:nvPicPr>
          <p:cNvPr id="10" name="Imagen 9" descr="Imagen que contiene persona, exterior, cielo, edificio&#10;&#10;Descripción generada con confianza muy alta">
            <a:extLst>
              <a:ext uri="{FF2B5EF4-FFF2-40B4-BE49-F238E27FC236}">
                <a16:creationId xmlns:a16="http://schemas.microsoft.com/office/drawing/2014/main" id="{5BAC7133-8BA3-414B-B376-E47930B39F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73" y="-294955"/>
            <a:ext cx="12195374" cy="7481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501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1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87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37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2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1625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7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7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9375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2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3" grpId="0"/>
      <p:bldP spid="14" grpId="0"/>
      <p:bldP spid="15" grpId="0"/>
      <p:bldP spid="16" grpId="0"/>
      <p:bldP spid="17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árbol, exterior, carretera, cielo&#10;&#10;Descripción generada con confianza muy alta">
            <a:extLst>
              <a:ext uri="{FF2B5EF4-FFF2-40B4-BE49-F238E27FC236}">
                <a16:creationId xmlns:a16="http://schemas.microsoft.com/office/drawing/2014/main" id="{E4A6A65F-F84B-45A0-B702-6869F8BC30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07899"/>
            <a:ext cx="6096000" cy="345186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35A881F-3671-4470-AA3D-5E7CB82B47C9}"/>
              </a:ext>
            </a:extLst>
          </p:cNvPr>
          <p:cNvSpPr/>
          <p:nvPr/>
        </p:nvSpPr>
        <p:spPr>
          <a:xfrm>
            <a:off x="0" y="344960"/>
            <a:ext cx="6096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 año conseguiría 2 más y terminaría quinto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43  puntos, a 7 del campeón Nelson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3BD5C61-8FE4-4F03-88C3-1DB707691063}"/>
              </a:ext>
            </a:extLst>
          </p:cNvPr>
          <p:cNvSpPr/>
          <p:nvPr/>
        </p:nvSpPr>
        <p:spPr>
          <a:xfrm>
            <a:off x="3" y="1177706"/>
            <a:ext cx="6096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1982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logró las dos primeras victorias en una competitiva temporada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(11 pilotos lograron la victoria), donde finalizaría cuarto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34 puntos  a 10  del campeón 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Keke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endParaRPr lang="es-ES" sz="26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(quien solo logró una victoria).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3D156B5-2B96-466A-977D-D69AEAB2CF71}"/>
              </a:ext>
            </a:extLst>
          </p:cNvPr>
          <p:cNvSpPr/>
          <p:nvPr/>
        </p:nvSpPr>
        <p:spPr>
          <a:xfrm>
            <a:off x="0" y="2870135"/>
            <a:ext cx="609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1983 sería la primera gran batalla de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por el título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646C6C6-63B7-4F5D-977B-06682146CD7A}"/>
              </a:ext>
            </a:extLst>
          </p:cNvPr>
          <p:cNvSpPr/>
          <p:nvPr/>
        </p:nvSpPr>
        <p:spPr>
          <a:xfrm>
            <a:off x="6096000" y="3814475"/>
            <a:ext cx="6096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un fallo del motor de su monoplaza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último gran premio, el de Sudáfrica,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le impediría lograrlo.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Imagen 12" descr="Imagen que contiene persona, hombre, de pie&#10;&#10;Descripción generada con confianza alta">
            <a:extLst>
              <a:ext uri="{FF2B5EF4-FFF2-40B4-BE49-F238E27FC236}">
                <a16:creationId xmlns:a16="http://schemas.microsoft.com/office/drawing/2014/main" id="{BB999795-67B5-40A1-A0CD-155C4DB971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9957"/>
            <a:ext cx="6098956" cy="40558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5410AF74-B92C-4369-B7A4-C7757D84B6FF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E778A7FD-024E-40AB-9524-B8BAC3173248}"/>
              </a:ext>
            </a:extLst>
          </p:cNvPr>
          <p:cNvSpPr/>
          <p:nvPr/>
        </p:nvSpPr>
        <p:spPr>
          <a:xfrm>
            <a:off x="6096000" y="4828464"/>
            <a:ext cx="6096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esa temporada lograría cuatro triunfos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57 puntos que le valdrían el subcampeonato,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menos que el campeón Nelson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B92FB19E-EEC4-4DAD-B84E-1991A457E5B3}"/>
              </a:ext>
            </a:extLst>
          </p:cNvPr>
          <p:cNvSpPr/>
          <p:nvPr/>
        </p:nvSpPr>
        <p:spPr>
          <a:xfrm>
            <a:off x="6096000" y="5855508"/>
            <a:ext cx="6096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perder el título,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fue despedido por criticar duramente al equipo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la falta de desarrollo del RE40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" name="Imagen 16" descr="Imagen que contiene exterior, cielo, carretera, árbol&#10;&#10;Descripción generada con confianza muy alta">
            <a:extLst>
              <a:ext uri="{FF2B5EF4-FFF2-40B4-BE49-F238E27FC236}">
                <a16:creationId xmlns:a16="http://schemas.microsoft.com/office/drawing/2014/main" id="{3FE8F31B-68CC-4C38-B82D-424039D3FC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" y="0"/>
            <a:ext cx="12192003" cy="6872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00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3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3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3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3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3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375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3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3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22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7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187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1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DDC3FC76-52BE-4577-AD04-765D59E83DF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11" name="Imagen 10" descr="Imagen que contiene persona, exterior, edificio, hombre&#10;&#10;Descripción generada con confianza muy alta">
            <a:extLst>
              <a:ext uri="{FF2B5EF4-FFF2-40B4-BE49-F238E27FC236}">
                <a16:creationId xmlns:a16="http://schemas.microsoft.com/office/drawing/2014/main" id="{7BF43935-B743-4C3B-9463-663CC3D12E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36"/>
            <a:ext cx="12192000" cy="68443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D71E3C1D-97E7-4036-B6B6-85B549338421}"/>
              </a:ext>
            </a:extLst>
          </p:cNvPr>
          <p:cNvSpPr/>
          <p:nvPr/>
        </p:nvSpPr>
        <p:spPr>
          <a:xfrm>
            <a:off x="19667" y="613970"/>
            <a:ext cx="6096000" cy="504753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C00000"/>
                </a:solidFill>
                <a:latin typeface="Arial"/>
                <a:cs typeface="Arial"/>
              </a:rPr>
              <a:t>Regreso a McLaren,</a:t>
            </a:r>
          </a:p>
          <a:p>
            <a:pPr algn="ctr" defTabSz="1219170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C00000"/>
                </a:solidFill>
                <a:latin typeface="Arial"/>
                <a:cs typeface="Arial"/>
              </a:rPr>
              <a:t> </a:t>
            </a:r>
          </a:p>
          <a:p>
            <a:pPr algn="ctr" defTabSz="1219170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C00000"/>
                </a:solidFill>
                <a:latin typeface="Arial"/>
                <a:cs typeface="Arial"/>
              </a:rPr>
              <a:t>los 3 primeros títulos,</a:t>
            </a:r>
          </a:p>
          <a:p>
            <a:pPr algn="ctr" defTabSz="1219170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C00000"/>
                </a:solidFill>
                <a:latin typeface="Arial"/>
                <a:cs typeface="Arial"/>
              </a:rPr>
              <a:t> </a:t>
            </a:r>
          </a:p>
          <a:p>
            <a:pPr algn="ctr" defTabSz="1219170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C00000"/>
                </a:solidFill>
                <a:latin typeface="Arial"/>
                <a:cs typeface="Arial"/>
              </a:rPr>
              <a:t>el inicio</a:t>
            </a:r>
          </a:p>
          <a:p>
            <a:pPr algn="ctr" defTabSz="1219170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C00000"/>
                </a:solidFill>
                <a:latin typeface="Arial"/>
                <a:cs typeface="Arial"/>
              </a:rPr>
              <a:t> </a:t>
            </a:r>
          </a:p>
          <a:p>
            <a:pPr algn="ctr" defTabSz="1219170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C00000"/>
                </a:solidFill>
                <a:latin typeface="Arial"/>
                <a:cs typeface="Arial"/>
              </a:rPr>
              <a:t>Y el desencuentro </a:t>
            </a:r>
          </a:p>
          <a:p>
            <a:pPr algn="ctr" defTabSz="1219170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C00000"/>
                </a:solidFill>
                <a:latin typeface="Arial"/>
                <a:cs typeface="Arial"/>
              </a:rPr>
              <a:t>con Senna</a:t>
            </a:r>
          </a:p>
          <a:p>
            <a:pPr algn="ctr" defTabSz="1219170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C00000"/>
                </a:solidFill>
                <a:latin typeface="Arial"/>
                <a:cs typeface="Arial"/>
              </a:rPr>
              <a:t> </a:t>
            </a:r>
          </a:p>
          <a:p>
            <a:pPr algn="ctr" defTabSz="1219170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C00000"/>
                </a:solidFill>
                <a:latin typeface="Arial"/>
                <a:cs typeface="Arial"/>
              </a:rPr>
              <a:t>(1984-1989)</a:t>
            </a:r>
          </a:p>
        </p:txBody>
      </p:sp>
      <p:pic>
        <p:nvPicPr>
          <p:cNvPr id="15" name="Imagen 14" descr="Imagen que contiene exterior, carretera, hierba, suelo&#10;&#10;Descripción generada con confianza muy alta">
            <a:extLst>
              <a:ext uri="{FF2B5EF4-FFF2-40B4-BE49-F238E27FC236}">
                <a16:creationId xmlns:a16="http://schemas.microsoft.com/office/drawing/2014/main" id="{82E6BCEF-B8A7-4F8B-85E6-89BD1350BE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8" y="5276"/>
            <a:ext cx="121887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612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12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87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125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625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A27B9D00-F66B-4E57-8869-906F3A0B5880}"/>
              </a:ext>
            </a:extLst>
          </p:cNvPr>
          <p:cNvSpPr/>
          <p:nvPr/>
        </p:nvSpPr>
        <p:spPr>
          <a:xfrm>
            <a:off x="7388943" y="17929"/>
            <a:ext cx="48030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retornó a McLaren en 1984,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compañero del gran campeón Niki Lauda.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8F7417C-8A5A-4DCC-919E-AE576DC96BFC}"/>
              </a:ext>
            </a:extLst>
          </p:cNvPr>
          <p:cNvSpPr/>
          <p:nvPr/>
        </p:nvSpPr>
        <p:spPr>
          <a:xfrm>
            <a:off x="7506339" y="839352"/>
            <a:ext cx="4682451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un año de amplio dominio de los McLaren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equipados con los potentes </a:t>
            </a:r>
            <a:r>
              <a:rPr lang="es-ES" sz="2000" b="1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TAG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Porsche.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06AD384-8FBD-44B7-BD57-E7488726ED21}"/>
              </a:ext>
            </a:extLst>
          </p:cNvPr>
          <p:cNvSpPr/>
          <p:nvPr/>
        </p:nvSpPr>
        <p:spPr>
          <a:xfrm>
            <a:off x="7388942" y="1692626"/>
            <a:ext cx="479984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una cerrada lucha,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lograría 7 victorias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(el piloto más laureado del año)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pero terminaría nuevamente subcampeón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solo 0,5 punto de Niki Lauda.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árbol, carretera, hierba, exterior&#10;&#10;Descripción generada con confianza muy alta">
            <a:extLst>
              <a:ext uri="{FF2B5EF4-FFF2-40B4-BE49-F238E27FC236}">
                <a16:creationId xmlns:a16="http://schemas.microsoft.com/office/drawing/2014/main" id="{A4CE726F-A47D-4070-A174-D32412F856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616"/>
            <a:ext cx="7506340" cy="341538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n 9" descr="Imagen que contiene exterior, carretera, hierba, suelo&#10;&#10;Descripción generada con confianza muy alta">
            <a:extLst>
              <a:ext uri="{FF2B5EF4-FFF2-40B4-BE49-F238E27FC236}">
                <a16:creationId xmlns:a16="http://schemas.microsoft.com/office/drawing/2014/main" id="{729AC36B-366D-4233-881F-52485A1835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787" y="3073273"/>
            <a:ext cx="5670004" cy="378472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DDC3FC76-52BE-4577-AD04-765D59E83DF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5397DE86-75E2-448D-A2D4-1654AA0B22AF}"/>
              </a:ext>
            </a:extLst>
          </p:cNvPr>
          <p:cNvSpPr/>
          <p:nvPr/>
        </p:nvSpPr>
        <p:spPr>
          <a:xfrm>
            <a:off x="0" y="3499192"/>
            <a:ext cx="66957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título mundial se le resistía en dos asaltos consecutivos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causas ajenas a su pilotaje, lo que provocó que se le reconociese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mundo de la Fórmula 1  durante la temporada siguiente como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“El Rey sin Corona”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3B32CBBC-7BAE-4D47-AB1C-FD4BA33284C4}"/>
              </a:ext>
            </a:extLst>
          </p:cNvPr>
          <p:cNvSpPr/>
          <p:nvPr/>
        </p:nvSpPr>
        <p:spPr>
          <a:xfrm>
            <a:off x="152400" y="4801331"/>
            <a:ext cx="68845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veremos, esta situación iba a cambiar.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8B8CB232-7B39-4DD2-A176-169D1E145508}"/>
              </a:ext>
            </a:extLst>
          </p:cNvPr>
          <p:cNvSpPr/>
          <p:nvPr/>
        </p:nvSpPr>
        <p:spPr>
          <a:xfrm>
            <a:off x="0" y="5215497"/>
            <a:ext cx="70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1985  fue el año de su coronación. 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BC231F2A-4022-4C8A-976C-CF58B413DDFE}"/>
              </a:ext>
            </a:extLst>
          </p:cNvPr>
          <p:cNvSpPr/>
          <p:nvPr/>
        </p:nvSpPr>
        <p:spPr>
          <a:xfrm>
            <a:off x="1" y="5669127"/>
            <a:ext cx="70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Pese a una muy buena labor de Michele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Alboreto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su Ferrari,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pudo imponerse y obtuvo 5 victorias siendo el que consiguió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triunfos esa temporada, con 73 puntos logró el campeonato.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Imagen 18" descr="Imagen que contiene carretera, exterior, rojo&#10;&#10;Descripción generada con confianza muy alta">
            <a:extLst>
              <a:ext uri="{FF2B5EF4-FFF2-40B4-BE49-F238E27FC236}">
                <a16:creationId xmlns:a16="http://schemas.microsoft.com/office/drawing/2014/main" id="{0127FC89-D986-4AF4-AC11-C88010F9C8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348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1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8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8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7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4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97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15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2" grpId="0"/>
      <p:bldP spid="13" grpId="0"/>
      <p:bldP spid="16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DDF85A01-89A2-4E42-88E3-4C6176A8D6D1}"/>
              </a:ext>
            </a:extLst>
          </p:cNvPr>
          <p:cNvSpPr/>
          <p:nvPr/>
        </p:nvSpPr>
        <p:spPr>
          <a:xfrm>
            <a:off x="4439264" y="256465"/>
            <a:ext cx="77527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1986, los Williams-Honda,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comparativamente más potentes que los McLaren-</a:t>
            </a:r>
            <a:r>
              <a:rPr lang="es-ES" sz="2400" b="1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TAG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Porsche,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eran pilotados por Nelson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Nigel Mansell,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siendo serios aspirantes al título.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8EC060C-A109-4C59-844E-C78357568EDF}"/>
              </a:ext>
            </a:extLst>
          </p:cNvPr>
          <p:cNvSpPr/>
          <p:nvPr/>
        </p:nvSpPr>
        <p:spPr>
          <a:xfrm>
            <a:off x="4439264" y="1618224"/>
            <a:ext cx="77527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definición, una de las más emocionantes de la historia,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produjo en el circuito de Adelaida, en Australia.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37D66719-66D3-4885-9A49-C4D22C6F523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350292DE-1564-43D5-B6FF-D6581EC72AEE}"/>
              </a:ext>
            </a:extLst>
          </p:cNvPr>
          <p:cNvSpPr/>
          <p:nvPr/>
        </p:nvSpPr>
        <p:spPr>
          <a:xfrm>
            <a:off x="4439265" y="2483476"/>
            <a:ext cx="77527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gran favorito era Nigel Mansell, quien había conseguido 5 victorias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70 puntos en ese año, le seguía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 4 victorias y 64 puntos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Nelson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 4 victorias y con 63 puntos.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99D52CBA-26F9-4ABF-90D2-040D5D1565D1}"/>
              </a:ext>
            </a:extLst>
          </p:cNvPr>
          <p:cNvSpPr/>
          <p:nvPr/>
        </p:nvSpPr>
        <p:spPr>
          <a:xfrm>
            <a:off x="4439264" y="3624027"/>
            <a:ext cx="77527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salir de la pole, Mansell dejó pasar casi sin lucha a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Senna (Lotus-Renault),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(Williams) y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Keke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(McLaren)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quien se retiraba de la Fórmula 1.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A6400FB8-F615-42C2-A6AC-F38EFA54639D}"/>
              </a:ext>
            </a:extLst>
          </p:cNvPr>
          <p:cNvSpPr/>
          <p:nvPr/>
        </p:nvSpPr>
        <p:spPr>
          <a:xfrm>
            <a:off x="4439264" y="4975953"/>
            <a:ext cx="77527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Rápidamente el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finlandes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tomó el liderato de la carrera y logró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ventaja considerable mientras Senna se retrasaba al quinto lugar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problemas mecánicos.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A005BA3F-7FB1-481F-8290-E7F21DEB881D}"/>
              </a:ext>
            </a:extLst>
          </p:cNvPr>
          <p:cNvSpPr/>
          <p:nvPr/>
        </p:nvSpPr>
        <p:spPr>
          <a:xfrm>
            <a:off x="4439264" y="6042751"/>
            <a:ext cx="775273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Seguidamente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superó a Mansell y dio caza a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8" name="Imagen 17" descr="Imagen que contiene persona, sujetando&#10;&#10;Descripción generada con confianza muy alta">
            <a:extLst>
              <a:ext uri="{FF2B5EF4-FFF2-40B4-BE49-F238E27FC236}">
                <a16:creationId xmlns:a16="http://schemas.microsoft.com/office/drawing/2014/main" id="{38E4850C-B416-4182-854E-E41B3F5AE3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" y="1172"/>
            <a:ext cx="4442429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0" name="Imagen 19" descr="Imagen que contiene carretera, exterior, motocicleta, negro&#10;&#10;Descripción generada con confianza muy alta">
            <a:extLst>
              <a:ext uri="{FF2B5EF4-FFF2-40B4-BE49-F238E27FC236}">
                <a16:creationId xmlns:a16="http://schemas.microsoft.com/office/drawing/2014/main" id="{EDBD6540-05F0-497E-890B-9E86552815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253613"/>
            <a:ext cx="12192001" cy="8111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981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19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87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962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875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9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775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3" grpId="0"/>
      <p:bldP spid="14" grpId="0"/>
      <p:bldP spid="15" grpId="0"/>
      <p:bldP spid="16" grpId="0"/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F14376B8-3121-45DC-8E99-60405870ED6F}"/>
              </a:ext>
            </a:extLst>
          </p:cNvPr>
          <p:cNvSpPr/>
          <p:nvPr/>
        </p:nvSpPr>
        <p:spPr>
          <a:xfrm>
            <a:off x="-1" y="344960"/>
            <a:ext cx="697348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Mansell  sufrió un espectacular reventón de la rueda trasera izquierda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máxima velocidad en la recta más larga del circuito,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metal de la rueda tocando el suelo y generando una lluvia de chispas.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 descr="Imagen que contiene carretera, motocicleta, exterior, suelo&#10;&#10;Descripción generada con confianza muy alta">
            <a:extLst>
              <a:ext uri="{FF2B5EF4-FFF2-40B4-BE49-F238E27FC236}">
                <a16:creationId xmlns:a16="http://schemas.microsoft.com/office/drawing/2014/main" id="{5967829A-4CC8-4A8E-8605-D410E940B2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5986" y="5"/>
            <a:ext cx="5213509" cy="341050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94B8DD87-1866-4305-9019-E8BB2B623ED4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7D11A0AB-6E9D-4E34-BF97-4EAA9776AE5C}"/>
              </a:ext>
            </a:extLst>
          </p:cNvPr>
          <p:cNvSpPr/>
          <p:nvPr/>
        </p:nvSpPr>
        <p:spPr>
          <a:xfrm>
            <a:off x="0" y="1583827"/>
            <a:ext cx="697348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británico luchó hasta lograr detener el vehículo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manera segura, impedido de continuar.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F9FDF7A8-70F2-4790-ACB5-06AE3D7CD1BD}"/>
              </a:ext>
            </a:extLst>
          </p:cNvPr>
          <p:cNvSpPr/>
          <p:nvPr/>
        </p:nvSpPr>
        <p:spPr>
          <a:xfrm>
            <a:off x="0" y="2483478"/>
            <a:ext cx="71529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que marchaba primero (posición que le hubiera dado el campeonato),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ante los sucesivos reventones recibió la orden de ir a boxes a cambiar neumáticos.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D32B1B1A-9378-4699-AB27-6B9898ACD8E8}"/>
              </a:ext>
            </a:extLst>
          </p:cNvPr>
          <p:cNvSpPr/>
          <p:nvPr/>
        </p:nvSpPr>
        <p:spPr>
          <a:xfrm>
            <a:off x="0" y="3240561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tomó entonces la delantera y ganó la carrera (su quinta en la temporada) y el campeonato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pese a los intentos de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quien se quedó con el récord de vuelta.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0DB5C528-7DD9-4482-B211-4AC1F3CA6BF8}"/>
              </a:ext>
            </a:extLst>
          </p:cNvPr>
          <p:cNvSpPr/>
          <p:nvPr/>
        </p:nvSpPr>
        <p:spPr>
          <a:xfrm>
            <a:off x="0" y="4002557"/>
            <a:ext cx="12189494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francés también estuvo muy cerca de retirarse;  su vehículo se quedó sin combustible  segundos después de ver la bandera a cuadros.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Imagen 15" descr="Imagen que contiene carretera, exterior, persona, hierba&#10;&#10;Descripción generada con confianza muy alta">
            <a:extLst>
              <a:ext uri="{FF2B5EF4-FFF2-40B4-BE49-F238E27FC236}">
                <a16:creationId xmlns:a16="http://schemas.microsoft.com/office/drawing/2014/main" id="{B29AC146-9E4E-49AF-9B1A-BA400404ED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" y="4470521"/>
            <a:ext cx="6112042" cy="23684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A345AD99-3596-4679-8286-8144665BACC1}"/>
              </a:ext>
            </a:extLst>
          </p:cNvPr>
          <p:cNvSpPr/>
          <p:nvPr/>
        </p:nvSpPr>
        <p:spPr>
          <a:xfrm>
            <a:off x="6091085" y="4730154"/>
            <a:ext cx="6096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McLaren en 1987  estaba definitivamente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debajo de Williams y sus poderosos motores Honda.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5B4C7C61-DAD8-434A-B720-B7FA69BBFC1C}"/>
              </a:ext>
            </a:extLst>
          </p:cNvPr>
          <p:cNvSpPr/>
          <p:nvPr/>
        </p:nvSpPr>
        <p:spPr>
          <a:xfrm>
            <a:off x="6091085" y="5693717"/>
            <a:ext cx="6096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consigue 3 victorias y 46 puntos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27 del campeón Nelson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 descr="Imagen que contiene carretera, exterior, hierba, carrera de coches&#10;&#10;Descripción generada con confianza muy alta">
            <a:extLst>
              <a:ext uri="{FF2B5EF4-FFF2-40B4-BE49-F238E27FC236}">
                <a16:creationId xmlns:a16="http://schemas.microsoft.com/office/drawing/2014/main" id="{04A33F50-282B-44B4-96A0-A0B28B568C9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-575163"/>
            <a:ext cx="12195109" cy="8048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583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9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1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57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77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7125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2" grpId="0"/>
      <p:bldP spid="13" grpId="0"/>
      <p:bldP spid="14" grpId="0"/>
      <p:bldP spid="15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0" y="20509"/>
            <a:ext cx="351011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1988,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McLaren consigue formar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equipo más poderoso: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impresionantes motores Honda,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extraordinario diseño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Gordon Murray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los dos mejores pilotos,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Senna.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F3FDF18-3CF7-4A45-904B-CC48B3EB5A21}"/>
              </a:ext>
            </a:extLst>
          </p:cNvPr>
          <p:cNvSpPr/>
          <p:nvPr/>
        </p:nvSpPr>
        <p:spPr>
          <a:xfrm>
            <a:off x="0" y="2679482"/>
            <a:ext cx="12190162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McLaren logra 15 de 16 victorias posibles y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 contra 8 del campeón Senna.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D30B0DA-7C5C-4B6D-B8A9-1AB3F0E43562}"/>
              </a:ext>
            </a:extLst>
          </p:cNvPr>
          <p:cNvSpPr/>
          <p:nvPr/>
        </p:nvSpPr>
        <p:spPr>
          <a:xfrm>
            <a:off x="8244348" y="3150366"/>
            <a:ext cx="394765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bien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suma más puntos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(105 contra 94),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norma del descarte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(utilizada hasta 1990)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se toman los 11 mejores resultados, hace que Senna se consagre campeón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subcampeón.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0376FD8-AC8A-4F51-BEA5-567827141D36}"/>
              </a:ext>
            </a:extLst>
          </p:cNvPr>
          <p:cNvSpPr/>
          <p:nvPr/>
        </p:nvSpPr>
        <p:spPr>
          <a:xfrm>
            <a:off x="8244348" y="5485526"/>
            <a:ext cx="39476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relación entre ambos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comenzó a ser tensa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Portugal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1988.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82ED53A-1185-4957-8ACB-F4F1C799662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12" name="Imagen 11" descr="Imagen que contiene exterior, carretera, hierba&#10;&#10;Descripción generada con confianza muy alta">
            <a:extLst>
              <a:ext uri="{FF2B5EF4-FFF2-40B4-BE49-F238E27FC236}">
                <a16:creationId xmlns:a16="http://schemas.microsoft.com/office/drawing/2014/main" id="{17EAD9EC-2C6F-4041-BECB-1215B9F925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559" y="0"/>
            <a:ext cx="8874603" cy="281324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5" name="Imagen 14" descr="Imagen que contiene carretera, edificio, exterior, carrera de coches&#10;&#10;Descripción generada con confianza muy alta">
            <a:extLst>
              <a:ext uri="{FF2B5EF4-FFF2-40B4-BE49-F238E27FC236}">
                <a16:creationId xmlns:a16="http://schemas.microsoft.com/office/drawing/2014/main" id="{C9E9EC4E-0212-4609-9D20-6F8CE54138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0" y="3081223"/>
            <a:ext cx="8456746" cy="379793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4" name="Imagen 13" descr="Imagen que contiene hierba, exterior, carretera, plano&#10;&#10;Descripción generada con confianza muy alta">
            <a:extLst>
              <a:ext uri="{FF2B5EF4-FFF2-40B4-BE49-F238E27FC236}">
                <a16:creationId xmlns:a16="http://schemas.microsoft.com/office/drawing/2014/main" id="{FFF95DF1-31D8-4E70-B9C8-A86CF7D666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629749"/>
            <a:ext cx="12192000" cy="8163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568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98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125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187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2375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13D42102-BD96-4D42-AB9C-84DD34778647}"/>
              </a:ext>
            </a:extLst>
          </p:cNvPr>
          <p:cNvSpPr/>
          <p:nvPr/>
        </p:nvSpPr>
        <p:spPr>
          <a:xfrm>
            <a:off x="6096000" y="147818"/>
            <a:ext cx="6095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título de 1988 se definiría en la penúltima fecha, </a:t>
            </a:r>
          </a:p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circuito de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Suzuka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Japón.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B2F05DD-6BA1-430A-96D0-57A5DDA6C512}"/>
              </a:ext>
            </a:extLst>
          </p:cNvPr>
          <p:cNvSpPr/>
          <p:nvPr/>
        </p:nvSpPr>
        <p:spPr>
          <a:xfrm>
            <a:off x="6095999" y="949633"/>
            <a:ext cx="6095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ser campeón en virtud del sistema de descarte,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debía ganar allí y en el próximo Gran Premio de Australia.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FA283F3-FE5B-44C5-A927-86E35DD7B5F4}"/>
              </a:ext>
            </a:extLst>
          </p:cNvPr>
          <p:cNvSpPr/>
          <p:nvPr/>
        </p:nvSpPr>
        <p:spPr>
          <a:xfrm>
            <a:off x="6096001" y="1826584"/>
            <a:ext cx="60959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Pole la había hecho Senna, </a:t>
            </a:r>
          </a:p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en la largada se cala el motor y se para.</a:t>
            </a:r>
          </a:p>
        </p:txBody>
      </p:sp>
      <p:pic>
        <p:nvPicPr>
          <p:cNvPr id="10" name="Imagen 9" descr="Imagen que contiene carretera, exterior, hierba, cielo&#10;&#10;Descripción generada con confianza muy alta">
            <a:extLst>
              <a:ext uri="{FF2B5EF4-FFF2-40B4-BE49-F238E27FC236}">
                <a16:creationId xmlns:a16="http://schemas.microsoft.com/office/drawing/2014/main" id="{AACE8D44-38B1-44A2-A7F2-0B65532EA7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1" y="-3870"/>
            <a:ext cx="6353991" cy="355823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729DCF2B-D87F-4ACB-89E7-C1ACFF787BFF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4AA28D99-93C9-49B5-925D-5F6FB494B862}"/>
              </a:ext>
            </a:extLst>
          </p:cNvPr>
          <p:cNvSpPr/>
          <p:nvPr/>
        </p:nvSpPr>
        <p:spPr>
          <a:xfrm>
            <a:off x="6096000" y="2719461"/>
            <a:ext cx="6096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Gracias al declive de la recta japonesa,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logra arrancar su motor Honda.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B3A38942-C713-4ED8-AC1E-7595E8F0AD78}"/>
              </a:ext>
            </a:extLst>
          </p:cNvPr>
          <p:cNvSpPr/>
          <p:nvPr/>
        </p:nvSpPr>
        <p:spPr>
          <a:xfrm>
            <a:off x="0" y="3426745"/>
            <a:ext cx="6096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ahí en adelante realiza una formidable remontada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hasta la primera posición, que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en un auto averiado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acusaba problemas en la caja de cambios, más precisamente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3ª a la 4ª velocidad, intentó defender sin éxito.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1D965EB9-EB00-4D82-A261-3B0A5849F871}"/>
              </a:ext>
            </a:extLst>
          </p:cNvPr>
          <p:cNvSpPr/>
          <p:nvPr/>
        </p:nvSpPr>
        <p:spPr>
          <a:xfrm>
            <a:off x="0" y="4826992"/>
            <a:ext cx="6096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siguiente carrera sería ganada por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el título ya estaba definido.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312AC106-5094-43CD-B41D-E4BA2639FCA1}"/>
              </a:ext>
            </a:extLst>
          </p:cNvPr>
          <p:cNvSpPr/>
          <p:nvPr/>
        </p:nvSpPr>
        <p:spPr>
          <a:xfrm>
            <a:off x="12401" y="5698617"/>
            <a:ext cx="6083599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1989, si bien el dominio de McLaren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sería tan amplio como en el año anterior, el título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definiría entre Senna y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una manera polémica.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8" name="Imagen 17" descr="Imagen que contiene carretera, exterior, camión&#10;&#10;Descripción generada con confianza muy alta">
            <a:extLst>
              <a:ext uri="{FF2B5EF4-FFF2-40B4-BE49-F238E27FC236}">
                <a16:creationId xmlns:a16="http://schemas.microsoft.com/office/drawing/2014/main" id="{400D7CB5-4CC1-4BE6-80C5-D666EFDD18E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081" y="3234851"/>
            <a:ext cx="6096000" cy="362408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9" name="Imagen 18" descr="Imagen que contiene carretera, exterior, rojo&#10;&#10;Descripción generada con confianza alta">
            <a:extLst>
              <a:ext uri="{FF2B5EF4-FFF2-40B4-BE49-F238E27FC236}">
                <a16:creationId xmlns:a16="http://schemas.microsoft.com/office/drawing/2014/main" id="{E0DC423E-FA6C-4050-A0CE-A32E061E7C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61531"/>
            <a:ext cx="12192000" cy="9139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652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3" name="A. Prost 2 Medley -Eaglenest-1.wav"/>
          </p:stSnd>
        </p:sndAc>
      </p:transition>
    </mc:Choice>
    <mc:Fallback xmlns="">
      <p:transition spd="slow" advTm="0">
        <p:fade/>
        <p:sndAc>
          <p:stSnd>
            <p:snd r:embed="rId8" name="A. Prost 2 Medley 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125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9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6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6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625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7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4625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2" grpId="0"/>
      <p:bldP spid="14" grpId="0"/>
      <p:bldP spid="15" grpId="0"/>
      <p:bldP spid="16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475C3130-3A2A-418C-BC36-1B1F95AED979}"/>
              </a:ext>
            </a:extLst>
          </p:cNvPr>
          <p:cNvSpPr/>
          <p:nvPr/>
        </p:nvSpPr>
        <p:spPr>
          <a:xfrm>
            <a:off x="0" y="303057"/>
            <a:ext cx="546461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Japón de 1989,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disputado en el circuito de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Suzuka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llegaba con 16 puntos de ventaja sobre Senna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falta de 2 carreras para el final de temporada.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9901F5E9-9934-4282-9431-D92F2C4C5C2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5BB9694A-F19D-4DA4-BCA7-6877B4A29534}"/>
              </a:ext>
            </a:extLst>
          </p:cNvPr>
          <p:cNvSpPr/>
          <p:nvPr/>
        </p:nvSpPr>
        <p:spPr>
          <a:xfrm>
            <a:off x="2" y="1725897"/>
            <a:ext cx="54646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vuelta 23, fruto de la presión del francés, </a:t>
            </a:r>
          </a:p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brasileño hizo un trompo que lo retrasó al cuarto lugar. 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FC45FEC3-0A3E-40F0-8DCC-947E13BB5BDE}"/>
              </a:ext>
            </a:extLst>
          </p:cNvPr>
          <p:cNvSpPr/>
          <p:nvPr/>
        </p:nvSpPr>
        <p:spPr>
          <a:xfrm>
            <a:off x="8610600" y="3486377"/>
            <a:ext cx="357928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 dos pilotos que estaban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muy por delante  de casi cualquier otro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 época (exceptuando tal vez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Nigel Mansell,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Nelson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Gerhard Berger).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Imagen 15" descr="Imagen que contiene hierba, exterior&#10;&#10;Descripción generada con confianza muy alta">
            <a:extLst>
              <a:ext uri="{FF2B5EF4-FFF2-40B4-BE49-F238E27FC236}">
                <a16:creationId xmlns:a16="http://schemas.microsoft.com/office/drawing/2014/main" id="{F1FB4764-6BEC-43EB-87DE-49168E4755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619" y="136521"/>
            <a:ext cx="6609393" cy="3257486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59CAA8DB-6355-4F8C-ACD8-C746CE158C5B}"/>
              </a:ext>
            </a:extLst>
          </p:cNvPr>
          <p:cNvSpPr/>
          <p:nvPr/>
        </p:nvSpPr>
        <p:spPr>
          <a:xfrm>
            <a:off x="8450825" y="5492164"/>
            <a:ext cx="374117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 era dicha rivalidad que la definición del título de pilotos de 1989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la de 1990  se produjo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por una colisión entre ambos.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8" name="Imagen 17" descr="Imagen que contiene interior, sentado&#10;&#10;Descripción generada con confianza alta">
            <a:extLst>
              <a:ext uri="{FF2B5EF4-FFF2-40B4-BE49-F238E27FC236}">
                <a16:creationId xmlns:a16="http://schemas.microsoft.com/office/drawing/2014/main" id="{DC3CC123-F349-40AD-8FED-81C0F343F9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" y="3493409"/>
            <a:ext cx="8665015" cy="335769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2B802B9B-305E-4498-87AC-427A56ACCCAB}"/>
              </a:ext>
            </a:extLst>
          </p:cNvPr>
          <p:cNvSpPr/>
          <p:nvPr/>
        </p:nvSpPr>
        <p:spPr>
          <a:xfrm>
            <a:off x="1" y="2576876"/>
            <a:ext cx="54646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rivalidad entre Alain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Senna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posiblemente la mayor de la historia del automovilismo,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 descr="Imagen que contiene carretera, interior&#10;&#10;Descripción generada con confianza alta">
            <a:extLst>
              <a:ext uri="{FF2B5EF4-FFF2-40B4-BE49-F238E27FC236}">
                <a16:creationId xmlns:a16="http://schemas.microsoft.com/office/drawing/2014/main" id="{2B5C5721-30DA-4E7B-A7DF-D0EA2145B7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19438"/>
            <a:ext cx="12212115" cy="8126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891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6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8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1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375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4" grpId="0"/>
      <p:bldP spid="15" grpId="0"/>
      <p:bldP spid="17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 descr="Imagen que contiene hierba, exterior, valla, carretera&#10;&#10;Descripción generada con confianza muy alta">
            <a:extLst>
              <a:ext uri="{FF2B5EF4-FFF2-40B4-BE49-F238E27FC236}">
                <a16:creationId xmlns:a16="http://schemas.microsoft.com/office/drawing/2014/main" id="{AB6D3325-6B47-45ED-8DDA-965F2FD139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8565" y="0"/>
            <a:ext cx="6435418" cy="361187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D22B7873-BF85-4B29-AB7A-76EEB841654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6FC8D28F-374D-4E8A-96FA-8869D19660C6}"/>
              </a:ext>
            </a:extLst>
          </p:cNvPr>
          <p:cNvSpPr/>
          <p:nvPr/>
        </p:nvSpPr>
        <p:spPr>
          <a:xfrm>
            <a:off x="0" y="1143830"/>
            <a:ext cx="62026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recta de boxes,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empezó a adelantar a Senna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la izquierda aprovechando su aspiración, pero Senna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su vez se cerró hacia su izquierda, forzando a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hasta ponerlo prácticamente a un palmo del muro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9684ECBC-C3CF-4A27-A843-9AF0C3E8D32B}"/>
              </a:ext>
            </a:extLst>
          </p:cNvPr>
          <p:cNvSpPr/>
          <p:nvPr/>
        </p:nvSpPr>
        <p:spPr>
          <a:xfrm>
            <a:off x="0" y="2623591"/>
            <a:ext cx="62026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Alain no cedió, y acabó consiguiendo el liderato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iba a mantener hasta el final.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C1EF069B-D469-413B-9C8A-EA55860F0DAF}"/>
              </a:ext>
            </a:extLst>
          </p:cNvPr>
          <p:cNvSpPr/>
          <p:nvPr/>
        </p:nvSpPr>
        <p:spPr>
          <a:xfrm>
            <a:off x="1" y="68190"/>
            <a:ext cx="6095999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debía ganar en Japón (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Suzuka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Australia (Adelaida) para ser campeón,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importar el resultado de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DD718ACD-0815-4D9A-82B2-D753CA15AEE5}"/>
              </a:ext>
            </a:extLst>
          </p:cNvPr>
          <p:cNvSpPr/>
          <p:nvPr/>
        </p:nvSpPr>
        <p:spPr>
          <a:xfrm>
            <a:off x="6096000" y="3648113"/>
            <a:ext cx="6096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vuelta 47, Senna intenta adelantar por el lado sucio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el francés -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contrario a su tendencia de evitar a toda costa los golpes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mantiene la cuerda y extiende el frenado,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llevando a Senna a colisionar.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C8046DCF-72DA-4079-A279-86E6E7467964}"/>
              </a:ext>
            </a:extLst>
          </p:cNvPr>
          <p:cNvSpPr/>
          <p:nvPr/>
        </p:nvSpPr>
        <p:spPr>
          <a:xfrm>
            <a:off x="6096000" y="5008397"/>
            <a:ext cx="6096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dicha maniobra ambos autos quedan enganchados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abandona su auto al ver que Senna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auxiliado por personal de pista para echar a andar su bólido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salir cortando la chicana,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ambas situaciones prohibidas por la normativa vigente.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3" name="Imagen 22" descr="Imagen que contiene carretera, exterior, edificio, hierba&#10;&#10;Descripción generada con confianza muy alta">
            <a:extLst>
              <a:ext uri="{FF2B5EF4-FFF2-40B4-BE49-F238E27FC236}">
                <a16:creationId xmlns:a16="http://schemas.microsoft.com/office/drawing/2014/main" id="{3EF4007A-161A-4A76-A1CD-901825EBC70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17"/>
          <a:stretch/>
        </p:blipFill>
        <p:spPr>
          <a:xfrm>
            <a:off x="14747" y="3702332"/>
            <a:ext cx="6503251" cy="3156155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11" name="Imagen 10" descr="Imagen que contiene cielo, carretera, exterior, camión&#10;&#10;Descripción generada con confianza muy alta">
            <a:extLst>
              <a:ext uri="{FF2B5EF4-FFF2-40B4-BE49-F238E27FC236}">
                <a16:creationId xmlns:a16="http://schemas.microsoft.com/office/drawing/2014/main" id="{982CB1DD-59B9-4A0D-8501-CE03BB90C3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65748"/>
            <a:ext cx="12192000" cy="5547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038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875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2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2750"/>
                            </p:stCondLst>
                            <p:childTnLst>
                              <p:par>
                                <p:cTn id="2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24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6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375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  <p:bldP spid="19" grpId="0"/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585A7883-C722-4C6E-B984-569B5580AA0A}"/>
              </a:ext>
            </a:extLst>
          </p:cNvPr>
          <p:cNvSpPr/>
          <p:nvPr/>
        </p:nvSpPr>
        <p:spPr>
          <a:xfrm>
            <a:off x="0" y="541605"/>
            <a:ext cx="6096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parar en boxes y salir segundo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logra adelantar a Alessandro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Nannini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quien marcha primero en ese momento,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consiguiendo así  finalizar la carrera en primera posición,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poco después sería descalificado de la carrera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cortar la chicana con auxilio de terceros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adjudicaría el título.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36107D0-82D9-4B83-9290-32883D1CDC5B}"/>
              </a:ext>
            </a:extLst>
          </p:cNvPr>
          <p:cNvSpPr/>
          <p:nvPr/>
        </p:nvSpPr>
        <p:spPr>
          <a:xfrm>
            <a:off x="6096000" y="3825996"/>
            <a:ext cx="6096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respecto, la versión del propio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la cual coincide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las observaciones de los principales pilotos de la época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 ellas la del respetado tri-campeón Niki Lauda,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tri-campeón Nelson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de Nigel Mansell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incluso del gran amigo de Senna Gerhard Berger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“es que él defendió su posición del ataque de Senna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forma legítima,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dado que quien estaba al mando de la trayectoria era él”.</a:t>
            </a:r>
            <a:endParaRPr lang="es-MX" dirty="0">
              <a:solidFill>
                <a:srgbClr val="7030A0"/>
              </a:solidFill>
            </a:endParaRPr>
          </a:p>
        </p:txBody>
      </p:sp>
      <p:pic>
        <p:nvPicPr>
          <p:cNvPr id="5" name="Imagen 4" descr="Imagen que contiene persona, exterior, señal, deporte&#10;&#10;Descripción generada con confianza muy alta">
            <a:extLst>
              <a:ext uri="{FF2B5EF4-FFF2-40B4-BE49-F238E27FC236}">
                <a16:creationId xmlns:a16="http://schemas.microsoft.com/office/drawing/2014/main" id="{50A006E1-6BD2-49EB-B603-E35C7B3562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973" y="0"/>
            <a:ext cx="6069027" cy="3429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n 6" descr="Imagen que contiene carretera, exterior, carrera de coches, edificio&#10;&#10;Descripción generada con confianza alta">
            <a:extLst>
              <a:ext uri="{FF2B5EF4-FFF2-40B4-BE49-F238E27FC236}">
                <a16:creationId xmlns:a16="http://schemas.microsoft.com/office/drawing/2014/main" id="{0AED23FF-4498-4F9F-A6A9-AE2A79601B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84360"/>
            <a:ext cx="6096000" cy="367284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7A0DDF35-8225-4D0D-97A3-18850650F24F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8" name="Imagen 7" descr="Imagen que contiene persona, deporte, exterior, hombre&#10;&#10;Descripción generada con confianza muy alta">
            <a:extLst>
              <a:ext uri="{FF2B5EF4-FFF2-40B4-BE49-F238E27FC236}">
                <a16:creationId xmlns:a16="http://schemas.microsoft.com/office/drawing/2014/main" id="{5A50B0D5-25D4-4338-80EB-929894B457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" y="-634171"/>
            <a:ext cx="12196420" cy="814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864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2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9125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6096000" y="873338"/>
            <a:ext cx="6096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obstante, mayoritariamente,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fanáticos de la Fórmula 1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han responsabilizado a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del accidente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al francés Jean-Marie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Balestre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presidente de la FIA   por aquel entonces,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actuar en favor de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no haberlo sancionado por dicho accidente.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812A726-0246-49A6-92F0-BB6B9D1E2783}"/>
              </a:ext>
            </a:extLst>
          </p:cNvPr>
          <p:cNvSpPr/>
          <p:nvPr/>
        </p:nvSpPr>
        <p:spPr>
          <a:xfrm>
            <a:off x="0" y="4209031"/>
            <a:ext cx="609600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Alain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logra ese año 4 victorias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76  puntos que le valdrían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tercer campeonato del mundo de Fórmula 1.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827E7F6-8787-415B-BF82-F251D599A2F8}"/>
              </a:ext>
            </a:extLst>
          </p:cNvPr>
          <p:cNvSpPr/>
          <p:nvPr/>
        </p:nvSpPr>
        <p:spPr>
          <a:xfrm>
            <a:off x="0" y="5305327"/>
            <a:ext cx="609600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Cansado de la convivencia con Senna,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de un claro favoritismo de Honda hacia este,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decide migrar a Ferrari.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persona, suelo, carretera, hombre&#10;&#10;Descripción generada con confianza muy alta">
            <a:extLst>
              <a:ext uri="{FF2B5EF4-FFF2-40B4-BE49-F238E27FC236}">
                <a16:creationId xmlns:a16="http://schemas.microsoft.com/office/drawing/2014/main" id="{0D58182F-3995-4A17-8221-12E9ADCC5A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630" y="3299792"/>
            <a:ext cx="6088841" cy="355436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n 9" descr="Imagen que contiene persona, hombre, exterior, deporte&#10;&#10;Descripción generada con confianza alta">
            <a:extLst>
              <a:ext uri="{FF2B5EF4-FFF2-40B4-BE49-F238E27FC236}">
                <a16:creationId xmlns:a16="http://schemas.microsoft.com/office/drawing/2014/main" id="{33CAE96F-8BBC-418F-8029-2C2681EC13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30" y="-6296"/>
            <a:ext cx="6096000" cy="406146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68186366-0F9C-4D3E-BC92-ADA48B2F08E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11" name="Imagen 10" descr="Imagen que contiene exterior, persona, hierba, hombre&#10;&#10;Descripción generada con confianza muy alta">
            <a:extLst>
              <a:ext uri="{FF2B5EF4-FFF2-40B4-BE49-F238E27FC236}">
                <a16:creationId xmlns:a16="http://schemas.microsoft.com/office/drawing/2014/main" id="{21CEF967-B34B-4EBB-8157-C1E424AB4F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78" y="-457200"/>
            <a:ext cx="12195107" cy="7713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07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8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27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3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7125"/>
                            </p:stCondLst>
                            <p:childTnLst>
                              <p:par>
                                <p:cTn id="22" presetID="18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4" dur="1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8BB5E45D-6A21-4A9B-B76C-937C0919DC78}"/>
              </a:ext>
            </a:extLst>
          </p:cNvPr>
          <p:cNvSpPr/>
          <p:nvPr/>
        </p:nvSpPr>
        <p:spPr>
          <a:xfrm>
            <a:off x="0" y="816907"/>
            <a:ext cx="352486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600"/>
              </a:lnSpc>
            </a:pP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Años después </a:t>
            </a:r>
          </a:p>
          <a:p>
            <a:pPr algn="ctr">
              <a:lnSpc>
                <a:spcPts val="3600"/>
              </a:lnSpc>
            </a:pP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de la muerte </a:t>
            </a:r>
          </a:p>
          <a:p>
            <a:pPr algn="ctr">
              <a:lnSpc>
                <a:spcPts val="3600"/>
              </a:lnSpc>
            </a:pP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de Senna</a:t>
            </a:r>
            <a:endParaRPr lang="es-MX" sz="4800" b="1" kern="1800" dirty="0">
              <a:ln w="10160">
                <a:solidFill>
                  <a:schemeClr val="accent5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974EDE0D-530F-4BA7-9858-B3CD8223D9E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EFFC0F61-4284-42A4-B017-B1CEEDAD23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153" y="3781"/>
            <a:ext cx="4557252" cy="686436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id="{6D989FFE-1B89-47F5-905C-0823EAAE31DB}"/>
              </a:ext>
            </a:extLst>
          </p:cNvPr>
          <p:cNvSpPr/>
          <p:nvPr/>
        </p:nvSpPr>
        <p:spPr>
          <a:xfrm>
            <a:off x="7595419" y="2119682"/>
            <a:ext cx="459658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600"/>
              </a:lnSpc>
              <a:spcAft>
                <a:spcPts val="0"/>
              </a:spcAft>
            </a:pP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propio </a:t>
            </a:r>
            <a:r>
              <a:rPr lang="es-ES" sz="4800" b="1" kern="1800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reconoció </a:t>
            </a:r>
          </a:p>
          <a:p>
            <a:pPr algn="ctr">
              <a:lnSpc>
                <a:spcPts val="3600"/>
              </a:lnSpc>
              <a:spcAft>
                <a:spcPts val="0"/>
              </a:spcAft>
            </a:pP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</a:t>
            </a: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sin</a:t>
            </a: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Senna</a:t>
            </a: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3600"/>
              </a:lnSpc>
              <a:spcAft>
                <a:spcPts val="0"/>
              </a:spcAft>
            </a:pP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nada</a:t>
            </a: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hubiera</a:t>
            </a: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sido</a:t>
            </a: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igual</a:t>
            </a: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3600"/>
              </a:lnSpc>
              <a:spcAft>
                <a:spcPts val="0"/>
              </a:spcAft>
            </a:pP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se</a:t>
            </a: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retroalimentaban</a:t>
            </a: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3600"/>
              </a:lnSpc>
              <a:spcAft>
                <a:spcPts val="0"/>
              </a:spcAft>
            </a:pP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entre</a:t>
            </a: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los</a:t>
            </a: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dos</a:t>
            </a: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3600"/>
              </a:lnSpc>
              <a:spcAft>
                <a:spcPts val="0"/>
              </a:spcAft>
            </a:pP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Gracias a</a:t>
            </a: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su</a:t>
            </a: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rivalidad</a:t>
            </a:r>
            <a:r>
              <a:rPr lang="es-ES" sz="4800" b="1" kern="1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4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2" name="Imagen 21" descr="Imagen que contiene persona, hombre, exterior, sujetando&#10;&#10;Descripción generada con confianza muy alta">
            <a:extLst>
              <a:ext uri="{FF2B5EF4-FFF2-40B4-BE49-F238E27FC236}">
                <a16:creationId xmlns:a16="http://schemas.microsoft.com/office/drawing/2014/main" id="{D6EE6090-74C7-47A6-853F-DA8CCA4B12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906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1875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interior, carretera, sentado&#10;&#10;Descripción generada con confianza alta">
            <a:extLst>
              <a:ext uri="{FF2B5EF4-FFF2-40B4-BE49-F238E27FC236}">
                <a16:creationId xmlns:a16="http://schemas.microsoft.com/office/drawing/2014/main" id="{1FEA3543-DF1E-4707-B2B9-3C589D9E42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67840"/>
            <a:ext cx="12192000" cy="509016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2536723" y="271222"/>
            <a:ext cx="7167716" cy="235399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Etapa </a:t>
            </a:r>
          </a:p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en Ferrari (1990-1991)</a:t>
            </a:r>
            <a:endParaRPr lang="es-MX" sz="7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2E712D-300A-4271-AA76-C7787722506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AABBB126-2286-40AD-ADA2-DD4A74FAD40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70"/>
          <a:stretch/>
        </p:blipFill>
        <p:spPr>
          <a:xfrm>
            <a:off x="0" y="0"/>
            <a:ext cx="12192000" cy="6843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518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7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0" y="70511"/>
            <a:ext cx="6096000" cy="1654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1990,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bordo del Ferrari 641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realizó una extraordinaria temporada,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poniendo en verdadero riesgo el amplio dominio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los McLaren-Honda mantenían desde 1988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poniendo nuevamente a Ferrari en lucha franca por el título.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5A4D14B-7864-47E5-93A3-30C44F3DA155}"/>
              </a:ext>
            </a:extLst>
          </p:cNvPr>
          <p:cNvSpPr/>
          <p:nvPr/>
        </p:nvSpPr>
        <p:spPr>
          <a:xfrm>
            <a:off x="0" y="1889474"/>
            <a:ext cx="6096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principios de año era evidente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el McLaren-Honda era un mejor automóvil,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que los Williams-Renault  estaban en ascenso.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CEADF15-4530-43AC-8BD1-5EB7652A9F1B}"/>
              </a:ext>
            </a:extLst>
          </p:cNvPr>
          <p:cNvSpPr/>
          <p:nvPr/>
        </p:nvSpPr>
        <p:spPr>
          <a:xfrm>
            <a:off x="6096000" y="3356198"/>
            <a:ext cx="6096000" cy="1346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trabajo de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del equipo técnico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permitieron el desarrollo de la 641 diseñada por Barnard, haciendo que a mediados de temporada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transformara en un rival contundente.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FA83720-3EDB-43C6-85C0-FC4C339FCF11}"/>
              </a:ext>
            </a:extLst>
          </p:cNvPr>
          <p:cNvSpPr/>
          <p:nvPr/>
        </p:nvSpPr>
        <p:spPr>
          <a:xfrm>
            <a:off x="6096000" y="4717968"/>
            <a:ext cx="6096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comienzo de la temporada no era el mejor: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6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Phoenix los dos Ferrari abandonaban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ante un amplio dominio del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Mclaren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Senna.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E394484-A2B4-42D7-A2E1-1575AFC70464}"/>
              </a:ext>
            </a:extLst>
          </p:cNvPr>
          <p:cNvSpPr/>
          <p:nvPr/>
        </p:nvSpPr>
        <p:spPr>
          <a:xfrm>
            <a:off x="6096000" y="6202984"/>
            <a:ext cx="60959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primera victoria sería en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Interlagos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Brasil. </a:t>
            </a:r>
          </a:p>
        </p:txBody>
      </p:sp>
      <p:pic>
        <p:nvPicPr>
          <p:cNvPr id="8" name="Imagen 7" descr="Imagen que contiene carretera, exterior, montar&#10;&#10;Descripción generada con confianza muy alta">
            <a:extLst>
              <a:ext uri="{FF2B5EF4-FFF2-40B4-BE49-F238E27FC236}">
                <a16:creationId xmlns:a16="http://schemas.microsoft.com/office/drawing/2014/main" id="{F919AF4C-ED42-4A5F-9A3F-351F5030E5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-1"/>
            <a:ext cx="6095999" cy="341375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n 8" descr="Imagen que contiene interior, suelo, mesa, pared&#10;&#10;Descripción generada con confianza muy alta">
            <a:extLst>
              <a:ext uri="{FF2B5EF4-FFF2-40B4-BE49-F238E27FC236}">
                <a16:creationId xmlns:a16="http://schemas.microsoft.com/office/drawing/2014/main" id="{2A65C19C-046E-4FC0-8E00-F44DD94DA6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50" y="2738769"/>
            <a:ext cx="5466850" cy="409516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0B7B9FDE-59B7-47C7-B206-D4073196996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10" name="Imagen 9" descr="Imagen que contiene carretera, camión, exterior, cielo&#10;&#10;Descripción generada con confianza muy alta">
            <a:extLst>
              <a:ext uri="{FF2B5EF4-FFF2-40B4-BE49-F238E27FC236}">
                <a16:creationId xmlns:a16="http://schemas.microsoft.com/office/drawing/2014/main" id="{709826A5-B298-49AA-BD9C-81D8B4DAC9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33437"/>
            <a:ext cx="12188353" cy="7587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423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13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7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81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4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77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5125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build="p"/>
      <p:bldP spid="6" grpId="0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6096000" y="462950"/>
            <a:ext cx="6096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incidente entre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Satoru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Nakajima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Senna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hacía que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encontrara con la victoria.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1481B41-50A0-4410-9104-993060188EDE}"/>
              </a:ext>
            </a:extLst>
          </p:cNvPr>
          <p:cNvSpPr/>
          <p:nvPr/>
        </p:nvSpPr>
        <p:spPr>
          <a:xfrm>
            <a:off x="0" y="3309388"/>
            <a:ext cx="6096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México, donde partiendo 13º,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gracias a una excelente conducción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una cuidada estrategia de carrera, lograría terminar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primer lugar, en una carrera plagadas de sobrepasos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bellísimos duelos, como el protagonizado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 Berger y Mansell por el segundo lugar,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culminaría en la penúltima vuelta, con un memorable sobrepaso por el lado externo de la curva "Peraltada",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 posterior intento frustrado en la última curva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parte del piloto de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Mclaren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24E3B5E-B063-4E26-B584-9AA8E1465459}"/>
              </a:ext>
            </a:extLst>
          </p:cNvPr>
          <p:cNvSpPr/>
          <p:nvPr/>
        </p:nvSpPr>
        <p:spPr>
          <a:xfrm>
            <a:off x="6081252" y="1295643"/>
            <a:ext cx="6096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festejo no ocultaba la realidad evidente de que los Ferrari estaban por debajo de los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Mclaren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apenas por encima de los sorprendentes Williams-Renault.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668C3DE-D048-4BBE-ACF0-D87E87118EFB}"/>
              </a:ext>
            </a:extLst>
          </p:cNvPr>
          <p:cNvSpPr/>
          <p:nvPr/>
        </p:nvSpPr>
        <p:spPr>
          <a:xfrm>
            <a:off x="6096000" y="2455627"/>
            <a:ext cx="6096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Sería recién en México donde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lograría </a:t>
            </a:r>
          </a:p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de sus más fantásticas victorias… </a:t>
            </a:r>
          </a:p>
        </p:txBody>
      </p:sp>
      <p:pic>
        <p:nvPicPr>
          <p:cNvPr id="7" name="Imagen 6" descr="Imagen que contiene persona, sentado, hombre, exterior&#10;&#10;Descripción generada con confianza alta">
            <a:extLst>
              <a:ext uri="{FF2B5EF4-FFF2-40B4-BE49-F238E27FC236}">
                <a16:creationId xmlns:a16="http://schemas.microsoft.com/office/drawing/2014/main" id="{A86CEE91-137E-4F88-A9D7-ADFFC0338D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81252" cy="304062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n 8" descr="Imagen que contiene carretera, exterior, persona, montar&#10;&#10;Descripción generada con confianza muy alta">
            <a:extLst>
              <a:ext uri="{FF2B5EF4-FFF2-40B4-BE49-F238E27FC236}">
                <a16:creationId xmlns:a16="http://schemas.microsoft.com/office/drawing/2014/main" id="{87E38F5A-7F5D-4A99-A61A-58D37CAC98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119188"/>
            <a:ext cx="6096000" cy="375666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3C7D5236-A484-4490-9BCE-5BB0CB7BAFE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10" name="Imagen 9" descr="Imagen que contiene persona, hombre&#10;&#10;Descripción generada con confianza muy alta">
            <a:extLst>
              <a:ext uri="{FF2B5EF4-FFF2-40B4-BE49-F238E27FC236}">
                <a16:creationId xmlns:a16="http://schemas.microsoft.com/office/drawing/2014/main" id="{F994ECD6-6753-4FC5-B866-A060DA308D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9579"/>
            <a:ext cx="12192000" cy="8103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214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4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7875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0" y="300712"/>
            <a:ext cx="6096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reconocida meticulosidad de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puesta a punto del auto para carrera,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pudo suplir de alguna forma cierta carencia de velocidad pura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las Ferrari respecto a los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Mclaren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permitió sensacionales victorias,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especialmente la mencionada de México,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Bretaña y Francia, donde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pesar de haber clasificado 13º, 4º y 5º respectivamente,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llevó con un ritmo rápido y regular, hasta el primer lugar del podio.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9337538-AFF1-437E-9FDA-EB39C960986E}"/>
              </a:ext>
            </a:extLst>
          </p:cNvPr>
          <p:cNvSpPr/>
          <p:nvPr/>
        </p:nvSpPr>
        <p:spPr>
          <a:xfrm>
            <a:off x="6096000" y="3786246"/>
            <a:ext cx="609600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cuanto a motores, el Ferrari V12 se mostró potente,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en algunos circuitos los Honda V10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tenían ventajas en aceleración.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005B7C6-8715-41C8-8DEB-250A6A1ACC4C}"/>
              </a:ext>
            </a:extLst>
          </p:cNvPr>
          <p:cNvSpPr/>
          <p:nvPr/>
        </p:nvSpPr>
        <p:spPr>
          <a:xfrm>
            <a:off x="6096000" y="4872719"/>
            <a:ext cx="6096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Algunas actitudes de su compañero de equipo,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Nigel Mansell lo perjudicaron en la lucha por el título.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07B3953-A0A5-4207-9FCB-71F880B418C5}"/>
              </a:ext>
            </a:extLst>
          </p:cNvPr>
          <p:cNvSpPr/>
          <p:nvPr/>
        </p:nvSpPr>
        <p:spPr>
          <a:xfrm>
            <a:off x="6096000" y="5747792"/>
            <a:ext cx="6096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largada del Gran Premio de Portugal,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Mansell mueve deliberadamente su auto para tapar a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9C516B43-A3B7-4DF9-BB02-D5D072D32CB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10" name="Imagen 9" descr="Imagen que contiene carretera, exterior, edificio, calle&#10;&#10;Descripción generada con confianza muy alta">
            <a:extLst>
              <a:ext uri="{FF2B5EF4-FFF2-40B4-BE49-F238E27FC236}">
                <a16:creationId xmlns:a16="http://schemas.microsoft.com/office/drawing/2014/main" id="{D5BF5A01-A554-4D69-898B-8D2B33E331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46" y="3163034"/>
            <a:ext cx="5630424" cy="369496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Imagen 12" descr="Imagen que contiene carretera, edificio, exterior, pequeño&#10;&#10;Descripción generada con confianza muy alta">
            <a:extLst>
              <a:ext uri="{FF2B5EF4-FFF2-40B4-BE49-F238E27FC236}">
                <a16:creationId xmlns:a16="http://schemas.microsoft.com/office/drawing/2014/main" id="{C62147ED-B61B-4F52-B78D-A4911FF553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588" y="1"/>
            <a:ext cx="5702710" cy="375666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5" name="Imagen 14" descr="Imagen que contiene rojo, exterior, edificio, suelo&#10;&#10;Descripción generada con confianza alta">
            <a:extLst>
              <a:ext uri="{FF2B5EF4-FFF2-40B4-BE49-F238E27FC236}">
                <a16:creationId xmlns:a16="http://schemas.microsoft.com/office/drawing/2014/main" id="{555C27D9-412D-4AF4-9CB4-27C5B48CB6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4748"/>
            <a:ext cx="12192001" cy="812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488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1375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7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9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2375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6096000" y="197482"/>
            <a:ext cx="6096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Finalmente la carrera terminó con Mansell primero,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segundo y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tercero.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82D53B1-9CD4-43C7-8EBA-3836D1A638E0}"/>
              </a:ext>
            </a:extLst>
          </p:cNvPr>
          <p:cNvSpPr/>
          <p:nvPr/>
        </p:nvSpPr>
        <p:spPr>
          <a:xfrm>
            <a:off x="6096000" y="930199"/>
            <a:ext cx="609600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el fin de la temporada, esta vez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debía ganar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Japón (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Suzuka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y Australia (Adelaida)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ser campeón, sin importar el resultado de Senna.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1E41A0A-8448-4BBC-8DB9-DF87C7ED6F3B}"/>
              </a:ext>
            </a:extLst>
          </p:cNvPr>
          <p:cNvSpPr/>
          <p:nvPr/>
        </p:nvSpPr>
        <p:spPr>
          <a:xfrm>
            <a:off x="6096000" y="1967289"/>
            <a:ext cx="6096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el contrario, caso de no ganar,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automáticamente se consagraría campeón.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5CA04C2-4995-4238-B0D6-6F718EBA4658}"/>
              </a:ext>
            </a:extLst>
          </p:cNvPr>
          <p:cNvSpPr/>
          <p:nvPr/>
        </p:nvSpPr>
        <p:spPr>
          <a:xfrm>
            <a:off x="6096000" y="2709626"/>
            <a:ext cx="6096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el Gran Premio de Japón Senna había ganado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primer lugar en la parrilla de salida y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 segundo.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1B1E1BB-0F19-499B-8EA6-D89E16204F95}"/>
              </a:ext>
            </a:extLst>
          </p:cNvPr>
          <p:cNvSpPr/>
          <p:nvPr/>
        </p:nvSpPr>
        <p:spPr>
          <a:xfrm>
            <a:off x="0" y="3704378"/>
            <a:ext cx="6096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pidió salir del lado externo y menos sucio de la pista,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cosa que fue denegada.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9B932D2-2D19-47ED-992D-9777D2778FE0}"/>
              </a:ext>
            </a:extLst>
          </p:cNvPr>
          <p:cNvSpPr/>
          <p:nvPr/>
        </p:nvSpPr>
        <p:spPr>
          <a:xfrm>
            <a:off x="0" y="4535208"/>
            <a:ext cx="6096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iniciarse la carrera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toma la delantera,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al llegar a la primera curva, Senna le embiste por detrás.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EFB12A6-7A3D-4996-9F59-D20B6B6FDA29}"/>
              </a:ext>
            </a:extLst>
          </p:cNvPr>
          <p:cNvSpPr/>
          <p:nvPr/>
        </p:nvSpPr>
        <p:spPr>
          <a:xfrm>
            <a:off x="0" y="5415840"/>
            <a:ext cx="6096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Abandonan los dos y automáticamente Senna es campeón.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61F67AE-B6F9-480E-AEA1-D470C115A067}"/>
              </a:ext>
            </a:extLst>
          </p:cNvPr>
          <p:cNvSpPr/>
          <p:nvPr/>
        </p:nvSpPr>
        <p:spPr>
          <a:xfrm>
            <a:off x="0" y="5936309"/>
            <a:ext cx="6096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primera versión de Senna fue que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le había cerrado.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Imagen 10" descr="Imagen que contiene carretera, exterior, camión, árbol&#10;&#10;Descripción generada con confianza muy alta">
            <a:extLst>
              <a:ext uri="{FF2B5EF4-FFF2-40B4-BE49-F238E27FC236}">
                <a16:creationId xmlns:a16="http://schemas.microsoft.com/office/drawing/2014/main" id="{EEA195BF-7AE2-4DCA-8EDE-84FFD6897A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7717" y="3325017"/>
            <a:ext cx="6274283" cy="35317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4F536168-DEC6-43C2-99A6-E1E987E9D90F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18" name="Imagen 17" descr="Imagen que contiene carretera&#10;&#10;Descripción generada con confianza alta">
            <a:extLst>
              <a:ext uri="{FF2B5EF4-FFF2-40B4-BE49-F238E27FC236}">
                <a16:creationId xmlns:a16="http://schemas.microsoft.com/office/drawing/2014/main" id="{A5B3A06E-00F5-4B82-8074-29143D9126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" y="162228"/>
            <a:ext cx="6557256" cy="338439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6" name="Imagen 15" descr="Imagen que contiene carretera, rojo, exterior&#10;&#10;Descripción generada con confianza muy alta">
            <a:extLst>
              <a:ext uri="{FF2B5EF4-FFF2-40B4-BE49-F238E27FC236}">
                <a16:creationId xmlns:a16="http://schemas.microsoft.com/office/drawing/2014/main" id="{B7A7AA39-AEA9-478B-9FED-7D6656C0A9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342100"/>
            <a:ext cx="12224654" cy="8465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634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9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9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87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625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6625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7875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625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8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675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5000"/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0" y="241718"/>
            <a:ext cx="647454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tiempo más tarde reconocería que lo había sacado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pista a propósito… y el motivo había sido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porque le habían obligado a largar del lado sucio de la pista.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CDC6DD9-BFAC-4F42-B941-2D31661515E8}"/>
              </a:ext>
            </a:extLst>
          </p:cNvPr>
          <p:cNvSpPr/>
          <p:nvPr/>
        </p:nvSpPr>
        <p:spPr>
          <a:xfrm>
            <a:off x="0" y="1367515"/>
            <a:ext cx="6096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logra 5 victorias, y 71 puntos,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cual lo hace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subcampéon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7 puntos de Senna.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2A1B1B3-BF6E-4C58-8895-1B505BFA059C}"/>
              </a:ext>
            </a:extLst>
          </p:cNvPr>
          <p:cNvSpPr/>
          <p:nvPr/>
        </p:nvSpPr>
        <p:spPr>
          <a:xfrm>
            <a:off x="0" y="2281229"/>
            <a:ext cx="6096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1991, los Ferrari fueron poco competitivos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no logra ninguna victoria por primera vez desde 1980,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solo el quinto puesto del campeonato con 34 puntos</a:t>
            </a:r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2012E92-EF53-48E7-BDB4-FCE374A11C88}"/>
              </a:ext>
            </a:extLst>
          </p:cNvPr>
          <p:cNvSpPr/>
          <p:nvPr/>
        </p:nvSpPr>
        <p:spPr>
          <a:xfrm>
            <a:off x="5397909" y="4169915"/>
            <a:ext cx="6794091" cy="730969"/>
          </a:xfrm>
          <a:prstGeom prst="rect">
            <a:avLst/>
          </a:prstGeom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Declaraciones de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quejándose de su vehículo hacen que Ferrari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despida  y este no pueda participar en la última carrera.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78F6E58-9E4A-4854-90CE-2E9A86243392}"/>
              </a:ext>
            </a:extLst>
          </p:cNvPr>
          <p:cNvSpPr/>
          <p:nvPr/>
        </p:nvSpPr>
        <p:spPr>
          <a:xfrm>
            <a:off x="5397909" y="5066725"/>
            <a:ext cx="6794091" cy="1015663"/>
          </a:xfrm>
          <a:prstGeom prst="rect">
            <a:avLst/>
          </a:prstGeom>
          <a:effectLst>
            <a:softEdge rad="317500"/>
          </a:effectLst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la segunda vez que fue despedido por un equipo de fábrica </a:t>
            </a:r>
          </a:p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su crítica publica a su equipo y coche, </a:t>
            </a:r>
          </a:p>
          <a:p>
            <a:pPr lvl="0"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su despido de Renault a finales de 1983.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EB0505E-5672-408F-8CCA-E40FEE587C6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14" name="Imagen 13" descr="Imagen que contiene pared, interior, suelo, escritorio&#10;&#10;Descripción generada con confianza muy alta">
            <a:extLst>
              <a:ext uri="{FF2B5EF4-FFF2-40B4-BE49-F238E27FC236}">
                <a16:creationId xmlns:a16="http://schemas.microsoft.com/office/drawing/2014/main" id="{DD53A36A-0F91-4DF3-BCC0-EE5DD11235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542" y="0"/>
            <a:ext cx="5717458" cy="395986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8" name="Imagen 17" descr="Imagen que contiene hierba, exterior, carretera, fuego&#10;&#10;Descripción generada con confianza muy alta">
            <a:extLst>
              <a:ext uri="{FF2B5EF4-FFF2-40B4-BE49-F238E27FC236}">
                <a16:creationId xmlns:a16="http://schemas.microsoft.com/office/drawing/2014/main" id="{2C692117-FF1F-4BB6-A81D-A2FCA9374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8" y="3345486"/>
            <a:ext cx="5383161" cy="351251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1358ED8C-CF13-4838-B470-EC18EA8D03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43904"/>
            <a:ext cx="12192000" cy="876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784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8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8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7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3625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6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6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9625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7625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persona, exterior, edificio, valla&#10;&#10;Descripción generada con confianza muy alta">
            <a:extLst>
              <a:ext uri="{FF2B5EF4-FFF2-40B4-BE49-F238E27FC236}">
                <a16:creationId xmlns:a16="http://schemas.microsoft.com/office/drawing/2014/main" id="{0C036ECD-9DFB-4ED8-8E08-84DC25903E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055"/>
            <a:ext cx="12192001" cy="6844945"/>
          </a:xfrm>
          <a:prstGeom prst="rect">
            <a:avLst/>
          </a:prstGeom>
          <a:effectLst>
            <a:softEdge rad="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117979" y="1657571"/>
            <a:ext cx="5751871" cy="287018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endParaRPr lang="es-MX" sz="36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algn="ctr" defTabSz="1219170"/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Año de descanso</a:t>
            </a:r>
          </a:p>
          <a:p>
            <a:pPr algn="ctr" defTabSz="1219170"/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(1992)</a:t>
            </a:r>
            <a:endParaRPr lang="es-MX" sz="36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F829CA1-AE2F-4B8C-898C-D76DA208418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7" name="Imagen 6" descr="Imagen que contiene persona, hombre, interior, pared&#10;&#10;Descripción generada con confianza muy alta">
            <a:extLst>
              <a:ext uri="{FF2B5EF4-FFF2-40B4-BE49-F238E27FC236}">
                <a16:creationId xmlns:a16="http://schemas.microsoft.com/office/drawing/2014/main" id="{D39EF950-1911-436F-967C-905E54A6CD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787" y="-7058"/>
            <a:ext cx="12263574" cy="8170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783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n 20" descr="Imagen que contiene pequeño, carretera&#10;&#10;Descripción generada con confianza alta">
            <a:extLst>
              <a:ext uri="{FF2B5EF4-FFF2-40B4-BE49-F238E27FC236}">
                <a16:creationId xmlns:a16="http://schemas.microsoft.com/office/drawing/2014/main" id="{365F5593-22ED-455A-B035-ED51694F30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11" b="89850" l="6375" r="95500">
                        <a14:foregroundMark x1="9875" y1="59774" x2="9875" y2="59774"/>
                        <a14:foregroundMark x1="6375" y1="57895" x2="6375" y2="57895"/>
                        <a14:foregroundMark x1="7125" y1="63534" x2="7125" y2="63534"/>
                        <a14:foregroundMark x1="7375" y1="61278" x2="7375" y2="61278"/>
                        <a14:foregroundMark x1="91250" y1="38534" x2="91250" y2="38534"/>
                        <a14:foregroundMark x1="82125" y1="28759" x2="82125" y2="28759"/>
                        <a14:foregroundMark x1="86500" y1="34398" x2="86500" y2="34398"/>
                        <a14:foregroundMark x1="93500" y1="43045" x2="93500" y2="43045"/>
                        <a14:foregroundMark x1="95500" y1="60902" x2="95500" y2="609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707" y="2777522"/>
            <a:ext cx="6117292" cy="4067999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6096000" y="346892"/>
            <a:ext cx="6096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lnSpc>
                <a:spcPts val="2400"/>
              </a:lnSpc>
              <a:spcAft>
                <a:spcPts val="0"/>
              </a:spcAft>
              <a:buAutoNum type="arabicPlain" startAt="1992"/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fue un año sabático para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pues a pesar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las especulaciones de que correría  para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Ligier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consideró más conveniente rechazar debido a que la escudería no presentaba la competitividad necesaria con respecto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los monoplazas líderes aquel año.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892CC12-8D06-42AD-85B2-D4673728DC39}"/>
              </a:ext>
            </a:extLst>
          </p:cNvPr>
          <p:cNvSpPr/>
          <p:nvPr/>
        </p:nvSpPr>
        <p:spPr>
          <a:xfrm>
            <a:off x="6074707" y="2100023"/>
            <a:ext cx="61172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1993 Renault rescata a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lo pone a bordo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excelente Williams propulsado por el motor francés.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191B59B-348F-4261-A3BE-185556FDE87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14" name="Imagen 13" descr="Imagen que contiene carretera, exterior, hierba, calle&#10;&#10;Descripción generada con confianza muy alta">
            <a:extLst>
              <a:ext uri="{FF2B5EF4-FFF2-40B4-BE49-F238E27FC236}">
                <a16:creationId xmlns:a16="http://schemas.microsoft.com/office/drawing/2014/main" id="{793C09D0-2100-42DC-B097-9F17B38595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254151" cy="427703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13A38C17-B2D0-45EE-BEAC-E83CF6712DBE}"/>
              </a:ext>
            </a:extLst>
          </p:cNvPr>
          <p:cNvSpPr/>
          <p:nvPr/>
        </p:nvSpPr>
        <p:spPr>
          <a:xfrm>
            <a:off x="0" y="4132741"/>
            <a:ext cx="6096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sustituyó al campeón Nigel Mansell que, al parecer,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negaba a ser su compañero de equipo.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79BBB58C-0773-43EB-BEF6-CC68B2454DC1}"/>
              </a:ext>
            </a:extLst>
          </p:cNvPr>
          <p:cNvSpPr/>
          <p:nvPr/>
        </p:nvSpPr>
        <p:spPr>
          <a:xfrm>
            <a:off x="0" y="4978315"/>
            <a:ext cx="6096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 mismo año los Williams lucían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número 0 (Damon Hill) y el 2 (Alain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9A222C18-63DD-4E2D-BB02-6755883A89D4}"/>
              </a:ext>
            </a:extLst>
          </p:cNvPr>
          <p:cNvSpPr/>
          <p:nvPr/>
        </p:nvSpPr>
        <p:spPr>
          <a:xfrm>
            <a:off x="0" y="5829860"/>
            <a:ext cx="611729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número 0  fue debido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 marcha de Mansell  a las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IndyCar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Series,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quien poseía el número 1 de campeón.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transporte&#10;&#10;Descripción generada con confianza alta">
            <a:extLst>
              <a:ext uri="{FF2B5EF4-FFF2-40B4-BE49-F238E27FC236}">
                <a16:creationId xmlns:a16="http://schemas.microsoft.com/office/drawing/2014/main" id="{8691695B-EB13-4440-BF8F-9DAA4084530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443" b="76173" l="7375" r="95250">
                        <a14:foregroundMark x1="8125" y1="38086" x2="8125" y2="38086"/>
                        <a14:foregroundMark x1="17750" y1="62664" x2="17750" y2="62664"/>
                        <a14:foregroundMark x1="7375" y1="61726" x2="7375" y2="61726"/>
                        <a14:foregroundMark x1="92875" y1="60976" x2="92875" y2="60976"/>
                        <a14:foregroundMark x1="95250" y1="57786" x2="95250" y2="57786"/>
                        <a14:backgroundMark x1="24750" y1="46154" x2="24750" y2="46154"/>
                        <a14:backgroundMark x1="23000" y1="45403" x2="23000" y2="45403"/>
                        <a14:backgroundMark x1="26125" y1="59287" x2="26125" y2="59287"/>
                        <a14:backgroundMark x1="35500" y1="59662" x2="35500" y2="59662"/>
                        <a14:backgroundMark x1="41500" y1="59475" x2="41500" y2="59475"/>
                        <a14:backgroundMark x1="42125" y1="59475" x2="42125" y2="59475"/>
                        <a14:backgroundMark x1="69875" y1="58537" x2="69875" y2="58537"/>
                        <a14:backgroundMark x1="70750" y1="59099" x2="70750" y2="59099"/>
                        <a14:backgroundMark x1="83875" y1="58724" x2="83875" y2="58724"/>
                        <a14:backgroundMark x1="92000" y1="60225" x2="92000" y2="60225"/>
                        <a14:backgroundMark x1="91125" y1="60038" x2="91125" y2="60038"/>
                        <a14:backgroundMark x1="90750" y1="60038" x2="90750" y2="600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5250"/>
          <a:stretch/>
        </p:blipFill>
        <p:spPr>
          <a:xfrm>
            <a:off x="11928493" y="1748048"/>
            <a:ext cx="5995665" cy="3372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148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7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7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62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862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875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1125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425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0" grpId="0"/>
      <p:bldP spid="15" grpId="0"/>
      <p:bldP spid="16" grpId="0"/>
      <p:bldP spid="1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Imagen que contiene persona, exterior, hombre, deporte&#10;&#10;Descripción generada con confianza muy alta">
            <a:extLst>
              <a:ext uri="{FF2B5EF4-FFF2-40B4-BE49-F238E27FC236}">
                <a16:creationId xmlns:a16="http://schemas.microsoft.com/office/drawing/2014/main" id="{79AD2455-3278-4F1C-BF77-19593E68E8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32" y="-176979"/>
            <a:ext cx="12219300" cy="8141110"/>
          </a:xfrm>
          <a:prstGeom prst="rect">
            <a:avLst/>
          </a:prstGeom>
        </p:spPr>
      </p:pic>
      <p:pic>
        <p:nvPicPr>
          <p:cNvPr id="13" name="Imagen 12" descr="Imagen que contiene carretera, exterior, motocicleta, negro&#10;&#10;Descripción generada con confianza muy alta">
            <a:extLst>
              <a:ext uri="{FF2B5EF4-FFF2-40B4-BE49-F238E27FC236}">
                <a16:creationId xmlns:a16="http://schemas.microsoft.com/office/drawing/2014/main" id="{8869607C-4C4B-4CD0-866D-A71BA2117C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304" y="-1253613"/>
            <a:ext cx="12219303" cy="8141111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AC6A6D3C-22A6-4410-B5EC-D5C182A843E5}"/>
              </a:ext>
            </a:extLst>
          </p:cNvPr>
          <p:cNvSpPr/>
          <p:nvPr/>
        </p:nvSpPr>
        <p:spPr>
          <a:xfrm>
            <a:off x="-27304" y="408860"/>
            <a:ext cx="122193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Pese a una primera férrea oposición de Senna, 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logra imponerse y consigue 7 victorias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siendo el más laureado del año, con 99  puntos y su cuarto título…</a:t>
            </a:r>
            <a:endParaRPr lang="es-MX" sz="11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191B59B-348F-4261-A3BE-185556FDE87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BC77B4E-4377-4FD2-AF77-D154ACE3E738}"/>
              </a:ext>
            </a:extLst>
          </p:cNvPr>
          <p:cNvSpPr/>
          <p:nvPr/>
        </p:nvSpPr>
        <p:spPr>
          <a:xfrm rot="925617">
            <a:off x="-208778" y="4574757"/>
            <a:ext cx="8653924" cy="160043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Cuarto título con Williams-Renault </a:t>
            </a:r>
          </a:p>
          <a:p>
            <a:pPr algn="ctr" defTabSz="1219170"/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y retirada definitiva (1993)</a:t>
            </a:r>
            <a:endParaRPr lang="es-MX" sz="4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0232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2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375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F191B59B-348F-4261-A3BE-185556FDE87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11" name="Imagen 10" descr="Imagen que contiene imágenes prediseñadas&#10;&#10;Descripción generada con confianza muy alta">
            <a:extLst>
              <a:ext uri="{FF2B5EF4-FFF2-40B4-BE49-F238E27FC236}">
                <a16:creationId xmlns:a16="http://schemas.microsoft.com/office/drawing/2014/main" id="{875A0AA7-07AB-4974-80A2-B907C5F691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2619" y="285269"/>
            <a:ext cx="2359741" cy="2487295"/>
          </a:xfrm>
          <a:prstGeom prst="rect">
            <a:avLst/>
          </a:prstGeom>
        </p:spPr>
      </p:pic>
      <p:pic>
        <p:nvPicPr>
          <p:cNvPr id="8" name="Imagen 7" descr="Imagen que contiene persona, deporte, exterior&#10;&#10;Descripción generada con confianza muy alta">
            <a:extLst>
              <a:ext uri="{FF2B5EF4-FFF2-40B4-BE49-F238E27FC236}">
                <a16:creationId xmlns:a16="http://schemas.microsoft.com/office/drawing/2014/main" id="{CD9483BC-0962-4B31-B46F-527DA6A647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174" y="3220537"/>
            <a:ext cx="5043948" cy="363746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2" name="Imagen 11" descr="Imagen que contiene persona, exterior, hombre, reproductor&#10;&#10;Descripción generada con confianza muy alta">
            <a:extLst>
              <a:ext uri="{FF2B5EF4-FFF2-40B4-BE49-F238E27FC236}">
                <a16:creationId xmlns:a16="http://schemas.microsoft.com/office/drawing/2014/main" id="{92B6E2E9-8107-4F21-AD49-C40E696BC0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205201" cy="763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508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texto, hombre, persona, exterior&#10;&#10;Descripción generada con confianza muy alta">
            <a:extLst>
              <a:ext uri="{FF2B5EF4-FFF2-40B4-BE49-F238E27FC236}">
                <a16:creationId xmlns:a16="http://schemas.microsoft.com/office/drawing/2014/main" id="{0036562F-2A2B-493A-8EFD-6120BECA0A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845" y="1179871"/>
            <a:ext cx="8720676" cy="5678129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1784555" y="271222"/>
            <a:ext cx="8642556" cy="24572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Escudería </a:t>
            </a:r>
          </a:p>
          <a:p>
            <a:pPr algn="ctr" defTabSz="1219170"/>
            <a:r>
              <a:rPr lang="es-ES" sz="72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Prost</a:t>
            </a:r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GP</a:t>
            </a:r>
            <a:endParaRPr lang="es-MX" sz="7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510DC3F-D9E8-4FE8-8CDD-08C34AEDE07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7" name="Imagen 6" descr="Imagen que contiene persona, deporte, hombre, exterior&#10;&#10;Descripción generada con confianza muy alta">
            <a:extLst>
              <a:ext uri="{FF2B5EF4-FFF2-40B4-BE49-F238E27FC236}">
                <a16:creationId xmlns:a16="http://schemas.microsoft.com/office/drawing/2014/main" id="{BDB6FAC2-82CD-45BB-A5DC-2FE8B54F10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203942" cy="8130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874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Prost 3 Medley-Eaglenest-1.wav"/>
          </p:stSnd>
        </p:sndAc>
      </p:transition>
    </mc:Choice>
    <mc:Fallback xmlns="">
      <p:transition spd="slow" advTm="0">
        <p:fade/>
        <p:sndAc>
          <p:stSnd>
            <p:snd r:embed="rId6" name="Prost 3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4870174" y="389207"/>
            <a:ext cx="732182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retirado de manera definitiva, Alain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dirigió su propia escudería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Fórmula 1,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Grand Prix, desde 1997 hasta 2001,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haber comprado previamente el equipo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Ligier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72D1363-621E-458C-B366-7F9CD81B5F45}"/>
              </a:ext>
            </a:extLst>
          </p:cNvPr>
          <p:cNvSpPr/>
          <p:nvPr/>
        </p:nvSpPr>
        <p:spPr>
          <a:xfrm>
            <a:off x="0" y="4969335"/>
            <a:ext cx="66220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escudería quebró a inicios de 2002.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93DB12E-84FA-4960-82EA-9EF109F4C7E5}"/>
              </a:ext>
            </a:extLst>
          </p:cNvPr>
          <p:cNvSpPr/>
          <p:nvPr/>
        </p:nvSpPr>
        <p:spPr>
          <a:xfrm>
            <a:off x="-1" y="5607580"/>
            <a:ext cx="6936097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Cabe destacar de esta etapa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el que fuera durante un año su compañero, Jean Alesi,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estuvo bajo las órdenes de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este equipo.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2F74A96-E3C2-4EE9-A51A-18F9402E7275}"/>
              </a:ext>
            </a:extLst>
          </p:cNvPr>
          <p:cNvSpPr/>
          <p:nvPr/>
        </p:nvSpPr>
        <p:spPr>
          <a:xfrm>
            <a:off x="6096000" y="6411459"/>
            <a:ext cx="6096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Alain </a:t>
            </a:r>
            <a:r>
              <a:rPr lang="es-ES" sz="26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durante el Gran Premio de Canadá de 2008.</a:t>
            </a:r>
            <a:endParaRPr lang="es-MX" sz="11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https://upload.wikimedia.org/wikipedia/commons/thumb/3/3b/Alain_Prost_2008.jpg/150px-Alain_Prost_2008.jpg">
            <a:extLst>
              <a:ext uri="{FF2B5EF4-FFF2-40B4-BE49-F238E27FC236}">
                <a16:creationId xmlns:a16="http://schemas.microsoft.com/office/drawing/2014/main" id="{23727307-A08D-4E52-96F6-14A5CD8988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6097" y="1734899"/>
            <a:ext cx="4811951" cy="4612526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mesa, sentado, botella&#10;&#10;Descripción generada con confianza alta">
            <a:extLst>
              <a:ext uri="{FF2B5EF4-FFF2-40B4-BE49-F238E27FC236}">
                <a16:creationId xmlns:a16="http://schemas.microsoft.com/office/drawing/2014/main" id="{CBCE1F82-B326-4FF0-88BD-69A9C0F6F1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70174" cy="487017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FC4F56DE-F57F-44F0-B25E-2C8CC9FD9A70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9" name="Imagen 8" descr="Imagen que contiene hierba, exterior, carretera, persona&#10;&#10;Descripción generada con confianza muy alta">
            <a:extLst>
              <a:ext uri="{FF2B5EF4-FFF2-40B4-BE49-F238E27FC236}">
                <a16:creationId xmlns:a16="http://schemas.microsoft.com/office/drawing/2014/main" id="{9B3101F6-A708-468B-9882-B9048D3EEC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06" y="-1120880"/>
            <a:ext cx="12208914" cy="802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7851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000"/>
                            </p:stCondLst>
                            <p:childTnLst>
                              <p:par>
                                <p:cTn id="18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0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36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6125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339213" y="2447751"/>
            <a:ext cx="6670568" cy="334344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Butt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Después </a:t>
            </a:r>
          </a:p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 la </a:t>
            </a:r>
          </a:p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Fórmula </a:t>
            </a:r>
          </a:p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endParaRPr lang="es-MX" sz="7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pic>
        <p:nvPicPr>
          <p:cNvPr id="4" name="Imagen 3" descr="Imagen que contiene persona, hombre&#10;&#10;Descripción generada con confianza muy alta">
            <a:extLst>
              <a:ext uri="{FF2B5EF4-FFF2-40B4-BE49-F238E27FC236}">
                <a16:creationId xmlns:a16="http://schemas.microsoft.com/office/drawing/2014/main" id="{C95B7307-6A16-4B48-A23B-CF597BBD4D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9781" y="2078"/>
            <a:ext cx="5183172" cy="6855922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4EECE62-9F1A-4BB6-A8CA-9B71500034A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10" name="Imagen 9" descr="Imagen que contiene exterior&#10;&#10;Descripción generada con confianza muy alta">
            <a:extLst>
              <a:ext uri="{FF2B5EF4-FFF2-40B4-BE49-F238E27FC236}">
                <a16:creationId xmlns:a16="http://schemas.microsoft.com/office/drawing/2014/main" id="{F179E25C-53EE-4862-820A-603E38E4D8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2578"/>
            <a:ext cx="12192000" cy="880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518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100"/>
                            </p:stCondLst>
                            <p:childTnLst>
                              <p:par>
                                <p:cTn id="15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1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Imagen que contiene automóvil, nieve, moto de nieve, transporte&#10;&#10;Descripción generada con confianza muy alta">
            <a:extLst>
              <a:ext uri="{FF2B5EF4-FFF2-40B4-BE49-F238E27FC236}">
                <a16:creationId xmlns:a16="http://schemas.microsoft.com/office/drawing/2014/main" id="{A68F538F-19A8-4F96-AD9B-B6B8D6E4E1D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"/>
          <a:stretch/>
        </p:blipFill>
        <p:spPr>
          <a:xfrm>
            <a:off x="-28538" y="3423080"/>
            <a:ext cx="6149769" cy="3530788"/>
          </a:xfrm>
          <a:prstGeom prst="rect">
            <a:avLst/>
          </a:prstGeom>
        </p:spPr>
      </p:pic>
      <p:pic>
        <p:nvPicPr>
          <p:cNvPr id="9" name="Imagen 8" descr="Imagen que contiene carretera, automóvil, edificio, exterior&#10;&#10;Descripción generada con confianza muy alta">
            <a:extLst>
              <a:ext uri="{FF2B5EF4-FFF2-40B4-BE49-F238E27FC236}">
                <a16:creationId xmlns:a16="http://schemas.microsoft.com/office/drawing/2014/main" id="{6641CBDF-6D33-43B8-9B3D-70FD0120B10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53"/>
          <a:stretch/>
        </p:blipFill>
        <p:spPr>
          <a:xfrm>
            <a:off x="6110748" y="1"/>
            <a:ext cx="6267366" cy="3414252"/>
          </a:xfrm>
          <a:prstGeom prst="rect">
            <a:avLst/>
          </a:prstGeom>
        </p:spPr>
      </p:pic>
      <p:pic>
        <p:nvPicPr>
          <p:cNvPr id="17" name="Imagen 16" descr="Imagen que contiene nieve, cielo, exterior, montaña&#10;&#10;Descripción generada con confianza muy alta">
            <a:extLst>
              <a:ext uri="{FF2B5EF4-FFF2-40B4-BE49-F238E27FC236}">
                <a16:creationId xmlns:a16="http://schemas.microsoft.com/office/drawing/2014/main" id="{4900ABDD-04E1-4C54-B772-30BCE2DEEAB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36"/>
          <a:stretch/>
        </p:blipFill>
        <p:spPr>
          <a:xfrm>
            <a:off x="6119622" y="3399504"/>
            <a:ext cx="6072378" cy="3502344"/>
          </a:xfrm>
          <a:prstGeom prst="rect">
            <a:avLst/>
          </a:prstGeom>
        </p:spPr>
      </p:pic>
      <p:pic>
        <p:nvPicPr>
          <p:cNvPr id="19" name="Imagen 18" descr="Imagen que contiene nieve, exterior, edificio, suelo&#10;&#10;Descripción generada con confianza muy alta">
            <a:extLst>
              <a:ext uri="{FF2B5EF4-FFF2-40B4-BE49-F238E27FC236}">
                <a16:creationId xmlns:a16="http://schemas.microsoft.com/office/drawing/2014/main" id="{1A72A370-BAC3-4AA5-BB6C-E2E5D694E58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33"/>
          <a:stretch/>
        </p:blipFill>
        <p:spPr>
          <a:xfrm>
            <a:off x="-162232" y="-27863"/>
            <a:ext cx="6274405" cy="3456452"/>
          </a:xfrm>
          <a:prstGeom prst="rect">
            <a:avLst/>
          </a:prstGeom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018E50B5-91B9-4BA7-8272-A01267DAEB84}"/>
              </a:ext>
            </a:extLst>
          </p:cNvPr>
          <p:cNvSpPr/>
          <p:nvPr/>
        </p:nvSpPr>
        <p:spPr>
          <a:xfrm>
            <a:off x="-9987" y="2380241"/>
            <a:ext cx="609615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2007, 2008   y 2012,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consagró campeón  del Trofeo Andros,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campeonato francés de automovilismo sobre hielo.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Imagen 12" descr="Imagen que contiene automóvil, carretera, exterior, nieve&#10;&#10;Descripción generada con confianza muy alta">
            <a:extLst>
              <a:ext uri="{FF2B5EF4-FFF2-40B4-BE49-F238E27FC236}">
                <a16:creationId xmlns:a16="http://schemas.microsoft.com/office/drawing/2014/main" id="{5C16926F-17B9-4C02-B83A-55F8B8E9943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"/>
            <a:ext cx="12192000" cy="685800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768640E6-7971-4E03-8441-49F803F89A3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45799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625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768640E6-7971-4E03-8441-49F803F89A3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8" name="Imagen 7" descr="Imagen que contiene bicicleta, exterior, árbol, persona&#10;&#10;Descripción generada con confianza muy alta">
            <a:extLst>
              <a:ext uri="{FF2B5EF4-FFF2-40B4-BE49-F238E27FC236}">
                <a16:creationId xmlns:a16="http://schemas.microsoft.com/office/drawing/2014/main" id="{D350B069-24E1-4812-8910-BF222369F3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144" y="0"/>
            <a:ext cx="2276856" cy="3429000"/>
          </a:xfrm>
          <a:prstGeom prst="rect">
            <a:avLst/>
          </a:prstGeom>
        </p:spPr>
      </p:pic>
      <p:pic>
        <p:nvPicPr>
          <p:cNvPr id="12" name="Imagen 11" descr="Imagen que contiene bicicleta, exterior, persona, hierba&#10;&#10;Descripción generada con confianza muy alta">
            <a:extLst>
              <a:ext uri="{FF2B5EF4-FFF2-40B4-BE49-F238E27FC236}">
                <a16:creationId xmlns:a16="http://schemas.microsoft.com/office/drawing/2014/main" id="{36533E6E-CB54-4F17-846A-238E45B394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704" y="0"/>
            <a:ext cx="2595716" cy="3434332"/>
          </a:xfrm>
          <a:prstGeom prst="rect">
            <a:avLst/>
          </a:prstGeom>
        </p:spPr>
      </p:pic>
      <p:pic>
        <p:nvPicPr>
          <p:cNvPr id="14" name="Imagen 13" descr="Imagen que contiene exterior, carretera, bicicleta, cielo&#10;&#10;Descripción generada con confianza muy alta">
            <a:extLst>
              <a:ext uri="{FF2B5EF4-FFF2-40B4-BE49-F238E27FC236}">
                <a16:creationId xmlns:a16="http://schemas.microsoft.com/office/drawing/2014/main" id="{0F54AB45-E211-4885-A64F-686474301D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419" y="-45720"/>
            <a:ext cx="2319725" cy="3467989"/>
          </a:xfrm>
          <a:prstGeom prst="rect">
            <a:avLst/>
          </a:prstGeom>
        </p:spPr>
      </p:pic>
      <p:pic>
        <p:nvPicPr>
          <p:cNvPr id="5" name="Imagen 4" descr="Imagen que contiene persona, exterior, hierba, de pie&#10;&#10;Descripción generada con confianza muy alta">
            <a:extLst>
              <a:ext uri="{FF2B5EF4-FFF2-40B4-BE49-F238E27FC236}">
                <a16:creationId xmlns:a16="http://schemas.microsoft.com/office/drawing/2014/main" id="{A2FC3556-BF38-4F28-89D7-9A236B3EEB6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8" r="3661"/>
          <a:stretch/>
        </p:blipFill>
        <p:spPr>
          <a:xfrm>
            <a:off x="-214835" y="0"/>
            <a:ext cx="5206181" cy="3447693"/>
          </a:xfrm>
          <a:prstGeom prst="rect">
            <a:avLst/>
          </a:prstGeom>
        </p:spPr>
      </p:pic>
      <p:pic>
        <p:nvPicPr>
          <p:cNvPr id="16" name="Imagen 15" descr="Imagen que contiene hierba, exterior, árbol, deporte&#10;&#10;Descripción generada con confianza muy alta">
            <a:extLst>
              <a:ext uri="{FF2B5EF4-FFF2-40B4-BE49-F238E27FC236}">
                <a16:creationId xmlns:a16="http://schemas.microsoft.com/office/drawing/2014/main" id="{559223E0-37A1-4780-8D52-EA6E5018AEC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547" y="4182091"/>
            <a:ext cx="4055807" cy="2702181"/>
          </a:xfrm>
          <a:prstGeom prst="rect">
            <a:avLst/>
          </a:prstGeom>
        </p:spPr>
      </p:pic>
      <p:pic>
        <p:nvPicPr>
          <p:cNvPr id="18" name="Imagen 17" descr="Imagen que contiene rojo, cielo&#10;&#10;Descripción generada con confianza muy alta">
            <a:extLst>
              <a:ext uri="{FF2B5EF4-FFF2-40B4-BE49-F238E27FC236}">
                <a16:creationId xmlns:a16="http://schemas.microsoft.com/office/drawing/2014/main" id="{EC6878B1-1087-4355-9A7B-3C63D756F1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99" y="3433922"/>
            <a:ext cx="4058259" cy="4058259"/>
          </a:xfrm>
          <a:prstGeom prst="rect">
            <a:avLst/>
          </a:prstGeom>
        </p:spPr>
      </p:pic>
      <p:pic>
        <p:nvPicPr>
          <p:cNvPr id="20" name="Imagen 19" descr="Imagen que contiene cielo, exterior, esquí, transporte&#10;&#10;Descripción generada con confianza muy alta">
            <a:extLst>
              <a:ext uri="{FF2B5EF4-FFF2-40B4-BE49-F238E27FC236}">
                <a16:creationId xmlns:a16="http://schemas.microsoft.com/office/drawing/2014/main" id="{A440984C-CABE-41DD-8449-E7400490CA2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1271" y="3429000"/>
            <a:ext cx="4063181" cy="4063181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A44094D4-F5E2-4BB3-BBC8-5FC83F5B3FD1}"/>
              </a:ext>
            </a:extLst>
          </p:cNvPr>
          <p:cNvSpPr/>
          <p:nvPr/>
        </p:nvSpPr>
        <p:spPr>
          <a:xfrm>
            <a:off x="0" y="3463764"/>
            <a:ext cx="1218708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Fuera del mundo automovilístico,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 aficionado al golf, además de un ciclista muy activo y colabora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diseñador con la empresa de cuadros de bicicleta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Cyfac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 descr="Imagen que contiene persona, árbol, exterior, hombre&#10;&#10;Descripción generada con confianza muy alta">
            <a:extLst>
              <a:ext uri="{FF2B5EF4-FFF2-40B4-BE49-F238E27FC236}">
                <a16:creationId xmlns:a16="http://schemas.microsoft.com/office/drawing/2014/main" id="{C3DD7B1A-FD4A-4DC7-BA72-62F253F5F0A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59"/>
            <a:ext cx="12192000" cy="6866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837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1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625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exterior, edificio, calle&#10;&#10;Descripción generada con confianza muy alta">
            <a:extLst>
              <a:ext uri="{FF2B5EF4-FFF2-40B4-BE49-F238E27FC236}">
                <a16:creationId xmlns:a16="http://schemas.microsoft.com/office/drawing/2014/main" id="{996B5445-246C-4A28-A989-035792CDDF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10089" cy="685800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1769806" y="271222"/>
            <a:ext cx="8642555" cy="21770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Renault </a:t>
            </a:r>
            <a:r>
              <a:rPr lang="es-ES" sz="72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e.Dams</a:t>
            </a:r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.</a:t>
            </a:r>
            <a:endParaRPr lang="es-MX" sz="7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99B7BEA-CE64-4DE9-B375-675B025BFE8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7" name="Imagen 6" descr="Imagen que contiene persona, juego atlético, exterior, deporte&#10;&#10;Descripción generada con confianza muy alta">
            <a:extLst>
              <a:ext uri="{FF2B5EF4-FFF2-40B4-BE49-F238E27FC236}">
                <a16:creationId xmlns:a16="http://schemas.microsoft.com/office/drawing/2014/main" id="{0F5D8D4E-3E24-4B1D-AD49-99C3837475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5751" y="-15240"/>
            <a:ext cx="138896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026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1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6096000" y="1436349"/>
            <a:ext cx="6096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Alain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festejando junto al equipo Renault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e.Dams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victoria en el Punta del Este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ePrix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2015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Fórmula E.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2AD70DF-8B34-41DC-A698-D32C2C32F83E}"/>
              </a:ext>
            </a:extLst>
          </p:cNvPr>
          <p:cNvSpPr/>
          <p:nvPr/>
        </p:nvSpPr>
        <p:spPr>
          <a:xfrm>
            <a:off x="0" y="4110719"/>
            <a:ext cx="6096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Junto con Jean-Paul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Driot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propietario de </a:t>
            </a:r>
            <a:r>
              <a:rPr lang="es-ES" sz="2000" b="1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DAMS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con el patrocinio de Renault, funda en 2014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escudería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e.dams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Renault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competir en la temporada inaugural 2014-15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campeonato mundial de Fórmula 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organizado por la Federación Internacional del Automóvil (</a:t>
            </a:r>
            <a:r>
              <a:rPr lang="es-ES" sz="2600" b="1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FIA)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https://upload.wikimedia.org/wikipedia/commons/thumb/5/53/2015_Punta_del_Este_ePrix_Podium_096.JPG/250px-2015_Punta_del_Este_ePrix_Podium_096.JPG">
            <a:extLst>
              <a:ext uri="{FF2B5EF4-FFF2-40B4-BE49-F238E27FC236}">
                <a16:creationId xmlns:a16="http://schemas.microsoft.com/office/drawing/2014/main" id="{C3BD2AA2-C9EE-4637-89AB-B89E3E527BA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64"/>
          <a:stretch/>
        </p:blipFill>
        <p:spPr bwMode="auto">
          <a:xfrm>
            <a:off x="368711" y="279637"/>
            <a:ext cx="5596345" cy="3348465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6EE7373F-B877-4891-880E-D615EAC3B12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9" name="Imagen 8" descr="Imagen que contiene persona, deporte, juego atlético, reproductor&#10;&#10;Descripción generada con confianza muy alta">
            <a:extLst>
              <a:ext uri="{FF2B5EF4-FFF2-40B4-BE49-F238E27FC236}">
                <a16:creationId xmlns:a16="http://schemas.microsoft.com/office/drawing/2014/main" id="{745C433E-E887-42DE-87BF-CA4544332A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055" y="2689820"/>
            <a:ext cx="6258079" cy="416162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2" name="Imagen 11" descr="Imagen que contiene cielo, edificio, exterior, carretera&#10;&#10;Descripción generada con confianza muy alta">
            <a:extLst>
              <a:ext uri="{FF2B5EF4-FFF2-40B4-BE49-F238E27FC236}">
                <a16:creationId xmlns:a16="http://schemas.microsoft.com/office/drawing/2014/main" id="{2208D2C2-4876-4DE0-B8CF-DCF91F6585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528" y="-397222"/>
            <a:ext cx="12270656" cy="766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88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125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975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persona, hombre, traje, corbata&#10;&#10;Descripción generada con confianza muy alta">
            <a:extLst>
              <a:ext uri="{FF2B5EF4-FFF2-40B4-BE49-F238E27FC236}">
                <a16:creationId xmlns:a16="http://schemas.microsoft.com/office/drawing/2014/main" id="{A0332127-431F-4B60-AB55-D1B134F34E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106" y="3200399"/>
            <a:ext cx="3429819" cy="3642845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6096000" y="1392092"/>
            <a:ext cx="5761702" cy="12311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Distinciones</a:t>
            </a:r>
            <a:endParaRPr lang="es-MX" sz="7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pic>
        <p:nvPicPr>
          <p:cNvPr id="8" name="Imagen 7" descr="Imagen que contiene rojo, persona, interior&#10;&#10;Descripción generada con confianza alta">
            <a:extLst>
              <a:ext uri="{FF2B5EF4-FFF2-40B4-BE49-F238E27FC236}">
                <a16:creationId xmlns:a16="http://schemas.microsoft.com/office/drawing/2014/main" id="{A63EABEC-6F54-4864-8C7D-ECDBDBF671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45" y="0"/>
            <a:ext cx="10271286" cy="684324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10BB6C1-C126-47F4-A088-F3A8B0C5C9C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149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2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2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-103236" y="159024"/>
            <a:ext cx="6096000" cy="68589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Legion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d'Honneur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Francia,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1985</a:t>
            </a:r>
          </a:p>
          <a:p>
            <a:pPr algn="ctr">
              <a:lnSpc>
                <a:spcPts val="2000"/>
              </a:lnSpc>
              <a:spcAft>
                <a:spcPts val="0"/>
              </a:spcAft>
            </a:pPr>
            <a:endParaRPr lang="es-MX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Trofeo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Campeón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de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Campeones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Club de Pilotos de grandes premios en retiro,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1988</a:t>
            </a:r>
          </a:p>
          <a:p>
            <a:pPr algn="ctr">
              <a:lnSpc>
                <a:spcPts val="2000"/>
              </a:lnSpc>
              <a:spcAft>
                <a:spcPts val="0"/>
              </a:spcAft>
            </a:pPr>
            <a:endParaRPr lang="es-MX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OBE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Bretaña,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1993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Salón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Internacional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de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la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Fama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de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los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Deportes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Motorizados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1999</a:t>
            </a:r>
          </a:p>
          <a:p>
            <a:pPr algn="ctr">
              <a:lnSpc>
                <a:spcPts val="2000"/>
              </a:lnSpc>
              <a:spcAft>
                <a:spcPts val="0"/>
              </a:spcAft>
            </a:pPr>
            <a:endParaRPr lang="es-MX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Premio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Mundial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del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siglo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en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deportes</a:t>
            </a: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noviembre de 1999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mesa&#10;&#10;Descripción generada con confianza alta">
            <a:extLst>
              <a:ext uri="{FF2B5EF4-FFF2-40B4-BE49-F238E27FC236}">
                <a16:creationId xmlns:a16="http://schemas.microsoft.com/office/drawing/2014/main" id="{39FF4B6C-B749-42F5-9AD1-07981BD0C6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390" y="12335"/>
            <a:ext cx="4606549" cy="68580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94269A49-D0C2-490C-975B-9B6C1A06931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F46C045E-7262-4041-9CA4-8E50E1D1609F}"/>
              </a:ext>
            </a:extLst>
          </p:cNvPr>
          <p:cNvGrpSpPr/>
          <p:nvPr/>
        </p:nvGrpSpPr>
        <p:grpSpPr>
          <a:xfrm>
            <a:off x="-1" y="-117982"/>
            <a:ext cx="12314903" cy="7135026"/>
            <a:chOff x="0" y="-13758973"/>
            <a:chExt cx="12192000" cy="6858000"/>
          </a:xfrm>
        </p:grpSpPr>
        <p:sp>
          <p:nvSpPr>
            <p:cNvPr id="6" name="CuadroTexto 5">
              <a:extLst>
                <a:ext uri="{FF2B5EF4-FFF2-40B4-BE49-F238E27FC236}">
                  <a16:creationId xmlns:a16="http://schemas.microsoft.com/office/drawing/2014/main" id="{747FE00B-1FC3-43FD-A549-DE85B8108EC5}"/>
                </a:ext>
              </a:extLst>
            </p:cNvPr>
            <p:cNvSpPr txBox="1"/>
            <p:nvPr/>
          </p:nvSpPr>
          <p:spPr>
            <a:xfrm>
              <a:off x="0" y="-13758973"/>
              <a:ext cx="12192000" cy="685800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prstTxWarp prst="textPlain">
                <a:avLst/>
              </a:prstTxWarp>
              <a:spAutoFit/>
            </a:bodyPr>
            <a:lstStyle/>
            <a:p>
              <a:r>
                <a:rPr lang="es-ES" sz="9600" dirty="0"/>
                <a:t>   </a:t>
              </a:r>
              <a:endParaRPr lang="es-MX" sz="9600" dirty="0"/>
            </a:p>
          </p:txBody>
        </p:sp>
        <p:pic>
          <p:nvPicPr>
            <p:cNvPr id="7" name="Imagen 6" descr="Imagen que contiene hombre, interior, persona&#10;&#10;Descripción generada con confianza alta">
              <a:extLst>
                <a:ext uri="{FF2B5EF4-FFF2-40B4-BE49-F238E27FC236}">
                  <a16:creationId xmlns:a16="http://schemas.microsoft.com/office/drawing/2014/main" id="{938ADF69-A359-4632-BED3-40EBBCF7D9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48849" y="-13472993"/>
              <a:ext cx="9325163" cy="6313637"/>
            </a:xfrm>
            <a:prstGeom prst="rect">
              <a:avLst/>
            </a:prstGeom>
            <a:effectLst>
              <a:softEdge rad="254000"/>
            </a:effectLst>
          </p:spPr>
        </p:pic>
      </p:grpSp>
    </p:spTree>
    <p:extLst>
      <p:ext uri="{BB962C8B-B14F-4D97-AF65-F5344CB8AC3E}">
        <p14:creationId xmlns:p14="http://schemas.microsoft.com/office/powerpoint/2010/main" val="3216647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125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875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7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3375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875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9625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9125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75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2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5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7875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5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875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7005481" y="507188"/>
            <a:ext cx="4306529" cy="185254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Apodos</a:t>
            </a:r>
            <a:endParaRPr lang="es-MX" sz="7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pic>
        <p:nvPicPr>
          <p:cNvPr id="4" name="Imagen 3" descr="Imagen que contiene persona, hombre, transporte, cortadora de césped&#10;&#10;Descripción generada con confianza muy alta">
            <a:extLst>
              <a:ext uri="{FF2B5EF4-FFF2-40B4-BE49-F238E27FC236}">
                <a16:creationId xmlns:a16="http://schemas.microsoft.com/office/drawing/2014/main" id="{405F66F1-0ECF-43F4-B6F2-5D08A9E2F2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52" y="-21514"/>
            <a:ext cx="5682479" cy="687951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C4E5F0FE-09AD-4519-ADAE-55B00772087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9654D47-5617-4351-9634-7CBF692243AE}"/>
              </a:ext>
            </a:extLst>
          </p:cNvPr>
          <p:cNvSpPr/>
          <p:nvPr/>
        </p:nvSpPr>
        <p:spPr>
          <a:xfrm>
            <a:off x="6096000" y="2439223"/>
            <a:ext cx="6096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Maestro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6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Profesor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6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Calculador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6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Frog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(«Rana», por Nelson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6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Bitch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(«Rápido hijo de puta», por Niki Lauda)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6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"El Napoleón de los Circuitos"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2C5541E-8E74-44D3-8133-B2F2C4E5D0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598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1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7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337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375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362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90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235968" y="271222"/>
            <a:ext cx="6096000" cy="235399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Logros </a:t>
            </a:r>
          </a:p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en </a:t>
            </a:r>
          </a:p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Fórmula 1</a:t>
            </a:r>
            <a:endParaRPr lang="es-MX" sz="7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pic>
        <p:nvPicPr>
          <p:cNvPr id="6" name="Imagen 5" descr="Imagen que contiene transporte, persona&#10;&#10;Descripción generada con confianza alta">
            <a:extLst>
              <a:ext uri="{FF2B5EF4-FFF2-40B4-BE49-F238E27FC236}">
                <a16:creationId xmlns:a16="http://schemas.microsoft.com/office/drawing/2014/main" id="{496829FD-1C37-4E67-BE02-218E31052F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7210" y="125235"/>
            <a:ext cx="4159045" cy="306641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D8026F8-7015-4F62-BEA8-D4578005B3D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7" name="Imagen 6" descr="Imagen que contiene rojo, interior&#10;&#10;Descripción generada con confianza alta">
            <a:extLst>
              <a:ext uri="{FF2B5EF4-FFF2-40B4-BE49-F238E27FC236}">
                <a16:creationId xmlns:a16="http://schemas.microsoft.com/office/drawing/2014/main" id="{1D63FC72-278D-48D0-A65D-0E53F39389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9530" cy="763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697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0" y="787416"/>
            <a:ext cx="60960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Campeón mundial de Fórmula 1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1985, 1986, 1989 y 1993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Segundo puesto del Campeonato Mundial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1983, 1984, 1988 y 1990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Completó 199 grandes premios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6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51 victorias en grandes premios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6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798,5 puntos de campeonato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6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106 podios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6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41 vueltas rápidas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6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6 victorias en el Gran Premio de Francia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persona, hombre, interior, pared&#10;&#10;Descripción generada con confianza muy alta">
            <a:extLst>
              <a:ext uri="{FF2B5EF4-FFF2-40B4-BE49-F238E27FC236}">
                <a16:creationId xmlns:a16="http://schemas.microsoft.com/office/drawing/2014/main" id="{EBBE4002-D8D6-4D2F-9086-A85F4B1992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0935" y="36513"/>
            <a:ext cx="4606549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6CCAA334-C4D2-4E29-8078-C2298CCF81D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0D9C269A-2DD5-4922-BB1C-250075B950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181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12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625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87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375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625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1125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6125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9375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975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5781365" y="560446"/>
            <a:ext cx="6268064" cy="482272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Fad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Comparación con compañeros </a:t>
            </a:r>
          </a:p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 equipo</a:t>
            </a:r>
            <a:endParaRPr lang="es-MX" sz="7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pic>
        <p:nvPicPr>
          <p:cNvPr id="8" name="Imagen 7" descr="Imagen que contiene cielo, persona, exterior, hombre&#10;&#10;Descripción generada con confianza muy alta">
            <a:extLst>
              <a:ext uri="{FF2B5EF4-FFF2-40B4-BE49-F238E27FC236}">
                <a16:creationId xmlns:a16="http://schemas.microsoft.com/office/drawing/2014/main" id="{105F0677-89B0-492D-BFED-FE17DEAD5E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757" y="0"/>
            <a:ext cx="4556811" cy="685800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A260D25-3115-4E6B-B658-AB773E84AB3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6" name="Imagen 5" descr="Imagen que contiene carretera, negro&#10;&#10;Descripción generada con confianza alta">
            <a:extLst>
              <a:ext uri="{FF2B5EF4-FFF2-40B4-BE49-F238E27FC236}">
                <a16:creationId xmlns:a16="http://schemas.microsoft.com/office/drawing/2014/main" id="{2E190C24-9578-43BE-9C86-FB911AEC8E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355" y="0"/>
            <a:ext cx="122378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071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10C1976-05D6-49B7-9B12-BE8DAA4AD8C3}"/>
              </a:ext>
            </a:extLst>
          </p:cNvPr>
          <p:cNvSpPr/>
          <p:nvPr/>
        </p:nvSpPr>
        <p:spPr>
          <a:xfrm>
            <a:off x="6096000" y="1569079"/>
            <a:ext cx="609600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curso de su carrera en la Fórmula 1,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 batido a la mayoría de sus compañeros de equipo, incluidos cinco campeones del mundo.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D0126BF-971B-4374-80CE-50F84FF9C87F}"/>
              </a:ext>
            </a:extLst>
          </p:cNvPr>
          <p:cNvSpPr/>
          <p:nvPr/>
        </p:nvSpPr>
        <p:spPr>
          <a:xfrm>
            <a:off x="9833" y="3697760"/>
            <a:ext cx="6096000" cy="22698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tres excepciones son las de 1984,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perdió con Niki Lauda por medio punto;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 primera temporada, con John Watson,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participó en más carreras logrando un punto más;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en 1988, cuando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Senna le ganó por 3 puntos, mediante la regla de descarte que se aplicaba en el campeonato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aquel año.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1B8763D-7D2C-46FB-A20B-A25C11BECCF8}"/>
              </a:ext>
            </a:extLst>
          </p:cNvPr>
          <p:cNvSpPr/>
          <p:nvPr/>
        </p:nvSpPr>
        <p:spPr>
          <a:xfrm>
            <a:off x="1" y="6072253"/>
            <a:ext cx="6105832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puntuación original era de 105 a 94 a favor del francés.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carretera, exterior, patinaje, persona&#10;&#10;Descripción generada con confianza muy alta">
            <a:extLst>
              <a:ext uri="{FF2B5EF4-FFF2-40B4-BE49-F238E27FC236}">
                <a16:creationId xmlns:a16="http://schemas.microsoft.com/office/drawing/2014/main" id="{C50527A1-5959-4E85-A029-0AFE91C885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833" y="3150804"/>
            <a:ext cx="6086167" cy="375820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n 7" descr="Imagen que contiene carretera, edificio, exterior, transporte&#10;&#10;Descripción generada con confianza muy alta">
            <a:extLst>
              <a:ext uri="{FF2B5EF4-FFF2-40B4-BE49-F238E27FC236}">
                <a16:creationId xmlns:a16="http://schemas.microsoft.com/office/drawing/2014/main" id="{D1C3C115-1A72-42BF-A046-48EA53AC24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5559"/>
            <a:ext cx="6086283" cy="36822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A6E641E3-61B1-410A-8EDC-CBDBC8E6938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9" name="Imagen 8" descr="Imagen que contiene persona, hombre&#10;&#10;Descripción generada con confianza muy alta">
            <a:extLst>
              <a:ext uri="{FF2B5EF4-FFF2-40B4-BE49-F238E27FC236}">
                <a16:creationId xmlns:a16="http://schemas.microsoft.com/office/drawing/2014/main" id="{1155ABC5-C46C-4CF4-9FAB-EE634ED76A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3" y="3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772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12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17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9875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0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52A6F9CF-4104-4F56-88E7-44079996C56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grpSp>
        <p:nvGrpSpPr>
          <p:cNvPr id="10" name="Grupo 9">
            <a:extLst>
              <a:ext uri="{FF2B5EF4-FFF2-40B4-BE49-F238E27FC236}">
                <a16:creationId xmlns:a16="http://schemas.microsoft.com/office/drawing/2014/main" id="{BE23308B-B934-4D55-A9BB-EE6EFFD8586A}"/>
              </a:ext>
            </a:extLst>
          </p:cNvPr>
          <p:cNvGrpSpPr/>
          <p:nvPr/>
        </p:nvGrpSpPr>
        <p:grpSpPr>
          <a:xfrm>
            <a:off x="-44948" y="-1143000"/>
            <a:ext cx="12251696" cy="9144000"/>
            <a:chOff x="-14748" y="-1143000"/>
            <a:chExt cx="12192000" cy="9144000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5AFB9809-800A-4E1D-B5B0-12BEC8D8FE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48" y="-1143000"/>
              <a:ext cx="12192000" cy="9144000"/>
            </a:xfrm>
            <a:prstGeom prst="rect">
              <a:avLst/>
            </a:prstGeom>
          </p:spPr>
        </p:pic>
        <p:pic>
          <p:nvPicPr>
            <p:cNvPr id="7" name="Imagen 6" descr="Imagen que contiene persona, hombre, pared, sujetando&#10;&#10;Descripción generada con confianza muy alta">
              <a:extLst>
                <a:ext uri="{FF2B5EF4-FFF2-40B4-BE49-F238E27FC236}">
                  <a16:creationId xmlns:a16="http://schemas.microsoft.com/office/drawing/2014/main" id="{0C2CBBFA-3E97-47E7-B230-35C6AC9A4A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933"/>
            <a:stretch/>
          </p:blipFill>
          <p:spPr>
            <a:xfrm>
              <a:off x="168587" y="569976"/>
              <a:ext cx="4156675" cy="5743982"/>
            </a:xfrm>
            <a:prstGeom prst="roundRect">
              <a:avLst>
                <a:gd name="adj" fmla="val 11111"/>
              </a:avLst>
            </a:prstGeom>
            <a:ln w="190500" cap="rnd">
              <a:solidFill>
                <a:srgbClr val="FFC000"/>
              </a:solidFill>
              <a:prstDash val="solid"/>
            </a:ln>
            <a:effectLst>
              <a:outerShdw blurRad="101600" dist="50800" dir="7200000" algn="tl" rotWithShape="0">
                <a:srgbClr val="000000">
                  <a:alpha val="45000"/>
                </a:srgbClr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FFFFFF"/>
              </a:extrusionClr>
            </a:sp3d>
          </p:spPr>
        </p:pic>
        <p:pic>
          <p:nvPicPr>
            <p:cNvPr id="3" name="Imagen 2" descr="Imagen que contiene persona, hombre&#10;&#10;Descripción generada con confianza muy alta">
              <a:extLst>
                <a:ext uri="{FF2B5EF4-FFF2-40B4-BE49-F238E27FC236}">
                  <a16:creationId xmlns:a16="http://schemas.microsoft.com/office/drawing/2014/main" id="{71F1789C-612E-4C26-B1DC-227354AF9CF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4045" y="541842"/>
              <a:ext cx="4317466" cy="5799965"/>
            </a:xfrm>
            <a:prstGeom prst="roundRect">
              <a:avLst>
                <a:gd name="adj" fmla="val 11111"/>
              </a:avLst>
            </a:prstGeom>
            <a:ln w="190500" cap="rnd">
              <a:solidFill>
                <a:srgbClr val="C00000"/>
              </a:solidFill>
              <a:prstDash val="solid"/>
            </a:ln>
            <a:effectLst>
              <a:outerShdw blurRad="101600" dist="50800" dir="7200000" algn="tl" rotWithShape="0">
                <a:srgbClr val="000000">
                  <a:alpha val="45000"/>
                </a:srgbClr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FFFFFF"/>
              </a:extrusionClr>
            </a:sp3d>
          </p:spPr>
        </p:pic>
      </p:grpSp>
      <p:pic>
        <p:nvPicPr>
          <p:cNvPr id="11" name="Imagen 10">
            <a:extLst>
              <a:ext uri="{FF2B5EF4-FFF2-40B4-BE49-F238E27FC236}">
                <a16:creationId xmlns:a16="http://schemas.microsoft.com/office/drawing/2014/main" id="{F8557AEF-2C2C-4247-937D-4896A8B3545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33"/>
          <a:stretch/>
        </p:blipFill>
        <p:spPr>
          <a:xfrm>
            <a:off x="-44948" y="-368696"/>
            <a:ext cx="12300702" cy="7635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215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8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Prost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3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11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58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 descr="Imagen que contiene carretera, hierba, exterior, carrera de coches&#10;&#10;Descripción generada con confianza muy alta">
            <a:extLst>
              <a:ext uri="{FF2B5EF4-FFF2-40B4-BE49-F238E27FC236}">
                <a16:creationId xmlns:a16="http://schemas.microsoft.com/office/drawing/2014/main" id="{EFB55BBC-4323-43A0-A2EE-3ACFBA360E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719" y="-21901"/>
            <a:ext cx="12237720" cy="6879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781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Gabriel's Oboe Fs-Eaglenest-1.wav"/>
          </p:stSnd>
        </p:sndAc>
      </p:transition>
    </mc:Choice>
    <mc:Fallback xmlns="">
      <p:transition spd="slow" advTm="0">
        <p:fade/>
        <p:sndAc>
          <p:stSnd>
            <p:snd r:embed="rId10" name="Gabriel's Oboe Fs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Alain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Prost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lvl="0" algn="ctr" defTabSz="1219140">
              <a:lnSpc>
                <a:spcPts val="3333"/>
              </a:lnSpc>
              <a:defRPr/>
            </a:pPr>
            <a:r>
              <a:rPr lang="es-ES" sz="3200" b="1" kern="0" spc="5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Edwardian Script ITC" pitchFamily="66" charset="0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04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 descr="Imagen que contiene carretera, exterior, suelo, valla&#10;&#10;Descripción generada con confianza muy alta">
            <a:extLst>
              <a:ext uri="{FF2B5EF4-FFF2-40B4-BE49-F238E27FC236}">
                <a16:creationId xmlns:a16="http://schemas.microsoft.com/office/drawing/2014/main" id="{DED4E1C6-2465-43C4-A820-C15DDDE3C8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358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Gabriel's Oboe PD-Eaglenest-1.wav"/>
          </p:stSnd>
        </p:sndAc>
      </p:transition>
    </mc:Choice>
    <mc:Fallback xmlns="">
      <p:transition spd="slow" advTm="0">
        <p:fade/>
        <p:sndAc>
          <p:stSnd>
            <p:snd r:embed="rId10" name="Gabriel's Oboe PD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5722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238369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13486</TotalTime>
  <Words>4107</Words>
  <Application>Microsoft Office PowerPoint</Application>
  <PresentationFormat>Panorámica</PresentationFormat>
  <Paragraphs>647</Paragraphs>
  <Slides>53</Slides>
  <Notes>5</Notes>
  <HiddenSlides>1</HiddenSlides>
  <MMClips>3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67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1_Tema de Office</vt:lpstr>
      <vt:lpstr>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1985, 1986, 1989 y 1993  Alain Prost   Versión Completa  5504  Misppsx</dc:title>
  <dc:creator>Eagle's nest</dc:creator>
  <cp:lastModifiedBy>Eagle's nest</cp:lastModifiedBy>
  <cp:revision>1203</cp:revision>
  <dcterms:created xsi:type="dcterms:W3CDTF">2017-07-02T00:56:35Z</dcterms:created>
  <dcterms:modified xsi:type="dcterms:W3CDTF">2018-02-26T01:47:11Z</dcterms:modified>
</cp:coreProperties>
</file>