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5"/>
  </p:notesMasterIdLst>
  <p:sldIdLst>
    <p:sldId id="914" r:id="rId3"/>
    <p:sldId id="528" r:id="rId4"/>
    <p:sldId id="529" r:id="rId5"/>
    <p:sldId id="845" r:id="rId6"/>
    <p:sldId id="827" r:id="rId7"/>
    <p:sldId id="844" r:id="rId8"/>
    <p:sldId id="846" r:id="rId9"/>
    <p:sldId id="849" r:id="rId10"/>
    <p:sldId id="850" r:id="rId11"/>
    <p:sldId id="834" r:id="rId12"/>
    <p:sldId id="829" r:id="rId13"/>
    <p:sldId id="852" r:id="rId14"/>
    <p:sldId id="853" r:id="rId15"/>
    <p:sldId id="854" r:id="rId16"/>
    <p:sldId id="857" r:id="rId17"/>
    <p:sldId id="835" r:id="rId18"/>
    <p:sldId id="859" r:id="rId19"/>
    <p:sldId id="862" r:id="rId20"/>
    <p:sldId id="866" r:id="rId21"/>
    <p:sldId id="870" r:id="rId22"/>
    <p:sldId id="874" r:id="rId23"/>
    <p:sldId id="836" r:id="rId24"/>
    <p:sldId id="878" r:id="rId25"/>
    <p:sldId id="882" r:id="rId26"/>
    <p:sldId id="913" r:id="rId27"/>
    <p:sldId id="886" r:id="rId28"/>
    <p:sldId id="890" r:id="rId29"/>
    <p:sldId id="838" r:id="rId30"/>
    <p:sldId id="895" r:id="rId31"/>
    <p:sldId id="837" r:id="rId32"/>
    <p:sldId id="900" r:id="rId33"/>
    <p:sldId id="903" r:id="rId34"/>
    <p:sldId id="906" r:id="rId35"/>
    <p:sldId id="843" r:id="rId36"/>
    <p:sldId id="908" r:id="rId37"/>
    <p:sldId id="910" r:id="rId38"/>
    <p:sldId id="851" r:id="rId39"/>
    <p:sldId id="848" r:id="rId40"/>
    <p:sldId id="847" r:id="rId41"/>
    <p:sldId id="805" r:id="rId42"/>
    <p:sldId id="806" r:id="rId43"/>
    <p:sldId id="807" r:id="rId4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C29"/>
    <a:srgbClr val="1A2028"/>
    <a:srgbClr val="151A21"/>
    <a:srgbClr val="181E26"/>
    <a:srgbClr val="12161C"/>
    <a:srgbClr val="1C232C"/>
    <a:srgbClr val="222A35"/>
    <a:srgbClr val="14181E"/>
    <a:srgbClr val="0F1217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94" autoAdjust="0"/>
    <p:restoredTop sz="94322" autoAdjust="0"/>
  </p:normalViewPr>
  <p:slideViewPr>
    <p:cSldViewPr snapToGrid="0" showGuides="1">
      <p:cViewPr varScale="1">
        <p:scale>
          <a:sx n="62" d="100"/>
          <a:sy n="62" d="100"/>
        </p:scale>
        <p:origin x="498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35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0079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1FFA-4AEC-48C4-94FD-C2C441AA9FD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A4BD-2451-4CAD-BF15-95C4B669297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2BB7-CFA3-4DDA-B0A9-CBBE6B12C8C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ADC86-9960-4375-9DAB-1FA41A263D84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ACD6C-04EF-460C-9D8D-E67392AE3386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0E3D9-1625-4E08-8586-91D313FBC521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348-42E0-4413-8D32-479E6EE489FD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7E77-8AB6-4EC4-9FCE-0C4CE287692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5EBE8-ACBE-4C21-AB37-E8BE72E23230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FC50B-8584-42D5-9C65-1F59AE9FA16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B63F5-3AEA-4044-865B-C0382B497F3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EEAF-7E8C-4845-8ADD-6249956EFFD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8717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8A380-AF3B-4E9E-9A75-0FAB2463F2A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8308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53D83-DFB9-490F-A2D4-AB9827AA21D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9771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06D90-D70E-4375-ADC9-5FDB6AA9327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0871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585D2-276B-48AF-9D97-B47D7AFB7B9B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665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61B61-8FED-4A9F-AA1C-0C392A9D942C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6079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DDF65-C789-41C5-83C2-92787F465B6E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9240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947D4-243C-4F7D-8DC5-763786A6321D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45724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36F54-AA4F-471A-B21D-E7AF3AE7640B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96765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6F725-B059-47E1-A2E4-7A71F68C64D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9360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7CD6-EDCB-4C36-802C-99CDD1697CD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2892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37309-FC8B-418B-9166-DB47F2353B2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0310119-9A07-4BA6-B3C3-DD511FD6202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8953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3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3.png"/><Relationship Id="rId5" Type="http://schemas.openxmlformats.org/officeDocument/2006/relationships/image" Target="../media/image62.jpg"/><Relationship Id="rId10" Type="http://schemas.openxmlformats.org/officeDocument/2006/relationships/audio" Target="../media/audio6.wav"/><Relationship Id="rId4" Type="http://schemas.openxmlformats.org/officeDocument/2006/relationships/audio" Target="../media/audio6.wav"/><Relationship Id="rId9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7007846" y="2229646"/>
            <a:ext cx="510294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Tri-campeón Mundial F1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1981 1983 1987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5091" y="162916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Nelson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Piquet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54824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8051909" y="603785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2" y="525181"/>
            <a:ext cx="12185107" cy="10269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90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stocrat" pitchFamily="2" charset="0"/>
                <a:ea typeface="+mn-ea"/>
                <a:cs typeface="+mn-cs"/>
              </a:rPr>
              <a:t>Hoy narraremos la historia del decimo noveno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90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stocrat" pitchFamily="2" charset="0"/>
                <a:ea typeface="+mn-ea"/>
                <a:cs typeface="+mn-cs"/>
              </a:rPr>
              <a:t>un gran corredor de autos en el mundo, primero en proclamarse campeón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 w="190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ristocrat" pitchFamily="2" charset="0"/>
                <a:ea typeface="+mn-ea"/>
                <a:cs typeface="+mn-cs"/>
              </a:rPr>
              <a:t>en un monoplaza con impulsor turbo alimentado…</a:t>
            </a:r>
            <a:endParaRPr kumimoji="0" lang="es-MX" sz="2800" b="0" i="0" u="none" strike="noStrike" kern="1200" cap="none" spc="0" normalizeH="0" baseline="0" noProof="0" dirty="0">
              <a:ln w="1905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Aristocrat" pitchFamily="2" charset="0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, deporte&#10;&#10;Descripción generada con confianza muy alta">
            <a:extLst>
              <a:ext uri="{FF2B5EF4-FFF2-40B4-BE49-F238E27FC236}">
                <a16:creationId xmlns:a16="http://schemas.microsoft.com/office/drawing/2014/main" id="{F7B87D80-A8A7-435E-AF68-44029C9B5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625" b="99625" l="1375" r="98250">
                        <a14:foregroundMark x1="11250" y1="75000" x2="11250" y2="75000"/>
                        <a14:foregroundMark x1="20375" y1="68250" x2="20375" y2="68250"/>
                        <a14:foregroundMark x1="25750" y1="73000" x2="25750" y2="73000"/>
                        <a14:foregroundMark x1="20750" y1="62875" x2="20750" y2="62875"/>
                        <a14:foregroundMark x1="19250" y1="60125" x2="19250" y2="60125"/>
                        <a14:foregroundMark x1="23250" y1="64625" x2="23250" y2="64625"/>
                        <a14:foregroundMark x1="23875" y1="67750" x2="23875" y2="67750"/>
                        <a14:foregroundMark x1="24875" y1="68875" x2="24875" y2="68875"/>
                        <a14:foregroundMark x1="25500" y1="71125" x2="25500" y2="71125"/>
                        <a14:foregroundMark x1="15750" y1="56500" x2="15750" y2="56500"/>
                        <a14:foregroundMark x1="11750" y1="54500" x2="11000" y2="54500"/>
                        <a14:foregroundMark x1="5000" y1="55875" x2="5000" y2="55875"/>
                        <a14:foregroundMark x1="4000" y1="55625" x2="4000" y2="55625"/>
                        <a14:foregroundMark x1="2500" y1="60625" x2="2500" y2="60625"/>
                        <a14:foregroundMark x1="9000" y1="64625" x2="9000" y2="64625"/>
                        <a14:foregroundMark x1="6125" y1="62375" x2="6125" y2="62375"/>
                        <a14:foregroundMark x1="5000" y1="61250" x2="5000" y2="61250"/>
                        <a14:foregroundMark x1="10125" y1="58500" x2="10125" y2="58500"/>
                        <a14:foregroundMark x1="14000" y1="61000" x2="14000" y2="61000"/>
                        <a14:foregroundMark x1="13750" y1="66250" x2="13750" y2="66250"/>
                        <a14:foregroundMark x1="18250" y1="71000" x2="18250" y2="71000"/>
                        <a14:foregroundMark x1="29125" y1="76125" x2="29125" y2="76125"/>
                        <a14:foregroundMark x1="20125" y1="76875" x2="20125" y2="76875"/>
                        <a14:foregroundMark x1="25250" y1="81625" x2="25250" y2="81625"/>
                        <a14:foregroundMark x1="22750" y1="75250" x2="22750" y2="75250"/>
                        <a14:foregroundMark x1="14500" y1="70500" x2="14500" y2="70500"/>
                        <a14:foregroundMark x1="32250" y1="83375" x2="32250" y2="83375"/>
                        <a14:foregroundMark x1="31375" y1="81375" x2="31375" y2="81375"/>
                        <a14:foregroundMark x1="32125" y1="85000" x2="32125" y2="85000"/>
                        <a14:foregroundMark x1="34125" y1="88375" x2="34125" y2="88375"/>
                        <a14:foregroundMark x1="34125" y1="88375" x2="34125" y2="88375"/>
                        <a14:foregroundMark x1="38000" y1="91750" x2="38000" y2="91750"/>
                        <a14:foregroundMark x1="38875" y1="95625" x2="38875" y2="95625"/>
                        <a14:foregroundMark x1="38875" y1="98500" x2="38875" y2="98500"/>
                        <a14:foregroundMark x1="13750" y1="92875" x2="13750" y2="92875"/>
                        <a14:foregroundMark x1="13375" y1="89500" x2="13375" y2="89500"/>
                        <a14:foregroundMark x1="8125" y1="77500" x2="8125" y2="77500"/>
                        <a14:foregroundMark x1="4500" y1="76875" x2="4500" y2="76875"/>
                        <a14:foregroundMark x1="4500" y1="81375" x2="4500" y2="81375"/>
                        <a14:foregroundMark x1="5375" y1="87625" x2="5375" y2="87625"/>
                        <a14:foregroundMark x1="7000" y1="92000" x2="7000" y2="92000"/>
                        <a14:foregroundMark x1="4250" y1="95875" x2="4250" y2="95875"/>
                        <a14:foregroundMark x1="9500" y1="98750" x2="9500" y2="98750"/>
                        <a14:foregroundMark x1="10125" y1="99625" x2="10125" y2="99625"/>
                        <a14:foregroundMark x1="21625" y1="98250" x2="21625" y2="98250"/>
                        <a14:foregroundMark x1="23500" y1="93750" x2="23500" y2="93750"/>
                        <a14:foregroundMark x1="25500" y1="94875" x2="25500" y2="94875"/>
                        <a14:foregroundMark x1="21500" y1="92875" x2="21500" y2="92875"/>
                        <a14:foregroundMark x1="19000" y1="91750" x2="19000" y2="91750"/>
                        <a14:foregroundMark x1="16750" y1="90000" x2="16750" y2="90000"/>
                        <a14:foregroundMark x1="21625" y1="87000" x2="21625" y2="87000"/>
                        <a14:foregroundMark x1="20500" y1="77250" x2="20500" y2="77250"/>
                        <a14:foregroundMark x1="30250" y1="78875" x2="30250" y2="78875"/>
                        <a14:foregroundMark x1="30500" y1="78000" x2="30500" y2="78000"/>
                        <a14:foregroundMark x1="22375" y1="82250" x2="22375" y2="82250"/>
                        <a14:foregroundMark x1="13750" y1="60125" x2="13750" y2="60125"/>
                        <a14:foregroundMark x1="12375" y1="66000" x2="12375" y2="66000"/>
                        <a14:foregroundMark x1="9000" y1="64375" x2="9000" y2="64375"/>
                        <a14:foregroundMark x1="5375" y1="63250" x2="5375" y2="63250"/>
                        <a14:foregroundMark x1="2500" y1="55625" x2="2500" y2="55625"/>
                        <a14:foregroundMark x1="4000" y1="54000" x2="4000" y2="54000"/>
                        <a14:foregroundMark x1="7500" y1="53125" x2="7500" y2="53125"/>
                        <a14:foregroundMark x1="34750" y1="97375" x2="34750" y2="97375"/>
                        <a14:foregroundMark x1="39250" y1="90875" x2="39250" y2="90875"/>
                        <a14:foregroundMark x1="35500" y1="87000" x2="35500" y2="87000"/>
                        <a14:foregroundMark x1="33250" y1="84750" x2="33250" y2="84750"/>
                        <a14:foregroundMark x1="38000" y1="90625" x2="38000" y2="90625"/>
                        <a14:foregroundMark x1="40375" y1="90625" x2="40000" y2="90625"/>
                        <a14:foregroundMark x1="37250" y1="94875" x2="37250" y2="94875"/>
                        <a14:foregroundMark x1="42875" y1="96000" x2="42875" y2="96000"/>
                        <a14:foregroundMark x1="28250" y1="92625" x2="28250" y2="92625"/>
                        <a14:foregroundMark x1="30500" y1="97375" x2="30500" y2="97375"/>
                        <a14:foregroundMark x1="30250" y1="92250" x2="30250" y2="92250"/>
                        <a14:foregroundMark x1="25250" y1="87250" x2="25250" y2="87250"/>
                        <a14:foregroundMark x1="16000" y1="72750" x2="16000" y2="72750"/>
                        <a14:foregroundMark x1="12000" y1="63750" x2="12000" y2="63750"/>
                        <a14:foregroundMark x1="4250" y1="71125" x2="4250" y2="71125"/>
                        <a14:foregroundMark x1="6250" y1="70750" x2="6250" y2="70750"/>
                        <a14:foregroundMark x1="4750" y1="78250" x2="4750" y2="78250"/>
                        <a14:foregroundMark x1="5875" y1="83625" x2="5875" y2="83625"/>
                        <a14:foregroundMark x1="2750" y1="80625" x2="2000" y2="80625"/>
                        <a14:foregroundMark x1="9875" y1="98250" x2="9875" y2="98250"/>
                        <a14:foregroundMark x1="15625" y1="98125" x2="15625" y2="98125"/>
                        <a14:foregroundMark x1="10875" y1="98125" x2="10875" y2="98125"/>
                        <a14:foregroundMark x1="10375" y1="96750" x2="10375" y2="96750"/>
                        <a14:foregroundMark x1="11000" y1="96250" x2="11000" y2="96250"/>
                        <a14:foregroundMark x1="14875" y1="98250" x2="14875" y2="98250"/>
                        <a14:foregroundMark x1="14875" y1="99000" x2="14875" y2="99000"/>
                        <a14:foregroundMark x1="11250" y1="95125" x2="11250" y2="95125"/>
                        <a14:foregroundMark x1="51500" y1="94000" x2="51500" y2="94000"/>
                        <a14:foregroundMark x1="55750" y1="92375" x2="55750" y2="92375"/>
                        <a14:foregroundMark x1="51750" y1="90875" x2="51750" y2="90875"/>
                        <a14:foregroundMark x1="47625" y1="91750" x2="47625" y2="91750"/>
                        <a14:foregroundMark x1="53500" y1="97000" x2="53500" y2="97000"/>
                        <a14:foregroundMark x1="57375" y1="99000" x2="57375" y2="99000"/>
                        <a14:foregroundMark x1="63875" y1="95875" x2="63875" y2="95875"/>
                        <a14:foregroundMark x1="73375" y1="86125" x2="73375" y2="86125"/>
                        <a14:foregroundMark x1="76125" y1="80000" x2="76125" y2="80000"/>
                        <a14:foregroundMark x1="86750" y1="75500" x2="86750" y2="75500"/>
                        <a14:foregroundMark x1="83875" y1="75875" x2="83875" y2="75875"/>
                        <a14:foregroundMark x1="79500" y1="76125" x2="79500" y2="76125"/>
                        <a14:foregroundMark x1="87000" y1="77000" x2="87000" y2="77000"/>
                        <a14:foregroundMark x1="92000" y1="78375" x2="92000" y2="78375"/>
                        <a14:foregroundMark x1="95375" y1="79125" x2="95375" y2="79125"/>
                        <a14:foregroundMark x1="97625" y1="80875" x2="97625" y2="80875"/>
                        <a14:foregroundMark x1="79125" y1="78625" x2="79125" y2="78625"/>
                        <a14:foregroundMark x1="87000" y1="82000" x2="87000" y2="82000"/>
                        <a14:foregroundMark x1="90875" y1="83125" x2="90875" y2="83125"/>
                        <a14:foregroundMark x1="87000" y1="79500" x2="87000" y2="79500"/>
                        <a14:foregroundMark x1="80250" y1="84750" x2="80250" y2="84750"/>
                        <a14:foregroundMark x1="86500" y1="86500" x2="86500" y2="86500"/>
                        <a14:foregroundMark x1="78625" y1="83375" x2="78625" y2="83375"/>
                        <a14:foregroundMark x1="76125" y1="90875" x2="76125" y2="90875"/>
                        <a14:foregroundMark x1="76125" y1="96000" x2="76125" y2="96000"/>
                        <a14:foregroundMark x1="58750" y1="88875" x2="58750" y2="88875"/>
                        <a14:foregroundMark x1="63875" y1="91500" x2="63875" y2="91500"/>
                        <a14:foregroundMark x1="60500" y1="91750" x2="60500" y2="91750"/>
                        <a14:foregroundMark x1="57875" y1="92625" x2="57875" y2="92625"/>
                        <a14:foregroundMark x1="54875" y1="93125" x2="54875" y2="93125"/>
                        <a14:foregroundMark x1="55375" y1="95375" x2="55375" y2="95375"/>
                        <a14:foregroundMark x1="47625" y1="97125" x2="47625" y2="97125"/>
                        <a14:foregroundMark x1="66375" y1="89500" x2="66375" y2="89500"/>
                        <a14:foregroundMark x1="71125" y1="87000" x2="71125" y2="87000"/>
                        <a14:foregroundMark x1="69625" y1="86375" x2="69625" y2="86375"/>
                        <a14:foregroundMark x1="69375" y1="87875" x2="69375" y2="87875"/>
                        <a14:foregroundMark x1="70750" y1="84750" x2="70750" y2="84750"/>
                        <a14:foregroundMark x1="70750" y1="83125" x2="70750" y2="83125"/>
                        <a14:foregroundMark x1="73000" y1="79125" x2="73000" y2="79125"/>
                        <a14:foregroundMark x1="77500" y1="84750" x2="77500" y2="84750"/>
                        <a14:foregroundMark x1="72750" y1="89250" x2="72750" y2="89250"/>
                        <a14:foregroundMark x1="70000" y1="96750" x2="70000" y2="96750"/>
                        <a14:foregroundMark x1="72750" y1="96500" x2="72750" y2="96500"/>
                        <a14:foregroundMark x1="78125" y1="96500" x2="78125" y2="96500"/>
                        <a14:foregroundMark x1="79750" y1="89250" x2="79750" y2="89250"/>
                        <a14:foregroundMark x1="83375" y1="89750" x2="83375" y2="89750"/>
                        <a14:foregroundMark x1="87000" y1="90125" x2="87000" y2="90125"/>
                        <a14:foregroundMark x1="78875" y1="89500" x2="78875" y2="89500"/>
                        <a14:foregroundMark x1="82000" y1="96500" x2="82000" y2="96500"/>
                        <a14:foregroundMark x1="88375" y1="99250" x2="88375" y2="99250"/>
                        <a14:foregroundMark x1="88375" y1="98250" x2="88375" y2="98250"/>
                        <a14:foregroundMark x1="87000" y1="90000" x2="87000" y2="90000"/>
                        <a14:foregroundMark x1="96000" y1="90375" x2="96000" y2="90375"/>
                        <a14:foregroundMark x1="87875" y1="84125" x2="87875" y2="84125"/>
                        <a14:foregroundMark x1="89875" y1="84250" x2="89875" y2="84250"/>
                        <a14:foregroundMark x1="88375" y1="83125" x2="88375" y2="83125"/>
                        <a14:foregroundMark x1="92375" y1="84750" x2="92375" y2="84750"/>
                        <a14:foregroundMark x1="95375" y1="86375" x2="95375" y2="86375"/>
                        <a14:foregroundMark x1="97375" y1="86750" x2="97375" y2="86750"/>
                        <a14:foregroundMark x1="98250" y1="87000" x2="98250" y2="87000"/>
                        <a14:foregroundMark x1="94875" y1="90375" x2="94875" y2="90375"/>
                        <a14:foregroundMark x1="86750" y1="90000" x2="86750" y2="90000"/>
                        <a14:foregroundMark x1="84500" y1="90375" x2="84500" y2="90375"/>
                        <a14:foregroundMark x1="80000" y1="91250" x2="80000" y2="91250"/>
                        <a14:foregroundMark x1="88125" y1="98500" x2="88125" y2="98500"/>
                        <a14:foregroundMark x1="97125" y1="92375" x2="97125" y2="92375"/>
                        <a14:foregroundMark x1="74500" y1="94500" x2="74500" y2="94500"/>
                        <a14:foregroundMark x1="72500" y1="94500" x2="72500" y2="94500"/>
                        <a14:foregroundMark x1="69750" y1="94875" x2="69750" y2="94875"/>
                        <a14:foregroundMark x1="66375" y1="95125" x2="66375" y2="95125"/>
                        <a14:foregroundMark x1="68625" y1="81750" x2="68625" y2="81750"/>
                        <a14:foregroundMark x1="16750" y1="57875" x2="16750" y2="57875"/>
                        <a14:foregroundMark x1="23500" y1="59000" x2="23500" y2="59000"/>
                        <a14:foregroundMark x1="25250" y1="63500" x2="25250" y2="63500"/>
                        <a14:foregroundMark x1="26375" y1="66250" x2="26375" y2="66250"/>
                        <a14:foregroundMark x1="24875" y1="59625" x2="24875" y2="59625"/>
                        <a14:foregroundMark x1="24375" y1="55375" x2="24375" y2="55375"/>
                        <a14:foregroundMark x1="23000" y1="52375" x2="23000" y2="52375"/>
                        <a14:foregroundMark x1="24875" y1="52625" x2="24875" y2="52625"/>
                        <a14:foregroundMark x1="26250" y1="54875" x2="26250" y2="54875"/>
                        <a14:foregroundMark x1="19875" y1="52625" x2="19875" y2="52625"/>
                        <a14:foregroundMark x1="22125" y1="48875" x2="22125" y2="48875"/>
                        <a14:foregroundMark x1="20125" y1="47875" x2="20125" y2="47875"/>
                        <a14:foregroundMark x1="23750" y1="48625" x2="23750" y2="48625"/>
                        <a14:foregroundMark x1="18500" y1="46375" x2="18500" y2="46375"/>
                        <a14:foregroundMark x1="14250" y1="48875" x2="14250" y2="48875"/>
                        <a14:foregroundMark x1="26000" y1="44250" x2="26000" y2="44250"/>
                        <a14:foregroundMark x1="31375" y1="42750" x2="31375" y2="42750"/>
                        <a14:foregroundMark x1="38375" y1="41375" x2="38375" y2="41375"/>
                        <a14:foregroundMark x1="40875" y1="32500" x2="40875" y2="32500"/>
                        <a14:foregroundMark x1="42500" y1="23000" x2="42500" y2="23000"/>
                        <a14:foregroundMark x1="38000" y1="26875" x2="38000" y2="26875"/>
                        <a14:foregroundMark x1="39500" y1="29625" x2="39500" y2="29625"/>
                        <a14:foregroundMark x1="31875" y1="32375" x2="31875" y2="32375"/>
                        <a14:foregroundMark x1="37750" y1="33000" x2="37750" y2="33000"/>
                        <a14:foregroundMark x1="32250" y1="33875" x2="32250" y2="33875"/>
                        <a14:foregroundMark x1="23500" y1="35000" x2="23500" y2="35000"/>
                        <a14:foregroundMark x1="20375" y1="35500" x2="20375" y2="35500"/>
                        <a14:foregroundMark x1="23500" y1="34375" x2="23500" y2="34375"/>
                        <a14:foregroundMark x1="19000" y1="31875" x2="19000" y2="31875"/>
                        <a14:foregroundMark x1="16000" y1="30000" x2="16000" y2="30000"/>
                        <a14:foregroundMark x1="16500" y1="33250" x2="16500" y2="33250"/>
                        <a14:foregroundMark x1="14000" y1="33000" x2="14000" y2="33000"/>
                        <a14:foregroundMark x1="15125" y1="33250" x2="15125" y2="33250"/>
                        <a14:foregroundMark x1="21000" y1="26875" x2="21000" y2="26875"/>
                        <a14:foregroundMark x1="24625" y1="30500" x2="24625" y2="30500"/>
                        <a14:foregroundMark x1="23000" y1="29375" x2="23000" y2="29375"/>
                        <a14:foregroundMark x1="26250" y1="24875" x2="26250" y2="24875"/>
                        <a14:foregroundMark x1="50375" y1="28000" x2="50375" y2="28000"/>
                        <a14:foregroundMark x1="48625" y1="22875" x2="48625" y2="22875"/>
                        <a14:foregroundMark x1="52875" y1="22625" x2="52875" y2="22625"/>
                        <a14:foregroundMark x1="45875" y1="21250" x2="45875" y2="21250"/>
                        <a14:foregroundMark x1="47000" y1="26500" x2="47000" y2="26500"/>
                        <a14:foregroundMark x1="42000" y1="24000" x2="42000" y2="24000"/>
                        <a14:foregroundMark x1="36375" y1="22125" x2="36375" y2="22125"/>
                        <a14:foregroundMark x1="31875" y1="22375" x2="31875" y2="22375"/>
                        <a14:foregroundMark x1="28875" y1="25125" x2="28875" y2="25125"/>
                        <a14:foregroundMark x1="28500" y1="26250" x2="28500" y2="26250"/>
                        <a14:foregroundMark x1="25250" y1="22625" x2="25250" y2="22625"/>
                        <a14:foregroundMark x1="28875" y1="19875" x2="28875" y2="19875"/>
                        <a14:foregroundMark x1="27750" y1="19625" x2="27750" y2="19625"/>
                        <a14:foregroundMark x1="32250" y1="18750" x2="32250" y2="18750"/>
                        <a14:foregroundMark x1="37250" y1="14875" x2="37250" y2="14875"/>
                        <a14:foregroundMark x1="46250" y1="11500" x2="46250" y2="11500"/>
                        <a14:foregroundMark x1="49750" y1="17125" x2="49750" y2="17125"/>
                        <a14:foregroundMark x1="52625" y1="16750" x2="52625" y2="16750"/>
                        <a14:foregroundMark x1="57375" y1="20375" x2="57375" y2="20375"/>
                        <a14:foregroundMark x1="64625" y1="22875" x2="64625" y2="22875"/>
                        <a14:foregroundMark x1="67750" y1="29375" x2="67750" y2="29375"/>
                        <a14:foregroundMark x1="73625" y1="35250" x2="73625" y2="35250"/>
                        <a14:foregroundMark x1="68875" y1="36125" x2="68875" y2="36125"/>
                        <a14:foregroundMark x1="73375" y1="42250" x2="73375" y2="42250"/>
                        <a14:foregroundMark x1="64625" y1="34625" x2="64625" y2="34625"/>
                        <a14:foregroundMark x1="73625" y1="45250" x2="73625" y2="45250"/>
                        <a14:foregroundMark x1="78375" y1="53500" x2="78375" y2="53500"/>
                        <a14:foregroundMark x1="74750" y1="55125" x2="74750" y2="55125"/>
                        <a14:foregroundMark x1="83375" y1="53500" x2="83375" y2="53500"/>
                        <a14:foregroundMark x1="87625" y1="54875" x2="87625" y2="54875"/>
                        <a14:foregroundMark x1="86125" y1="46750" x2="86125" y2="46750"/>
                        <a14:foregroundMark x1="78375" y1="44250" x2="78375" y2="44250"/>
                        <a14:foregroundMark x1="76375" y1="36875" x2="76375" y2="36875"/>
                        <a14:foregroundMark x1="67500" y1="33625" x2="67500" y2="33625"/>
                        <a14:foregroundMark x1="65250" y1="31125" x2="65250" y2="31125"/>
                        <a14:foregroundMark x1="65500" y1="22375" x2="65500" y2="22375"/>
                        <a14:foregroundMark x1="62625" y1="14500" x2="62625" y2="14500"/>
                        <a14:foregroundMark x1="57625" y1="12875" x2="57625" y2="12875"/>
                        <a14:foregroundMark x1="50875" y1="12250" x2="50875" y2="12250"/>
                        <a14:foregroundMark x1="51500" y1="17000" x2="51500" y2="17000"/>
                        <a14:foregroundMark x1="70250" y1="31625" x2="70250" y2="31625"/>
                        <a14:foregroundMark x1="68500" y1="28750" x2="68500" y2="28875"/>
                        <a14:foregroundMark x1="66250" y1="27750" x2="66250" y2="27750"/>
                        <a14:foregroundMark x1="62125" y1="23000" x2="62125" y2="23000"/>
                        <a14:foregroundMark x1="59375" y1="26250" x2="59375" y2="26250"/>
                        <a14:foregroundMark x1="56250" y1="23250" x2="56250" y2="23250"/>
                        <a14:foregroundMark x1="55625" y1="20625" x2="55625" y2="20625"/>
                        <a14:foregroundMark x1="66000" y1="19250" x2="66000" y2="19250"/>
                        <a14:foregroundMark x1="64375" y1="15875" x2="64375" y2="15875"/>
                        <a14:foregroundMark x1="60750" y1="15875" x2="60750" y2="15875"/>
                        <a14:foregroundMark x1="56250" y1="12875" x2="56250" y2="12875"/>
                        <a14:foregroundMark x1="55375" y1="12375" x2="55375" y2="12375"/>
                        <a14:foregroundMark x1="59375" y1="10875" x2="59375" y2="10875"/>
                        <a14:foregroundMark x1="62375" y1="8875" x2="62375" y2="8875"/>
                        <a14:foregroundMark x1="61250" y1="8625" x2="61250" y2="8625"/>
                        <a14:foregroundMark x1="55625" y1="10000" x2="55625" y2="10000"/>
                        <a14:foregroundMark x1="71125" y1="15375" x2="71125" y2="15375"/>
                        <a14:foregroundMark x1="75500" y1="19625" x2="75500" y2="19625"/>
                        <a14:foregroundMark x1="79250" y1="22875" x2="79250" y2="22875"/>
                        <a14:foregroundMark x1="81625" y1="25250" x2="81625" y2="25250"/>
                        <a14:foregroundMark x1="79125" y1="21750" x2="79125" y2="21750"/>
                        <a14:foregroundMark x1="74375" y1="16500" x2="74375" y2="16500"/>
                        <a14:foregroundMark x1="70750" y1="14000" x2="70750" y2="14000"/>
                        <a14:foregroundMark x1="69125" y1="12250" x2="69125" y2="12250"/>
                        <a14:foregroundMark x1="70250" y1="12250" x2="70250" y2="12250"/>
                        <a14:foregroundMark x1="56875" y1="9250" x2="56875" y2="9250"/>
                        <a14:foregroundMark x1="54875" y1="8625" x2="54875" y2="8625"/>
                        <a14:foregroundMark x1="52625" y1="8625" x2="52625" y2="8625"/>
                        <a14:foregroundMark x1="85625" y1="24625" x2="85625" y2="24625"/>
                        <a14:foregroundMark x1="86500" y1="24625" x2="86500" y2="24625"/>
                        <a14:foregroundMark x1="88625" y1="27375" x2="88625" y2="27375"/>
                        <a14:foregroundMark x1="87500" y1="30750" x2="87500" y2="30750"/>
                        <a14:foregroundMark x1="82250" y1="91125" x2="82250" y2="91125"/>
                        <a14:foregroundMark x1="93500" y1="94250" x2="93500" y2="94250"/>
                        <a14:foregroundMark x1="96875" y1="91750" x2="96875" y2="91750"/>
                        <a14:foregroundMark x1="14250" y1="76375" x2="14250" y2="76375"/>
                        <a14:foregroundMark x1="1375" y1="88375" x2="1375" y2="88375"/>
                        <a14:foregroundMark x1="45375" y1="95875" x2="45375" y2="95875"/>
                        <a14:foregroundMark x1="56000" y1="97375" x2="56000" y2="97375"/>
                        <a14:foregroundMark x1="62125" y1="94000" x2="62125" y2="94000"/>
                        <a14:backgroundMark x1="96250" y1="81125" x2="96250" y2="81125"/>
                        <a14:backgroundMark x1="93500" y1="80250" x2="93500" y2="80250"/>
                        <a14:backgroundMark x1="86125" y1="79125" x2="85375" y2="79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35" y="2309248"/>
            <a:ext cx="4548752" cy="4548752"/>
          </a:xfrm>
          <a:prstGeom prst="rect">
            <a:avLst/>
          </a:prstGeom>
        </p:spPr>
      </p:pic>
      <p:pic>
        <p:nvPicPr>
          <p:cNvPr id="11" name="Imagen 10" descr="Imagen que contiene texto, cortadora de césped&#10;&#10;Descripción generada con confianza alta">
            <a:extLst>
              <a:ext uri="{FF2B5EF4-FFF2-40B4-BE49-F238E27FC236}">
                <a16:creationId xmlns:a16="http://schemas.microsoft.com/office/drawing/2014/main" id="{F61397E7-6A81-4911-A122-FDD4B27367A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990" b="62424"/>
          <a:stretch/>
        </p:blipFill>
        <p:spPr>
          <a:xfrm>
            <a:off x="12222004" y="3046875"/>
            <a:ext cx="2866515" cy="80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62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NationalAnthemBrazil-Eaglenest-1.wav"/>
          </p:stSnd>
        </p:sndAc>
      </p:transition>
    </mc:Choice>
    <mc:Fallback xmlns="">
      <p:transition spd="slow" advTm="0">
        <p:fade/>
        <p:sndAc>
          <p:stSnd>
            <p:snd r:embed="rId8" name="NationalAnthemBrazil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8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7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225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639319" y="5091670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208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9232490" y="177743"/>
            <a:ext cx="26292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B75DDF7B-A640-4B6B-83EE-CCB94E548C9D}"/>
              </a:ext>
            </a:extLst>
          </p:cNvPr>
          <p:cNvSpPr/>
          <p:nvPr/>
        </p:nvSpPr>
        <p:spPr>
          <a:xfrm>
            <a:off x="1474843" y="163616"/>
            <a:ext cx="5117691" cy="415766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Nelson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Piquet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981, 1983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y 1987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3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F7DD19A4-749F-4A2F-B478-F033EB25E4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228348" y="3967649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701040" y="762000"/>
            <a:ext cx="6187435" cy="34639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Nelson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Piquet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981,1983 y 1987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E9EB45DB-1052-4D31-9215-70B39AC09E80}"/>
              </a:ext>
            </a:extLst>
          </p:cNvPr>
          <p:cNvGrpSpPr/>
          <p:nvPr/>
        </p:nvGrpSpPr>
        <p:grpSpPr>
          <a:xfrm>
            <a:off x="3941033" y="560438"/>
            <a:ext cx="4326680" cy="5751667"/>
            <a:chOff x="3941033" y="560438"/>
            <a:chExt cx="4326680" cy="575166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272A298-B046-4B89-9D57-3C1BA18AC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2786" y="968395"/>
              <a:ext cx="3775587" cy="4827721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B3EEEFDF-7F54-4657-B2C3-C8E99782CA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1033" y="560438"/>
              <a:ext cx="4326680" cy="57516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94653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Piquet 1 Medley-Eaglenest-1.wav"/>
          </p:stSnd>
        </p:sndAc>
      </p:transition>
    </mc:Choice>
    <mc:Fallback xmlns="">
      <p:transition spd="slow" advTm="0">
        <p:fade/>
        <p:sndAc>
          <p:stSnd>
            <p:snd r:embed="rId6" name="Piquet 1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1740305"/>
            <a:ext cx="4372898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Datos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personales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Nacionalidad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Brasileño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Nacimiento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 de agosto de 1952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(65 años)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deportiva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D17D5B01-E016-4717-9D28-D5793E7BE641}"/>
              </a:ext>
            </a:extLst>
          </p:cNvPr>
          <p:cNvGrpSpPr/>
          <p:nvPr/>
        </p:nvGrpSpPr>
        <p:grpSpPr>
          <a:xfrm>
            <a:off x="4446638" y="1116020"/>
            <a:ext cx="3296263" cy="5161941"/>
            <a:chOff x="4372898" y="1165114"/>
            <a:chExt cx="3296263" cy="5161941"/>
          </a:xfrm>
        </p:grpSpPr>
        <p:pic>
          <p:nvPicPr>
            <p:cNvPr id="11" name="Imagen 10" descr="Imagen que contiene persona, béisbol, reproductor, exterior&#10;&#10;Descripción generada con confianza muy alta">
              <a:extLst>
                <a:ext uri="{FF2B5EF4-FFF2-40B4-BE49-F238E27FC236}">
                  <a16:creationId xmlns:a16="http://schemas.microsoft.com/office/drawing/2014/main" id="{131257D5-C352-45B9-8A35-9FFF1C97A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3843" y="1536014"/>
              <a:ext cx="2898349" cy="4335242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F17C11B-89C5-42BF-9EC6-A30139B053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2898" y="1165114"/>
              <a:ext cx="3296263" cy="5161941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F650F31-4328-4DC1-99E9-A2B6F79DABF3}"/>
              </a:ext>
            </a:extLst>
          </p:cNvPr>
          <p:cNvSpPr/>
          <p:nvPr/>
        </p:nvSpPr>
        <p:spPr>
          <a:xfrm>
            <a:off x="2925901" y="224124"/>
            <a:ext cx="6340198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Nelson </a:t>
            </a:r>
            <a:r>
              <a:rPr lang="es-ES" sz="7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Piquet</a:t>
            </a:r>
            <a:endParaRPr lang="es-MX" sz="7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8293A8D-7346-45FF-B6A5-B13E78075397}"/>
              </a:ext>
            </a:extLst>
          </p:cNvPr>
          <p:cNvSpPr/>
          <p:nvPr/>
        </p:nvSpPr>
        <p:spPr>
          <a:xfrm>
            <a:off x="7669162" y="1430603"/>
            <a:ext cx="4522838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Competiciones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ES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Años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activo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 – 1991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Equipos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Williams, Lotus,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Benetton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comenzadas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207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26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2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4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0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5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00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771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4" grpId="0"/>
      <p:bldP spid="1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707932"/>
            <a:ext cx="4151677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Campeonatos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mundiales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1981, 1983, 1987</a:t>
            </a:r>
          </a:p>
          <a:p>
            <a:pPr lvl="0" algn="ctr">
              <a:lnSpc>
                <a:spcPts val="2800"/>
              </a:lnSpc>
            </a:pP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Victorias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</a:t>
            </a:r>
          </a:p>
          <a:p>
            <a:pPr lvl="0" algn="ctr">
              <a:lnSpc>
                <a:spcPts val="2800"/>
              </a:lnSpc>
            </a:pPr>
            <a:endParaRPr lang="es-ES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Podios</a:t>
            </a:r>
          </a:p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 </a:t>
            </a:r>
          </a:p>
          <a:p>
            <a:pPr lvl="0" algn="ctr">
              <a:lnSpc>
                <a:spcPts val="2800"/>
              </a:lnSpc>
            </a:pPr>
            <a:endParaRPr lang="es-ES" sz="2800" b="1" kern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Times New Roman" panose="02020603050405020304" pitchFamily="18" charset="0"/>
            </a:endParaRPr>
          </a:p>
          <a:p>
            <a:pPr lvl="0" algn="ctr">
              <a:lnSpc>
                <a:spcPts val="2800"/>
              </a:lnSpc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Poles</a:t>
            </a:r>
            <a:endParaRPr lang="es-MX" sz="44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Vueltas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rápidas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D19539A9-3326-47B0-9F22-82E99AD5DDC0}"/>
              </a:ext>
            </a:extLst>
          </p:cNvPr>
          <p:cNvGrpSpPr/>
          <p:nvPr/>
        </p:nvGrpSpPr>
        <p:grpSpPr>
          <a:xfrm>
            <a:off x="4151677" y="865971"/>
            <a:ext cx="3886199" cy="5166115"/>
            <a:chOff x="4151677" y="526762"/>
            <a:chExt cx="3886199" cy="5166115"/>
          </a:xfrm>
        </p:grpSpPr>
        <p:pic>
          <p:nvPicPr>
            <p:cNvPr id="8" name="Imagen 7" descr="Nelson Piquet Souto Maior.jpg">
              <a:extLst>
                <a:ext uri="{FF2B5EF4-FFF2-40B4-BE49-F238E27FC236}">
                  <a16:creationId xmlns:a16="http://schemas.microsoft.com/office/drawing/2014/main" id="{88AA317D-80B6-4A67-A3C7-2EDB8DF318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7862" y="942586"/>
              <a:ext cx="3445863" cy="43078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9FDB9BA-9395-4A0C-A371-E0766C3C5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1677" y="526762"/>
              <a:ext cx="3886199" cy="5166115"/>
            </a:xfrm>
            <a:prstGeom prst="rect">
              <a:avLst/>
            </a:prstGeom>
          </p:spPr>
        </p:pic>
      </p:grpSp>
      <p:sp>
        <p:nvSpPr>
          <p:cNvPr id="6" name="Rectángulo 5">
            <a:extLst>
              <a:ext uri="{FF2B5EF4-FFF2-40B4-BE49-F238E27FC236}">
                <a16:creationId xmlns:a16="http://schemas.microsoft.com/office/drawing/2014/main" id="{FA85595A-C190-42FB-8D61-C3C17D85F3FD}"/>
              </a:ext>
            </a:extLst>
          </p:cNvPr>
          <p:cNvSpPr/>
          <p:nvPr/>
        </p:nvSpPr>
        <p:spPr>
          <a:xfrm>
            <a:off x="8037876" y="530944"/>
            <a:ext cx="4154124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Alemania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del oeste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Estados Unidos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1980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victoria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Canadá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1991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Última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44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Australia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1991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9CCC8C6-0C58-447F-8675-FFAB44DE648A}"/>
              </a:ext>
            </a:extLst>
          </p:cNvPr>
          <p:cNvSpPr/>
          <p:nvPr/>
        </p:nvSpPr>
        <p:spPr>
          <a:xfrm>
            <a:off x="4711224" y="330263"/>
            <a:ext cx="2767104" cy="4514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2013</a:t>
            </a:r>
          </a:p>
        </p:txBody>
      </p:sp>
    </p:spTree>
    <p:extLst>
      <p:ext uri="{BB962C8B-B14F-4D97-AF65-F5344CB8AC3E}">
        <p14:creationId xmlns:p14="http://schemas.microsoft.com/office/powerpoint/2010/main" val="3618220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4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4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5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989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349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5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829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build="p"/>
      <p:bldP spid="6" grpId="0" build="p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-1" y="678425"/>
            <a:ext cx="38788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Souto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Maior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Nació en Río de Janeiro, Brasil, 17 de agosto de 1952,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conocido como 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ex piloto del automovilismo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velocidad brasileño.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hierba, carreter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4D59FEA7-4BC7-4CCB-BC64-72409F971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110" y="15450"/>
            <a:ext cx="8622338" cy="575541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196A9ED-CE19-49B0-885D-84EC5708EF43}"/>
              </a:ext>
            </a:extLst>
          </p:cNvPr>
          <p:cNvSpPr/>
          <p:nvPr/>
        </p:nvSpPr>
        <p:spPr>
          <a:xfrm>
            <a:off x="0" y="3318389"/>
            <a:ext cx="37608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uno de los pilotos más exitosos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historia de la Fórmula 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haber obtenido tres campeonatos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1981, 1983 y 1987, finalizado segundo en 1980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tercero en 1986  y 1990. 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275BE47-E615-4DF0-A677-3DE02870B48A}"/>
              </a:ext>
            </a:extLst>
          </p:cNvPr>
          <p:cNvSpPr/>
          <p:nvPr/>
        </p:nvSpPr>
        <p:spPr>
          <a:xfrm>
            <a:off x="0" y="5869860"/>
            <a:ext cx="12191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logró 23 victorias, 60 podios y 24 pole positions en dicho certamen,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habiendo competido para los equipos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Williams, Lotus y Benetton.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13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19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interior, pared&#10;&#10;Descripción generada con confianza alta">
            <a:extLst>
              <a:ext uri="{FF2B5EF4-FFF2-40B4-BE49-F238E27FC236}">
                <a16:creationId xmlns:a16="http://schemas.microsoft.com/office/drawing/2014/main" id="{86F491E6-D7C3-479C-B8BE-29BF603D8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64967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9497960" y="339219"/>
            <a:ext cx="2694039" cy="4060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año 1983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convertiría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primer piloto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proclamarse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campeón al comando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monoplaza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equipado con un impulsor turboalimentado,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este un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-BMW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652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3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cielo, exterior, edificio&#10;&#10;Descripción generada con confianza muy alta">
            <a:extLst>
              <a:ext uri="{FF2B5EF4-FFF2-40B4-BE49-F238E27FC236}">
                <a16:creationId xmlns:a16="http://schemas.microsoft.com/office/drawing/2014/main" id="{B99ECC37-4646-4D10-AC2F-607DD4F61F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5117690" y="5368413"/>
            <a:ext cx="707431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los negocios que realizó luego de retirarse como piloto,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fundó el equipo de automovilismo </a:t>
            </a:r>
            <a:r>
              <a:rPr lang="es-ES" sz="2800" kern="1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disputó la Fórmula 3000 Internacional en 1992.</a:t>
            </a:r>
            <a:endParaRPr lang="es-MX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315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7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persona, béisbol, reproductor, exterior&#10;&#10;Descripción generada con confianza muy alta">
            <a:extLst>
              <a:ext uri="{FF2B5EF4-FFF2-40B4-BE49-F238E27FC236}">
                <a16:creationId xmlns:a16="http://schemas.microsoft.com/office/drawing/2014/main" id="{FA269A0A-BBAD-46A9-A45A-DF1F25A919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90" y="578653"/>
            <a:ext cx="3841586" cy="57461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C73ACBB-B031-4C7E-8604-7E3EAC6106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794" y="574985"/>
            <a:ext cx="3824748" cy="573712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85391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persona, interior, pared&#10;&#10;Descripción generada con confianza muy alta">
            <a:extLst>
              <a:ext uri="{FF2B5EF4-FFF2-40B4-BE49-F238E27FC236}">
                <a16:creationId xmlns:a16="http://schemas.microsoft.com/office/drawing/2014/main" id="{7F06B732-2ECA-49EA-B468-E60975D00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1" y="0"/>
            <a:ext cx="10274157" cy="6858000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F67994E-5DA5-4EA9-BD50-4DD6D06F18C3}"/>
              </a:ext>
            </a:extLst>
          </p:cNvPr>
          <p:cNvSpPr/>
          <p:nvPr/>
        </p:nvSpPr>
        <p:spPr>
          <a:xfrm>
            <a:off x="10043653" y="530945"/>
            <a:ext cx="2148348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creó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Sports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apoyar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carrera deportiva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hijo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Angelo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participando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2000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2009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3 Sudamericana, Fórmula 3 Británica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más tarde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GP2 Series.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159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1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cielo, calle, exterior&#10;&#10;Descripción generada con confianza muy alta">
            <a:extLst>
              <a:ext uri="{FF2B5EF4-FFF2-40B4-BE49-F238E27FC236}">
                <a16:creationId xmlns:a16="http://schemas.microsoft.com/office/drawing/2014/main" id="{0FAE13B8-77C0-4B24-8C6A-4CFAAD282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353961" y="383464"/>
            <a:ext cx="79051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autódromos brasileños llevan el nombre 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Jacarepaguá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(donde ganó dos ediciones del Gran Premio de Brasil)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Brasilia.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193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3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92FAD4A-11F2-4739-9D82-D1823BB15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242" y="0"/>
            <a:ext cx="5394690" cy="6858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3200401"/>
            <a:ext cx="6096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Carrera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deportiva</a:t>
            </a:r>
            <a:endParaRPr lang="es-MX" sz="60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416B57D-1F44-4E75-AC02-61F1320E4CF7}"/>
              </a:ext>
            </a:extLst>
          </p:cNvPr>
          <p:cNvSpPr txBox="1"/>
          <p:nvPr/>
        </p:nvSpPr>
        <p:spPr>
          <a:xfrm>
            <a:off x="5093109" y="3296263"/>
            <a:ext cx="2871020" cy="3834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/>
              <a:t> 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57121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96000" y="663675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en Río de Janeiro,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 de un ministro del gobierno brasileño. 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suelo, interior, motocicleta, sentado&#10;&#10;Descripción generada con confianza alta">
            <a:extLst>
              <a:ext uri="{FF2B5EF4-FFF2-40B4-BE49-F238E27FC236}">
                <a16:creationId xmlns:a16="http://schemas.microsoft.com/office/drawing/2014/main" id="{084154C2-342B-42D4-AFC7-EE1FD19B43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029349"/>
            <a:ext cx="6096000" cy="38709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carretera, exterior, edificio, suelo&#10;&#10;Descripción generada con confianza muy alta">
            <a:extLst>
              <a:ext uri="{FF2B5EF4-FFF2-40B4-BE49-F238E27FC236}">
                <a16:creationId xmlns:a16="http://schemas.microsoft.com/office/drawing/2014/main" id="{525D251E-37B4-4918-A71F-C8D1CC1255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096000" cy="45034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A3E3D60-F3EB-406C-89F4-3644772DDC23}"/>
              </a:ext>
            </a:extLst>
          </p:cNvPr>
          <p:cNvSpPr/>
          <p:nvPr/>
        </p:nvSpPr>
        <p:spPr>
          <a:xfrm>
            <a:off x="6096000" y="1710813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ocultar su identidad, en los inicios de su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utilizó como apellido "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Piket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versión mal escrita del apellido de soltera de su madre.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4EFBF20-0163-4FAF-A100-358CF902B422}"/>
              </a:ext>
            </a:extLst>
          </p:cNvPr>
          <p:cNvSpPr/>
          <p:nvPr/>
        </p:nvSpPr>
        <p:spPr>
          <a:xfrm>
            <a:off x="0" y="4542508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un joven prodigio en la Fórmula 3 Británica, obteniendo el título en 1978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de romper el récord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número de victorias por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anteriormente le pertenecía a Jackie Stewart.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706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34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46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265473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mismo año,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debutó con 25 años en la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Ensign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Alemania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donde no pudo terminar.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3C482741-DF03-46E3-AADF-40CC8C7A5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4640"/>
            <a:ext cx="6096000" cy="40233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carretera, suelo, exterior&#10;&#10;Descripción generada con confianza muy alta">
            <a:extLst>
              <a:ext uri="{FF2B5EF4-FFF2-40B4-BE49-F238E27FC236}">
                <a16:creationId xmlns:a16="http://schemas.microsoft.com/office/drawing/2014/main" id="{D2634448-1BB5-4A8C-B4D3-47F3F6F40E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39166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DFE3654-D89A-40E9-A18F-30736F3183D9}"/>
              </a:ext>
            </a:extLst>
          </p:cNvPr>
          <p:cNvSpPr/>
          <p:nvPr/>
        </p:nvSpPr>
        <p:spPr>
          <a:xfrm>
            <a:off x="6096000" y="4011566"/>
            <a:ext cx="6096000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siguientes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compitió con el equipo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fabrications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corrían con el McLaren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M23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para la última carrera de aquella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fichado por el equipo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finalizó dos de las cinco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9º y 11º lugar.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285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49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persona, exterior, hombre&#10;&#10;Descripción generada con confianza muy alta">
            <a:extLst>
              <a:ext uri="{FF2B5EF4-FFF2-40B4-BE49-F238E27FC236}">
                <a16:creationId xmlns:a16="http://schemas.microsoft.com/office/drawing/2014/main" id="{774638CE-CC68-465C-98BA-4F9AF377E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969" y="560439"/>
            <a:ext cx="8649123" cy="5751667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2507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85148" y="339224"/>
            <a:ext cx="610685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Quedó confirmado como segundo piloto para 1979,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compañero de equipo de Niki Lauda.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F4CDED00-6E62-4443-8DA5-9214373EBC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148" y="1150382"/>
            <a:ext cx="6106852" cy="42289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8F4BE8F-E477-4377-87EF-D3F9B84CD5BA}"/>
              </a:ext>
            </a:extLst>
          </p:cNvPr>
          <p:cNvSpPr/>
          <p:nvPr/>
        </p:nvSpPr>
        <p:spPr>
          <a:xfrm>
            <a:off x="19661" y="2816941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Puntuó solamente en Holanda al terminar cuarto,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vez que tuvo seis abandonos por fallos mecánicos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cinco por choques.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hierba, exterior, transporte, edificio&#10;&#10;Descripción generada con confianza muy alta">
            <a:extLst>
              <a:ext uri="{FF2B5EF4-FFF2-40B4-BE49-F238E27FC236}">
                <a16:creationId xmlns:a16="http://schemas.microsoft.com/office/drawing/2014/main" id="{F86FB450-C60A-4BA2-AE0D-EA883DDD81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2234"/>
            <a:ext cx="6116027" cy="265914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n 12" descr="Imagen que contiene persona, edificio, interior&#10;&#10;Descripción generada con confianza alta">
            <a:extLst>
              <a:ext uri="{FF2B5EF4-FFF2-40B4-BE49-F238E27FC236}">
                <a16:creationId xmlns:a16="http://schemas.microsoft.com/office/drawing/2014/main" id="{A80D12AE-A7F1-4479-B147-D738257F70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17734"/>
            <a:ext cx="6116027" cy="26834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E2BF21CC-A09B-4CED-914B-A33528B42DD6}"/>
              </a:ext>
            </a:extLst>
          </p:cNvPr>
          <p:cNvSpPr/>
          <p:nvPr/>
        </p:nvSpPr>
        <p:spPr>
          <a:xfrm>
            <a:off x="6096000" y="5265177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Quedó 15º en 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actuación similar de Lauda con el poco competitivo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BT48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motivó el retiro del austríaco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promoción del brasileño como primer piloto.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942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46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78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62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9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604686"/>
            <a:ext cx="6096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1980, el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BT49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diseñado por Gordon Murray demostró ser claramente superior.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86A9B3CE-2F7A-43B7-B327-F0C66BB38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381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718B0DBE-CB16-49A9-B10D-D631C52BEA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0400"/>
            <a:ext cx="6096000" cy="36576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038CE17-F53A-43E6-AAAE-869373305D3D}"/>
              </a:ext>
            </a:extLst>
          </p:cNvPr>
          <p:cNvSpPr/>
          <p:nvPr/>
        </p:nvSpPr>
        <p:spPr>
          <a:xfrm>
            <a:off x="0" y="1563334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Junto a un motor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más fiable que el anterior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Alfa Romeo,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logró tres victorias, seis podios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diez llegadas en la zona de puntos, que le fueron suficientes para resultar subcampeón por detrás de Alan Jones.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9BC5E28-070D-4727-A110-78CE478BABE4}"/>
              </a:ext>
            </a:extLst>
          </p:cNvPr>
          <p:cNvSpPr/>
          <p:nvPr/>
        </p:nvSpPr>
        <p:spPr>
          <a:xfrm>
            <a:off x="6096000" y="4085300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 obtuvo tres triunfos y siete podios en 1981,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modo que superó por un punto a Carlos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coronó campeón mundial de Fórmula 1.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AF36B92-E541-4C82-878D-467FF1BD67DC}"/>
              </a:ext>
            </a:extLst>
          </p:cNvPr>
          <p:cNvSpPr/>
          <p:nvPr/>
        </p:nvSpPr>
        <p:spPr>
          <a:xfrm>
            <a:off x="6096000" y="5471655"/>
            <a:ext cx="6096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polémica por los tanques de agua de los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complicó la temporada 1982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262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6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6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6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00" accel="100000" fill="hold">
                                          <p:stCondLst>
                                            <p:cond delay="26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00" accel="100000" fill="hold">
                                          <p:stCondLst>
                                            <p:cond delay="26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54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000" accel="50000" fill="hold">
                                          <p:stCondLst>
                                            <p:cond delay="1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000" accel="50000" fill="hold">
                                          <p:stCondLst>
                                            <p:cond delay="1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38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persona, automóvil, hombre, exterior&#10;&#10;Descripción generada con confianza muy alta">
            <a:extLst>
              <a:ext uri="{FF2B5EF4-FFF2-40B4-BE49-F238E27FC236}">
                <a16:creationId xmlns:a16="http://schemas.microsoft.com/office/drawing/2014/main" id="{F2EE91C7-EDEF-4382-A766-ACB2557F76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30780"/>
            <a:ext cx="6096000" cy="44272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96000" y="73748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Puntuó en solamente cuatro carreras,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destacándose una victoria y un segundo puesto,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los motores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turboalimentados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fallaron repetidamente y se volvieron a utilizar los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Cosworth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atmosféricos, menos potentes.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94429DB-658A-49B2-8EDA-E45CC69403D5}"/>
              </a:ext>
            </a:extLst>
          </p:cNvPr>
          <p:cNvSpPr/>
          <p:nvPr/>
        </p:nvSpPr>
        <p:spPr>
          <a:xfrm>
            <a:off x="6096000" y="2035287"/>
            <a:ext cx="6096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Así, el brasileño quedó 11º en el clasificador final.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0752DB5-0FA8-4039-BD9E-8DC191A0829E}"/>
              </a:ext>
            </a:extLst>
          </p:cNvPr>
          <p:cNvSpPr/>
          <p:nvPr/>
        </p:nvSpPr>
        <p:spPr>
          <a:xfrm>
            <a:off x="0" y="3952571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enfrentó al Renault de Alain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el Ferrari de René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Arnoux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temporada 1983,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tres disponiendo de motores turboalimentados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la primera prueba.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5A02A91-DEBF-43DE-972F-FED8F75E3820}"/>
              </a:ext>
            </a:extLst>
          </p:cNvPr>
          <p:cNvSpPr/>
          <p:nvPr/>
        </p:nvSpPr>
        <p:spPr>
          <a:xfrm>
            <a:off x="0" y="5574895"/>
            <a:ext cx="6096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Cosechó tres victorias y ocho podios, superó por dos puntos a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consiguió su segundo campeonato.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822D6376-0D17-4F62-AB01-54B3F9821E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69"/>
            <a:ext cx="6096000" cy="40386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8196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1230"/>
                            </p:stCondLst>
                            <p:childTnLst>
                              <p:par>
                                <p:cTn id="16" presetID="16" presetClass="entr" presetSubtype="4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263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398210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el primer campeonato de pilotos de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ganado con un motor turbo.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21D22C6-9256-457E-8434-409F5A6FE1AA}"/>
              </a:ext>
            </a:extLst>
          </p:cNvPr>
          <p:cNvSpPr/>
          <p:nvPr/>
        </p:nvSpPr>
        <p:spPr>
          <a:xfrm>
            <a:off x="0" y="1548583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Continuando como piloto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1984,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cuatro abandonos por rotura del motor BMW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comienzo de la temporada eliminaron a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contienda por el título.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07AE86B-879F-4CF2-BFA7-8F1567DD0641}"/>
              </a:ext>
            </a:extLst>
          </p:cNvPr>
          <p:cNvSpPr/>
          <p:nvPr/>
        </p:nvSpPr>
        <p:spPr>
          <a:xfrm>
            <a:off x="6096000" y="3834579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alternó dos victorias y otros dos podios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nuevos abandonos, lo cual le permitió remontar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la quinta posición final.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FD1D9CD-07EC-4E54-A855-DDB175C9BBCA}"/>
              </a:ext>
            </a:extLst>
          </p:cNvPr>
          <p:cNvSpPr/>
          <p:nvPr/>
        </p:nvSpPr>
        <p:spPr>
          <a:xfrm>
            <a:off x="6096000" y="5324163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1985, el piloto padeció de unos neumáticos Pirelli inferiores a los Goodyear de los demás equipos de punta,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que puntuó en apenas cinco carreras.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deporte&#10;&#10;Descripción generada con confianza alta">
            <a:extLst>
              <a:ext uri="{FF2B5EF4-FFF2-40B4-BE49-F238E27FC236}">
                <a16:creationId xmlns:a16="http://schemas.microsoft.com/office/drawing/2014/main" id="{80A85F7C-B0C0-4A95-B94E-1E5993FCF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532" y="0"/>
            <a:ext cx="6072468" cy="402631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carretera, edificio, exterior, transporte&#10;&#10;Descripción generada con confianza muy alta">
            <a:extLst>
              <a:ext uri="{FF2B5EF4-FFF2-40B4-BE49-F238E27FC236}">
                <a16:creationId xmlns:a16="http://schemas.microsoft.com/office/drawing/2014/main" id="{85D577F4-9CE9-40FC-AC19-60D883A1D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7100"/>
            <a:ext cx="6117154" cy="34408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3729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12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28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72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96000" y="235978"/>
            <a:ext cx="609600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mejores actuaciones las realizó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circuitos más veloces del calendario,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mejor adecuados a su automóvil,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destacándose una victoria en Paul Ricard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segundo puesto en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025075C-4A0B-4D41-80B9-CED0452C5D83}"/>
              </a:ext>
            </a:extLst>
          </p:cNvPr>
          <p:cNvSpPr/>
          <p:nvPr/>
        </p:nvSpPr>
        <p:spPr>
          <a:xfrm>
            <a:off x="6096000" y="2227012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ello, el brasileño resultó octavo en el campeonato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cerró su etapa en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4001CFE-7974-4A39-A3B6-03023F5419E2}"/>
              </a:ext>
            </a:extLst>
          </p:cNvPr>
          <p:cNvSpPr/>
          <p:nvPr/>
        </p:nvSpPr>
        <p:spPr>
          <a:xfrm>
            <a:off x="0" y="2920199"/>
            <a:ext cx="6096000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pasó en 1986 al equipo Williams,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cuyo FW11 diseñado por Patrick Head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Frank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Dernie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cuyos motores Honda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mostraron a la par del McLaren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marcó el inicio del que sería uno de los más grandes duelos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la categoría, frente a Nigel Mansell.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5E1E24A-74F4-466A-9DC9-8967EE7AFA2C}"/>
              </a:ext>
            </a:extLst>
          </p:cNvPr>
          <p:cNvSpPr/>
          <p:nvPr/>
        </p:nvSpPr>
        <p:spPr>
          <a:xfrm>
            <a:off x="0" y="5383173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hecho de tener dos pilotos talentosos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semejantes egos en el mismo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un presagio de futuros conflictos, y así fue.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motocicleta, suelo&#10;&#10;Descripción generada con confianza muy alta">
            <a:extLst>
              <a:ext uri="{FF2B5EF4-FFF2-40B4-BE49-F238E27FC236}">
                <a16:creationId xmlns:a16="http://schemas.microsoft.com/office/drawing/2014/main" id="{B213A8C1-A492-4426-BE8A-23AB87019E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09"/>
            <a:ext cx="6096000" cy="25427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carretera, motocicleta, persona, montar&#10;&#10;Descripción generada con confianza alta">
            <a:extLst>
              <a:ext uri="{FF2B5EF4-FFF2-40B4-BE49-F238E27FC236}">
                <a16:creationId xmlns:a16="http://schemas.microsoft.com/office/drawing/2014/main" id="{788E24A1-AE02-4F48-9A7C-88ED296097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92747"/>
            <a:ext cx="6096000" cy="40614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2606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18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54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2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82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274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8D18C44A-972C-4E93-8C5E-21F52F176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" y="73743"/>
            <a:ext cx="11311227" cy="5456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74421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Piquet 2 Medley-Eaglenest-1.wav"/>
          </p:stSnd>
        </p:sndAc>
      </p:transition>
    </mc:Choice>
    <mc:Fallback xmlns="">
      <p:transition spd="slow" advTm="0">
        <p:fade/>
        <p:sndAc>
          <p:stSnd>
            <p:snd r:embed="rId5" name="Piquet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cielo, persona, exterior, personas&#10;&#10;Descripción generada con confianza muy alta">
            <a:extLst>
              <a:ext uri="{FF2B5EF4-FFF2-40B4-BE49-F238E27FC236}">
                <a16:creationId xmlns:a16="http://schemas.microsoft.com/office/drawing/2014/main" id="{A3CC3A22-3458-4B8B-A4A2-6E20F77FA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6942"/>
            <a:ext cx="6088223" cy="40410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191740"/>
            <a:ext cx="609600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año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Mansell llegaron con posibilidades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título a la última carrera del año,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su rivalidad hizo que se quitaran entre sí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posibilidad de ganar puntos,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cual permitió que Alain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alzara con el título.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E537C90-98F0-4CA7-A1FB-60369C5640DA}"/>
              </a:ext>
            </a:extLst>
          </p:cNvPr>
          <p:cNvSpPr/>
          <p:nvPr/>
        </p:nvSpPr>
        <p:spPr>
          <a:xfrm>
            <a:off x="0" y="2241760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quedó relegado al tercer puesto final,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pese a sus cuatro victorias y diez podios.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E157862-B451-4403-9813-05E0696DA704}"/>
              </a:ext>
            </a:extLst>
          </p:cNvPr>
          <p:cNvSpPr/>
          <p:nvPr/>
        </p:nvSpPr>
        <p:spPr>
          <a:xfrm>
            <a:off x="5324167" y="3849329"/>
            <a:ext cx="6867833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se recuperó en 1987,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acumuló tres triunfos y siete segundos puestos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le permitieron consagrarse campeón,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las seis victorias de Mansell.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12382CC-9834-4D92-B536-A5BB1C05175C}"/>
              </a:ext>
            </a:extLst>
          </p:cNvPr>
          <p:cNvSpPr/>
          <p:nvPr/>
        </p:nvSpPr>
        <p:spPr>
          <a:xfrm>
            <a:off x="5324167" y="5530646"/>
            <a:ext cx="686783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deseo de ser número 1  indiscutiblemente en el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llevó a cambiarse a Lotus para 1988.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interior, juguete, transporte&#10;&#10;Descripción generada con confianza alta">
            <a:extLst>
              <a:ext uri="{FF2B5EF4-FFF2-40B4-BE49-F238E27FC236}">
                <a16:creationId xmlns:a16="http://schemas.microsoft.com/office/drawing/2014/main" id="{5A6E7F4E-4767-453C-941C-ECBC4285FE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40995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82827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14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1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17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74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1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96000" y="722671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cambio de equipo marcó un vuelco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carrera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comenzó a perder su reputación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no obtener victorias en 1988  ni 1989.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D943E4C-404C-4746-AFC1-C1E42DC9D941}"/>
              </a:ext>
            </a:extLst>
          </p:cNvPr>
          <p:cNvSpPr/>
          <p:nvPr/>
        </p:nvSpPr>
        <p:spPr>
          <a:xfrm>
            <a:off x="0" y="3436382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primer año, logró tres podios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puntuó en siete carreras,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finalizando sexto en el campeonato.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B6E4BB3-9DD4-45BD-BFB0-23E4F34A9740}"/>
              </a:ext>
            </a:extLst>
          </p:cNvPr>
          <p:cNvSpPr/>
          <p:nvPr/>
        </p:nvSpPr>
        <p:spPr>
          <a:xfrm>
            <a:off x="0" y="4881717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segundo año fue aún peor,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otros motivos por los motores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Judd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poco potentes,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incluso no clasificó en una carrera.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deporte&#10;&#10;Descripción generada con confianza alta">
            <a:extLst>
              <a:ext uri="{FF2B5EF4-FFF2-40B4-BE49-F238E27FC236}">
                <a16:creationId xmlns:a16="http://schemas.microsoft.com/office/drawing/2014/main" id="{8BDCC67F-EC78-4538-BA1B-BB2750A9E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047" y="2802194"/>
            <a:ext cx="6116954" cy="40558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carretera, edificio, exterior, transporte&#10;&#10;Descripción generada con confianza muy alta">
            <a:extLst>
              <a:ext uri="{FF2B5EF4-FFF2-40B4-BE49-F238E27FC236}">
                <a16:creationId xmlns:a16="http://schemas.microsoft.com/office/drawing/2014/main" id="{90769A6F-C5EC-4E3C-995C-9E95B9EF60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429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80744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14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18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1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1120877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acuerdo con el equipo Benetton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basado en pago por resultados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permitió volver a los primeros planos.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313AA79-CD35-436E-AF62-F175A11BABDC}"/>
              </a:ext>
            </a:extLst>
          </p:cNvPr>
          <p:cNvSpPr/>
          <p:nvPr/>
        </p:nvSpPr>
        <p:spPr>
          <a:xfrm>
            <a:off x="6096000" y="3613368"/>
            <a:ext cx="609600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Contando con un motor Ford oficial en 1990,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logró dos victorias y otros dos podios,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quedó fuera de los puntos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solamente cuatro carreras.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084612B-1C2E-46BA-9BAE-BDE5E2C561A4}"/>
              </a:ext>
            </a:extLst>
          </p:cNvPr>
          <p:cNvSpPr/>
          <p:nvPr/>
        </p:nvSpPr>
        <p:spPr>
          <a:xfrm>
            <a:off x="6096000" y="5250431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Así, quedó tercero en 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detrás del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del Ferrari de Alain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persona, texto, periódico, exterior&#10;&#10;Descripción generada con confianza muy alta">
            <a:extLst>
              <a:ext uri="{FF2B5EF4-FFF2-40B4-BE49-F238E27FC236}">
                <a16:creationId xmlns:a16="http://schemas.microsoft.com/office/drawing/2014/main" id="{C168B8E6-FDCA-47DE-A6D7-25C04B45E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4" y="2418735"/>
            <a:ext cx="5689030" cy="418854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7031FA82-9EE1-4B99-BC18-1D6C69E082C2}"/>
              </a:ext>
            </a:extLst>
          </p:cNvPr>
          <p:cNvSpPr/>
          <p:nvPr/>
        </p:nvSpPr>
        <p:spPr>
          <a:xfrm>
            <a:off x="0" y="191727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puntuó en cinco fechas de 16  sin ningún podio,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quedó octavo en el campeonato.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carretera, edificio, exterior, transporte&#10;&#10;Descripción generada con confianza muy alta">
            <a:extLst>
              <a:ext uri="{FF2B5EF4-FFF2-40B4-BE49-F238E27FC236}">
                <a16:creationId xmlns:a16="http://schemas.microsoft.com/office/drawing/2014/main" id="{3859FAF4-0500-401A-A428-1F4DBCDB6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316"/>
            <a:ext cx="6096000" cy="3429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11579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74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886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138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39FA3F5-AC40-41E2-ABB8-E419CEBA0AA9}"/>
              </a:ext>
            </a:extLst>
          </p:cNvPr>
          <p:cNvSpPr/>
          <p:nvPr/>
        </p:nvSpPr>
        <p:spPr>
          <a:xfrm>
            <a:off x="6096000" y="280223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obtuvo su último triunfo en Fórmula 1 en Montreal, donde superó a Nigel Mansell, su rival de antaño,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última vuelta de la carrera.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0DD1311-3CA8-43E2-913A-AB32D650559B}"/>
              </a:ext>
            </a:extLst>
          </p:cNvPr>
          <p:cNvSpPr/>
          <p:nvPr/>
        </p:nvSpPr>
        <p:spPr>
          <a:xfrm>
            <a:off x="6110748" y="1902545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 finalizó sexto en 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total de tres podios y ocho arribos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zona de puntos.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A3F0242-727C-49B1-ADB2-FEC6FC2EFD14}"/>
              </a:ext>
            </a:extLst>
          </p:cNvPr>
          <p:cNvSpPr/>
          <p:nvPr/>
        </p:nvSpPr>
        <p:spPr>
          <a:xfrm>
            <a:off x="0" y="3864087"/>
            <a:ext cx="6110748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 retiro de la Fórmula 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a correr a Estados Unidos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500 Millas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Indianapolis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serie CART  para el equipo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Menard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0AF4AE2-AD5F-411D-80AB-F24FBAF37DC2}"/>
              </a:ext>
            </a:extLst>
          </p:cNvPr>
          <p:cNvSpPr/>
          <p:nvPr/>
        </p:nvSpPr>
        <p:spPr>
          <a:xfrm>
            <a:off x="0" y="5545395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1992  sufrió un choque en las prácticas,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le causaron lesiones en los pies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le requirieron un año de rehabilitación.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persona, exterior, hombre, caminar&#10;&#10;Descripción generada con confianza muy alta">
            <a:extLst>
              <a:ext uri="{FF2B5EF4-FFF2-40B4-BE49-F238E27FC236}">
                <a16:creationId xmlns:a16="http://schemas.microsoft.com/office/drawing/2014/main" id="{5CB21322-B108-4A32-BA04-F4E1B962C6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256" y="3167150"/>
            <a:ext cx="4904705" cy="32677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C5F457E-6E2A-4399-AB5D-8CE21FEC56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81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96863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98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894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4F79FCD-E51F-4AC1-9C4D-8FC8345E3AA4}"/>
              </a:ext>
            </a:extLst>
          </p:cNvPr>
          <p:cNvSpPr/>
          <p:nvPr/>
        </p:nvSpPr>
        <p:spPr>
          <a:xfrm>
            <a:off x="0" y="280227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retornó a Indianápolis en 1993,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clasificó 13º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abandonó tras 38 vueltas por rotura de motor.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97359BC-0816-4E63-AE43-25505AFD273C}"/>
              </a:ext>
            </a:extLst>
          </p:cNvPr>
          <p:cNvSpPr/>
          <p:nvPr/>
        </p:nvSpPr>
        <p:spPr>
          <a:xfrm>
            <a:off x="0" y="1578095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Aparte de su actividad en monoplazas,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compitió en automóviles deportivos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marca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71551CB-9C02-44DA-A8FA-CDDA466025A0}"/>
              </a:ext>
            </a:extLst>
          </p:cNvPr>
          <p:cNvSpPr/>
          <p:nvPr/>
        </p:nvSpPr>
        <p:spPr>
          <a:xfrm>
            <a:off x="6096000" y="4557239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 finalizó sexto en 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total de tres podios y ocho arribos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zona de puntos.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C6297B5-3335-406C-A2BD-5E489437815F}"/>
              </a:ext>
            </a:extLst>
          </p:cNvPr>
          <p:cNvSpPr/>
          <p:nvPr/>
        </p:nvSpPr>
        <p:spPr>
          <a:xfrm>
            <a:off x="6096000" y="5847994"/>
            <a:ext cx="6096000" cy="820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1981 venció en los 1000 km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junto a Hans-Joachim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Stucken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un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BMW M1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EE250810-B002-4BCA-8D1D-21D8226F9E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069" y="11055"/>
            <a:ext cx="6041931" cy="453144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5" name="Imagen 14" descr="Imagen que contiene persona, hombre, deporte&#10;&#10;Descripción generada con confianza muy alta">
            <a:extLst>
              <a:ext uri="{FF2B5EF4-FFF2-40B4-BE49-F238E27FC236}">
                <a16:creationId xmlns:a16="http://schemas.microsoft.com/office/drawing/2014/main" id="{0680795B-A43D-4080-BB2C-E784BCA7F9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2697"/>
            <a:ext cx="6155614" cy="40934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4637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66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18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78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persona, exterior, hombre, reproductor&#10;&#10;Descripción generada con confianza muy alta">
            <a:extLst>
              <a:ext uri="{FF2B5EF4-FFF2-40B4-BE49-F238E27FC236}">
                <a16:creationId xmlns:a16="http://schemas.microsoft.com/office/drawing/2014/main" id="{F019B880-7DED-430C-998F-A54D719B5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932" y="560439"/>
            <a:ext cx="6038497" cy="57516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431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21326E9-AFC5-4D64-8FF8-840332201E32}"/>
              </a:ext>
            </a:extLst>
          </p:cNvPr>
          <p:cNvSpPr/>
          <p:nvPr/>
        </p:nvSpPr>
        <p:spPr>
          <a:xfrm>
            <a:off x="6096000" y="781673"/>
            <a:ext cx="609600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1996  y 1997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disputó las 24 Horas de Le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piloto oficial de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 McLaren F1,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finalizando octavo y abandonando respectivamente.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976904E-B579-46BF-9FAE-335232B4F838}"/>
              </a:ext>
            </a:extLst>
          </p:cNvPr>
          <p:cNvSpPr/>
          <p:nvPr/>
        </p:nvSpPr>
        <p:spPr>
          <a:xfrm>
            <a:off x="0" y="4719481"/>
            <a:ext cx="609600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en 1996,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venció en las dos carreras brasileñas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BPR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GT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con un McLaren F1-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BMW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persona, pared, hombre, naranja&#10;&#10;Descripción generada con confianza muy alta">
            <a:extLst>
              <a:ext uri="{FF2B5EF4-FFF2-40B4-BE49-F238E27FC236}">
                <a16:creationId xmlns:a16="http://schemas.microsoft.com/office/drawing/2014/main" id="{C9FC3A19-CD58-45AA-9932-A9B68178E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84"/>
            <a:ext cx="6102577" cy="426366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A1F51A1-AFA5-453E-A323-8779B128C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048000"/>
            <a:ext cx="6096000" cy="381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76150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62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86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carretera, exterior, edificio, sentado&#10;&#10;Descripción generada con confianza muy alta">
            <a:extLst>
              <a:ext uri="{FF2B5EF4-FFF2-40B4-BE49-F238E27FC236}">
                <a16:creationId xmlns:a16="http://schemas.microsoft.com/office/drawing/2014/main" id="{7AD123ED-7775-403F-BC2A-E66C78EFB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357" y="914392"/>
            <a:ext cx="8681761" cy="575166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87A5F1E7-E339-4622-B452-F6BB5D046191}"/>
              </a:ext>
            </a:extLst>
          </p:cNvPr>
          <p:cNvSpPr/>
          <p:nvPr/>
        </p:nvSpPr>
        <p:spPr>
          <a:xfrm>
            <a:off x="0" y="368716"/>
            <a:ext cx="12192000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6000" b="1" dirty="0">
                <a:solidFill>
                  <a:srgbClr val="C00000"/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Polémicas</a:t>
            </a:r>
            <a:endParaRPr lang="es-MX" sz="6000" b="1" dirty="0">
              <a:solidFill>
                <a:srgbClr val="C00000"/>
              </a:solidFill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737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16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516196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utilización de la prensa para atacar a sus rivales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valió la fama de bocón.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6007CA5-C1FC-4E49-8875-51B777474B17}"/>
              </a:ext>
            </a:extLst>
          </p:cNvPr>
          <p:cNvSpPr/>
          <p:nvPr/>
        </p:nvSpPr>
        <p:spPr>
          <a:xfrm>
            <a:off x="0" y="1460096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protagonizó uno de los altercados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famosos de la Fórmula 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un accidente con Eliseo Salazar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Alemania de 1982.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21515E2-029C-4D08-AD3A-6DE935E69EA9}"/>
              </a:ext>
            </a:extLst>
          </p:cNvPr>
          <p:cNvSpPr/>
          <p:nvPr/>
        </p:nvSpPr>
        <p:spPr>
          <a:xfrm>
            <a:off x="6096000" y="4896460"/>
            <a:ext cx="609600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quedar los dos fuera de la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a golpear al piloto chileno,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fue sorprendido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los puñetazos y patadas del carioca.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arretera, exterior, edificio, deporte&#10;&#10;Descripción generada con confianza muy alta">
            <a:extLst>
              <a:ext uri="{FF2B5EF4-FFF2-40B4-BE49-F238E27FC236}">
                <a16:creationId xmlns:a16="http://schemas.microsoft.com/office/drawing/2014/main" id="{E3812034-6F17-4270-AE09-AD18BBA71E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4572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8823CB48-B138-48AC-BA70-F0870B14A0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3638"/>
            <a:ext cx="6101907" cy="35543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1322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8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88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108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696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96000" y="294974"/>
            <a:ext cx="6096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1988 acusó públicamente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 compatriota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de ser homosexual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 mantenía relaciones sexuales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los mecánicos de su equipo,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 coludido con el Francés Alain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(guiado por el rumor de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para desprestigiar a Senna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cada vez ganaba más popularidad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los Brasileños y en todo el mundo.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1B09EB7-C54C-43AB-87CA-4BAEF9BEA9F1}"/>
              </a:ext>
            </a:extLst>
          </p:cNvPr>
          <p:cNvSpPr/>
          <p:nvPr/>
        </p:nvSpPr>
        <p:spPr>
          <a:xfrm>
            <a:off x="0" y="4778482"/>
            <a:ext cx="609600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Tiempo después,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que retractarse de lo dicho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frente a un tribunal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cual Senna lo emplazó.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persona, señal, exterior, hombre&#10;&#10;Descripción generada con confianza muy alta">
            <a:extLst>
              <a:ext uri="{FF2B5EF4-FFF2-40B4-BE49-F238E27FC236}">
                <a16:creationId xmlns:a16="http://schemas.microsoft.com/office/drawing/2014/main" id="{77D4B54F-8218-415A-9D00-9C923BA2F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096000" cy="40614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hierba, exterior, suelo, motocicleta&#10;&#10;Descripción generada con confianza muy alta">
            <a:extLst>
              <a:ext uri="{FF2B5EF4-FFF2-40B4-BE49-F238E27FC236}">
                <a16:creationId xmlns:a16="http://schemas.microsoft.com/office/drawing/2014/main" id="{635793E5-F13F-4983-BD1D-5BB0810EB2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776" y="3864816"/>
            <a:ext cx="6096000" cy="29489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persona, señal, exterior, hombre&#10;&#10;Descripción generada con confianza muy alta">
            <a:extLst>
              <a:ext uri="{FF2B5EF4-FFF2-40B4-BE49-F238E27FC236}">
                <a16:creationId xmlns:a16="http://schemas.microsoft.com/office/drawing/2014/main" id="{86BA8C40-6A2C-4702-BB97-ACADFB67F7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" y="4921"/>
            <a:ext cx="6096000" cy="40614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11590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86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86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114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0" y="309719"/>
            <a:ext cx="60960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aquella jornada, el resultado obtenido por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breve retorno a las pistas quedaría opacado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presencia de una promotora contratada por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cual desfilaba alrededor de su unidad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completamente desnuda,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teniendo como únicas prendas sus zapatos blancos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gorro de color rojo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cual se veía la marca patrocinante.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6C29BC6-7BD5-4953-B630-5CDB90A8ACBB}"/>
              </a:ext>
            </a:extLst>
          </p:cNvPr>
          <p:cNvSpPr/>
          <p:nvPr/>
        </p:nvSpPr>
        <p:spPr>
          <a:xfrm>
            <a:off x="6096000" y="3598605"/>
            <a:ext cx="6096000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su retiro como piloto, en el año 1997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decidiría interrumpir brevemente su descanso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volviendo a competir en una fecha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Fórmula 3  Sudamericana,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lo cual recibe la invitación para competir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parte del preparador Amir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Nasr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padre del futuro piloto de Fórmula 1 Felipe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Nasr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hierba, carretera, exterior, montar&#10;&#10;Descripción generada con confianza muy alta">
            <a:extLst>
              <a:ext uri="{FF2B5EF4-FFF2-40B4-BE49-F238E27FC236}">
                <a16:creationId xmlns:a16="http://schemas.microsoft.com/office/drawing/2014/main" id="{1B8BC5C3-D1AC-425A-BFDA-A4D5AE508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69726"/>
            <a:ext cx="6096000" cy="28422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carretera, deporte&#10;&#10;Descripción generada con confianza muy alta">
            <a:extLst>
              <a:ext uri="{FF2B5EF4-FFF2-40B4-BE49-F238E27FC236}">
                <a16:creationId xmlns:a16="http://schemas.microsoft.com/office/drawing/2014/main" id="{6A52448B-8EB1-402E-AAF8-89870321DF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6109577" cy="3429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91373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66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66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52EAEAA-B264-40E9-8796-B21D554C7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68073" y="560440"/>
            <a:ext cx="10225184" cy="5751666"/>
          </a:xfrm>
          <a:prstGeom prst="snip2DiagRect">
            <a:avLst>
              <a:gd name="adj1" fmla="val 1615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23485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A03C72-EE4A-41F6-AF2D-3F82AA56D6E5}"/>
              </a:ext>
            </a:extLst>
          </p:cNvPr>
          <p:cNvSpPr/>
          <p:nvPr/>
        </p:nvSpPr>
        <p:spPr>
          <a:xfrm>
            <a:off x="6096000" y="235980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Singapur de 2008,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hijo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Nelsinho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tuvo un accidente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provocó la salida del Safety Car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su entonces compañero Fernando Alonso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acababa de cargar combustible.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28C6149-3B62-4EF7-B62D-28F412B55485}"/>
              </a:ext>
            </a:extLst>
          </p:cNvPr>
          <p:cNvSpPr/>
          <p:nvPr/>
        </p:nvSpPr>
        <p:spPr>
          <a:xfrm>
            <a:off x="6096000" y="2212265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Esto benefició al asturiano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consiguió la primera victoria de la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él y el equipo Renault.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8526986-AE26-4C10-B7A0-36A84C4D437A}"/>
              </a:ext>
            </a:extLst>
          </p:cNvPr>
          <p:cNvSpPr/>
          <p:nvPr/>
        </p:nvSpPr>
        <p:spPr>
          <a:xfrm>
            <a:off x="0" y="2751747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aparición volvería a ser tomada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blanco de críticas hacia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parte de la prensa automovilística mundial.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5F654E7-24C2-4018-9CB3-D080260C1AB1}"/>
              </a:ext>
            </a:extLst>
          </p:cNvPr>
          <p:cNvSpPr/>
          <p:nvPr/>
        </p:nvSpPr>
        <p:spPr>
          <a:xfrm>
            <a:off x="0" y="4294109"/>
            <a:ext cx="6096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año después,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tras el Gran Premio de Bélgica de 2009,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cual ya no participaba su hijo,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padre acusó al equipo Renault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obligar a que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Nelsinho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estrellara para favorecer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Alonso y así forzar a firmar un contrato para 2009.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motocicleta, suelo&#10;&#10;Descripción generada con confianza muy alta">
            <a:extLst>
              <a:ext uri="{FF2B5EF4-FFF2-40B4-BE49-F238E27FC236}">
                <a16:creationId xmlns:a16="http://schemas.microsoft.com/office/drawing/2014/main" id="{D7985A9E-5834-40FE-A1EB-DB61F099A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88" y="132733"/>
            <a:ext cx="6096000" cy="254276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persona, edificio, exterior, hombre&#10;&#10;Descripción generada con confianza muy alta">
            <a:extLst>
              <a:ext uri="{FF2B5EF4-FFF2-40B4-BE49-F238E27FC236}">
                <a16:creationId xmlns:a16="http://schemas.microsoft.com/office/drawing/2014/main" id="{88F8AE3C-145C-4D7E-BCBA-48BF3781C1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032" y="3425534"/>
            <a:ext cx="5142271" cy="34324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866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2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54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436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5" grpId="0"/>
      <p:bldP spid="6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BAB4EFC-976C-4068-B191-48AFE54D5265}"/>
              </a:ext>
            </a:extLst>
          </p:cNvPr>
          <p:cNvSpPr/>
          <p:nvPr/>
        </p:nvSpPr>
        <p:spPr>
          <a:xfrm>
            <a:off x="0" y="634189"/>
            <a:ext cx="609600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 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reunió al consejo mundial del motor,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se decidió que sanción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impondrían al equipo Renault,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inició un procedimiento criminal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 Nelson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padre e hijo.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DD95EE6-B04C-42D8-90AE-A65A6A8D811B}"/>
              </a:ext>
            </a:extLst>
          </p:cNvPr>
          <p:cNvSpPr/>
          <p:nvPr/>
        </p:nvSpPr>
        <p:spPr>
          <a:xfrm>
            <a:off x="6096000" y="4395015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caso se saldó con la expulsión de por vida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Flavio </a:t>
            </a:r>
            <a:r>
              <a:rPr lang="es-ES" sz="2800" kern="1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Briatore</a:t>
            </a: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(director general de Renault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kern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temporada 2000-2009).</a:t>
            </a:r>
            <a:endParaRPr lang="es-MX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persona, exterior, deporte, hombre&#10;&#10;Descripción generada con confianza muy alta">
            <a:extLst>
              <a:ext uri="{FF2B5EF4-FFF2-40B4-BE49-F238E27FC236}">
                <a16:creationId xmlns:a16="http://schemas.microsoft.com/office/drawing/2014/main" id="{5A8C6960-2514-4468-ADD4-CC645A9C3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21557"/>
            <a:ext cx="6108290" cy="41078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Imagen 13" descr="Imagen que contiene carretera, exterior, hierba, árbol&#10;&#10;Descripción generada con confianza muy alta">
            <a:extLst>
              <a:ext uri="{FF2B5EF4-FFF2-40B4-BE49-F238E27FC236}">
                <a16:creationId xmlns:a16="http://schemas.microsoft.com/office/drawing/2014/main" id="{ED283E9E-F777-4B81-817E-847BC2C435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0181"/>
            <a:ext cx="6084774" cy="39246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9743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18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96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48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5" name="Imagen 4" descr="Imagen que contiene carretera, camión, automóvil, exterior&#10;&#10;Descripción generada con confianza muy alta">
            <a:extLst>
              <a:ext uri="{FF2B5EF4-FFF2-40B4-BE49-F238E27FC236}">
                <a16:creationId xmlns:a16="http://schemas.microsoft.com/office/drawing/2014/main" id="{16B1FE32-706C-4FE2-A2BF-67E92339CE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20" y="0"/>
            <a:ext cx="10842688" cy="6858000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1203102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846F3CF0-5B34-4296-9F0F-42B2747B1ADF}"/>
              </a:ext>
            </a:extLst>
          </p:cNvPr>
          <p:cNvGrpSpPr/>
          <p:nvPr/>
        </p:nvGrpSpPr>
        <p:grpSpPr>
          <a:xfrm>
            <a:off x="2359746" y="560439"/>
            <a:ext cx="7477432" cy="5764100"/>
            <a:chOff x="2507226" y="545691"/>
            <a:chExt cx="7477432" cy="57641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1E506085-9C72-411D-99C5-6CC542D2D6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7445" y="973394"/>
              <a:ext cx="6789493" cy="4789765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034AECF7-8D89-4B49-B0E3-DC04DD10CC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07226" y="545691"/>
              <a:ext cx="7477432" cy="5764100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651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l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101AE8E-BE4A-4052-88ED-8F9C44F80F4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8C11292-15C8-4B41-8AEE-543B90113A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004" y="1"/>
            <a:ext cx="83379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809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Nelson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Piquet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Astrud Gilberto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carretera, exterior, edificio, valla&#10;&#10;Descripción generada con confianza muy alta">
            <a:extLst>
              <a:ext uri="{FF2B5EF4-FFF2-40B4-BE49-F238E27FC236}">
                <a16:creationId xmlns:a16="http://schemas.microsoft.com/office/drawing/2014/main" id="{C3577507-15A6-451D-8B88-A7EDD7C566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88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72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3836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7511</TotalTime>
  <Words>2111</Words>
  <Application>Microsoft Office PowerPoint</Application>
  <PresentationFormat>Panorámica</PresentationFormat>
  <Paragraphs>389</Paragraphs>
  <Slides>42</Slides>
  <Notes>1</Notes>
  <HiddenSlides>0</HiddenSlides>
  <MMClips>3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57" baseType="lpstr">
      <vt:lpstr>Algerian</vt:lpstr>
      <vt:lpstr>Arial</vt:lpstr>
      <vt:lpstr>Arial Narrow</vt:lpstr>
      <vt:lpstr>Aristocrat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1981, 1983 y 1987  Nelson Piquet   Versión Completa  2907</dc:title>
  <dc:creator>Eagle's nest</dc:creator>
  <cp:lastModifiedBy>Eagle's nest</cp:lastModifiedBy>
  <cp:revision>697</cp:revision>
  <dcterms:created xsi:type="dcterms:W3CDTF">2017-07-02T00:56:35Z</dcterms:created>
  <dcterms:modified xsi:type="dcterms:W3CDTF">2018-02-26T00:21:59Z</dcterms:modified>
</cp:coreProperties>
</file>