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84" r:id="rId2"/>
    <p:sldMasterId id="2147483696" r:id="rId3"/>
  </p:sldMasterIdLst>
  <p:notesMasterIdLst>
    <p:notesMasterId r:id="rId99"/>
  </p:notesMasterIdLst>
  <p:sldIdLst>
    <p:sldId id="773" r:id="rId4"/>
    <p:sldId id="528" r:id="rId5"/>
    <p:sldId id="529" r:id="rId6"/>
    <p:sldId id="774" r:id="rId7"/>
    <p:sldId id="775" r:id="rId8"/>
    <p:sldId id="530" r:id="rId9"/>
    <p:sldId id="531" r:id="rId10"/>
    <p:sldId id="608" r:id="rId11"/>
    <p:sldId id="613" r:id="rId12"/>
    <p:sldId id="610" r:id="rId13"/>
    <p:sldId id="612" r:id="rId14"/>
    <p:sldId id="611" r:id="rId15"/>
    <p:sldId id="619" r:id="rId16"/>
    <p:sldId id="621" r:id="rId17"/>
    <p:sldId id="622" r:id="rId18"/>
    <p:sldId id="623" r:id="rId19"/>
    <p:sldId id="625" r:id="rId20"/>
    <p:sldId id="627" r:id="rId21"/>
    <p:sldId id="629" r:id="rId22"/>
    <p:sldId id="631" r:id="rId23"/>
    <p:sldId id="633" r:id="rId24"/>
    <p:sldId id="634" r:id="rId25"/>
    <p:sldId id="636" r:id="rId26"/>
    <p:sldId id="638" r:id="rId27"/>
    <p:sldId id="641" r:id="rId28"/>
    <p:sldId id="643" r:id="rId29"/>
    <p:sldId id="645" r:id="rId30"/>
    <p:sldId id="646" r:id="rId31"/>
    <p:sldId id="647" r:id="rId32"/>
    <p:sldId id="764" r:id="rId33"/>
    <p:sldId id="551" r:id="rId34"/>
    <p:sldId id="552" r:id="rId35"/>
    <p:sldId id="553" r:id="rId36"/>
    <p:sldId id="763" r:id="rId37"/>
    <p:sldId id="555" r:id="rId38"/>
    <p:sldId id="651" r:id="rId39"/>
    <p:sldId id="652" r:id="rId40"/>
    <p:sldId id="617" r:id="rId41"/>
    <p:sldId id="653" r:id="rId42"/>
    <p:sldId id="655" r:id="rId43"/>
    <p:sldId id="656" r:id="rId44"/>
    <p:sldId id="659" r:id="rId45"/>
    <p:sldId id="661" r:id="rId46"/>
    <p:sldId id="664" r:id="rId47"/>
    <p:sldId id="666" r:id="rId48"/>
    <p:sldId id="669" r:id="rId49"/>
    <p:sldId id="672" r:id="rId50"/>
    <p:sldId id="676" r:id="rId51"/>
    <p:sldId id="679" r:id="rId52"/>
    <p:sldId id="681" r:id="rId53"/>
    <p:sldId id="684" r:id="rId54"/>
    <p:sldId id="688" r:id="rId55"/>
    <p:sldId id="692" r:id="rId56"/>
    <p:sldId id="696" r:id="rId57"/>
    <p:sldId id="699" r:id="rId58"/>
    <p:sldId id="701" r:id="rId59"/>
    <p:sldId id="703" r:id="rId60"/>
    <p:sldId id="575" r:id="rId61"/>
    <p:sldId id="576" r:id="rId62"/>
    <p:sldId id="577" r:id="rId63"/>
    <p:sldId id="578" r:id="rId64"/>
    <p:sldId id="579" r:id="rId65"/>
    <p:sldId id="704" r:id="rId66"/>
    <p:sldId id="705" r:id="rId67"/>
    <p:sldId id="707" r:id="rId68"/>
    <p:sldId id="712" r:id="rId69"/>
    <p:sldId id="714" r:id="rId70"/>
    <p:sldId id="718" r:id="rId71"/>
    <p:sldId id="721" r:id="rId72"/>
    <p:sldId id="723" r:id="rId73"/>
    <p:sldId id="727" r:id="rId74"/>
    <p:sldId id="730" r:id="rId75"/>
    <p:sldId id="734" r:id="rId76"/>
    <p:sldId id="737" r:id="rId77"/>
    <p:sldId id="771" r:id="rId78"/>
    <p:sldId id="747" r:id="rId79"/>
    <p:sldId id="748" r:id="rId80"/>
    <p:sldId id="749" r:id="rId81"/>
    <p:sldId id="752" r:id="rId82"/>
    <p:sldId id="754" r:id="rId83"/>
    <p:sldId id="755" r:id="rId84"/>
    <p:sldId id="766" r:id="rId85"/>
    <p:sldId id="765" r:id="rId86"/>
    <p:sldId id="760" r:id="rId87"/>
    <p:sldId id="768" r:id="rId88"/>
    <p:sldId id="762" r:id="rId89"/>
    <p:sldId id="769" r:id="rId90"/>
    <p:sldId id="767" r:id="rId91"/>
    <p:sldId id="772" r:id="rId92"/>
    <p:sldId id="600" r:id="rId93"/>
    <p:sldId id="379" r:id="rId94"/>
    <p:sldId id="380" r:id="rId95"/>
    <p:sldId id="601" r:id="rId96"/>
    <p:sldId id="602" r:id="rId97"/>
    <p:sldId id="603" r:id="rId98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1C29"/>
    <a:srgbClr val="1A2028"/>
    <a:srgbClr val="151A21"/>
    <a:srgbClr val="181E26"/>
    <a:srgbClr val="12161C"/>
    <a:srgbClr val="1C232C"/>
    <a:srgbClr val="222A35"/>
    <a:srgbClr val="14181E"/>
    <a:srgbClr val="0F1217"/>
    <a:srgbClr val="1B1B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66" autoAdjust="0"/>
    <p:restoredTop sz="94322" autoAdjust="0"/>
  </p:normalViewPr>
  <p:slideViewPr>
    <p:cSldViewPr snapToGrid="0" showGuides="1">
      <p:cViewPr varScale="1">
        <p:scale>
          <a:sx n="69" d="100"/>
          <a:sy n="69" d="100"/>
        </p:scale>
        <p:origin x="234" y="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095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87" Type="http://schemas.openxmlformats.org/officeDocument/2006/relationships/slide" Target="slides/slide84.xml"/><Relationship Id="rId102" Type="http://schemas.openxmlformats.org/officeDocument/2006/relationships/theme" Target="theme/theme1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90" Type="http://schemas.openxmlformats.org/officeDocument/2006/relationships/slide" Target="slides/slide87.xml"/><Relationship Id="rId95" Type="http://schemas.openxmlformats.org/officeDocument/2006/relationships/slide" Target="slides/slide92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100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93" Type="http://schemas.openxmlformats.org/officeDocument/2006/relationships/slide" Target="slides/slide90.xml"/><Relationship Id="rId98" Type="http://schemas.openxmlformats.org/officeDocument/2006/relationships/slide" Target="slides/slide9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103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slide" Target="slides/slide88.xml"/><Relationship Id="rId96" Type="http://schemas.openxmlformats.org/officeDocument/2006/relationships/slide" Target="slides/slide9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slide" Target="slides/slide91.xml"/><Relationship Id="rId99" Type="http://schemas.openxmlformats.org/officeDocument/2006/relationships/notesMaster" Target="notesMasters/notesMaster1.xml"/><Relationship Id="rId10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97" Type="http://schemas.openxmlformats.org/officeDocument/2006/relationships/slide" Target="slides/slide9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7F657-8C5E-4E38-92AB-230687246DA7}" type="slidenum">
              <a:rPr lang="es-MX" smtClean="0"/>
              <a:t>90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88835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3AB56-F83D-4E07-AF47-5DF71BFE4F4C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63BAE-A47A-4DAE-8D68-D5D692E86AFC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09F5B-C454-4AAE-880E-54927C2DFC77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F1177-A2A3-4A6F-9C18-DB59306127E1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FF538-4A80-47BD-8331-CF25DA26E1C8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1A170-CB25-4095-8FE6-A65D1731667C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C6D7B-80DD-401A-BD2D-68F8379C3C02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F4FC3-9CAB-4275-AA31-2B3B2E50424F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FE6FC-D007-4D9B-9856-C44929AC9FA3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A9738-FD51-46F4-9BB9-6EFD1A7BF948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B0454-FB60-499C-BB65-5A813669477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3342E-745A-418E-A9D7-0BE510AB0B5B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525542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1A43E-2AF2-4A2A-95A7-335D93FF7264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47344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9DA1E-372B-440F-A943-D07829BB8D65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0132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7E2D-BB82-4FA4-ABD3-DAD4BD88E60B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7241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3762E-D47B-4607-8F6B-DE4A927CD7CE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68937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7BDC7-32FC-4893-8DA6-E1C171C1BA2D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67881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8BE21-48D8-44C1-8EDF-380C91F5809E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412841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BBFAC-6182-4340-BBE1-8D41983E5C7C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92651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F270A-8277-4454-8C19-7AF968E166DE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1975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FA1CD-7006-4EC4-A543-5D96A7A8C58F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77949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C94D5-763A-4323-8F7C-2B9C9F9D4DC8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28865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BF171-809F-4857-83B3-8878E040B32E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933762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9A7E-516F-4DAD-A850-537B1C405C66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796149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0F1D8-D33D-4792-8161-516FB1EDDBAF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072517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3ABBB-4326-4605-89B7-3BFFC6ECF8EC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7292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12660-36EA-402D-A957-0B4250178531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65381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4D327-703C-438F-BF6F-CB7B5F0C2F1C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96155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1F52F-BF44-41F6-9579-83C2034FA1B7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3995732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32E9B-B1C1-4BC0-9B27-A55A50A56AD3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7031658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D3DA8-A66F-4F00-9F74-B48273F89B6E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3255119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B8025-0BC6-43FF-A4CD-9E3972054CA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513890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33959-5FF2-4F6F-99B2-788F4F6BE0C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88278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356F0-2FC1-4910-8CE2-C68A1262DBEE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8C6DC1-CE65-491F-A9D0-3EBA446DBF84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5589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F457241-C4AB-4BF7-8A74-D9FEFFEFA362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6530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7.jpg"/><Relationship Id="rId4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10.jpg"/><Relationship Id="rId4" Type="http://schemas.openxmlformats.org/officeDocument/2006/relationships/audio" Target="../media/audio3.wav"/><Relationship Id="rId9" Type="http://schemas.openxmlformats.org/officeDocument/2006/relationships/audio" Target="../media/audio3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4.wav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8.png"/><Relationship Id="rId5" Type="http://schemas.openxmlformats.org/officeDocument/2006/relationships/image" Target="../media/image37.jpg"/><Relationship Id="rId10" Type="http://schemas.openxmlformats.org/officeDocument/2006/relationships/audio" Target="../media/audio5.wav"/><Relationship Id="rId4" Type="http://schemas.openxmlformats.org/officeDocument/2006/relationships/audio" Target="../media/audio5.wav"/><Relationship Id="rId9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6.jp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7.jpg"/><Relationship Id="rId4" Type="http://schemas.openxmlformats.org/officeDocument/2006/relationships/audio" Target="../media/audio6.wav"/><Relationship Id="rId9" Type="http://schemas.openxmlformats.org/officeDocument/2006/relationships/audio" Target="../media/audio6.wav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7.wav"/><Relationship Id="rId4" Type="http://schemas.openxmlformats.org/officeDocument/2006/relationships/image" Target="../media/image48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8.png"/><Relationship Id="rId5" Type="http://schemas.openxmlformats.org/officeDocument/2006/relationships/image" Target="../media/image70.jpg"/><Relationship Id="rId10" Type="http://schemas.openxmlformats.org/officeDocument/2006/relationships/audio" Target="../media/audio8.wav"/><Relationship Id="rId4" Type="http://schemas.openxmlformats.org/officeDocument/2006/relationships/audio" Target="../media/audio8.wav"/><Relationship Id="rId9" Type="http://schemas.openxmlformats.org/officeDocument/2006/relationships/image" Target="../media/image5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8.jp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71.jpg"/><Relationship Id="rId4" Type="http://schemas.openxmlformats.org/officeDocument/2006/relationships/audio" Target="../media/audio2.wav"/><Relationship Id="rId9" Type="http://schemas.openxmlformats.org/officeDocument/2006/relationships/audio" Target="../media/audio2.wav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9.wav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jp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7.jpg"/><Relationship Id="rId4" Type="http://schemas.openxmlformats.org/officeDocument/2006/relationships/image" Target="../media/image96.jpg"/></Relationships>
</file>

<file path=ppt/slides/_rels/slide8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jpg"/><Relationship Id="rId3" Type="http://schemas.openxmlformats.org/officeDocument/2006/relationships/image" Target="../media/image98.jpg"/><Relationship Id="rId7" Type="http://schemas.openxmlformats.org/officeDocument/2006/relationships/image" Target="../media/image10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jpg"/><Relationship Id="rId5" Type="http://schemas.openxmlformats.org/officeDocument/2006/relationships/image" Target="../media/image100.jpg"/><Relationship Id="rId4" Type="http://schemas.openxmlformats.org/officeDocument/2006/relationships/image" Target="../media/image99.jpg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jpg"/><Relationship Id="rId3" Type="http://schemas.openxmlformats.org/officeDocument/2006/relationships/image" Target="../media/image98.jpg"/><Relationship Id="rId7" Type="http://schemas.openxmlformats.org/officeDocument/2006/relationships/image" Target="../media/image10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jpg"/><Relationship Id="rId5" Type="http://schemas.openxmlformats.org/officeDocument/2006/relationships/image" Target="../media/image100.jpg"/><Relationship Id="rId4" Type="http://schemas.openxmlformats.org/officeDocument/2006/relationships/image" Target="../media/image99.jpg"/></Relationships>
</file>

<file path=ppt/slides/_rels/slide8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jpg"/><Relationship Id="rId3" Type="http://schemas.openxmlformats.org/officeDocument/2006/relationships/image" Target="../media/image105.jpg"/><Relationship Id="rId7" Type="http://schemas.openxmlformats.org/officeDocument/2006/relationships/image" Target="../media/image109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jpg"/><Relationship Id="rId5" Type="http://schemas.openxmlformats.org/officeDocument/2006/relationships/image" Target="../media/image107.jpg"/><Relationship Id="rId4" Type="http://schemas.openxmlformats.org/officeDocument/2006/relationships/image" Target="../media/image106.jp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8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112.jpg"/><Relationship Id="rId11" Type="http://schemas.openxmlformats.org/officeDocument/2006/relationships/audio" Target="../media/audio8.wav"/><Relationship Id="rId5" Type="http://schemas.openxmlformats.org/officeDocument/2006/relationships/audio" Target="../media/audio8.wav"/><Relationship Id="rId10" Type="http://schemas.openxmlformats.org/officeDocument/2006/relationships/image" Target="../media/image5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6.png"/></Relationships>
</file>

<file path=ppt/slides/_rels/slide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8.png"/><Relationship Id="rId5" Type="http://schemas.openxmlformats.org/officeDocument/2006/relationships/image" Target="../media/image113.jpg"/><Relationship Id="rId10" Type="http://schemas.openxmlformats.org/officeDocument/2006/relationships/audio" Target="../media/audio10.wav"/><Relationship Id="rId4" Type="http://schemas.openxmlformats.org/officeDocument/2006/relationships/audio" Target="../media/audio10.wav"/><Relationship Id="rId9" Type="http://schemas.openxmlformats.org/officeDocument/2006/relationships/image" Target="../media/image5.png"/></Relationships>
</file>

<file path=ppt/slides/_rels/slide9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4F12C2FA-CA7F-4A42-8C16-3AB2281E7410}"/>
              </a:ext>
            </a:extLst>
          </p:cNvPr>
          <p:cNvSpPr txBox="1"/>
          <p:nvPr/>
        </p:nvSpPr>
        <p:spPr>
          <a:xfrm>
            <a:off x="0" y="633669"/>
            <a:ext cx="12191999" cy="1015663"/>
          </a:xfrm>
          <a:prstGeom prst="rect">
            <a:avLst/>
          </a:prstGeom>
          <a:noFill/>
          <a:effectLst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Hoy conoceremos la historia del decimo </a:t>
            </a:r>
            <a:r>
              <a:rPr kumimoji="0" lang="es-ES" sz="2800" b="0" i="0" u="none" strike="noStrike" kern="1200" cap="none" spc="0" normalizeH="0" baseline="0" noProof="0" dirty="0" err="1">
                <a:ln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septimo</a:t>
            </a:r>
            <a:r>
              <a:rPr kumimoji="0" lang="es-ES" sz="2800" b="0" i="0" u="none" strike="noStrike" kern="1200" cap="none" spc="0" normalizeH="0" baseline="0" noProof="0" dirty="0">
                <a:ln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Campeón Mundial de F1…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joven cuya carrera fue breve pero exitosa, ya que comenzó a los 18 años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se retiró a los 30 años de edad y en solo doce años hizo realidad sus ilusiones…</a:t>
            </a:r>
            <a:endParaRPr kumimoji="0" lang="es-MX" sz="2800" b="0" i="0" u="none" strike="noStrike" kern="1200" cap="none" spc="0" normalizeH="0" baseline="0" noProof="0" dirty="0">
              <a:ln/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2129283" y="3031191"/>
            <a:ext cx="5102943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17º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1979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979390" y="1924760"/>
            <a:ext cx="7227610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jody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Scheckter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5017700" y="143058"/>
            <a:ext cx="2138766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>
            <a:off x="2912911" y="6260871"/>
            <a:ext cx="3744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Disfruta estos relatos…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pic>
        <p:nvPicPr>
          <p:cNvPr id="8" name="Imagen 7" descr="Imagen que contiene persona, hombre, exterior&#10;&#10;Descripción generada con confianza muy alta">
            <a:extLst>
              <a:ext uri="{FF2B5EF4-FFF2-40B4-BE49-F238E27FC236}">
                <a16:creationId xmlns:a16="http://schemas.microsoft.com/office/drawing/2014/main" id="{853F3699-3E3F-4832-A338-E17765054F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186" b="99401" l="6800" r="90000">
                        <a14:foregroundMark x1="59200" y1="7186" x2="59200" y2="7186"/>
                        <a14:foregroundMark x1="50400" y1="73653" x2="50400" y2="73653"/>
                        <a14:foregroundMark x1="46000" y1="67665" x2="46000" y2="67665"/>
                        <a14:foregroundMark x1="46400" y1="63473" x2="46400" y2="63473"/>
                        <a14:foregroundMark x1="54400" y1="76647" x2="54400" y2="76647"/>
                        <a14:foregroundMark x1="44400" y1="64072" x2="44400" y2="64072"/>
                        <a14:foregroundMark x1="46000" y1="61078" x2="46000" y2="61078"/>
                        <a14:foregroundMark x1="46400" y1="59281" x2="46400" y2="59281"/>
                        <a14:foregroundMark x1="41600" y1="76647" x2="41600" y2="76647"/>
                        <a14:foregroundMark x1="35200" y1="76647" x2="35200" y2="76647"/>
                        <a14:foregroundMark x1="31600" y1="76048" x2="31600" y2="76048"/>
                        <a14:foregroundMark x1="30400" y1="71257" x2="30400" y2="71257"/>
                        <a14:foregroundMark x1="24800" y1="71856" x2="24800" y2="71856"/>
                        <a14:foregroundMark x1="29200" y1="71856" x2="29200" y2="71856"/>
                        <a14:foregroundMark x1="29200" y1="76647" x2="29200" y2="76647"/>
                        <a14:foregroundMark x1="36800" y1="71856" x2="36800" y2="71856"/>
                        <a14:foregroundMark x1="28400" y1="70060" x2="28400" y2="70060"/>
                        <a14:foregroundMark x1="21200" y1="77246" x2="21200" y2="77246"/>
                        <a14:foregroundMark x1="26400" y1="83832" x2="26400" y2="83832"/>
                        <a14:foregroundMark x1="24800" y1="73653" x2="24800" y2="73653"/>
                        <a14:foregroundMark x1="41200" y1="84431" x2="41200" y2="84431"/>
                        <a14:foregroundMark x1="30400" y1="85030" x2="30400" y2="85030"/>
                        <a14:foregroundMark x1="20800" y1="85030" x2="20800" y2="85030"/>
                        <a14:foregroundMark x1="16800" y1="90419" x2="16800" y2="90419"/>
                        <a14:foregroundMark x1="16800" y1="83234" x2="16800" y2="83234"/>
                        <a14:foregroundMark x1="20800" y1="95210" x2="20800" y2="95210"/>
                        <a14:foregroundMark x1="13600" y1="97006" x2="13600" y2="97006"/>
                        <a14:foregroundMark x1="6800" y1="99401" x2="6800" y2="99401"/>
                        <a14:foregroundMark x1="56000" y1="98204" x2="56000" y2="98204"/>
                        <a14:foregroundMark x1="50400" y1="8982" x2="50400" y2="8982"/>
                        <a14:foregroundMark x1="70400" y1="11377" x2="70400" y2="11377"/>
                        <a14:foregroundMark x1="70800" y1="11377" x2="71200" y2="11377"/>
                        <a14:foregroundMark x1="70400" y1="11377" x2="70400" y2="11377"/>
                        <a14:foregroundMark x1="70400" y1="11377" x2="70400" y2="11377"/>
                        <a14:foregroundMark x1="70800" y1="11377" x2="70800" y2="11377"/>
                        <a14:foregroundMark x1="70400" y1="11377" x2="70400" y2="11377"/>
                        <a14:foregroundMark x1="70800" y1="11976" x2="70400" y2="11976"/>
                        <a14:backgroundMark x1="51600" y1="7784" x2="51600" y2="7784"/>
                        <a14:backgroundMark x1="50800" y1="8383" x2="50800" y2="8383"/>
                        <a14:backgroundMark x1="53600" y1="5988" x2="53600" y2="5988"/>
                        <a14:backgroundMark x1="52800" y1="8383" x2="52800" y2="8383"/>
                        <a14:backgroundMark x1="55200" y1="5389" x2="55200" y2="5389"/>
                        <a14:backgroundMark x1="50800" y1="9581" x2="50800" y2="9581"/>
                        <a14:backgroundMark x1="50400" y1="8383" x2="50400" y2="8383"/>
                        <a14:backgroundMark x1="61200" y1="4790" x2="61200" y2="4790"/>
                        <a14:backgroundMark x1="66000" y1="7186" x2="66000" y2="7186"/>
                        <a14:backgroundMark x1="43600" y1="20359" x2="43600" y2="20359"/>
                        <a14:backgroundMark x1="48000" y1="13174" x2="48000" y2="13174"/>
                        <a14:backgroundMark x1="53200" y1="6587" x2="53600" y2="6587"/>
                        <a14:backgroundMark x1="70800" y1="11377" x2="70800" y2="113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6590" y="1841215"/>
            <a:ext cx="7510158" cy="5016785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52765817-A7D4-47F2-AD1C-D4EE99ECDE1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71" b="89883" l="3809" r="93262">
                        <a14:foregroundMark x1="40918" y1="52199" x2="40918" y2="52199"/>
                        <a14:foregroundMark x1="39355" y1="54399" x2="39355" y2="54399"/>
                        <a14:foregroundMark x1="11914" y1="58065" x2="11914" y2="58065"/>
                        <a14:foregroundMark x1="8203" y1="58065" x2="8203" y2="58065"/>
                        <a14:foregroundMark x1="93359" y1="60557" x2="93359" y2="60557"/>
                        <a14:foregroundMark x1="3809" y1="41202" x2="3809" y2="41202"/>
                        <a14:foregroundMark x1="12500" y1="40909" x2="12500" y2="40909"/>
                        <a14:foregroundMark x1="36914" y1="46041" x2="36914" y2="46041"/>
                        <a14:foregroundMark x1="40723" y1="49267" x2="40723" y2="49267"/>
                        <a14:foregroundMark x1="41309" y1="45455" x2="41309" y2="45455"/>
                        <a14:foregroundMark x1="42285" y1="43109" x2="42285" y2="43109"/>
                        <a14:foregroundMark x1="44922" y1="48240" x2="44922" y2="48240"/>
                        <a14:foregroundMark x1="45898" y1="47801" x2="45898" y2="47801"/>
                        <a14:foregroundMark x1="46289" y1="47947" x2="46289" y2="47947"/>
                        <a14:foregroundMark x1="45215" y1="44575" x2="45215" y2="44575"/>
                        <a14:foregroundMark x1="44434" y1="43109" x2="44434" y2="43109"/>
                        <a14:foregroundMark x1="44141" y1="41935" x2="44141" y2="41935"/>
                        <a14:foregroundMark x1="45215" y1="42375" x2="45215" y2="42375"/>
                        <a14:foregroundMark x1="46289" y1="42375" x2="46289" y2="42375"/>
                        <a14:foregroundMark x1="46191" y1="44135" x2="46191" y2="44135"/>
                        <a14:foregroundMark x1="46582" y1="43109" x2="46582" y2="43109"/>
                        <a14:foregroundMark x1="46973" y1="42669" x2="46973" y2="42669"/>
                        <a14:foregroundMark x1="46973" y1="41935" x2="46973" y2="41935"/>
                        <a14:foregroundMark x1="45996" y1="41202" x2="45996" y2="41202"/>
                        <a14:foregroundMark x1="45410" y1="40762" x2="45410" y2="40762"/>
                        <a14:foregroundMark x1="46289" y1="40762" x2="46289" y2="40762"/>
                        <a14:foregroundMark x1="46875" y1="41642" x2="46875" y2="41642"/>
                        <a14:foregroundMark x1="47559" y1="47507" x2="47559" y2="47507"/>
                        <a14:foregroundMark x1="49609" y1="47067" x2="49609" y2="47067"/>
                        <a14:foregroundMark x1="48730" y1="47947" x2="48730" y2="47947"/>
                        <a14:foregroundMark x1="50977" y1="48240" x2="50977" y2="48240"/>
                        <a14:foregroundMark x1="51953" y1="47947" x2="51953" y2="47947"/>
                        <a14:foregroundMark x1="50879" y1="47361" x2="50879" y2="47361"/>
                        <a14:foregroundMark x1="50098" y1="46628" x2="50098" y2="46628"/>
                        <a14:foregroundMark x1="48047" y1="46481" x2="48047" y2="46481"/>
                        <a14:foregroundMark x1="47461" y1="45894" x2="47461" y2="45894"/>
                        <a14:foregroundMark x1="47168" y1="44135" x2="47168" y2="44135"/>
                        <a14:foregroundMark x1="48340" y1="45161" x2="48340" y2="45161"/>
                        <a14:foregroundMark x1="47852" y1="43255" x2="47852" y2="43255"/>
                        <a14:foregroundMark x1="49414" y1="45601" x2="49414" y2="45601"/>
                        <a14:foregroundMark x1="48340" y1="43695" x2="48340" y2="43695"/>
                        <a14:foregroundMark x1="47559" y1="42669" x2="47559" y2="42669"/>
                        <a14:foregroundMark x1="49023" y1="44721" x2="49023" y2="44721"/>
                        <a14:foregroundMark x1="49316" y1="45455" x2="49316" y2="45455"/>
                        <a14:foregroundMark x1="73145" y1="65103" x2="73145" y2="65103"/>
                        <a14:foregroundMark x1="73145" y1="65689" x2="73145" y2="65689"/>
                        <a14:foregroundMark x1="72461" y1="63783" x2="72461" y2="63783"/>
                        <a14:foregroundMark x1="72461" y1="64663" x2="72461" y2="64663"/>
                        <a14:foregroundMark x1="73828" y1="65689" x2="73828" y2="65689"/>
                        <a14:foregroundMark x1="23828" y1="47361" x2="23828" y2="47361"/>
                        <a14:foregroundMark x1="20996" y1="46628" x2="20996" y2="46628"/>
                        <a14:foregroundMark x1="19727" y1="47067" x2="19727" y2="47067"/>
                        <a14:foregroundMark x1="18359" y1="47947" x2="18359" y2="47947"/>
                        <a14:foregroundMark x1="17480" y1="47947" x2="17480" y2="47947"/>
                        <a14:foregroundMark x1="17090" y1="47947" x2="17090" y2="47947"/>
                        <a14:foregroundMark x1="16309" y1="48387" x2="16309" y2="48387"/>
                        <a14:foregroundMark x1="57227" y1="47361" x2="57227" y2="47361"/>
                        <a14:foregroundMark x1="56934" y1="46041" x2="56934" y2="46041"/>
                        <a14:foregroundMark x1="56836" y1="47067" x2="56836" y2="47067"/>
                        <a14:foregroundMark x1="57813" y1="46921" x2="57813" y2="46921"/>
                        <a14:foregroundMark x1="57227" y1="46628" x2="57227" y2="46628"/>
                        <a14:backgroundMark x1="87793" y1="66276" x2="87793" y2="66276"/>
                        <a14:backgroundMark x1="70996" y1="65836" x2="70996" y2="65836"/>
                        <a14:backgroundMark x1="6836" y1="66716" x2="6836" y2="66716"/>
                        <a14:backgroundMark x1="72559" y1="64809" x2="72559" y2="64809"/>
                        <a14:backgroundMark x1="74414" y1="67595" x2="74414" y2="67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4713" b="17477"/>
          <a:stretch/>
        </p:blipFill>
        <p:spPr>
          <a:xfrm>
            <a:off x="12235805" y="2919616"/>
            <a:ext cx="2821838" cy="104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24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0">
        <p:fade/>
        <p:sndAc>
          <p:stSnd>
            <p:snd r:embed="rId2" name="NationalAnthem-SouthAfrica216-Eaglenest-1.wav"/>
          </p:stSnd>
        </p:sndAc>
      </p:transition>
    </mc:Choice>
    <mc:Fallback xmlns="">
      <p:transition spd="slow" advTm="0">
        <p:fade/>
        <p:sndAc>
          <p:stSnd>
            <p:snd r:embed="rId8" name="NationalAnthem-SouthAfrica216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600"/>
                            </p:stCondLst>
                            <p:childTnLst>
                              <p:par>
                                <p:cTn id="16" presetID="1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31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19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8200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/>
      <p:bldP spid="5" grpId="0"/>
      <p:bldP spid="6" grpId="0"/>
      <p:bldP spid="7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9330268" y="5220221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56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2969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0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hierba, carretera, exterior, calle&#10;&#10;Descripción generada con confianza muy alta">
            <a:extLst>
              <a:ext uri="{FF2B5EF4-FFF2-40B4-BE49-F238E27FC236}">
                <a16:creationId xmlns:a16="http://schemas.microsoft.com/office/drawing/2014/main" id="{F62A5888-B36A-4243-A291-B475368146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325223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5350093" y="5013272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3495366" y="724052"/>
            <a:ext cx="5884607" cy="253533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4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Jody</a:t>
            </a: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S</a:t>
            </a:r>
            <a:r>
              <a:rPr kumimoji="0" lang="es-ES" sz="4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checkter</a:t>
            </a: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 </a:t>
            </a: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979</a:t>
            </a:r>
            <a:endParaRPr kumimoji="0" lang="es-ES" sz="4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45343" y="204113"/>
            <a:ext cx="1390173" cy="489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145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0">
        <p15:prstTrans prst="curtains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7" grpId="0"/>
      <p:bldP spid="1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2943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5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hierba, carretera, exterior, calle&#10;&#10;Descripción generada con confianza muy alta">
            <a:extLst>
              <a:ext uri="{FF2B5EF4-FFF2-40B4-BE49-F238E27FC236}">
                <a16:creationId xmlns:a16="http://schemas.microsoft.com/office/drawing/2014/main" id="{F62A5888-B36A-4243-A291-B475368146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325223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5350093" y="5013272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3495366" y="724052"/>
            <a:ext cx="5884607" cy="253533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4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Jody</a:t>
            </a: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S</a:t>
            </a:r>
            <a:r>
              <a:rPr kumimoji="0" lang="es-ES" sz="4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checkter</a:t>
            </a: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 </a:t>
            </a: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979</a:t>
            </a:r>
            <a:endParaRPr kumimoji="0" lang="es-ES" sz="4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45343" y="204113"/>
            <a:ext cx="1390173" cy="489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156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0">
        <p15:prstTrans prst="curtains"/>
        <p:sndAc>
          <p:stSnd>
            <p:snd r:embed="rId4" name="Africa Mia P-Eaglenest-1.wav"/>
          </p:stSnd>
        </p:sndAc>
      </p:transition>
    </mc:Choice>
    <mc:Fallback>
      <p:transition spd="slow" advClick="0" advTm="0">
        <p:fade/>
        <p:sndAc>
          <p:stSnd>
            <p:snd r:embed="rId4" name="Africa Mia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7" grpId="0"/>
      <p:bldP spid="17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8369468" y="2217430"/>
            <a:ext cx="2321560" cy="4667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1ª parte de 3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8893772" y="23416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1 Rectángulo">
            <a:extLst>
              <a:ext uri="{FF2B5EF4-FFF2-40B4-BE49-F238E27FC236}">
                <a16:creationId xmlns:a16="http://schemas.microsoft.com/office/drawing/2014/main" id="{1A1DE001-EDAC-44CD-A497-D62A2B8BEBE3}"/>
              </a:ext>
            </a:extLst>
          </p:cNvPr>
          <p:cNvSpPr/>
          <p:nvPr/>
        </p:nvSpPr>
        <p:spPr>
          <a:xfrm>
            <a:off x="2403991" y="692538"/>
            <a:ext cx="7162647" cy="400109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Jody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MX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Scheckter</a:t>
            </a:r>
            <a:endParaRPr kumimoji="0" lang="es-MX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979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38102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5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cielo, rojo, exterior&#10;&#10;Descripción generada con confianza muy alta">
            <a:extLst>
              <a:ext uri="{FF2B5EF4-FFF2-40B4-BE49-F238E27FC236}">
                <a16:creationId xmlns:a16="http://schemas.microsoft.com/office/drawing/2014/main" id="{24F642C1-581F-4A41-A519-F1D1C2AC5C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" y="-1330"/>
            <a:ext cx="12194364" cy="6859330"/>
          </a:xfrm>
          <a:prstGeom prst="rect">
            <a:avLst/>
          </a:prstGeom>
          <a:effectLst>
            <a:softEdge rad="0"/>
          </a:effectLst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4586751" y="374903"/>
            <a:ext cx="6222715" cy="183778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Jody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Scheckter</a:t>
            </a:r>
            <a:endParaRPr kumimoji="0" lang="es-ES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979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 rot="20858164">
            <a:off x="4789804" y="5412981"/>
            <a:ext cx="2321560" cy="39245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1ª parte de 3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453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Africa P-Eaglenest-1.wav"/>
          </p:stSnd>
        </p:sndAc>
      </p:transition>
    </mc:Choice>
    <mc:Fallback xmlns="">
      <p:transition spd="slow" advClick="0" advTm="0">
        <p:fade/>
        <p:sndAc>
          <p:stSnd>
            <p:snd r:embed="rId9" name="Africa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7" grpId="0"/>
      <p:bldP spid="17" grpId="1"/>
      <p:bldP spid="15" grpId="0"/>
      <p:bldP spid="1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1C75D1C0-5814-4584-A0A1-13230B6933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60" y="135628"/>
            <a:ext cx="4595191" cy="6619135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545689" y="1219037"/>
            <a:ext cx="4144296" cy="4760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60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Datos</a:t>
            </a:r>
            <a:r>
              <a:rPr lang="es-ES" sz="60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60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personales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60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MX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Nacionalidad</a:t>
            </a:r>
            <a:endParaRPr lang="es-MX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Sudafricano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ES" sz="3200" kern="1800" dirty="0">
              <a:solidFill>
                <a:srgbClr val="000000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Nacimiento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29 de enero de 1950</a:t>
            </a:r>
            <a:endParaRPr lang="es-ES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East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 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London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,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Sudáfrica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Carrera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deportiva</a:t>
            </a:r>
            <a:endParaRPr lang="es-MX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Palmarés general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B2BA46A-7B8F-4365-AFB4-40D9F6ADFF5A}"/>
              </a:ext>
            </a:extLst>
          </p:cNvPr>
          <p:cNvSpPr/>
          <p:nvPr/>
        </p:nvSpPr>
        <p:spPr>
          <a:xfrm>
            <a:off x="6096000" y="563330"/>
            <a:ext cx="6096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7200" b="1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Jody </a:t>
            </a:r>
            <a:r>
              <a:rPr lang="es-ES" sz="7200" b="1" dirty="0" err="1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Scheckter</a:t>
            </a:r>
            <a:endParaRPr lang="es-MX" sz="7200" b="1" dirty="0">
              <a:ln w="19050">
                <a:solidFill>
                  <a:srgbClr val="FFC000">
                    <a:lumMod val="50000"/>
                  </a:srgbClr>
                </a:solidFill>
              </a:ln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</p:txBody>
      </p:sp>
      <p:pic>
        <p:nvPicPr>
          <p:cNvPr id="7" name="Imagen 6" descr="Scheckter, Jody 1976-07-10 (Ausschn).jpg">
            <a:extLst>
              <a:ext uri="{FF2B5EF4-FFF2-40B4-BE49-F238E27FC236}">
                <a16:creationId xmlns:a16="http://schemas.microsoft.com/office/drawing/2014/main" id="{F33C64E5-55E3-4A28-8FE4-BB2C590EC6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442" y="1285461"/>
            <a:ext cx="4722746" cy="5239119"/>
          </a:xfrm>
          <a:prstGeom prst="rect">
            <a:avLst/>
          </a:prstGeom>
          <a:ln w="127000" cap="rnd">
            <a:solidFill>
              <a:schemeClr val="accent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84529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Scheckter 1-Eaglenest-1.wav"/>
          </p:stSnd>
        </p:sndAc>
      </p:transition>
    </mc:Choice>
    <mc:Fallback xmlns="">
      <p:transition spd="slow" advTm="0">
        <p:fade/>
        <p:sndAc>
          <p:stSnd>
            <p:snd r:embed="rId6" name="Scheckter 1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14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2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102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16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monitor, electrónica, televisión, pantalla&#10;&#10;Descripción generada con confianza alta">
            <a:extLst>
              <a:ext uri="{FF2B5EF4-FFF2-40B4-BE49-F238E27FC236}">
                <a16:creationId xmlns:a16="http://schemas.microsoft.com/office/drawing/2014/main" id="{3CD522FF-332A-4FAB-B8A1-592A7B9CEB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0669" y="103232"/>
            <a:ext cx="4361507" cy="6695772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7639660" y="929135"/>
            <a:ext cx="4085303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Competiciones</a:t>
            </a:r>
            <a:endParaRPr lang="es-MX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Fórmula 1</a:t>
            </a:r>
          </a:p>
          <a:p>
            <a:pPr lvl="0" algn="ctr">
              <a:lnSpc>
                <a:spcPts val="2800"/>
              </a:lnSpc>
            </a:pPr>
            <a:endParaRPr lang="es-ES" sz="3200" kern="1800" dirty="0">
              <a:solidFill>
                <a:srgbClr val="000000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Años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en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activo</a:t>
            </a:r>
            <a:endParaRPr lang="es-MX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1972 – 1980</a:t>
            </a:r>
          </a:p>
          <a:p>
            <a:pPr lvl="0" algn="ctr">
              <a:lnSpc>
                <a:spcPts val="2800"/>
              </a:lnSpc>
            </a:pPr>
            <a:endParaRPr lang="es-ES" sz="3200" b="1" kern="1800" dirty="0">
              <a:solidFill>
                <a:srgbClr val="000000"/>
              </a:solidFill>
              <a:latin typeface="CommercialScript BT" panose="03030803040807090C04" pitchFamily="66" charset="2"/>
              <a:cs typeface="Times New Roman" panose="02020603050405020304" pitchFamily="18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Equipos</a:t>
            </a:r>
            <a:endParaRPr lang="es-MX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McLaren, Tyrrell,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Wolf, Ferrari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Carreras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comenzadas</a:t>
            </a:r>
            <a:endParaRPr lang="es-MX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113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Campeonatos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mundiales</a:t>
            </a:r>
            <a:endParaRPr lang="es-MX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 (1979)</a:t>
            </a:r>
            <a:endParaRPr lang="es-MX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 descr="Imagen que contiene hombre, persona, automóvil, interior&#10;&#10;Descripción generada con confianza muy alta">
            <a:extLst>
              <a:ext uri="{FF2B5EF4-FFF2-40B4-BE49-F238E27FC236}">
                <a16:creationId xmlns:a16="http://schemas.microsoft.com/office/drawing/2014/main" id="{11F90753-6478-475A-B428-7389BB3065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86" y="1675028"/>
            <a:ext cx="7068568" cy="35342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82117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167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487AF5B-B83D-4EB3-8681-BE0351329B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97" y="534577"/>
            <a:ext cx="3569109" cy="580184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487672" y="1465870"/>
            <a:ext cx="3243163" cy="4466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Victorias</a:t>
            </a:r>
            <a:endParaRPr lang="es-MX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s-MX" sz="32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MX" sz="32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Podios</a:t>
            </a:r>
            <a:endParaRPr lang="es-MX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33</a:t>
            </a:r>
          </a:p>
          <a:p>
            <a:pPr lvl="0" algn="ctr">
              <a:lnSpc>
                <a:spcPts val="2800"/>
              </a:lnSpc>
            </a:pPr>
            <a:endParaRPr lang="es-ES" sz="3200" b="1" kern="1800" dirty="0">
              <a:solidFill>
                <a:srgbClr val="000000"/>
              </a:solidFill>
              <a:latin typeface="CommercialScript BT" panose="03030803040807090C04" pitchFamily="66" charset="2"/>
              <a:cs typeface="Times New Roman" panose="02020603050405020304" pitchFamily="18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4400" b="1" dirty="0" err="1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Poles</a:t>
            </a:r>
            <a:endParaRPr lang="es-MX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s-MX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MX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Vueltas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rápidas</a:t>
            </a:r>
            <a:endParaRPr lang="es-MX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Imagen que contiene cielo, persona, exterior, hombre&#10;&#10;Descripción generada con confianza muy alta">
            <a:extLst>
              <a:ext uri="{FF2B5EF4-FFF2-40B4-BE49-F238E27FC236}">
                <a16:creationId xmlns:a16="http://schemas.microsoft.com/office/drawing/2014/main" id="{A37588A4-17CF-4CFE-BFAB-845ED6B557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452" y="904442"/>
            <a:ext cx="7065821" cy="47076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5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82881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1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2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monitor, electrónica, televisión, pantalla&#10;&#10;Descripción generada con confianza alta">
            <a:extLst>
              <a:ext uri="{FF2B5EF4-FFF2-40B4-BE49-F238E27FC236}">
                <a16:creationId xmlns:a16="http://schemas.microsoft.com/office/drawing/2014/main" id="{7763BACD-D89E-4DD1-87A9-19417E11DD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135" y="217890"/>
            <a:ext cx="6351167" cy="6433627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5663380" y="862812"/>
            <a:ext cx="6095999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Primera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carrera</a:t>
            </a:r>
            <a:endParaRPr lang="es-MX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los Estados Unidos</a:t>
            </a:r>
            <a:endParaRPr lang="es-MX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1972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Primera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victoria</a:t>
            </a:r>
            <a:endParaRPr lang="es-MX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Suecia</a:t>
            </a:r>
            <a:endParaRPr lang="es-MX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1974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Última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victoria</a:t>
            </a:r>
            <a:endParaRPr lang="es-MX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Italia</a:t>
            </a:r>
            <a:endParaRPr lang="es-MX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1979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Última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carrera</a:t>
            </a:r>
            <a:endParaRPr lang="es-MX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los Estados Unidos</a:t>
            </a:r>
            <a:endParaRPr lang="es-MX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1980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 descr="Imagen que contiene exterior, hombre, rojo, persona&#10;&#10;Descripción generada con confianza muy alta">
            <a:extLst>
              <a:ext uri="{FF2B5EF4-FFF2-40B4-BE49-F238E27FC236}">
                <a16:creationId xmlns:a16="http://schemas.microsoft.com/office/drawing/2014/main" id="{99E1061E-50DD-4744-890D-9807AC8A97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48" y="1579418"/>
            <a:ext cx="5220226" cy="4240405"/>
          </a:xfrm>
          <a:prstGeom prst="snip2DiagRect">
            <a:avLst>
              <a:gd name="adj1" fmla="val 19277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15125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731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suelo, exterior, automóvil, persona&#10;&#10;Descripción generada con confianza muy alta">
            <a:extLst>
              <a:ext uri="{FF2B5EF4-FFF2-40B4-BE49-F238E27FC236}">
                <a16:creationId xmlns:a16="http://schemas.microsoft.com/office/drawing/2014/main" id="{6891CB05-8A60-443A-A4B3-FE51B18295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17" y="0"/>
            <a:ext cx="9185563" cy="6889173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8603673" y="191672"/>
            <a:ext cx="3574465" cy="3098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200" b="1" dirty="0" err="1">
                <a:solidFill>
                  <a:srgbClr val="C00000"/>
                </a:solidFill>
                <a:latin typeface="CommercialScript BT" panose="03030803040807090C04" pitchFamily="66" charset="2"/>
                <a:cs typeface="Arial" panose="020B0604020202020204" pitchFamily="34" charset="0"/>
              </a:rPr>
              <a:t>Jody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b="1" dirty="0">
                <a:solidFill>
                  <a:srgbClr val="C00000"/>
                </a:solidFill>
                <a:latin typeface="CommercialScript BT" panose="03030803040807090C04" pitchFamily="66" charset="2"/>
                <a:cs typeface="Arial" panose="020B0604020202020204" pitchFamily="34" charset="0"/>
              </a:rPr>
              <a:t>David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b="1" dirty="0" err="1">
                <a:solidFill>
                  <a:srgbClr val="C00000"/>
                </a:solidFill>
                <a:latin typeface="CommercialScript BT" panose="03030803040807090C04" pitchFamily="66" charset="2"/>
                <a:cs typeface="Arial" panose="020B0604020202020204" pitchFamily="34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nació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29 de enero de 1950 en East London, Sudáfrica…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 un expiloto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automovilismo sudafricano.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7413BA1-9739-4DD4-9620-37E835FF9823}"/>
              </a:ext>
            </a:extLst>
          </p:cNvPr>
          <p:cNvSpPr/>
          <p:nvPr/>
        </p:nvSpPr>
        <p:spPr>
          <a:xfrm>
            <a:off x="8603673" y="3589920"/>
            <a:ext cx="3588319" cy="299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Disputó 112 carreras en la Fórmula 1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entre las temporadas 1972 y 1980, destacándose como piloto de Ferrari, Walter Wolf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Tyrrell.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65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57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873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hierba, exterior, carretera, suelo&#10;&#10;Descripción generada con confianza muy alta">
            <a:extLst>
              <a:ext uri="{FF2B5EF4-FFF2-40B4-BE49-F238E27FC236}">
                <a16:creationId xmlns:a16="http://schemas.microsoft.com/office/drawing/2014/main" id="{EAAA32CB-F94C-4241-8AA1-F697F7F598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28" y="0"/>
            <a:ext cx="10510344" cy="685800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3837712" y="1499691"/>
            <a:ext cx="450987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Resultó campeón en 1979,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subcampeón en 1977,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tercero en 1974 y 1976.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3FA00DD-0E0B-4C69-ABF9-36CDC49D6675}"/>
              </a:ext>
            </a:extLst>
          </p:cNvPr>
          <p:cNvSpPr/>
          <p:nvPr/>
        </p:nvSpPr>
        <p:spPr>
          <a:xfrm>
            <a:off x="1208314" y="5924430"/>
            <a:ext cx="9749738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piloto obtuvo 10 victorias y 33 podios en la categoría.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862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54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38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edificio, exterior, calle&#10;&#10;Descripción generada con confianza muy alta">
            <a:extLst>
              <a:ext uri="{FF2B5EF4-FFF2-40B4-BE49-F238E27FC236}">
                <a16:creationId xmlns:a16="http://schemas.microsoft.com/office/drawing/2014/main" id="{9765D0EC-38BF-44AC-9774-97BDA8E6F2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14" y="0"/>
            <a:ext cx="11382572" cy="685800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5341261" y="2734639"/>
            <a:ext cx="6095999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Su hijo, Tomas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también es piloto de automovilismo, quien ha corrido en la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IndyCar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Series y la A1GP.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916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62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patinaje, pared, interior, suelo&#10;&#10;Descripción generada con confianza alta">
            <a:extLst>
              <a:ext uri="{FF2B5EF4-FFF2-40B4-BE49-F238E27FC236}">
                <a16:creationId xmlns:a16="http://schemas.microsoft.com/office/drawing/2014/main" id="{BDB36E81-96FB-411A-B4DB-CBAB018633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575" y="0"/>
            <a:ext cx="10342847" cy="685800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1902542" y="1533833"/>
            <a:ext cx="3642852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6000" b="1" dirty="0">
                <a:solidFill>
                  <a:schemeClr val="bg1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Historia</a:t>
            </a:r>
            <a:endParaRPr lang="es-MX" sz="6000" b="1" dirty="0">
              <a:solidFill>
                <a:schemeClr val="bg1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235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4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carretera, persona, interior, transporte&#10;&#10;Descripción generada con confianza muy alta">
            <a:extLst>
              <a:ext uri="{FF2B5EF4-FFF2-40B4-BE49-F238E27FC236}">
                <a16:creationId xmlns:a16="http://schemas.microsoft.com/office/drawing/2014/main" id="{4948DCAA-CB31-442E-8C13-7FF3C21330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283" y="846914"/>
            <a:ext cx="8223599" cy="5468693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1" y="1232"/>
            <a:ext cx="12192000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Al principio de su carrera,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mayoría de los observadores pensaban que Jody </a:t>
            </a:r>
            <a:r>
              <a:rPr lang="es-ES" sz="3200" kern="1800" dirty="0" err="1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no duraría mucho en las carreras.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C4BE848-ABFF-47D1-839D-ABCA27BFAF55}"/>
              </a:ext>
            </a:extLst>
          </p:cNvPr>
          <p:cNvSpPr/>
          <p:nvPr/>
        </p:nvSpPr>
        <p:spPr>
          <a:xfrm>
            <a:off x="1" y="6039278"/>
            <a:ext cx="1219200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Tenían razón, pero no como ellos pensaban: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sudafricano se retiraría a los 30 años.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704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7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93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exterior, valla, montar&#10;&#10;Descripción generada con confianza muy alta">
            <a:extLst>
              <a:ext uri="{FF2B5EF4-FFF2-40B4-BE49-F238E27FC236}">
                <a16:creationId xmlns:a16="http://schemas.microsoft.com/office/drawing/2014/main" id="{8BBC08F1-6BFD-4E46-86AF-1E4E3579A1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212" y="0"/>
            <a:ext cx="11016867" cy="6858000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839765" y="197351"/>
            <a:ext cx="10446327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Como curiosidad, en su primera carrera promocional de monoplazas </a:t>
            </a:r>
            <a:r>
              <a:rPr lang="es-ES" sz="3200" kern="1800" dirty="0">
                <a:solidFill>
                  <a:schemeClr val="bg1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 15 vueltas, hizo 12 trompos en la misma curva…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(El Gráfico, la F1 en 1977).</a:t>
            </a:r>
            <a:endParaRPr lang="es-MX" sz="32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1F33129-A0FC-4B23-9996-212A1C2F858C}"/>
              </a:ext>
            </a:extLst>
          </p:cNvPr>
          <p:cNvSpPr/>
          <p:nvPr/>
        </p:nvSpPr>
        <p:spPr>
          <a:xfrm>
            <a:off x="854513" y="5994367"/>
            <a:ext cx="10446327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Nacido en East London en 1950, era hijo de un mecánico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naturalmente estaba fascinado por los coches rápidos.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999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74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386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8583561" y="1275778"/>
            <a:ext cx="3608439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Alrededor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los 18-19 años,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comenzó al volante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un R8 </a:t>
            </a:r>
            <a:r>
              <a:rPr lang="es-ES" sz="3200" kern="1800" dirty="0" err="1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Gordini</a:t>
            </a: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las ligas locales.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5A5A0D4-D823-4F11-A215-85C772D3FA84}"/>
              </a:ext>
            </a:extLst>
          </p:cNvPr>
          <p:cNvSpPr/>
          <p:nvPr/>
        </p:nvSpPr>
        <p:spPr>
          <a:xfrm>
            <a:off x="8288595" y="3621211"/>
            <a:ext cx="390340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Para su primera carrera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fue descalificado por conducción peligrosa,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debido a su incapacidad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respetar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reglamento.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exterior, árbol, carretera, azul&#10;&#10;Descripción generada con confianza muy alta">
            <a:extLst>
              <a:ext uri="{FF2B5EF4-FFF2-40B4-BE49-F238E27FC236}">
                <a16:creationId xmlns:a16="http://schemas.microsoft.com/office/drawing/2014/main" id="{EBFBC4B1-1E18-4E65-831E-B04F622C6D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1220"/>
            <a:ext cx="8593393" cy="6445045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20333753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57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carretera, automóvil, exterior, edificio&#10;&#10;Descripción generada con confianza muy alta">
            <a:extLst>
              <a:ext uri="{FF2B5EF4-FFF2-40B4-BE49-F238E27FC236}">
                <a16:creationId xmlns:a16="http://schemas.microsoft.com/office/drawing/2014/main" id="{CAA4408E-477A-4090-B592-256F9D7072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870" y="560736"/>
            <a:ext cx="8731041" cy="5751573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1511745"/>
            <a:ext cx="3982065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Pero nada parece detenerle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1970 fue coronado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campeón nacional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circuitos.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711F7CA-C790-4736-91D6-2E06311CB4F9}"/>
              </a:ext>
            </a:extLst>
          </p:cNvPr>
          <p:cNvSpPr/>
          <p:nvPr/>
        </p:nvSpPr>
        <p:spPr>
          <a:xfrm>
            <a:off x="0" y="4156201"/>
            <a:ext cx="3982065" cy="1921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Este título le da una beca para competir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las justas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más importantes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Europa.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0664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62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74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1" y="2485144"/>
            <a:ext cx="3642329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1971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llegó a Inglaterra,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con solo una carrera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su historial.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EF72A90-B640-4817-A659-0B54AEEC0086}"/>
              </a:ext>
            </a:extLst>
          </p:cNvPr>
          <p:cNvSpPr/>
          <p:nvPr/>
        </p:nvSpPr>
        <p:spPr>
          <a:xfrm>
            <a:off x="8549666" y="1423264"/>
            <a:ext cx="3642334" cy="4042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Su ascenso </a:t>
            </a: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 meteórico, </a:t>
            </a: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compitiendo un año </a:t>
            </a: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la Fórmula Ford </a:t>
            </a: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pasando luego </a:t>
            </a: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 la Fórmula 3, </a:t>
            </a: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Fórmula 2, </a:t>
            </a: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Fórmula 5000 </a:t>
            </a: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con mucho éxito, </a:t>
            </a: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saltó </a:t>
            </a: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 la Fórmula 1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motocicleta, exterior, carretera, persona&#10;&#10;Descripción generada con confianza muy alta">
            <a:extLst>
              <a:ext uri="{FF2B5EF4-FFF2-40B4-BE49-F238E27FC236}">
                <a16:creationId xmlns:a16="http://schemas.microsoft.com/office/drawing/2014/main" id="{D221E889-82B3-4285-BD9C-975B8B326E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330" y="0"/>
            <a:ext cx="4907335" cy="685800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914128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669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cielo, suelo, exterior&#10;&#10;Descripción generada con confianza muy alta">
            <a:extLst>
              <a:ext uri="{FF2B5EF4-FFF2-40B4-BE49-F238E27FC236}">
                <a16:creationId xmlns:a16="http://schemas.microsoft.com/office/drawing/2014/main" id="{20CA782C-B8B9-411E-8D12-81C02214C2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139" y="21776"/>
            <a:ext cx="10228636" cy="6836224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6253318" y="2190177"/>
            <a:ext cx="4414678" cy="592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6000" b="1" dirty="0" err="1">
                <a:solidFill>
                  <a:schemeClr val="bg1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Team</a:t>
            </a:r>
            <a:r>
              <a:rPr lang="es-ES" sz="6000" b="1" dirty="0">
                <a:solidFill>
                  <a:schemeClr val="bg1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 McLaren</a:t>
            </a:r>
            <a:endParaRPr lang="es-MX" sz="6000" b="1" dirty="0">
              <a:solidFill>
                <a:schemeClr val="bg1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6506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4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carretera, exterior, hierba, plano&#10;&#10;Descripción generada con confianza muy alta">
            <a:extLst>
              <a:ext uri="{FF2B5EF4-FFF2-40B4-BE49-F238E27FC236}">
                <a16:creationId xmlns:a16="http://schemas.microsoft.com/office/drawing/2014/main" id="{35DECDC2-9FF6-4104-A0B6-7B45ED3F45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6" y="0"/>
            <a:ext cx="9901925" cy="6858000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9144000" y="346632"/>
            <a:ext cx="304799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1972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Teddy Mayer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jefe de McLaren,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 había asignado al volante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un Fórmula 2.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424CAD8-4011-4BD0-9E38-2A56BF20BFB9}"/>
              </a:ext>
            </a:extLst>
          </p:cNvPr>
          <p:cNvSpPr/>
          <p:nvPr/>
        </p:nvSpPr>
        <p:spPr>
          <a:xfrm>
            <a:off x="9144000" y="3075079"/>
            <a:ext cx="3048000" cy="3357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coche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no es bueno…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él es casi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 desconocido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el circuito… ¿quién creería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que </a:t>
            </a:r>
            <a:r>
              <a:rPr lang="es-ES" sz="3200" kern="1800" dirty="0" err="1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Jody</a:t>
            </a: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se llevaría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la victoria?.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915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324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739915"/>
            <a:ext cx="399681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hazaña no pasa desapercibida…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Colin Chapman lo busca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para contratarlo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Lotus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para la F1 en 1973.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DAFA004-FEF9-44FF-A8E9-FAE08C574D15}"/>
              </a:ext>
            </a:extLst>
          </p:cNvPr>
          <p:cNvSpPr/>
          <p:nvPr/>
        </p:nvSpPr>
        <p:spPr>
          <a:xfrm>
            <a:off x="0" y="3145255"/>
            <a:ext cx="3996813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duda,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pero en última instancia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Meyer mejora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sus propuestas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frente a las de Chapman y gana el juego,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para mantener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 su joven prodigio, 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persona, exterior, foto, árbol&#10;&#10;Descripción generada con confianza muy alta">
            <a:extLst>
              <a:ext uri="{FF2B5EF4-FFF2-40B4-BE49-F238E27FC236}">
                <a16:creationId xmlns:a16="http://schemas.microsoft.com/office/drawing/2014/main" id="{C5CA84F5-F2C4-4DB8-ABD0-DA3A678DD7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6813" y="684094"/>
            <a:ext cx="8196438" cy="5512105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1448749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73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1157797"/>
            <a:ext cx="5206181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Jody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hizo su debut en la F1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el último GP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la temporada 1972,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GP de EEUU,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Watkins Glen.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A5CBFB5-9774-4A98-9D1F-7C2908F09FB6}"/>
              </a:ext>
            </a:extLst>
          </p:cNvPr>
          <p:cNvSpPr/>
          <p:nvPr/>
        </p:nvSpPr>
        <p:spPr>
          <a:xfrm>
            <a:off x="-1" y="3738766"/>
            <a:ext cx="5206181" cy="1921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Los observadores se sorprendieron de pronto por la similitud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entre el taciturno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su compañero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viejo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Denny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Hulme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Imagen 10" descr="Imagen que contiene carretera, cielo, exterior, edificio&#10;&#10;Descripción generada con confianza muy alta">
            <a:extLst>
              <a:ext uri="{FF2B5EF4-FFF2-40B4-BE49-F238E27FC236}">
                <a16:creationId xmlns:a16="http://schemas.microsoft.com/office/drawing/2014/main" id="{07ED10CC-00B3-4516-B67A-B1D817F2D0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916" y="983976"/>
            <a:ext cx="7209254" cy="4875258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3943105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67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125406"/>
            <a:ext cx="12192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apodo de Jody nace al fin: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Hulme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ya era el "Oso" y Jody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seriá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Jody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Pooh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" (por el osito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Winnnie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Pohh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83DEF83-FC53-482C-9DD8-C615B05E00C2}"/>
              </a:ext>
            </a:extLst>
          </p:cNvPr>
          <p:cNvSpPr/>
          <p:nvPr/>
        </p:nvSpPr>
        <p:spPr>
          <a:xfrm>
            <a:off x="0" y="5567557"/>
            <a:ext cx="12192000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joven de 22 años causó una grata impresión en su primera participación clasificando octavo, buscando llegar a un mejor lugar en la carrera,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tercero lo relega a la novena posición al final.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interior, persona, pared, hombre&#10;&#10;Descripción generada con confianza muy alta">
            <a:extLst>
              <a:ext uri="{FF2B5EF4-FFF2-40B4-BE49-F238E27FC236}">
                <a16:creationId xmlns:a16="http://schemas.microsoft.com/office/drawing/2014/main" id="{E7B1CBB0-11EF-4CE2-9643-435DE4B922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578" y="994972"/>
            <a:ext cx="8937527" cy="4513451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695278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9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hierba, persona, camión, exterior&#10;&#10;Descripción generada con confianza muy alta">
            <a:extLst>
              <a:ext uri="{FF2B5EF4-FFF2-40B4-BE49-F238E27FC236}">
                <a16:creationId xmlns:a16="http://schemas.microsoft.com/office/drawing/2014/main" id="{3451547F-9199-436A-A4F3-9AF317F4D8D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65"/>
          <a:stretch/>
        </p:blipFill>
        <p:spPr>
          <a:xfrm>
            <a:off x="7007574" y="-9686"/>
            <a:ext cx="5167878" cy="6867686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1821469"/>
            <a:ext cx="7007573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1973, se alistó en la U. S.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el campeonato de Fórmula 5000,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mientras que McLaren-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Cosworth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le aseguraría participar en cinco carreras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la F1.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27F2521-FD66-447C-89E1-C731ACBB4F71}"/>
              </a:ext>
            </a:extLst>
          </p:cNvPr>
          <p:cNvSpPr/>
          <p:nvPr/>
        </p:nvSpPr>
        <p:spPr>
          <a:xfrm>
            <a:off x="1" y="4136970"/>
            <a:ext cx="7007574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Él ganó fácilmente la temporada de F5000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con cuatro victorias en nueve carreras.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93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750" accel="50000" fill="hold">
                                          <p:stCondLst>
                                            <p:cond delay="12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750" accel="50000" fill="hold">
                                          <p:stCondLst>
                                            <p:cond delay="12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649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4829975" y="1423268"/>
            <a:ext cx="7362025" cy="4042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la F1,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corrió el GP en casa y ante su gente: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Kyalami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prensa y la opinión pública salieron a alentar a su niño prodigio,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logra mantenerse en tercer lugar,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luego lideró dos vueltas luchando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palmo a palmo con Stewart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los experimentados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Hulme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Revson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pero faltando pocas vueltas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tuvo que retirarse por fallo del motor.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persona, exterior, hombre, de pie&#10;&#10;Descripción generada con confianza alta">
            <a:extLst>
              <a:ext uri="{FF2B5EF4-FFF2-40B4-BE49-F238E27FC236}">
                <a16:creationId xmlns:a16="http://schemas.microsoft.com/office/drawing/2014/main" id="{29A0054E-C1DF-43B0-B2F9-977BA966FA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3" y="0"/>
            <a:ext cx="4812632" cy="685800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1183987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398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287638"/>
            <a:ext cx="1219200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Francia, en el circuito de Le Castellet, Jody clasificó segundo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tomó la delantera desde el principio superando al gran Emerson Fittipaldi.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17FE2D1-0A80-49A5-B901-4DE9BFB622A7}"/>
              </a:ext>
            </a:extLst>
          </p:cNvPr>
          <p:cNvSpPr/>
          <p:nvPr/>
        </p:nvSpPr>
        <p:spPr>
          <a:xfrm>
            <a:off x="14754" y="1703486"/>
            <a:ext cx="357894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Pero el brasileño siguió acechando pacientemente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con su Lotus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en la vuelta 4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la curva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del puente,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este trata de doblar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adelantarlo,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no duda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lo cierra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la curva.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 descr="Imagen que contiene árbol, carretera, exterior, pequeño&#10;&#10;Descripción generada con confianza muy alta">
            <a:extLst>
              <a:ext uri="{FF2B5EF4-FFF2-40B4-BE49-F238E27FC236}">
                <a16:creationId xmlns:a16="http://schemas.microsoft.com/office/drawing/2014/main" id="{CF15CF1F-9FF9-47DF-A1C1-6035E7A890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394" y="1160957"/>
            <a:ext cx="8938663" cy="5195598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2263603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11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94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 descr="Imagen que contiene carretera, camión, exterior, automóvil&#10;&#10;Descripción generada con confianza muy alta">
            <a:extLst>
              <a:ext uri="{FF2B5EF4-FFF2-40B4-BE49-F238E27FC236}">
                <a16:creationId xmlns:a16="http://schemas.microsoft.com/office/drawing/2014/main" id="{7E2ABA94-7973-4CE5-B9CE-C54CDBE075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687" y="660778"/>
            <a:ext cx="9032091" cy="5328934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C5DFF7C-BEE1-4EAF-9BE5-4594BF01E38B}"/>
              </a:ext>
            </a:extLst>
          </p:cNvPr>
          <p:cNvSpPr/>
          <p:nvPr/>
        </p:nvSpPr>
        <p:spPr>
          <a:xfrm>
            <a:off x="8107" y="184406"/>
            <a:ext cx="12183892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Los dos pilotos estuvieron en contacto y termina en abandono del brasileño,…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8395B4A1-28B2-401A-9C4C-CF581AC0D8C8}"/>
              </a:ext>
            </a:extLst>
          </p:cNvPr>
          <p:cNvSpPr/>
          <p:nvPr/>
        </p:nvSpPr>
        <p:spPr>
          <a:xfrm>
            <a:off x="-1721" y="5896938"/>
            <a:ext cx="12183892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tanta fue la furia de Fittipaldi,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que no dudó en ir y enfrentar cara a cara al piloto de McLaren.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110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38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82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5" grpId="0"/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AF8539D-B0CF-45F2-9CEC-AABAD3947F9D}"/>
              </a:ext>
            </a:extLst>
          </p:cNvPr>
          <p:cNvSpPr/>
          <p:nvPr/>
        </p:nvSpPr>
        <p:spPr>
          <a:xfrm>
            <a:off x="8273846" y="346635"/>
            <a:ext cx="3908326" cy="619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Luego en el GP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Gran Bretaña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Silverstone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agresivo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estuvo involucrado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un enorme accidente que sacó a doce vehículos de la competencia,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un incidente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que puede resumir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los inicios de su carrera, siendo suspendido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3 carreras,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no volvería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hasta el Gran Premio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Canadá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septiembre.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n 2" descr="Imagen que contiene carretera, exterior, suelo, transporte&#10;&#10;Descripción generada con confianza alta">
            <a:extLst>
              <a:ext uri="{FF2B5EF4-FFF2-40B4-BE49-F238E27FC236}">
                <a16:creationId xmlns:a16="http://schemas.microsoft.com/office/drawing/2014/main" id="{C220E141-CA81-46DA-A7B6-F192A0C3AF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93403"/>
            <a:ext cx="8362826" cy="6328625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4133392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06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5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Scheckter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1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59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 descr="Imagen que contiene carretera, montar, exterior, conducir&#10;&#10;Descripción generada con confianza muy alta">
            <a:extLst>
              <a:ext uri="{FF2B5EF4-FFF2-40B4-BE49-F238E27FC236}">
                <a16:creationId xmlns:a16="http://schemas.microsoft.com/office/drawing/2014/main" id="{29B727F9-D704-443D-991B-9B02C999E7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10440"/>
            <a:ext cx="12192000" cy="807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323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Africa F-Eaglenest-1.wav"/>
          </p:stSnd>
        </p:sndAc>
      </p:transition>
    </mc:Choice>
    <mc:Fallback xmlns="">
      <p:transition spd="slow" advTm="0">
        <p:fade/>
        <p:sndAc>
          <p:stSnd>
            <p:snd r:embed="rId10" name="Africa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118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1724273"/>
      </p:ext>
    </p:extLst>
  </p:cSld>
  <p:clrMapOvr>
    <a:masterClrMapping/>
  </p:clrMapOvr>
  <p:transition spd="slow" advClick="0" advTm="0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8803621" y="1789737"/>
            <a:ext cx="2321560" cy="4667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2ª parte de 3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9554232" y="22144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1 Rectángulo">
            <a:extLst>
              <a:ext uri="{FF2B5EF4-FFF2-40B4-BE49-F238E27FC236}">
                <a16:creationId xmlns:a16="http://schemas.microsoft.com/office/drawing/2014/main" id="{74A5BA49-26C9-4007-ADFC-5BAFB6B18232}"/>
              </a:ext>
            </a:extLst>
          </p:cNvPr>
          <p:cNvSpPr/>
          <p:nvPr/>
        </p:nvSpPr>
        <p:spPr>
          <a:xfrm>
            <a:off x="1076633" y="191727"/>
            <a:ext cx="6459793" cy="415904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Jody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Scheckter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979</a:t>
            </a:r>
            <a:endParaRPr kumimoji="0" lang="es-ES" sz="5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2975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5">
            <a:alphaModFix amt="1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carretera, plano, exterior, hierba&#10;&#10;Descripción generada con confianza muy alta">
            <a:extLst>
              <a:ext uri="{FF2B5EF4-FFF2-40B4-BE49-F238E27FC236}">
                <a16:creationId xmlns:a16="http://schemas.microsoft.com/office/drawing/2014/main" id="{287F3E95-A3C2-4554-B8D5-7BF4AF6121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47" y="-619435"/>
            <a:ext cx="12201647" cy="8129347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>
            <a:off x="6613628" y="4912622"/>
            <a:ext cx="2321560" cy="46333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2ª parte de 3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2890685" y="479447"/>
            <a:ext cx="6710203" cy="333424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Jody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Scheckter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979</a:t>
            </a:r>
            <a:endParaRPr kumimoji="0" lang="es-ES" sz="5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62676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el leon P-Eaglenest-1.wav"/>
          </p:stSnd>
        </p:sndAc>
      </p:transition>
    </mc:Choice>
    <mc:Fallback xmlns="">
      <p:transition spd="slow" advClick="0" advTm="0">
        <p:fade/>
        <p:sndAc>
          <p:stSnd>
            <p:snd r:embed="rId9" name="el leon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5" grpId="0"/>
      <p:bldP spid="15" grpId="1"/>
      <p:bldP spid="17" grpId="0"/>
      <p:bldP spid="17" grpId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140154"/>
            <a:ext cx="1219200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Mosport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Park, Jody califica tercero corriendo bajo la lluvia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luchando por subir al podio, enviando a François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Cevert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fuera de la pista.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carretera, árbol, exterior, montar&#10;&#10;Descripción generada con confianza muy alta">
            <a:extLst>
              <a:ext uri="{FF2B5EF4-FFF2-40B4-BE49-F238E27FC236}">
                <a16:creationId xmlns:a16="http://schemas.microsoft.com/office/drawing/2014/main" id="{902D63FA-6DB0-459C-92FD-E7AAB6DA23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651" y="927106"/>
            <a:ext cx="8947259" cy="5927559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994E8EEA-C4E3-46F1-849F-DC08D86458E3}"/>
              </a:ext>
            </a:extLst>
          </p:cNvPr>
          <p:cNvSpPr/>
          <p:nvPr/>
        </p:nvSpPr>
        <p:spPr>
          <a:xfrm>
            <a:off x="-3" y="1924710"/>
            <a:ext cx="3726426" cy="4042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francés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la escudería Tyrrell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estába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furioso: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ES" sz="3200" kern="1800" dirty="0">
              <a:solidFill>
                <a:srgbClr val="000000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"Este tipo es un peligro para el público, deberíamos prohibirle que corra“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sentenció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muy ofuscado.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412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Scheckter 2-Eaglenest-1.wav"/>
          </p:stSnd>
        </p:sndAc>
      </p:transition>
    </mc:Choice>
    <mc:Fallback xmlns="">
      <p:transition spd="slow" advTm="0">
        <p:fade/>
        <p:sndAc>
          <p:stSnd>
            <p:snd r:embed="rId5" name="Scheckter 2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62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94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transporte, montar, exterior&#10;&#10;Descripción generada con confianza alta">
            <a:extLst>
              <a:ext uri="{FF2B5EF4-FFF2-40B4-BE49-F238E27FC236}">
                <a16:creationId xmlns:a16="http://schemas.microsoft.com/office/drawing/2014/main" id="{8E4B4BB4-ABE9-4407-8236-060ED23A8F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735" y="382398"/>
            <a:ext cx="9784562" cy="6475601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1423258"/>
            <a:ext cx="2743200" cy="4042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Ken Tyrrell impresionado por la velocidad y desenfado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del joven piloto sudafricano,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le ofreció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como compañero de equipo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Cevert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1974.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8295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88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exterior, árbol, carretera, cielo&#10;&#10;Descripción generada con confianza muy alta">
            <a:extLst>
              <a:ext uri="{FF2B5EF4-FFF2-40B4-BE49-F238E27FC236}">
                <a16:creationId xmlns:a16="http://schemas.microsoft.com/office/drawing/2014/main" id="{8B17798C-FF95-4C86-9F9E-2387ED0DC6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810" y="7"/>
            <a:ext cx="6640914" cy="4424509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 descr="Imagen que contiene suelo, exterior, carretera, edificio&#10;&#10;Descripción generada con confianza muy alta">
            <a:extLst>
              <a:ext uri="{FF2B5EF4-FFF2-40B4-BE49-F238E27FC236}">
                <a16:creationId xmlns:a16="http://schemas.microsoft.com/office/drawing/2014/main" id="{3233FDCB-03C1-4DC9-94FC-643663DAA1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" y="0"/>
            <a:ext cx="7016521" cy="4527755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CA492BCA-D737-4167-B3B0-71DA114435CE}"/>
              </a:ext>
            </a:extLst>
          </p:cNvPr>
          <p:cNvSpPr/>
          <p:nvPr/>
        </p:nvSpPr>
        <p:spPr>
          <a:xfrm>
            <a:off x="-14752" y="3743673"/>
            <a:ext cx="12206752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francés nunca estuvo de acuerdo con el,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que pensaba que era un peligro en las carreras, irónicamente, </a:t>
            </a:r>
          </a:p>
          <a:p>
            <a:pPr lvl="0" algn="ctr">
              <a:lnSpc>
                <a:spcPts val="2800"/>
              </a:lnSpc>
            </a:pP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presenció en primer plano la muerte del piloto galo </a:t>
            </a: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luego de que perdiera el control de su Tyrrell en las series de clasificaciones </a:t>
            </a: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del Gran Premio de los Estados Unidos en Watkins Glen,</a:t>
            </a:r>
          </a:p>
          <a:p>
            <a:pPr lvl="0" algn="ctr">
              <a:lnSpc>
                <a:spcPts val="2800"/>
              </a:lnSpc>
            </a:pP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Jody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intentó auxiliarlo pero ya estaba muerto, </a:t>
            </a: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eso le sirvió al sudafricano para madurar como piloto… </a:t>
            </a:r>
          </a:p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para no volver a ser tan imprudente o errático.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7251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000" accel="50000" fill="hold">
                                          <p:stCondLst>
                                            <p:cond delay="1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000" accel="50000" fill="hold">
                                          <p:stCondLst>
                                            <p:cond delay="1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000" accel="50000" fill="hold">
                                          <p:stCondLst>
                                            <p:cond delay="1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000" accel="50000" fill="hold">
                                          <p:stCondLst>
                                            <p:cond delay="1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656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140154"/>
            <a:ext cx="1219200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Como curiosidad, el McLaren M23 de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llevó el número cero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durante las carreras del Gran Premio de Estados Unidos y de Canadá en 1973.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4345E8B-5D0D-471D-BF0B-75B0E105703E}"/>
              </a:ext>
            </a:extLst>
          </p:cNvPr>
          <p:cNvSpPr/>
          <p:nvPr/>
        </p:nvSpPr>
        <p:spPr>
          <a:xfrm>
            <a:off x="0" y="6002591"/>
            <a:ext cx="12191999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es uno de los dos únicos pilotos de F1 en utilizar este número,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junto con Damon Hill.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 descr="Imagen que contiene carretera&#10;&#10;Descripción generada con confianza muy alta">
            <a:extLst>
              <a:ext uri="{FF2B5EF4-FFF2-40B4-BE49-F238E27FC236}">
                <a16:creationId xmlns:a16="http://schemas.microsoft.com/office/drawing/2014/main" id="{E20CB1F4-8168-44D9-81DD-2F59204367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35" y="983975"/>
            <a:ext cx="10037232" cy="5018616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2327313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19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ortadora de césped&#10;&#10;Descripción generada con confianza alta">
            <a:extLst>
              <a:ext uri="{FF2B5EF4-FFF2-40B4-BE49-F238E27FC236}">
                <a16:creationId xmlns:a16="http://schemas.microsoft.com/office/drawing/2014/main" id="{9F55AEA4-54E2-4DDA-9F7B-2A879026A1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395" b="89729" l="3500" r="90000">
                        <a14:foregroundMark x1="8125" y1="33333" x2="8125" y2="33333"/>
                        <a14:foregroundMark x1="3625" y1="39341" x2="3625" y2="39341"/>
                        <a14:foregroundMark x1="64625" y1="87597" x2="64625" y2="87597"/>
                        <a14:foregroundMark x1="89375" y1="71124" x2="89375" y2="71124"/>
                        <a14:foregroundMark x1="48750" y1="31589" x2="48750" y2="31589"/>
                        <a14:foregroundMark x1="27875" y1="6395" x2="27875" y2="6395"/>
                        <a14:foregroundMark x1="40250" y1="64341" x2="40250" y2="643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225" y="0"/>
            <a:ext cx="10632557" cy="6857999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5560143" y="1511754"/>
            <a:ext cx="6095999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7200" b="1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Tyrrell</a:t>
            </a:r>
            <a:endParaRPr lang="es-MX" sz="7200" b="1" dirty="0">
              <a:ln w="19050">
                <a:solidFill>
                  <a:srgbClr val="FFC000">
                    <a:lumMod val="50000"/>
                  </a:srgbClr>
                </a:solidFill>
              </a:ln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041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92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Imagen 10" descr="Imagen que contiene exterior, carretera, hierba, cielo&#10;&#10;Descripción generada con confianza muy alta">
            <a:extLst>
              <a:ext uri="{FF2B5EF4-FFF2-40B4-BE49-F238E27FC236}">
                <a16:creationId xmlns:a16="http://schemas.microsoft.com/office/drawing/2014/main" id="{EC2AB891-4085-49E8-8F8F-CD52788248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107" y="516194"/>
            <a:ext cx="8724896" cy="5442154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4291781" y="5715047"/>
            <a:ext cx="7900219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 err="1">
                <a:solidFill>
                  <a:schemeClr val="bg1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chemeClr val="bg1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en 1974,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chemeClr val="bg1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primera temporada con Tyrrell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0ED1F88-321D-42B6-BBB4-1DF4267EB543}"/>
              </a:ext>
            </a:extLst>
          </p:cNvPr>
          <p:cNvSpPr/>
          <p:nvPr/>
        </p:nvSpPr>
        <p:spPr>
          <a:xfrm>
            <a:off x="-14748" y="125410"/>
            <a:ext cx="12206748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1974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Jody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llegaría finalmente a Tyrrell-Ford-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Cosworth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equipo con el que Jackie Stewart ganó el título del 73.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E61794C-FB94-4633-9B1F-932F277F6A7A}"/>
              </a:ext>
            </a:extLst>
          </p:cNvPr>
          <p:cNvSpPr/>
          <p:nvPr/>
        </p:nvSpPr>
        <p:spPr>
          <a:xfrm>
            <a:off x="0" y="1791977"/>
            <a:ext cx="3923071" cy="37164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Sin embargo, debía empezar de cero: poniendo en marcha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 nuevo coche el 007, más fácil de conducir, pero probablemente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menos eficiente,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sobre todo por la muerte de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Cevert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el retiro de Stewart.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5653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3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5" grpId="0"/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carretera, exterior, texto, persona&#10;&#10;Descripción generada con confianza muy alta">
            <a:extLst>
              <a:ext uri="{FF2B5EF4-FFF2-40B4-BE49-F238E27FC236}">
                <a16:creationId xmlns:a16="http://schemas.microsoft.com/office/drawing/2014/main" id="{D22726D8-12C2-445A-B21C-FDE073211D1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83"/>
          <a:stretch/>
        </p:blipFill>
        <p:spPr>
          <a:xfrm>
            <a:off x="1356850" y="785730"/>
            <a:ext cx="9483214" cy="5291447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604686" y="-7332"/>
            <a:ext cx="10938387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Los nuevos pilotos hacían que los observadores escépticos sobre </a:t>
            </a:r>
            <a:r>
              <a:rPr lang="es-ES" sz="3200" kern="1800" dirty="0" err="1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le creasen una mala reputación como un </a:t>
            </a:r>
            <a:r>
              <a:rPr lang="es-ES" sz="40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"perro loco" </a:t>
            </a: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su compañero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francés Patrick </a:t>
            </a:r>
            <a:r>
              <a:rPr lang="es-ES" sz="3200" kern="1800" dirty="0" err="1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Depailler</a:t>
            </a: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lo tenía con muy poca experiencia.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020E1B9-1F19-4DA3-9029-6173109E5C3F}"/>
              </a:ext>
            </a:extLst>
          </p:cNvPr>
          <p:cNvSpPr/>
          <p:nvPr/>
        </p:nvSpPr>
        <p:spPr>
          <a:xfrm>
            <a:off x="870156" y="5980513"/>
            <a:ext cx="10392697" cy="8104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Durante los tres primeros GP, ambos pilotos utilizarían el viejo 006,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s-ES" sz="3200" kern="1800" dirty="0" err="1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Jody</a:t>
            </a: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no registraría </a:t>
            </a:r>
            <a:r>
              <a:rPr lang="es-ES" sz="3200" kern="1800" dirty="0" err="1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ningun</a:t>
            </a: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un punto.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351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7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867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carretera, exterior, hierba, montar&#10;&#10;Descripción generada con confianza muy alta">
            <a:extLst>
              <a:ext uri="{FF2B5EF4-FFF2-40B4-BE49-F238E27FC236}">
                <a16:creationId xmlns:a16="http://schemas.microsoft.com/office/drawing/2014/main" id="{BAAF8697-6066-4808-8252-7FF084DEEF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671" y="707919"/>
            <a:ext cx="9194442" cy="6125797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140154"/>
            <a:ext cx="12192000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Pero con el 007, su rendimiento mejoraría considerablemente,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fue Quinto en Jarama y obtuvo su primer podio en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Nivelles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arrebatándole el tercer lugar en la última vuelta a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Regazzoni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8695EF5-9A75-4E78-B67F-7E82C520DA9E}"/>
              </a:ext>
            </a:extLst>
          </p:cNvPr>
          <p:cNvSpPr/>
          <p:nvPr/>
        </p:nvSpPr>
        <p:spPr>
          <a:xfrm>
            <a:off x="0" y="2072199"/>
            <a:ext cx="3244645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Mónaco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estuvo mejor llegando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al segundo lugar.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86F6A34-16D6-4A57-A3D4-38DA9EB56559}"/>
              </a:ext>
            </a:extLst>
          </p:cNvPr>
          <p:cNvSpPr/>
          <p:nvPr/>
        </p:nvSpPr>
        <p:spPr>
          <a:xfrm>
            <a:off x="0" y="4313953"/>
            <a:ext cx="3244645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último viene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Gran Premio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Suecia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Anderstorp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169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456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68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94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persona, música&#10;&#10;Descripción generada con confianza alta">
            <a:extLst>
              <a:ext uri="{FF2B5EF4-FFF2-40B4-BE49-F238E27FC236}">
                <a16:creationId xmlns:a16="http://schemas.microsoft.com/office/drawing/2014/main" id="{C15DA253-10F4-43E2-B5CD-98B82B58FD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8" y="0"/>
            <a:ext cx="10332203" cy="6858000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9556955" y="597352"/>
            <a:ext cx="2635045" cy="5511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Clasificó segundo detrás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Depailler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tomaría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delantera desde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principio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nunca dejaría la punta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ganaría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su primera victoria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 la edad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24 años.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4D0E402-5A39-40AA-9900-2EA4FD8CEA42}"/>
              </a:ext>
            </a:extLst>
          </p:cNvPr>
          <p:cNvSpPr/>
          <p:nvPr/>
        </p:nvSpPr>
        <p:spPr>
          <a:xfrm>
            <a:off x="0" y="5995265"/>
            <a:ext cx="1219200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 quinto lugar en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Zandvoort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cuarto en Francia,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un segundo lugar exitoso en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Brands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Hatch.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612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8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8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8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8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932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carretera, escena, camino, exterior&#10;&#10;Descripción generada con confianza muy alta">
            <a:extLst>
              <a:ext uri="{FF2B5EF4-FFF2-40B4-BE49-F238E27FC236}">
                <a16:creationId xmlns:a16="http://schemas.microsoft.com/office/drawing/2014/main" id="{EDAEA521-D1DE-4B96-8670-4F0FAABC6E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916" y="762850"/>
            <a:ext cx="9148442" cy="6095149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95910"/>
            <a:ext cx="1220135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Dependiendo del ritmo del Ferrari de Niki Lauda,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que era en ese entonces el líder del campeonato, se tuvo que retirar a seis vueltas del final debido a las preocupaciones por los neumáticos en Austria.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15F314E-35F0-4248-B65A-ED2FADB22E09}"/>
              </a:ext>
            </a:extLst>
          </p:cNvPr>
          <p:cNvSpPr/>
          <p:nvPr/>
        </p:nvSpPr>
        <p:spPr>
          <a:xfrm>
            <a:off x="1" y="2662130"/>
            <a:ext cx="3052915" cy="2639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Pooh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", un poco más maduro, ahora apuntaría al tercer lugar,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solo tres puntos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detrás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Lauda.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F583950-1002-464D-8635-C4F4BF43C171}"/>
              </a:ext>
            </a:extLst>
          </p:cNvPr>
          <p:cNvSpPr/>
          <p:nvPr/>
        </p:nvSpPr>
        <p:spPr>
          <a:xfrm>
            <a:off x="0" y="6319725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título se convertiría en una posibilidad.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362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89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exterior, suelo, carretera, cielo&#10;&#10;Descripción generada con confianza alta">
            <a:extLst>
              <a:ext uri="{FF2B5EF4-FFF2-40B4-BE49-F238E27FC236}">
                <a16:creationId xmlns:a16="http://schemas.microsoft.com/office/drawing/2014/main" id="{B0593B0E-ACE7-46F5-8D94-D21E3376B3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73593"/>
            <a:ext cx="8790038" cy="6389681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140154"/>
            <a:ext cx="1219200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Alemania, no pudo hacer nada en contra de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Clay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Regazzoni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pero logra una excelente segunda posición.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5CEAC67-A772-4DF4-A9D3-31A417761B96}"/>
              </a:ext>
            </a:extLst>
          </p:cNvPr>
          <p:cNvSpPr/>
          <p:nvPr/>
        </p:nvSpPr>
        <p:spPr>
          <a:xfrm>
            <a:off x="8288594" y="2145933"/>
            <a:ext cx="3913241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aventurero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se había transformado en pocos meses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el metrónomo perfecto y ahora estaba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el segundo lugar general.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D9C2E83-C4EE-457B-B682-7166C2A1825B}"/>
              </a:ext>
            </a:extLst>
          </p:cNvPr>
          <p:cNvSpPr/>
          <p:nvPr/>
        </p:nvSpPr>
        <p:spPr>
          <a:xfrm>
            <a:off x="0" y="6334477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¿Realmente Stewart había encontrado a su sucesor? 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8679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02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1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834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346634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desgracia, las esperanzas del título se fueron de inmediato.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9419DB3-92ED-4A0F-AF7F-CAF7D3546E4F}"/>
              </a:ext>
            </a:extLst>
          </p:cNvPr>
          <p:cNvSpPr/>
          <p:nvPr/>
        </p:nvSpPr>
        <p:spPr>
          <a:xfrm>
            <a:off x="2" y="1157794"/>
            <a:ext cx="3377379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efecto, se debería dar en las tres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las últimas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cuatro carreras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pero luego surgen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nuevo problemas técnicos.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E4E9E8A-6572-4BE0-8E62-F2DD197100AA}"/>
              </a:ext>
            </a:extLst>
          </p:cNvPr>
          <p:cNvSpPr/>
          <p:nvPr/>
        </p:nvSpPr>
        <p:spPr>
          <a:xfrm>
            <a:off x="0" y="3974736"/>
            <a:ext cx="3183297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Solo un podio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Monza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le dan vida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 esa temporada.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A92797E-1DD4-40AD-BFF9-CA5595F2E49E}"/>
              </a:ext>
            </a:extLst>
          </p:cNvPr>
          <p:cNvSpPr/>
          <p:nvPr/>
        </p:nvSpPr>
        <p:spPr>
          <a:xfrm>
            <a:off x="0" y="5892025"/>
            <a:ext cx="1219200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Pero al final,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terminaría en un excelente tercer puesto,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 solo diez puntos del campeón Fittipaldi.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Imagen 12" descr="Imagen que contiene hierba, carretera, exterior, cielo&#10;&#10;Descripción generada con confianza muy alta">
            <a:extLst>
              <a:ext uri="{FF2B5EF4-FFF2-40B4-BE49-F238E27FC236}">
                <a16:creationId xmlns:a16="http://schemas.microsoft.com/office/drawing/2014/main" id="{9AC79F33-A48A-4C40-AE21-85C03B5212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297" y="294968"/>
            <a:ext cx="8993946" cy="6025944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978882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18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78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39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714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656350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total, mostró que se haría con él título en el futuro.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A76E493-BC62-4FCF-9854-C5DE89936384}"/>
              </a:ext>
            </a:extLst>
          </p:cNvPr>
          <p:cNvSpPr/>
          <p:nvPr/>
        </p:nvSpPr>
        <p:spPr>
          <a:xfrm>
            <a:off x="0" y="2131182"/>
            <a:ext cx="2551471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1975,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Ken Tyrrell decidió volver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 utilizar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007,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con una versión mejorada.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F81DF78-3D88-4C85-B705-B9E1BBA41BAF}"/>
              </a:ext>
            </a:extLst>
          </p:cNvPr>
          <p:cNvSpPr/>
          <p:nvPr/>
        </p:nvSpPr>
        <p:spPr>
          <a:xfrm>
            <a:off x="0" y="5818284"/>
            <a:ext cx="12215336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coche se beneficiaba con un nuevo sistema de freno delantero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un nuevo sistema integrado en las ruedas.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Imagen 9" descr="Imagen que contiene carretera&#10;&#10;Descripción generada con confianza muy alta">
            <a:extLst>
              <a:ext uri="{FF2B5EF4-FFF2-40B4-BE49-F238E27FC236}">
                <a16:creationId xmlns:a16="http://schemas.microsoft.com/office/drawing/2014/main" id="{2F7E5A7E-CD30-487B-914C-22180B4988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206" y="1062507"/>
            <a:ext cx="9531130" cy="4765565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1339104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976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exterior, árbol, montar&#10;&#10;Descripción generada con confianza muy alta">
            <a:extLst>
              <a:ext uri="{FF2B5EF4-FFF2-40B4-BE49-F238E27FC236}">
                <a16:creationId xmlns:a16="http://schemas.microsoft.com/office/drawing/2014/main" id="{11E441FD-1506-47AC-AFCB-B973CB19C4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198" y="0"/>
            <a:ext cx="11359006" cy="6858000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243390"/>
            <a:ext cx="12192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Depailler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acabaron con los problemas de los frenos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chemeClr val="bg1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durante las primeras carreras en Argentina y Brasil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22965E4-7E7D-4F1C-904E-8E90851AD25B}"/>
              </a:ext>
            </a:extLst>
          </p:cNvPr>
          <p:cNvSpPr/>
          <p:nvPr/>
        </p:nvSpPr>
        <p:spPr>
          <a:xfrm>
            <a:off x="0" y="6054255"/>
            <a:ext cx="12203204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Kyalami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007 viene con cambios en las suspensiones, radiadores y la toma de aire.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6284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34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906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persona, sujetando, juego atlético, hombre&#10;&#10;Descripción generada con confianza alta">
            <a:extLst>
              <a:ext uri="{FF2B5EF4-FFF2-40B4-BE49-F238E27FC236}">
                <a16:creationId xmlns:a16="http://schemas.microsoft.com/office/drawing/2014/main" id="{C8DE59C8-1060-4E61-B78C-EF5483DC4E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1" y="383456"/>
            <a:ext cx="8643499" cy="5737123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8288594" y="302394"/>
            <a:ext cx="3883742" cy="2639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la carrera,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clasificó tercero,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rápidamente se deshace de los pilotos de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Reutemann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y Pace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que van a la cabeza.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5D4C287-4C25-4B9E-8495-7688328AF9AC}"/>
              </a:ext>
            </a:extLst>
          </p:cNvPr>
          <p:cNvSpPr/>
          <p:nvPr/>
        </p:nvSpPr>
        <p:spPr>
          <a:xfrm>
            <a:off x="8288594" y="3030849"/>
            <a:ext cx="3913240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Jody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se vería acosado por el argentino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durante toda la carrera, pero se recuperaría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ganaría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su tercer gran premio  delante de su público.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15CA897-9A05-4A6F-A937-F3806E387B25}"/>
              </a:ext>
            </a:extLst>
          </p:cNvPr>
          <p:cNvSpPr/>
          <p:nvPr/>
        </p:nvSpPr>
        <p:spPr>
          <a:xfrm>
            <a:off x="4527754" y="6186998"/>
            <a:ext cx="7664245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resto de la temporada no tuvo la misma suerte.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7688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500" accel="50000" fill="hold">
                                          <p:stCondLst>
                                            <p:cond delay="18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500" accel="50000" fill="hold">
                                          <p:stCondLst>
                                            <p:cond delay="18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7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813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cielo, texto, carretera, edificio&#10;&#10;Descripción generada con confianza muy alta">
            <a:extLst>
              <a:ext uri="{FF2B5EF4-FFF2-40B4-BE49-F238E27FC236}">
                <a16:creationId xmlns:a16="http://schemas.microsoft.com/office/drawing/2014/main" id="{A55E27E3-A485-48C1-94BA-BDA8B5B925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805" y="572877"/>
            <a:ext cx="8642555" cy="5758102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184398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Niki Lauda y su Ferrari 312T son realmente invencibles.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CD6073E-E792-4B27-8AED-7405529A6249}"/>
              </a:ext>
            </a:extLst>
          </p:cNvPr>
          <p:cNvSpPr/>
          <p:nvPr/>
        </p:nvSpPr>
        <p:spPr>
          <a:xfrm>
            <a:off x="1" y="2145929"/>
            <a:ext cx="2212258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se subiría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dos veces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el podio en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Silverstone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Zolder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1303B5A-5DF9-4B23-8EF2-82EE90FF4951}"/>
              </a:ext>
            </a:extLst>
          </p:cNvPr>
          <p:cNvSpPr/>
          <p:nvPr/>
        </p:nvSpPr>
        <p:spPr>
          <a:xfrm>
            <a:off x="9748684" y="2145937"/>
            <a:ext cx="2443315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resto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la temporada,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el coche 007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no le permite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sumar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ni un punto.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8410667-AEC6-4A57-A2C6-C9E0114A8A6D}"/>
              </a:ext>
            </a:extLst>
          </p:cNvPr>
          <p:cNvSpPr/>
          <p:nvPr/>
        </p:nvSpPr>
        <p:spPr>
          <a:xfrm>
            <a:off x="0" y="6231239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terminó una accidentada temporada con veinte puntos en el 7° puesto.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0001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12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https://upload.wikimedia.org/wikipedia/commons/thumb/4/4c/ScheckterJody1976-07-31Tyrrell-FordP34.jpg/250px-ScheckterJody1976-07-31Tyrrell-FordP34.jpg">
            <a:extLst>
              <a:ext uri="{FF2B5EF4-FFF2-40B4-BE49-F238E27FC236}">
                <a16:creationId xmlns:a16="http://schemas.microsoft.com/office/drawing/2014/main" id="{8B0839FE-DD92-4766-BEC9-568B8BCC6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991" y="-15036"/>
            <a:ext cx="7711922" cy="4911501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5589811" y="138042"/>
            <a:ext cx="6096001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 err="1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sobre un P34 en 1976.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A395838-CCA5-41BF-AB2B-AC8820C5FF63}"/>
              </a:ext>
            </a:extLst>
          </p:cNvPr>
          <p:cNvSpPr/>
          <p:nvPr/>
        </p:nvSpPr>
        <p:spPr>
          <a:xfrm>
            <a:off x="1" y="428413"/>
            <a:ext cx="5412658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principios de 1976,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Tyrrell P34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 presentado al público,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 coche de seis ruedas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Fórmula 1.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2DEC346-3424-42CC-92AE-4FE19B0C3A0A}"/>
              </a:ext>
            </a:extLst>
          </p:cNvPr>
          <p:cNvSpPr/>
          <p:nvPr/>
        </p:nvSpPr>
        <p:spPr>
          <a:xfrm>
            <a:off x="1" y="2489171"/>
            <a:ext cx="5403944" cy="2280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Esta novedad,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más allá de otras consideraciones técnicas complicadas,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le debería permitir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mayor velocidad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una mejor tracción y frenado.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D66D8CC-CB05-4150-932F-A18C2C00FCBD}"/>
              </a:ext>
            </a:extLst>
          </p:cNvPr>
          <p:cNvSpPr/>
          <p:nvPr/>
        </p:nvSpPr>
        <p:spPr>
          <a:xfrm>
            <a:off x="1" y="4952151"/>
            <a:ext cx="5403944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Sin embargo,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este sistema requiere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 sistema dual de frenado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suspensión.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F97A698-C6E1-4BB2-88A5-702E780B9678}"/>
              </a:ext>
            </a:extLst>
          </p:cNvPr>
          <p:cNvSpPr/>
          <p:nvPr/>
        </p:nvSpPr>
        <p:spPr>
          <a:xfrm>
            <a:off x="6059487" y="3930494"/>
            <a:ext cx="6142341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Este coche revolucionario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no estaría listo de inmediato,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Depailler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comenzaron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esta manera el campeonato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con el viejo 007,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permitiéndole a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Jody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conseguir algunos puntos.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7317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842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5" grpId="0"/>
      <p:bldP spid="6" grpId="0"/>
      <p:bldP spid="7" grpId="0"/>
      <p:bldP spid="8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carretera, exterior&#10;&#10;Descripción generada con confianza muy alta">
            <a:extLst>
              <a:ext uri="{FF2B5EF4-FFF2-40B4-BE49-F238E27FC236}">
                <a16:creationId xmlns:a16="http://schemas.microsoft.com/office/drawing/2014/main" id="{03CD51FD-1208-4222-971B-67D5ABAA7B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2" y="516110"/>
            <a:ext cx="10393926" cy="6322972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15459"/>
            <a:ext cx="12192000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P34 hizo su debut en Jarama y a diferencia de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Depailler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a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no le convenció ese coche, si bien es más fácil de manejar que sus predecesores, pero los frenos no son satisfactorios.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796ED5E-E605-43C3-8C01-019D538C8C88}"/>
              </a:ext>
            </a:extLst>
          </p:cNvPr>
          <p:cNvSpPr/>
          <p:nvPr/>
        </p:nvSpPr>
        <p:spPr>
          <a:xfrm>
            <a:off x="9763432" y="1231538"/>
            <a:ext cx="2428568" cy="2280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sudafricano es 14º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la parrilla y se retira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carrera al día siguiente.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F6B3D74-0081-4EE7-99FA-6D0188A57056}"/>
              </a:ext>
            </a:extLst>
          </p:cNvPr>
          <p:cNvSpPr/>
          <p:nvPr/>
        </p:nvSpPr>
        <p:spPr>
          <a:xfrm>
            <a:off x="9763432" y="3694514"/>
            <a:ext cx="2436299" cy="2280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Sin embargo, fue él quien obtendría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los mejores resultados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la escuadra.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E816E50-5C81-4645-85B0-F0A34C0305CE}"/>
              </a:ext>
            </a:extLst>
          </p:cNvPr>
          <p:cNvSpPr/>
          <p:nvPr/>
        </p:nvSpPr>
        <p:spPr>
          <a:xfrm>
            <a:off x="0" y="5995261"/>
            <a:ext cx="1219200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regreso a Bélgica, logra un segundo lugar en las calles de Mónaco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luego su gran y única victoria en el Gran Premio de Suecia en el P34.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952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4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27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907067"/>
            <a:ext cx="12203334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firmó por la primera pole position, la primera en la Fórmula 1.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hierba, carretera, exterior, suelo&#10;&#10;Descripción generada con confianza muy alta">
            <a:extLst>
              <a:ext uri="{FF2B5EF4-FFF2-40B4-BE49-F238E27FC236}">
                <a16:creationId xmlns:a16="http://schemas.microsoft.com/office/drawing/2014/main" id="{5E55F959-2373-49D7-BE70-4F008942F8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916" y="1135623"/>
            <a:ext cx="9150417" cy="4735341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A1E0E5A-AC32-489E-893E-691B4E7501B5}"/>
              </a:ext>
            </a:extLst>
          </p:cNvPr>
          <p:cNvSpPr/>
          <p:nvPr/>
        </p:nvSpPr>
        <p:spPr>
          <a:xfrm>
            <a:off x="-1" y="1688722"/>
            <a:ext cx="3613355" cy="3683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día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la carrera,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Mario Andretti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su Lotus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le arrebato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1ª posición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le llevó la delantera los primeras 45 vueltas antes retirarse por problemas mecánicos.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57453E1-B8F8-4AE1-AA48-B69670C2F378}"/>
              </a:ext>
            </a:extLst>
          </p:cNvPr>
          <p:cNvSpPr/>
          <p:nvPr/>
        </p:nvSpPr>
        <p:spPr>
          <a:xfrm>
            <a:off x="0" y="5700297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toma el primer lugar y lograría la victoria seguido de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Depailler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460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9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3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06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5" grpId="0"/>
      <p:bldP spid="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suelo, motocicleta, exterior, cortadora de césped&#10;&#10;Descripción generada con confianza muy alta">
            <a:extLst>
              <a:ext uri="{FF2B5EF4-FFF2-40B4-BE49-F238E27FC236}">
                <a16:creationId xmlns:a16="http://schemas.microsoft.com/office/drawing/2014/main" id="{F805C079-7C6F-43A2-8C03-5ECA4FDC11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5" y="179130"/>
            <a:ext cx="9713427" cy="6605130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8996516" y="331878"/>
            <a:ext cx="3195483" cy="2639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las siguientes carreras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no logra batir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al Ferrari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Lauda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ni al McLaren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Hunt.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2A09941-C8C0-4EAB-90C1-3323CF62EAD6}"/>
              </a:ext>
            </a:extLst>
          </p:cNvPr>
          <p:cNvSpPr/>
          <p:nvPr/>
        </p:nvSpPr>
        <p:spPr>
          <a:xfrm>
            <a:off x="8996517" y="3311044"/>
            <a:ext cx="319548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desgracia,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resultado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será desalentador, sube tres veces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al segundo escalón del podio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Brands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Hatch,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Nürburgring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en Watkins Glen.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9084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86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1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exterior, hierba&#10;&#10;Descripción generada con confianza muy alta">
            <a:extLst>
              <a:ext uri="{FF2B5EF4-FFF2-40B4-BE49-F238E27FC236}">
                <a16:creationId xmlns:a16="http://schemas.microsoft.com/office/drawing/2014/main" id="{E4EF8ACE-9560-4E09-A016-BD13D50142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" y="0"/>
            <a:ext cx="12182483" cy="6858000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7422"/>
            <a:ext cx="12182487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Monza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la victoria es posible, pero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Ronnie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Peterson con su asombroso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rápido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march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le roba el liderato a Jody y llega a un éxito inesperado.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7C2E9D8-D3AB-440B-9404-271093AE7184}"/>
              </a:ext>
            </a:extLst>
          </p:cNvPr>
          <p:cNvSpPr/>
          <p:nvPr/>
        </p:nvSpPr>
        <p:spPr>
          <a:xfrm>
            <a:off x="0" y="6010012"/>
            <a:ext cx="12182487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Desde el verano del 76, Jody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y Ken Tyrrell concuerdan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que no creen en el P34.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1544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635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exterior, carretera, suelo&#10;&#10;Descripción generada con confianza muy alta">
            <a:extLst>
              <a:ext uri="{FF2B5EF4-FFF2-40B4-BE49-F238E27FC236}">
                <a16:creationId xmlns:a16="http://schemas.microsoft.com/office/drawing/2014/main" id="{1B6B8EB8-A3E2-4747-A26E-71E42AA246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212" y="1"/>
            <a:ext cx="9575534" cy="6858476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2160680"/>
            <a:ext cx="3082413" cy="2639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temporada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1977 demostró que ambos estaban en lo correcto,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así Jody decidió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ir a otro equipo,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Wolf-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Cosworth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578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22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315148" y="96254"/>
            <a:ext cx="5588223" cy="6526584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Jody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Scheckter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2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16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 descr="Imagen que contiene hierba, carretera, camión&#10;&#10;Descripción generada con confianza alta">
            <a:extLst>
              <a:ext uri="{FF2B5EF4-FFF2-40B4-BE49-F238E27FC236}">
                <a16:creationId xmlns:a16="http://schemas.microsoft.com/office/drawing/2014/main" id="{F1C28E13-8936-40BA-80F7-4EAC762892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510"/>
            <a:ext cx="12192001" cy="6836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0126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el leon F-Eaglenest-1.wav"/>
          </p:stSnd>
        </p:sndAc>
      </p:transition>
    </mc:Choice>
    <mc:Fallback xmlns="">
      <p:transition spd="slow" advTm="0">
        <p:fade/>
        <p:sndAc>
          <p:stSnd>
            <p:snd r:embed="rId10" name="el leon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8476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0822576"/>
      </p:ext>
    </p:extLst>
  </p:cSld>
  <p:clrMapOvr>
    <a:masterClrMapping/>
  </p:clrMapOvr>
  <p:transition spd="slow" advClick="0" advTm="0">
    <p:fad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9023960" y="2970970"/>
            <a:ext cx="2321560" cy="4667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3ª parte de 3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330021" y="182564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1 Rectángulo">
            <a:extLst>
              <a:ext uri="{FF2B5EF4-FFF2-40B4-BE49-F238E27FC236}">
                <a16:creationId xmlns:a16="http://schemas.microsoft.com/office/drawing/2014/main" id="{74A5BA49-26C9-4007-ADFC-5BAFB6B18232}"/>
              </a:ext>
            </a:extLst>
          </p:cNvPr>
          <p:cNvSpPr/>
          <p:nvPr/>
        </p:nvSpPr>
        <p:spPr>
          <a:xfrm rot="19739179">
            <a:off x="-154638" y="2062089"/>
            <a:ext cx="6278000" cy="120507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Jody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Scheckter</a:t>
            </a:r>
            <a:endParaRPr kumimoji="0" lang="es-ES" sz="5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1" name="1 Rectángulo">
            <a:extLst>
              <a:ext uri="{FF2B5EF4-FFF2-40B4-BE49-F238E27FC236}">
                <a16:creationId xmlns:a16="http://schemas.microsoft.com/office/drawing/2014/main" id="{DB60D1D9-0975-4795-ABF7-6B409B0E5EF7}"/>
              </a:ext>
            </a:extLst>
          </p:cNvPr>
          <p:cNvSpPr/>
          <p:nvPr/>
        </p:nvSpPr>
        <p:spPr>
          <a:xfrm>
            <a:off x="6657474" y="581029"/>
            <a:ext cx="5301911" cy="195498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 </a:t>
            </a: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979</a:t>
            </a:r>
            <a:endParaRPr kumimoji="0" lang="es-ES" sz="5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4439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5">
            <a:alphaModFix amt="15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automóvil, sentado&#10;&#10;Descripción generada con confianza muy alta">
            <a:extLst>
              <a:ext uri="{FF2B5EF4-FFF2-40B4-BE49-F238E27FC236}">
                <a16:creationId xmlns:a16="http://schemas.microsoft.com/office/drawing/2014/main" id="{25BEB166-EA10-49FE-A256-DEDD713DB5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5" y="-1122947"/>
            <a:ext cx="12192000" cy="9144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>
            <a:off x="8851236" y="650097"/>
            <a:ext cx="2321560" cy="46333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3ª parte de 3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190467" y="522945"/>
            <a:ext cx="7110432" cy="306121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Jody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Scheckter</a:t>
            </a:r>
            <a:endParaRPr kumimoji="0" lang="es-ES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979</a:t>
            </a:r>
            <a:endParaRPr kumimoji="0" lang="es-ES" sz="5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68303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Africa Mia P-Eaglenest-1.wav"/>
          </p:stSnd>
        </p:sndAc>
      </p:transition>
    </mc:Choice>
    <mc:Fallback xmlns="">
      <p:transition spd="slow" advClick="0" advTm="0">
        <p:fade/>
        <p:sndAc>
          <p:stSnd>
            <p:snd r:embed="rId9" name="Africa Mia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5" grpId="0"/>
      <p:bldP spid="15" grpId="1"/>
      <p:bldP spid="17" grpId="0"/>
      <p:bldP spid="17" grpId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1C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A8A338F2-C5B7-491B-BC82-B29C360559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70" y="-538843"/>
            <a:ext cx="7723414" cy="7723414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8865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Scheckter 3-Eaglenest-1.wav"/>
          </p:stSnd>
        </p:sndAc>
      </p:transition>
    </mc:Choice>
    <mc:Fallback xmlns="">
      <p:transition spd="slow" advTm="0">
        <p:fade/>
        <p:sndAc>
          <p:stSnd>
            <p:snd r:embed="rId4" name="Scheckter 3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carretera, exterior, hierba, conducir&#10;&#10;Descripción generada con confianza muy alta">
            <a:extLst>
              <a:ext uri="{FF2B5EF4-FFF2-40B4-BE49-F238E27FC236}">
                <a16:creationId xmlns:a16="http://schemas.microsoft.com/office/drawing/2014/main" id="{0274BDB7-6EBD-403E-AED7-42DE8B2A5E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026" y="1165124"/>
            <a:ext cx="12208266" cy="5692104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BA9E1DC-E3AE-4DB5-924D-761F2F7EA240}"/>
              </a:ext>
            </a:extLst>
          </p:cNvPr>
          <p:cNvSpPr/>
          <p:nvPr/>
        </p:nvSpPr>
        <p:spPr>
          <a:xfrm>
            <a:off x="1" y="125410"/>
            <a:ext cx="12201838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Principios de 1977, Walter Wolf, un hombre rico de negocios canadiense,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fue la pareja asociada de Frank Williams desde 1976 y los resultados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fueron desastrosos, Wolf compra por completo el equipo a finales de 1976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decide llevar a Jody a la cumbre.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0FDC16B-5652-42E9-AF0C-31F6AE1A0F29}"/>
              </a:ext>
            </a:extLst>
          </p:cNvPr>
          <p:cNvSpPr/>
          <p:nvPr/>
        </p:nvSpPr>
        <p:spPr>
          <a:xfrm>
            <a:off x="1" y="2426156"/>
            <a:ext cx="12201838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chemeClr val="bg1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Con el brillante ingeniero Harvey </a:t>
            </a:r>
            <a:r>
              <a:rPr lang="es-ES" sz="3200" kern="1800" dirty="0" err="1">
                <a:solidFill>
                  <a:schemeClr val="bg1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Postlethwaite</a:t>
            </a:r>
            <a:r>
              <a:rPr lang="es-ES" sz="3200" kern="1800" dirty="0">
                <a:solidFill>
                  <a:schemeClr val="bg1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y el director del equipo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chemeClr val="bg1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Peter </a:t>
            </a:r>
            <a:r>
              <a:rPr lang="es-ES" sz="3200" kern="1800" dirty="0" err="1">
                <a:solidFill>
                  <a:schemeClr val="bg1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Warr</a:t>
            </a:r>
            <a:r>
              <a:rPr lang="es-ES" sz="3200" kern="1800" dirty="0">
                <a:solidFill>
                  <a:schemeClr val="bg1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logró apoderarse de </a:t>
            </a:r>
            <a:r>
              <a:rPr lang="es-ES" sz="3200" kern="1800" dirty="0" err="1">
                <a:solidFill>
                  <a:schemeClr val="bg1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chemeClr val="bg1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y formar un gran equipo.</a:t>
            </a:r>
            <a:endParaRPr lang="es-MX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446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42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66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5" grpId="0"/>
      <p:bldP spid="6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Imagen que contiene carretera, persona, patinaje, montar&#10;&#10;Descripción generada con confianza muy alta">
            <a:extLst>
              <a:ext uri="{FF2B5EF4-FFF2-40B4-BE49-F238E27FC236}">
                <a16:creationId xmlns:a16="http://schemas.microsoft.com/office/drawing/2014/main" id="{8789C7B0-441A-45F5-B01D-F9FB1F6FE8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067" y="2985422"/>
            <a:ext cx="8391933" cy="3857827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709054A7-F439-4EBF-A325-9D38ECBA0E42}"/>
              </a:ext>
            </a:extLst>
          </p:cNvPr>
          <p:cNvGrpSpPr/>
          <p:nvPr/>
        </p:nvGrpSpPr>
        <p:grpSpPr>
          <a:xfrm>
            <a:off x="-4782" y="14748"/>
            <a:ext cx="6676354" cy="3414252"/>
            <a:chOff x="-4782" y="14748"/>
            <a:chExt cx="6676354" cy="3414252"/>
          </a:xfrm>
        </p:grpSpPr>
        <p:pic>
          <p:nvPicPr>
            <p:cNvPr id="4" name="Imagen 3" descr="https://upload.wikimedia.org/wikipedia/commons/thumb/6/6e/Wolf_WR1_at_Barber_01.jpg/220px-Wolf_WR1_at_Barber_01.jpg">
              <a:extLst>
                <a:ext uri="{FF2B5EF4-FFF2-40B4-BE49-F238E27FC236}">
                  <a16:creationId xmlns:a16="http://schemas.microsoft.com/office/drawing/2014/main" id="{F4402BD1-4289-4981-B73E-5EC67EAF0D7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782" y="14748"/>
              <a:ext cx="6676354" cy="3414252"/>
            </a:xfrm>
            <a:prstGeom prst="rect">
              <a:avLst/>
            </a:prstGeom>
            <a:effectLst>
              <a:softEdge rad="762000"/>
            </a:effectLst>
          </p:spPr>
        </p:pic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31E0667D-247E-48C8-8985-CF79564FF807}"/>
                </a:ext>
              </a:extLst>
            </p:cNvPr>
            <p:cNvSpPr/>
            <p:nvPr/>
          </p:nvSpPr>
          <p:spPr>
            <a:xfrm>
              <a:off x="0" y="66414"/>
              <a:ext cx="6297561" cy="4514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2800"/>
                </a:lnSpc>
                <a:spcAft>
                  <a:spcPts val="0"/>
                </a:spcAft>
              </a:pPr>
              <a:r>
                <a:rPr lang="es-ES" sz="3200" kern="1800" dirty="0">
                  <a:solidFill>
                    <a:srgbClr val="000000"/>
                  </a:solidFill>
                  <a:latin typeface="CommercialScript BT" panose="03030803040807090C04" pitchFamily="66" charset="2"/>
                  <a:ea typeface="Times New Roman" panose="02020603050405020304" pitchFamily="18" charset="0"/>
                  <a:cs typeface="Times New Roman" panose="02020603050405020304" pitchFamily="18" charset="0"/>
                </a:rPr>
                <a:t>WR1 utilizado en 1977 y parte de 1978.</a:t>
              </a:r>
              <a:endParaRPr lang="es-MX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6" name="Rectángulo 5">
            <a:extLst>
              <a:ext uri="{FF2B5EF4-FFF2-40B4-BE49-F238E27FC236}">
                <a16:creationId xmlns:a16="http://schemas.microsoft.com/office/drawing/2014/main" id="{5082420F-CE47-47C4-94D6-1C7FA14C5745}"/>
              </a:ext>
            </a:extLst>
          </p:cNvPr>
          <p:cNvSpPr/>
          <p:nvPr/>
        </p:nvSpPr>
        <p:spPr>
          <a:xfrm>
            <a:off x="6105831" y="140154"/>
            <a:ext cx="6095999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Todo el mundo se pregunta porqué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Pooh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" está en ese pequeño equipo que no logro puntos en 1976.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6016775-7CBA-4DBD-99D8-CA9C3D979DCE}"/>
              </a:ext>
            </a:extLst>
          </p:cNvPr>
          <p:cNvSpPr/>
          <p:nvPr/>
        </p:nvSpPr>
        <p:spPr>
          <a:xfrm>
            <a:off x="5928852" y="1511757"/>
            <a:ext cx="6263148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 coche también se construyó,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WR1 muy compacto,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diseñado por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Postlethwaite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AD64A64-CCB9-4A17-89A1-C0DCFFBEF495}"/>
              </a:ext>
            </a:extLst>
          </p:cNvPr>
          <p:cNvSpPr/>
          <p:nvPr/>
        </p:nvSpPr>
        <p:spPr>
          <a:xfrm>
            <a:off x="1" y="3185477"/>
            <a:ext cx="4572000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primer Gran Premio,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Buenos Aires,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empezó mal: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las pruebas son catastróficas,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coche tiene problemas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enfriamiento…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fue undécimo en la parrilla.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833045BA-7AFA-4767-86A1-D19B6C76DF48}"/>
              </a:ext>
            </a:extLst>
          </p:cNvPr>
          <p:cNvSpPr/>
          <p:nvPr/>
        </p:nvSpPr>
        <p:spPr>
          <a:xfrm>
            <a:off x="0" y="6385566"/>
            <a:ext cx="12192000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Pero el 9 de enero de 1977, el Wolf funciona como un reloj.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9031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3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431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203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6" grpId="0"/>
      <p:bldP spid="7" grpId="0"/>
      <p:bldP spid="8" grpId="0"/>
      <p:bldP spid="9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110658"/>
            <a:ext cx="12192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Jody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asciende gradualmente al liderato de la carrera,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ocupado por cinco vueltas cerca del final por Carlos Pace de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43C5B8C-97DB-4DDE-87E3-C83D60A0C851}"/>
              </a:ext>
            </a:extLst>
          </p:cNvPr>
          <p:cNvSpPr/>
          <p:nvPr/>
        </p:nvSpPr>
        <p:spPr>
          <a:xfrm>
            <a:off x="0" y="5847783"/>
            <a:ext cx="1219200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brasileño rápidamente debe dar paso al increíble WR1,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que los recortes que tenía el coche llegaría a ganar.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carretera, persona, exterior&#10;&#10;Descripción generada con confianza muy alta">
            <a:extLst>
              <a:ext uri="{FF2B5EF4-FFF2-40B4-BE49-F238E27FC236}">
                <a16:creationId xmlns:a16="http://schemas.microsoft.com/office/drawing/2014/main" id="{D1E6C09A-C7F7-4C56-B783-74C4E8D251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977" y="663677"/>
            <a:ext cx="12239954" cy="5530646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738264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687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carretera, edificio, patinaje, exterior&#10;&#10;Descripción generada con confianza muy alta">
            <a:extLst>
              <a:ext uri="{FF2B5EF4-FFF2-40B4-BE49-F238E27FC236}">
                <a16:creationId xmlns:a16="http://schemas.microsoft.com/office/drawing/2014/main" id="{AE84AD92-87CB-4630-83AC-5A85AE8D25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3" y="627268"/>
            <a:ext cx="9571703" cy="5778916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140154"/>
            <a:ext cx="1219200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primera vez desde Mercedes en 1954,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 equipo gana en su primer gran premio.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3A90DF3-254D-4F76-9428-9545939E8098}"/>
              </a:ext>
            </a:extLst>
          </p:cNvPr>
          <p:cNvSpPr/>
          <p:nvPr/>
        </p:nvSpPr>
        <p:spPr>
          <a:xfrm>
            <a:off x="9261983" y="1467516"/>
            <a:ext cx="2920181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 una hazaña realizada en 2009 por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Brawn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-Mercedes.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72DF39E-080F-4488-9F94-31532C81C74C}"/>
              </a:ext>
            </a:extLst>
          </p:cNvPr>
          <p:cNvSpPr/>
          <p:nvPr/>
        </p:nvSpPr>
        <p:spPr>
          <a:xfrm>
            <a:off x="9118370" y="3228315"/>
            <a:ext cx="3063801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Sin embargo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coche,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sigue teniendo algunos problemas técnicos.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B9B7EA1-5839-446B-86B0-25EB669F56C3}"/>
              </a:ext>
            </a:extLst>
          </p:cNvPr>
          <p:cNvSpPr/>
          <p:nvPr/>
        </p:nvSpPr>
        <p:spPr>
          <a:xfrm>
            <a:off x="1" y="6010007"/>
            <a:ext cx="12192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Brasil, ponen sus pies en la Tierra: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15º puesto en la parrilla y una falla en el motor.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7077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86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66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162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exterior, motocicleta, calle&#10;&#10;Descripción generada con confianza muy alta">
            <a:extLst>
              <a:ext uri="{FF2B5EF4-FFF2-40B4-BE49-F238E27FC236}">
                <a16:creationId xmlns:a16="http://schemas.microsoft.com/office/drawing/2014/main" id="{E549A28A-6215-4904-BA3E-27F511F239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664" y="7374"/>
            <a:ext cx="9134168" cy="6850626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29493" y="508861"/>
            <a:ext cx="367725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Pero luego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logra un tremendo éxito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el GP de Sudáfrica, logrando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 segundo lugar detrás de Lauda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líder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del campeonato.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39E2085-FAFF-4C05-B492-81DFCFD6A591}"/>
              </a:ext>
            </a:extLst>
          </p:cNvPr>
          <p:cNvSpPr/>
          <p:nvPr/>
        </p:nvSpPr>
        <p:spPr>
          <a:xfrm>
            <a:off x="29493" y="4180770"/>
            <a:ext cx="3667432" cy="2280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Long Beach,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lideró 76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las 80 vueltas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hasta que un pinchazo relega su podio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al final.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BA9369E-3B79-4EA1-BF61-E393B5A294F7}"/>
              </a:ext>
            </a:extLst>
          </p:cNvPr>
          <p:cNvSpPr/>
          <p:nvPr/>
        </p:nvSpPr>
        <p:spPr>
          <a:xfrm>
            <a:off x="3023414" y="6304978"/>
            <a:ext cx="6095999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Esto es solo un aplazamiento.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2317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83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6" grpId="0"/>
      <p:bldP spid="7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7595419" y="944525"/>
            <a:ext cx="459658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Después de otro podio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Jarama,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llega el GP de Mónaco,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allí luego de estar segundo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al comienzo,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Jody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pasa a John Watson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liderando luego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toda la carrera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recibe los laureles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la victoria de manos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del príncipe Rainiero </a:t>
            </a:r>
            <a:r>
              <a:rPr lang="es-ES" kern="1800" dirty="0">
                <a:solidFill>
                  <a:srgbClr val="0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80F5CEF-1173-432A-AE50-653AF6477E03}"/>
              </a:ext>
            </a:extLst>
          </p:cNvPr>
          <p:cNvSpPr/>
          <p:nvPr/>
        </p:nvSpPr>
        <p:spPr>
          <a:xfrm>
            <a:off x="0" y="6010011"/>
            <a:ext cx="1219200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increíble que parezca, la escudería Wolf estuvo a punto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llevarse su primer título de constructores y de pilotos.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 descr="Imagen que contiene persona, exterior, béisbol, hombre&#10;&#10;Descripción generada con confianza muy alta">
            <a:extLst>
              <a:ext uri="{FF2B5EF4-FFF2-40B4-BE49-F238E27FC236}">
                <a16:creationId xmlns:a16="http://schemas.microsoft.com/office/drawing/2014/main" id="{46C4218A-1379-42E8-AA2A-17D3020F5F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7" y="57650"/>
            <a:ext cx="8441553" cy="5930192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16798529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883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140154"/>
            <a:ext cx="12196913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desgracia, los siguiente cuatro retiros se lo impiden.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carretera, exterior, árbol, hierba&#10;&#10;Descripción generada con confianza muy alta">
            <a:extLst>
              <a:ext uri="{FF2B5EF4-FFF2-40B4-BE49-F238E27FC236}">
                <a16:creationId xmlns:a16="http://schemas.microsoft.com/office/drawing/2014/main" id="{C4C62BF4-FC2D-478D-A8B9-925ECFAAA2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572" y="0"/>
            <a:ext cx="10235821" cy="6858000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6BDBB297-79D4-4233-A39F-5FC46CEF74C6}"/>
              </a:ext>
            </a:extLst>
          </p:cNvPr>
          <p:cNvSpPr/>
          <p:nvPr/>
        </p:nvSpPr>
        <p:spPr>
          <a:xfrm>
            <a:off x="-1" y="789090"/>
            <a:ext cx="2743201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Zolder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pensó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que se llevaría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carrera tempranamente, pero el motor falló antes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tiempo.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8B0F132-ACAE-41EB-A5D6-6C88FDA0EE41}"/>
              </a:ext>
            </a:extLst>
          </p:cNvPr>
          <p:cNvSpPr/>
          <p:nvPr/>
        </p:nvSpPr>
        <p:spPr>
          <a:xfrm>
            <a:off x="1" y="3915749"/>
            <a:ext cx="2743200" cy="2280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Suecia, regresó con sus errores de 1973 al aferrarse estúpidamente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 Watson.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D3C277D-C753-4C28-B8CE-BDF01DAC6923}"/>
              </a:ext>
            </a:extLst>
          </p:cNvPr>
          <p:cNvSpPr/>
          <p:nvPr/>
        </p:nvSpPr>
        <p:spPr>
          <a:xfrm>
            <a:off x="2212258" y="5965771"/>
            <a:ext cx="9984655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Dijon-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Prenois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termina contra el muro,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en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Silverstone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su motor falla de nuevo.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3257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148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5" grpId="0"/>
      <p:bldP spid="6" grpId="0"/>
      <p:bldP spid="7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carretera, exterior, edificio, patinaje&#10;&#10;Descripción generada con confianza muy alta">
            <a:extLst>
              <a:ext uri="{FF2B5EF4-FFF2-40B4-BE49-F238E27FC236}">
                <a16:creationId xmlns:a16="http://schemas.microsoft.com/office/drawing/2014/main" id="{E743AFC7-72E1-4A76-B243-F346DD04A0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1" y="339212"/>
            <a:ext cx="7738661" cy="5610530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6650182" y="251431"/>
            <a:ext cx="554181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Alemania, firmó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su segunda pole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termina segundo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detrás de Niki Lauda,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pero es demasiado tarde: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campeonato,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"equipo" en Austria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ya no eran lo mismo,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ya no hay nada más que hacer, pues Lauda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se aseguraría los puntos.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ACF8DA0-6840-4F83-A41E-28F8F951215A}"/>
              </a:ext>
            </a:extLst>
          </p:cNvPr>
          <p:cNvSpPr/>
          <p:nvPr/>
        </p:nvSpPr>
        <p:spPr>
          <a:xfrm>
            <a:off x="6096001" y="4783171"/>
            <a:ext cx="6096000" cy="841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Watkins Glen,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su 3° lugar es inútil, Lauda mejora.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F0DFFEE-ED9D-4261-A454-69AE78F92DDE}"/>
              </a:ext>
            </a:extLst>
          </p:cNvPr>
          <p:cNvSpPr/>
          <p:nvPr/>
        </p:nvSpPr>
        <p:spPr>
          <a:xfrm>
            <a:off x="18991" y="5759288"/>
            <a:ext cx="12173009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pesar de su velocidad, el Wolf sufre demasiados problemas técnicos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mientras Lauda y su Ferrari lograron mantener una buena fiabilidad.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2710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913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4" grpId="0"/>
      <p:bldP spid="5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5A64179A-A09F-47A1-A575-E94ED2E0F4F8}"/>
              </a:ext>
            </a:extLst>
          </p:cNvPr>
          <p:cNvGrpSpPr/>
          <p:nvPr/>
        </p:nvGrpSpPr>
        <p:grpSpPr>
          <a:xfrm>
            <a:off x="6059488" y="1448"/>
            <a:ext cx="6144242" cy="3821558"/>
            <a:chOff x="6059488" y="1448"/>
            <a:chExt cx="6144242" cy="3821558"/>
          </a:xfrm>
        </p:grpSpPr>
        <p:pic>
          <p:nvPicPr>
            <p:cNvPr id="4" name="Imagen 3" descr="https://upload.wikimedia.org/wikipedia/commons/thumb/5/56/Wolf_WR6_Mont-Tremblant_Scheckter.jpg/250px-Wolf_WR6_Mont-Tremblant_Scheckter.jpg">
              <a:extLst>
                <a:ext uri="{FF2B5EF4-FFF2-40B4-BE49-F238E27FC236}">
                  <a16:creationId xmlns:a16="http://schemas.microsoft.com/office/drawing/2014/main" id="{71DB1537-D988-46FE-B6A0-E8799D7557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59488" y="1448"/>
              <a:ext cx="6144242" cy="3821558"/>
            </a:xfrm>
            <a:prstGeom prst="rect">
              <a:avLst/>
            </a:prstGeom>
            <a:effectLst>
              <a:softEdge rad="762000"/>
            </a:effectLst>
          </p:spPr>
        </p:pic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937A7B2A-401E-4B22-865A-94AB9FE0649D}"/>
                </a:ext>
              </a:extLst>
            </p:cNvPr>
            <p:cNvSpPr/>
            <p:nvPr/>
          </p:nvSpPr>
          <p:spPr>
            <a:xfrm>
              <a:off x="6249908" y="2721122"/>
              <a:ext cx="4890031" cy="4847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2800"/>
                </a:lnSpc>
                <a:spcAft>
                  <a:spcPts val="0"/>
                </a:spcAft>
              </a:pPr>
              <a:r>
                <a:rPr lang="es-ES" sz="3200" kern="1800" dirty="0">
                  <a:solidFill>
                    <a:schemeClr val="bg1"/>
                  </a:solidFill>
                  <a:latin typeface="CommercialScript BT" panose="03030803040807090C04" pitchFamily="66" charset="2"/>
                  <a:ea typeface="Times New Roman" panose="02020603050405020304" pitchFamily="18" charset="0"/>
                  <a:cs typeface="Times New Roman" panose="02020603050405020304" pitchFamily="18" charset="0"/>
                </a:rPr>
                <a:t>Wolf WR6 de 1978.</a:t>
              </a:r>
              <a:endParaRPr lang="es-MX" sz="32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5" name="Rectángulo 4">
            <a:extLst>
              <a:ext uri="{FF2B5EF4-FFF2-40B4-BE49-F238E27FC236}">
                <a16:creationId xmlns:a16="http://schemas.microsoft.com/office/drawing/2014/main" id="{8AC97C72-1F53-4135-834F-BD36EC0A1ED4}"/>
              </a:ext>
            </a:extLst>
          </p:cNvPr>
          <p:cNvSpPr/>
          <p:nvPr/>
        </p:nvSpPr>
        <p:spPr>
          <a:xfrm>
            <a:off x="0" y="22172"/>
            <a:ext cx="12191999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pequeño consuelo, es ser subcampeón del mundo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una victoria final en Canadá, a pesar de tener un coche defectuoso.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DB53FE9-5A2E-4B97-A635-9B898E16254E}"/>
              </a:ext>
            </a:extLst>
          </p:cNvPr>
          <p:cNvSpPr/>
          <p:nvPr/>
        </p:nvSpPr>
        <p:spPr>
          <a:xfrm>
            <a:off x="0" y="1379016"/>
            <a:ext cx="624990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 segundo año para un equipo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la F1 es muy difícil,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el Wolf no es una excepción a la regla.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CACEE826-62D2-4B33-AAA3-E996D4E4302D}"/>
              </a:ext>
            </a:extLst>
          </p:cNvPr>
          <p:cNvSpPr/>
          <p:nvPr/>
        </p:nvSpPr>
        <p:spPr>
          <a:xfrm>
            <a:off x="6059488" y="3296268"/>
            <a:ext cx="6144242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equipo comienza la temporada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1978 con el viejo WR4,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 que le lleva a un desastroso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comienzo de temporada.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062BF5F-AAAB-4EBC-BAB7-21802A96B1EA}"/>
              </a:ext>
            </a:extLst>
          </p:cNvPr>
          <p:cNvSpPr/>
          <p:nvPr/>
        </p:nvSpPr>
        <p:spPr>
          <a:xfrm>
            <a:off x="6059488" y="4918628"/>
            <a:ext cx="6132512" cy="1921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Lamentable el décimo lugar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Buenos Aires,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se ponía nervioso por la situación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del equipo, entonces abandona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accidente tres veces consecutivas.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Imagen 10" descr="Imagen que contiene texto&#10;&#10;Descripción generada con confianza alta">
            <a:extLst>
              <a:ext uri="{FF2B5EF4-FFF2-40B4-BE49-F238E27FC236}">
                <a16:creationId xmlns:a16="http://schemas.microsoft.com/office/drawing/2014/main" id="{4902291C-5D59-4F71-AA7E-2255BAA784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79173"/>
            <a:ext cx="6849314" cy="3852739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316797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34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42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607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5" grpId="0"/>
      <p:bldP spid="6" grpId="0"/>
      <p:bldP spid="7" grpId="0"/>
      <p:bldP spid="8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ielo, texto, carretera, edificio&#10;&#10;Descripción generada con confianza muy alta">
            <a:extLst>
              <a:ext uri="{FF2B5EF4-FFF2-40B4-BE49-F238E27FC236}">
                <a16:creationId xmlns:a16="http://schemas.microsoft.com/office/drawing/2014/main" id="{CDF4F9B7-D5BA-4149-9069-5204A115B1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" y="438979"/>
            <a:ext cx="9630693" cy="6416449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7422"/>
            <a:ext cx="12192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Choca en dos ocasiones, incluso con el joven Patrick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Tambay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Brasil y Long Beach.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2DD2C10-B24D-49A1-9E74-5A182AB58F28}"/>
              </a:ext>
            </a:extLst>
          </p:cNvPr>
          <p:cNvSpPr/>
          <p:nvPr/>
        </p:nvSpPr>
        <p:spPr>
          <a:xfrm>
            <a:off x="8834284" y="1526500"/>
            <a:ext cx="3367544" cy="37164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Para la última carrera con el coche antiguo en Mónaco, Jody,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siendo muy cómodo como una Roca,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le trae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 tercer lugar salvador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 Walter Wolf.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D8BB96C-52D9-438B-82F5-A28815274416}"/>
              </a:ext>
            </a:extLst>
          </p:cNvPr>
          <p:cNvSpPr/>
          <p:nvPr/>
        </p:nvSpPr>
        <p:spPr>
          <a:xfrm>
            <a:off x="0" y="6363975"/>
            <a:ext cx="12201828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nuevo WR5 debutó en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Zolder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4380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58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5" grpId="0"/>
      <p:bldP spid="7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494119"/>
            <a:ext cx="12192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Este coche fue una apuesta audaz por parte de Harvey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Postlethwaite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ya que era un coche "ala" tocando el modelo de Chapman, Lotus 79.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778152D-CC49-4C09-BD8E-41B7A6C0C359}"/>
              </a:ext>
            </a:extLst>
          </p:cNvPr>
          <p:cNvSpPr/>
          <p:nvPr/>
        </p:nvSpPr>
        <p:spPr>
          <a:xfrm>
            <a:off x="0" y="1703477"/>
            <a:ext cx="6095999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Este también sería un fracaso.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14F67E3-0A8E-4D68-8624-E73AC63E0985}"/>
              </a:ext>
            </a:extLst>
          </p:cNvPr>
          <p:cNvSpPr/>
          <p:nvPr/>
        </p:nvSpPr>
        <p:spPr>
          <a:xfrm>
            <a:off x="0" y="2400336"/>
            <a:ext cx="6095999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coche no era confiable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su adherencia era precaria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(un ático).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2191D2A-18EA-47FC-9608-05358C3F218A}"/>
              </a:ext>
            </a:extLst>
          </p:cNvPr>
          <p:cNvSpPr/>
          <p:nvPr/>
        </p:nvSpPr>
        <p:spPr>
          <a:xfrm>
            <a:off x="0" y="3841993"/>
            <a:ext cx="6095999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otra parte,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lucha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adaptar su estilo de conducción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 la forzosa conducción en bruto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debido a su delicado coche ala.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5FF5491-A527-4A6B-815F-FC9B62396CD7}"/>
              </a:ext>
            </a:extLst>
          </p:cNvPr>
          <p:cNvSpPr/>
          <p:nvPr/>
        </p:nvSpPr>
        <p:spPr>
          <a:xfrm>
            <a:off x="0" y="5632797"/>
            <a:ext cx="1219200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Peor aún, incluso tiende a subvirar y, como en el momento del P34 Tyrrell,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no duda en decirle a su jefe todo lo malo que piensa de este coche.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Imagen 9" descr="Imagen que contiene carretera, interior&#10;&#10;Descripción generada con confianza muy alta">
            <a:extLst>
              <a:ext uri="{FF2B5EF4-FFF2-40B4-BE49-F238E27FC236}">
                <a16:creationId xmlns:a16="http://schemas.microsoft.com/office/drawing/2014/main" id="{C1D77354-5838-44F7-AF27-901E0A3F9B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2877" y="1441634"/>
            <a:ext cx="6268065" cy="3988769"/>
          </a:xfrm>
          <a:prstGeom prst="ellipse">
            <a:avLst/>
          </a:prstGeom>
          <a:ln w="190500" cap="rnd">
            <a:solidFill>
              <a:schemeClr val="bg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548970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1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  <p:bldP spid="7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4AF823ED-2731-4586-8478-3E702EDD23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329" y="526016"/>
            <a:ext cx="5384946" cy="5384946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43169"/>
            <a:ext cx="12192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lo tanto, las relaciones entre Wolf y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se convertirían rápidamente delicadas y tormentosas, y el piloto sudafricano comenzaría a mirar a otra parte en 1979.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4883926-8C8E-43F8-B60B-CA41A0479BBF}"/>
              </a:ext>
            </a:extLst>
          </p:cNvPr>
          <p:cNvSpPr/>
          <p:nvPr/>
        </p:nvSpPr>
        <p:spPr>
          <a:xfrm>
            <a:off x="5043948" y="1231535"/>
            <a:ext cx="7148052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Sin embargo,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obtendría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algunos puntos honorables.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62992E2-33C6-41E5-8D4D-28B5DE33BE47}"/>
              </a:ext>
            </a:extLst>
          </p:cNvPr>
          <p:cNvSpPr/>
          <p:nvPr/>
        </p:nvSpPr>
        <p:spPr>
          <a:xfrm>
            <a:off x="5869860" y="2234433"/>
            <a:ext cx="6322140" cy="1921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Brands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Hatch,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fue tercero por detrás del Lotus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Andretti y Peterson luego,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pesa de su abandono,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encuentra tranquilamente su cabeza.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C82788F5-B992-4EE4-9646-5F38A3D0755C}"/>
              </a:ext>
            </a:extLst>
          </p:cNvPr>
          <p:cNvSpPr/>
          <p:nvPr/>
        </p:nvSpPr>
        <p:spPr>
          <a:xfrm>
            <a:off x="5869860" y="4402438"/>
            <a:ext cx="6322140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Pero Wolf no ganaría ese año: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caja de cambios fue dañada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la vuelta 36.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1166337-F4BE-4E09-8986-DD32815A7180}"/>
              </a:ext>
            </a:extLst>
          </p:cNvPr>
          <p:cNvSpPr/>
          <p:nvPr/>
        </p:nvSpPr>
        <p:spPr>
          <a:xfrm>
            <a:off x="0" y="5670797"/>
            <a:ext cx="12192000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pesar de ello, Traería todavía tres podios: un segundo lugar en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Hockenheim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pero lejos del invencible Andretti, un tercer lugar en Watkins Glen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una segunda posición en Montreal, detrás de Gilles Villeneuve.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453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4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5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2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5" grpId="0"/>
      <p:bldP spid="6" grpId="0"/>
      <p:bldP spid="7" grpId="0"/>
      <p:bldP spid="8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exterior, calle, edificio&#10;&#10;Descripción generada con confianza muy alta">
            <a:extLst>
              <a:ext uri="{FF2B5EF4-FFF2-40B4-BE49-F238E27FC236}">
                <a16:creationId xmlns:a16="http://schemas.microsoft.com/office/drawing/2014/main" id="{D762CCDC-D75E-448B-82CC-54A600AC95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175" y="1"/>
            <a:ext cx="10293433" cy="6858000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1777224"/>
            <a:ext cx="247772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Este sería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compañero de equipo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1979, "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Pooh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"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decide unirse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 la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Scuderia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Ferrari.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552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4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6961239" y="479368"/>
            <a:ext cx="5225843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7200" b="1" dirty="0" err="1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Scuderia</a:t>
            </a:r>
            <a:r>
              <a:rPr lang="es-ES" sz="7200" b="1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 Ferrari</a:t>
            </a:r>
            <a:endParaRPr lang="es-MX" sz="7200" b="1" dirty="0">
              <a:ln w="19050">
                <a:solidFill>
                  <a:srgbClr val="FFC000">
                    <a:lumMod val="50000"/>
                  </a:srgbClr>
                </a:solidFill>
              </a:ln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</p:txBody>
      </p:sp>
      <p:pic>
        <p:nvPicPr>
          <p:cNvPr id="4" name="Imagen 3" descr="Imagen que contiene cielo&#10;&#10;Descripción generada con confianza alta">
            <a:extLst>
              <a:ext uri="{FF2B5EF4-FFF2-40B4-BE49-F238E27FC236}">
                <a16:creationId xmlns:a16="http://schemas.microsoft.com/office/drawing/2014/main" id="{26CF3026-1BD1-4966-BFAE-92381C9E01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190" y="879054"/>
            <a:ext cx="8497171" cy="5654481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780884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43200000">
                                      <p:cBhvr>
                                        <p:cTn id="1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23" presetClass="entr" presetSubtype="528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8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8C02F219-49F7-4998-8B7E-A05A00C894E6}"/>
              </a:ext>
            </a:extLst>
          </p:cNvPr>
          <p:cNvGrpSpPr/>
          <p:nvPr/>
        </p:nvGrpSpPr>
        <p:grpSpPr>
          <a:xfrm>
            <a:off x="14749" y="215"/>
            <a:ext cx="6857785" cy="6857785"/>
            <a:chOff x="14749" y="215"/>
            <a:chExt cx="6857785" cy="6857785"/>
          </a:xfrm>
        </p:grpSpPr>
        <p:pic>
          <p:nvPicPr>
            <p:cNvPr id="4" name="Imagen 3" descr="https://upload.wikimedia.org/wikipedia/commons/thumb/b/b4/Jody_Scheckter_helmet_Museo_Ferrari.jpg/220px-Jody_Scheckter_helmet_Museo_Ferrari.jpg">
              <a:extLst>
                <a:ext uri="{FF2B5EF4-FFF2-40B4-BE49-F238E27FC236}">
                  <a16:creationId xmlns:a16="http://schemas.microsoft.com/office/drawing/2014/main" id="{1A43DA03-37E2-42FB-98D2-4AA6F414317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49" y="215"/>
              <a:ext cx="6857785" cy="6857785"/>
            </a:xfrm>
            <a:prstGeom prst="rect">
              <a:avLst/>
            </a:prstGeom>
            <a:effectLst>
              <a:softEdge rad="762000"/>
            </a:effectLst>
          </p:spPr>
        </p:pic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937A7B2A-401E-4B22-865A-94AB9FE0649D}"/>
                </a:ext>
              </a:extLst>
            </p:cNvPr>
            <p:cNvSpPr/>
            <p:nvPr/>
          </p:nvSpPr>
          <p:spPr>
            <a:xfrm>
              <a:off x="1017640" y="700588"/>
              <a:ext cx="3952568" cy="8104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2800"/>
                </a:lnSpc>
                <a:spcAft>
                  <a:spcPts val="0"/>
                </a:spcAft>
              </a:pPr>
              <a:r>
                <a:rPr lang="es-ES" sz="3200" kern="1800" dirty="0">
                  <a:solidFill>
                    <a:srgbClr val="000000"/>
                  </a:solidFill>
                  <a:latin typeface="CommercialScript BT" panose="03030803040807090C04" pitchFamily="66" charset="2"/>
                  <a:ea typeface="Times New Roman" panose="02020603050405020304" pitchFamily="18" charset="0"/>
                  <a:cs typeface="Times New Roman" panose="02020603050405020304" pitchFamily="18" charset="0"/>
                </a:rPr>
                <a:t>Casco de </a:t>
              </a:r>
              <a:r>
                <a:rPr lang="es-ES" sz="3200" kern="1800" dirty="0" err="1">
                  <a:solidFill>
                    <a:srgbClr val="000000"/>
                  </a:solidFill>
                  <a:latin typeface="CommercialScript BT" panose="03030803040807090C04" pitchFamily="66" charset="2"/>
                  <a:ea typeface="Times New Roman" panose="02020603050405020304" pitchFamily="18" charset="0"/>
                  <a:cs typeface="Times New Roman" panose="02020603050405020304" pitchFamily="18" charset="0"/>
                </a:rPr>
                <a:t>Jody</a:t>
              </a:r>
              <a:r>
                <a:rPr lang="es-ES" sz="3200" kern="1800" dirty="0">
                  <a:solidFill>
                    <a:srgbClr val="000000"/>
                  </a:solidFill>
                  <a:latin typeface="CommercialScript BT" panose="03030803040807090C04" pitchFamily="66" charset="2"/>
                  <a:ea typeface="Times New Roman" panose="02020603050405020304" pitchFamily="18" charset="0"/>
                  <a:cs typeface="Times New Roman" panose="02020603050405020304" pitchFamily="18" charset="0"/>
                </a:rPr>
                <a:t> exhibido</a:t>
              </a:r>
            </a:p>
            <a:p>
              <a:pPr algn="ctr">
                <a:lnSpc>
                  <a:spcPts val="2800"/>
                </a:lnSpc>
                <a:spcAft>
                  <a:spcPts val="0"/>
                </a:spcAft>
              </a:pPr>
              <a:r>
                <a:rPr lang="es-ES" sz="3200" kern="1800" dirty="0">
                  <a:solidFill>
                    <a:srgbClr val="000000"/>
                  </a:solidFill>
                  <a:latin typeface="CommercialScript BT" panose="03030803040807090C04" pitchFamily="66" charset="2"/>
                  <a:ea typeface="Times New Roman" panose="02020603050405020304" pitchFamily="18" charset="0"/>
                  <a:cs typeface="Times New Roman" panose="02020603050405020304" pitchFamily="18" charset="0"/>
                </a:rPr>
                <a:t> en el Museo Ferrari.</a:t>
              </a:r>
              <a:endParaRPr lang="es-MX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5" name="Rectángulo 4">
            <a:extLst>
              <a:ext uri="{FF2B5EF4-FFF2-40B4-BE49-F238E27FC236}">
                <a16:creationId xmlns:a16="http://schemas.microsoft.com/office/drawing/2014/main" id="{F16FB74C-E911-4BEE-9449-00CF21895096}"/>
              </a:ext>
            </a:extLst>
          </p:cNvPr>
          <p:cNvSpPr/>
          <p:nvPr/>
        </p:nvSpPr>
        <p:spPr>
          <a:xfrm>
            <a:off x="5810865" y="789349"/>
            <a:ext cx="638113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Con este equipo superó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todas las expectativas,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ganando el campeonato en 1979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con victorias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Zolder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Montecarlo y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Monza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donde se proclamó campeón.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837F7A3-F444-4EEF-8121-0F5E6C4CDB2C}"/>
              </a:ext>
            </a:extLst>
          </p:cNvPr>
          <p:cNvSpPr/>
          <p:nvPr/>
        </p:nvSpPr>
        <p:spPr>
          <a:xfrm>
            <a:off x="6059488" y="3473289"/>
            <a:ext cx="6132512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Los coches de Enzo en 1978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no estuvieron a la altura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del campeonato,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pero se rehicieron al año siguiente,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con el legendario Gilles Villeneuve como compañero de equipo,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Jody logró su ambición.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3317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11" dur="3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815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5" grpId="0"/>
      <p:bldP spid="6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pequeño, cortadora de césped, interior&#10;&#10;Descripción generada con confianza muy alta">
            <a:extLst>
              <a:ext uri="{FF2B5EF4-FFF2-40B4-BE49-F238E27FC236}">
                <a16:creationId xmlns:a16="http://schemas.microsoft.com/office/drawing/2014/main" id="{9D0FAECA-FA30-41BD-A9F0-212EB51ACD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399" y="206472"/>
            <a:ext cx="10332203" cy="6858000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7421"/>
            <a:ext cx="12192000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Jody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y Gilles se convirtieron en íntimos amigos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cultivaron un buen clima de rivalidad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chemeClr val="bg1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que produjo </a:t>
            </a:r>
            <a:r>
              <a:rPr lang="es-ES" sz="3200" kern="1800" dirty="0">
                <a:solidFill>
                  <a:prstClr val="white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carrera </a:t>
            </a:r>
            <a:r>
              <a:rPr lang="es-ES" sz="3200" kern="1800" dirty="0">
                <a:solidFill>
                  <a:schemeClr val="bg1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tres victorias para cada uno.</a:t>
            </a:r>
            <a:endParaRPr lang="es-MX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9139765-3BB1-4C04-B584-3098BFD6863B}"/>
              </a:ext>
            </a:extLst>
          </p:cNvPr>
          <p:cNvSpPr/>
          <p:nvPr/>
        </p:nvSpPr>
        <p:spPr>
          <a:xfrm>
            <a:off x="4720366" y="4499859"/>
            <a:ext cx="6095999" cy="1921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chemeClr val="bg1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sudafricano superó al franco-canadiense al tener una mayor recogida de puntos en el resto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chemeClr val="bg1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carreras que dio sus frutos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chemeClr val="bg1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 lo hizo Campeón del Mundo de 1979.</a:t>
            </a:r>
            <a:endParaRPr lang="es-MX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76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842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6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hierba, exterior, cielo, valla&#10;&#10;Descripción generada con confianza muy alta">
            <a:extLst>
              <a:ext uri="{FF2B5EF4-FFF2-40B4-BE49-F238E27FC236}">
                <a16:creationId xmlns:a16="http://schemas.microsoft.com/office/drawing/2014/main" id="{73B0B1F9-A49D-4DA5-923A-CFC254E070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587" y="371665"/>
            <a:ext cx="9248577" cy="6161865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199149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Sin embargo, tuvo una muy mala temporada al año siguiente, 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BE6B44B-6B8D-46CD-A329-783438231D58}"/>
              </a:ext>
            </a:extLst>
          </p:cNvPr>
          <p:cNvSpPr/>
          <p:nvPr/>
        </p:nvSpPr>
        <p:spPr>
          <a:xfrm>
            <a:off x="34416" y="1074207"/>
            <a:ext cx="3387213" cy="4760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causa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un 312/T5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que no era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para nada competitivo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el gran motor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boxer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312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que no se ajustaba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los desarrollos aerodinámicos,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lo que no pudo defender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su título, 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6B7C257-F896-475A-8E39-12025E6CCE51}"/>
              </a:ext>
            </a:extLst>
          </p:cNvPr>
          <p:cNvSpPr/>
          <p:nvPr/>
        </p:nvSpPr>
        <p:spPr>
          <a:xfrm>
            <a:off x="0" y="6221601"/>
            <a:ext cx="12192000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incluso perdió la motivación de correr o incluso de clasificar en una carrera.</a:t>
            </a:r>
            <a:endParaRPr lang="es-MX" sz="32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5450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625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6" grpId="0"/>
      <p:bldP spid="5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exterior, pequeño, montar&#10;&#10;Descripción generada con confianza alta">
            <a:extLst>
              <a:ext uri="{FF2B5EF4-FFF2-40B4-BE49-F238E27FC236}">
                <a16:creationId xmlns:a16="http://schemas.microsoft.com/office/drawing/2014/main" id="{613F7AEF-93A3-430D-B346-890FDBD13B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81" y="1090786"/>
            <a:ext cx="7892067" cy="5534311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140154"/>
            <a:ext cx="8271164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Después de lograr únicamente dos puntos en 1980,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se retiró de Ferrari y del automovilismo en general.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962893E-478B-48DE-9C6B-8B5AA224DE00}"/>
              </a:ext>
            </a:extLst>
          </p:cNvPr>
          <p:cNvSpPr/>
          <p:nvPr/>
        </p:nvSpPr>
        <p:spPr>
          <a:xfrm>
            <a:off x="8027248" y="429759"/>
            <a:ext cx="4164752" cy="4760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6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,“</a:t>
            </a:r>
          </a:p>
          <a:p>
            <a:pPr algn="ctr">
              <a:lnSpc>
                <a:spcPts val="26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6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dijo Enzo Ferrari,</a:t>
            </a:r>
          </a:p>
          <a:p>
            <a:pPr algn="ctr">
              <a:lnSpc>
                <a:spcPts val="26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6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"ha demostrado ser </a:t>
            </a:r>
          </a:p>
          <a:p>
            <a:pPr algn="ctr">
              <a:lnSpc>
                <a:spcPts val="26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 sabio coordinador </a:t>
            </a:r>
          </a:p>
          <a:p>
            <a:pPr algn="ctr">
              <a:lnSpc>
                <a:spcPts val="26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sus propias capacidades y potencial, </a:t>
            </a:r>
          </a:p>
          <a:p>
            <a:pPr algn="ctr">
              <a:lnSpc>
                <a:spcPts val="26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 hombre que ha corrido en cada circuito </a:t>
            </a:r>
          </a:p>
          <a:p>
            <a:pPr algn="ctr">
              <a:lnSpc>
                <a:spcPts val="26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con el resultado final </a:t>
            </a:r>
          </a:p>
          <a:p>
            <a:pPr algn="ctr">
              <a:lnSpc>
                <a:spcPts val="26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mente, </a:t>
            </a:r>
          </a:p>
          <a:p>
            <a:pPr algn="ctr">
              <a:lnSpc>
                <a:spcPts val="26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la seguridad…? </a:t>
            </a:r>
          </a:p>
          <a:p>
            <a:pPr algn="ctr">
              <a:lnSpc>
                <a:spcPts val="26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No estoy seguro."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156B898-5F5A-4B08-85A9-9A2CFB2CACE5}"/>
              </a:ext>
            </a:extLst>
          </p:cNvPr>
          <p:cNvSpPr/>
          <p:nvPr/>
        </p:nvSpPr>
        <p:spPr>
          <a:xfrm>
            <a:off x="8027248" y="5402647"/>
            <a:ext cx="4164752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Jody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finalmente consiguió alcanzar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su meta.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0175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89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6" grpId="0"/>
      <p:bldP spid="7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1" y="1231533"/>
            <a:ext cx="260362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Se mantuvo en la Fórmula 1 con Ferrari hasta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temporada 1980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para cumplir sus obligaciones contractuales,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luego se retiró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 la edad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30 años.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 descr="Imagen que contiene texto, libro&#10;&#10;Descripción generada con confianza muy alta">
            <a:extLst>
              <a:ext uri="{FF2B5EF4-FFF2-40B4-BE49-F238E27FC236}">
                <a16:creationId xmlns:a16="http://schemas.microsoft.com/office/drawing/2014/main" id="{502E3C0D-1B45-4ABC-9371-ABD59BB34E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624" y="268043"/>
            <a:ext cx="9401558" cy="6280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48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43200000">
                                      <p:cBhvr>
                                        <p:cTn id="12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58FCFC4-2C4E-42EB-AFEA-6E4F973242DF}"/>
              </a:ext>
            </a:extLst>
          </p:cNvPr>
          <p:cNvSpPr/>
          <p:nvPr/>
        </p:nvSpPr>
        <p:spPr>
          <a:xfrm>
            <a:off x="8568812" y="1275782"/>
            <a:ext cx="362318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Ya era rico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con el dinero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que le reportaron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las carreras,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pero llegó a serlo incluso más,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como un hábil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hombre de negocios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campos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muy alejados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las carreras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Fórmula 1.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 descr="Imagen que contiene hombre, persona, cielo, exterior&#10;&#10;Descripción generada con confianza muy alta">
            <a:extLst>
              <a:ext uri="{FF2B5EF4-FFF2-40B4-BE49-F238E27FC236}">
                <a16:creationId xmlns:a16="http://schemas.microsoft.com/office/drawing/2014/main" id="{9DB21BC3-7E10-46D7-9988-073A7DF6C6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20"/>
            <a:ext cx="9183082" cy="6850579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12044644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74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37A7B2A-401E-4B22-865A-94AB9FE0649D}"/>
              </a:ext>
            </a:extLst>
          </p:cNvPr>
          <p:cNvSpPr/>
          <p:nvPr/>
        </p:nvSpPr>
        <p:spPr>
          <a:xfrm>
            <a:off x="0" y="140154"/>
            <a:ext cx="12200638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los EEUU, fundó una empresa de seguridad de alta tecnología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que luego vendió y dedicó parte de su tiempo en guiar las carreras de pilotos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sus hijos Tomas y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Toby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antes de embarcarse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una empresa de agricultura ecológica en Inglaterra.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cielo, vaca, exterior, hierba&#10;&#10;Descripción generada con confianza muy alta">
            <a:extLst>
              <a:ext uri="{FF2B5EF4-FFF2-40B4-BE49-F238E27FC236}">
                <a16:creationId xmlns:a16="http://schemas.microsoft.com/office/drawing/2014/main" id="{6F1B2CF5-1863-423D-9315-2EEF58C9BA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809" y="1386348"/>
            <a:ext cx="9858829" cy="5471651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9889490-BC2F-48F6-89D2-05770A369678}"/>
              </a:ext>
            </a:extLst>
          </p:cNvPr>
          <p:cNvSpPr/>
          <p:nvPr/>
        </p:nvSpPr>
        <p:spPr>
          <a:xfrm>
            <a:off x="1" y="1555998"/>
            <a:ext cx="2595716" cy="3683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Scheckter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fue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el último piloto en ganar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 campeonato por Ferrari antes de que Michael Schumacher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 lograra 21 años después.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8436BEE-7684-4E51-8007-F55DEA2CED75}"/>
              </a:ext>
            </a:extLst>
          </p:cNvPr>
          <p:cNvSpPr/>
          <p:nvPr/>
        </p:nvSpPr>
        <p:spPr>
          <a:xfrm>
            <a:off x="1" y="5472753"/>
            <a:ext cx="2949676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también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Kimi </a:t>
            </a:r>
            <a:r>
              <a:rPr lang="es-ES" sz="3200" kern="18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Räikkönen</a:t>
            </a: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32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7 años después.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556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666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5" grpId="0"/>
      <p:bldP spid="6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persona, cielo, hombre, exterior&#10;&#10;Descripción generada con confianza muy alta">
            <a:extLst>
              <a:ext uri="{FF2B5EF4-FFF2-40B4-BE49-F238E27FC236}">
                <a16:creationId xmlns:a16="http://schemas.microsoft.com/office/drawing/2014/main" id="{14D66944-7014-42B4-9599-6F900BD910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8067" y="278223"/>
            <a:ext cx="4434345" cy="303198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Imagen 4" descr="Imagen que contiene persona, exterior, edificio, hombre&#10;&#10;Descripción generada con confianza muy alta">
            <a:extLst>
              <a:ext uri="{FF2B5EF4-FFF2-40B4-BE49-F238E27FC236}">
                <a16:creationId xmlns:a16="http://schemas.microsoft.com/office/drawing/2014/main" id="{F2F6AC41-BC5D-42C2-8284-DA35E961BA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623" y="3562900"/>
            <a:ext cx="5363490" cy="315775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n 6" descr="Imagen que contiene camino, escena, carretera, exterior&#10;&#10;Descripción generada con confianza muy alta">
            <a:extLst>
              <a:ext uri="{FF2B5EF4-FFF2-40B4-BE49-F238E27FC236}">
                <a16:creationId xmlns:a16="http://schemas.microsoft.com/office/drawing/2014/main" id="{E18E9E20-5280-4C19-B9BA-7DA52149F6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09" y="545690"/>
            <a:ext cx="3847833" cy="578136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749491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tocado, casco, ropa, pared&#10;&#10;Descripción generada con confianza muy alta">
            <a:extLst>
              <a:ext uri="{FF2B5EF4-FFF2-40B4-BE49-F238E27FC236}">
                <a16:creationId xmlns:a16="http://schemas.microsoft.com/office/drawing/2014/main" id="{47B162E3-0837-434B-8CD5-F5B1F3DE7B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2751" y="147479"/>
            <a:ext cx="3757525" cy="317090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n 5" descr="Imagen que contiene tocado, ropa, pared, casco&#10;&#10;Descripción generada con confianza muy alta">
            <a:extLst>
              <a:ext uri="{FF2B5EF4-FFF2-40B4-BE49-F238E27FC236}">
                <a16:creationId xmlns:a16="http://schemas.microsoft.com/office/drawing/2014/main" id="{8F30C78A-D97C-47B7-B77F-69197B2134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25" y="132731"/>
            <a:ext cx="3348912" cy="3185653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mesa, sentado, pared, tocado&#10;&#10;Descripción generada con confianza muy alta">
            <a:extLst>
              <a:ext uri="{FF2B5EF4-FFF2-40B4-BE49-F238E27FC236}">
                <a16:creationId xmlns:a16="http://schemas.microsoft.com/office/drawing/2014/main" id="{7B68BACA-81B2-47BD-9BEC-6CC0D517AA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1633" y="3724960"/>
            <a:ext cx="3034283" cy="263139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D445AEE8-5A18-4115-AA41-168BD542E3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060" y="147478"/>
            <a:ext cx="4224725" cy="317090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2" name="Imagen 11" descr="Imagen que contiene pared, interior, foto&#10;&#10;Descripción generada con confianza muy alta">
            <a:extLst>
              <a:ext uri="{FF2B5EF4-FFF2-40B4-BE49-F238E27FC236}">
                <a16:creationId xmlns:a16="http://schemas.microsoft.com/office/drawing/2014/main" id="{F4A6442C-C5EF-4483-AF30-061D7602B01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184" y="3643849"/>
            <a:ext cx="4282514" cy="302631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C09BBBB3-DF0E-4211-8D3E-EADBC942D83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699" y="3667288"/>
            <a:ext cx="3917804" cy="294618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83882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tocado, casco, ropa, pared&#10;&#10;Descripción generada con confianza muy alta">
            <a:extLst>
              <a:ext uri="{FF2B5EF4-FFF2-40B4-BE49-F238E27FC236}">
                <a16:creationId xmlns:a16="http://schemas.microsoft.com/office/drawing/2014/main" id="{47B162E3-0837-434B-8CD5-F5B1F3DE7B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2751" y="147479"/>
            <a:ext cx="3757525" cy="317090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n 5" descr="Imagen que contiene tocado, ropa, pared, casco&#10;&#10;Descripción generada con confianza muy alta">
            <a:extLst>
              <a:ext uri="{FF2B5EF4-FFF2-40B4-BE49-F238E27FC236}">
                <a16:creationId xmlns:a16="http://schemas.microsoft.com/office/drawing/2014/main" id="{8F30C78A-D97C-47B7-B77F-69197B2134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25" y="132731"/>
            <a:ext cx="3348912" cy="3185653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mesa, sentado, pared, tocado&#10;&#10;Descripción generada con confianza muy alta">
            <a:extLst>
              <a:ext uri="{FF2B5EF4-FFF2-40B4-BE49-F238E27FC236}">
                <a16:creationId xmlns:a16="http://schemas.microsoft.com/office/drawing/2014/main" id="{7B68BACA-81B2-47BD-9BEC-6CC0D517AA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3610657"/>
            <a:ext cx="3342781" cy="2898926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D445AEE8-5A18-4115-AA41-168BD542E3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739" y="3610657"/>
            <a:ext cx="3918129" cy="2940789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2" name="Imagen 11" descr="Imagen que contiene pared, interior, foto&#10;&#10;Descripción generada con confianza muy alta">
            <a:extLst>
              <a:ext uri="{FF2B5EF4-FFF2-40B4-BE49-F238E27FC236}">
                <a16:creationId xmlns:a16="http://schemas.microsoft.com/office/drawing/2014/main" id="{F4A6442C-C5EF-4483-AF30-061D7602B01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833" y="231169"/>
            <a:ext cx="4282514" cy="302631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Imagen 4" descr="Imagen que contiene persona, hombre, interior, pared&#10;&#10;Descripción generada con confianza muy alta">
            <a:extLst>
              <a:ext uri="{FF2B5EF4-FFF2-40B4-BE49-F238E27FC236}">
                <a16:creationId xmlns:a16="http://schemas.microsoft.com/office/drawing/2014/main" id="{20689B87-B63E-4B01-A9FE-71859183A56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576" y="3992858"/>
            <a:ext cx="3862077" cy="217241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875869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A52737EC-6B75-4084-AEAD-62893BDD5F3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04" r="7888"/>
          <a:stretch/>
        </p:blipFill>
        <p:spPr>
          <a:xfrm>
            <a:off x="9011259" y="281294"/>
            <a:ext cx="2993923" cy="303310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2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n 6" descr="Imagen que contiene texto, tarjeta de presentación&#10;&#10;Descripción generada con confianza alta">
            <a:extLst>
              <a:ext uri="{FF2B5EF4-FFF2-40B4-BE49-F238E27FC236}">
                <a16:creationId xmlns:a16="http://schemas.microsoft.com/office/drawing/2014/main" id="{F33CA997-B383-4856-95D5-BEA8723E42C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82" r="11633"/>
          <a:stretch/>
        </p:blipFill>
        <p:spPr>
          <a:xfrm>
            <a:off x="206477" y="280844"/>
            <a:ext cx="3805084" cy="303355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2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03E50660-34E6-4C6B-9AF2-38A4B533205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r="14720"/>
          <a:stretch/>
        </p:blipFill>
        <p:spPr>
          <a:xfrm>
            <a:off x="5029201" y="3598606"/>
            <a:ext cx="2076238" cy="299946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2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3" name="Imagen 12" descr="Imagen que contiene interior, pared, mesa, persona&#10;&#10;Descripción generada con confianza muy alta">
            <a:extLst>
              <a:ext uri="{FF2B5EF4-FFF2-40B4-BE49-F238E27FC236}">
                <a16:creationId xmlns:a16="http://schemas.microsoft.com/office/drawing/2014/main" id="{45A76F41-8B39-4D1F-A45F-D4BCFDB8DC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531" y="285903"/>
            <a:ext cx="4542503" cy="302644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2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5" name="Imagen 14" descr="Imagen que contiene hombre, persona, de pie, pared&#10;&#10;Descripción generada con confianza muy alta">
            <a:extLst>
              <a:ext uri="{FF2B5EF4-FFF2-40B4-BE49-F238E27FC236}">
                <a16:creationId xmlns:a16="http://schemas.microsoft.com/office/drawing/2014/main" id="{77FF6269-4574-4319-9797-A02BF381E78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694" y="3607884"/>
            <a:ext cx="4449092" cy="296420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2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8" name="Imagen 17" descr="Imagen que contiene persona, interior&#10;&#10;Descripción generada con confianza muy alta">
            <a:extLst>
              <a:ext uri="{FF2B5EF4-FFF2-40B4-BE49-F238E27FC236}">
                <a16:creationId xmlns:a16="http://schemas.microsoft.com/office/drawing/2014/main" id="{72E3734F-2594-4F94-9E57-23EE58CA04E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29" y="3567494"/>
            <a:ext cx="4509717" cy="300459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2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18315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 descr="Imagen que contiene árbol, exterior, arma, suelo&#10;&#10;Descripción generada con confianza muy alta">
            <a:extLst>
              <a:ext uri="{FF2B5EF4-FFF2-40B4-BE49-F238E27FC236}">
                <a16:creationId xmlns:a16="http://schemas.microsoft.com/office/drawing/2014/main" id="{2B4DDFD3-FDFD-4F30-B448-B90FE37102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80"/>
          <a:stretch/>
        </p:blipFill>
        <p:spPr>
          <a:xfrm>
            <a:off x="1753364" y="0"/>
            <a:ext cx="8289076" cy="6858000"/>
          </a:xfrm>
          <a:prstGeom prst="rect">
            <a:avLst/>
          </a:prstGeom>
          <a:effectLst>
            <a:softEdge rad="508000"/>
          </a:effectLst>
        </p:spPr>
      </p:pic>
    </p:spTree>
    <p:extLst>
      <p:ext uri="{BB962C8B-B14F-4D97-AF65-F5344CB8AC3E}">
        <p14:creationId xmlns:p14="http://schemas.microsoft.com/office/powerpoint/2010/main" val="3526420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6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2416332" y="96981"/>
            <a:ext cx="5442638" cy="6664468"/>
          </a:xfrm>
          <a:prstGeom prst="rect">
            <a:avLst/>
          </a:prstGeom>
          <a:noFill/>
        </p:spPr>
        <p:txBody>
          <a:bodyPr>
            <a:prstTxWarp prst="textPlain">
              <a:avLst>
                <a:gd name="adj" fmla="val 49320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Jody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Scheckter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3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19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11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8" name="Imagen 17" descr="Imagen que contiene automóvil, carretera, transporte&#10;&#10;Descripción generada con confianza alta">
            <a:extLst>
              <a:ext uri="{FF2B5EF4-FFF2-40B4-BE49-F238E27FC236}">
                <a16:creationId xmlns:a16="http://schemas.microsoft.com/office/drawing/2014/main" id="{39D79C41-A721-446C-95C7-5C771D5D78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43000"/>
            <a:ext cx="12192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916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5" name="el leon F-Eaglenest-1.wav"/>
          </p:stSnd>
        </p:sndAc>
      </p:transition>
    </mc:Choice>
    <mc:Fallback xmlns="">
      <p:transition spd="slow" advTm="0">
        <p:fade/>
        <p:sndAc>
          <p:stSnd>
            <p:snd r:embed="rId11" name="el leon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28567"/>
            <a:ext cx="4760871" cy="6600824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Jody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Scheckter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45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49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 descr="Imagen que contiene interior, azul, mesa, sentado&#10;&#10;Descripción generada con confianza muy alta">
            <a:extLst>
              <a:ext uri="{FF2B5EF4-FFF2-40B4-BE49-F238E27FC236}">
                <a16:creationId xmlns:a16="http://schemas.microsoft.com/office/drawing/2014/main" id="{82A8C2CE-623D-4F00-805F-6A4E5EF13D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650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El Africano F-Eaglenest-1.wav"/>
          </p:stSnd>
        </p:sndAc>
      </p:transition>
    </mc:Choice>
    <mc:Fallback xmlns="">
      <p:transition spd="slow" advTm="0">
        <p:fade/>
        <p:sndAc>
          <p:stSnd>
            <p:snd r:embed="rId10" name="El Africano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9137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2589957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4735</TotalTime>
  <Words>3922</Words>
  <Application>Microsoft Office PowerPoint</Application>
  <PresentationFormat>Panorámica</PresentationFormat>
  <Paragraphs>834</Paragraphs>
  <Slides>95</Slides>
  <Notes>1</Notes>
  <HiddenSlides>17</HiddenSlides>
  <MMClips>13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95</vt:i4>
      </vt:variant>
    </vt:vector>
  </HeadingPairs>
  <TitlesOfParts>
    <vt:vector size="111" baseType="lpstr">
      <vt:lpstr>Algerian</vt:lpstr>
      <vt:lpstr>Arial</vt:lpstr>
      <vt:lpstr>Arial Black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Wingdings 2</vt:lpstr>
      <vt:lpstr>1_Tema de Office</vt:lpstr>
      <vt:lpstr>2_Tema de Office</vt:lpstr>
      <vt:lpstr>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1979    Jody Scheckter  Versión Completa  4549</dc:title>
  <dc:creator>Eagle's nest</dc:creator>
  <cp:lastModifiedBy>Eagle's nest</cp:lastModifiedBy>
  <cp:revision>463</cp:revision>
  <dcterms:created xsi:type="dcterms:W3CDTF">2017-07-02T00:56:35Z</dcterms:created>
  <dcterms:modified xsi:type="dcterms:W3CDTF">2018-02-25T18:35:56Z</dcterms:modified>
</cp:coreProperties>
</file>