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</p:sldMasterIdLst>
  <p:notesMasterIdLst>
    <p:notesMasterId r:id="rId89"/>
  </p:notesMasterIdLst>
  <p:sldIdLst>
    <p:sldId id="726" r:id="rId4"/>
    <p:sldId id="604" r:id="rId5"/>
    <p:sldId id="727" r:id="rId6"/>
    <p:sldId id="615" r:id="rId7"/>
    <p:sldId id="610" r:id="rId8"/>
    <p:sldId id="620" r:id="rId9"/>
    <p:sldId id="614" r:id="rId10"/>
    <p:sldId id="621" r:id="rId11"/>
    <p:sldId id="623" r:id="rId12"/>
    <p:sldId id="624" r:id="rId13"/>
    <p:sldId id="697" r:id="rId14"/>
    <p:sldId id="698" r:id="rId15"/>
    <p:sldId id="696" r:id="rId16"/>
    <p:sldId id="626" r:id="rId17"/>
    <p:sldId id="695" r:id="rId18"/>
    <p:sldId id="628" r:id="rId19"/>
    <p:sldId id="629" r:id="rId20"/>
    <p:sldId id="630" r:id="rId21"/>
    <p:sldId id="631" r:id="rId22"/>
    <p:sldId id="689" r:id="rId23"/>
    <p:sldId id="632" r:id="rId24"/>
    <p:sldId id="633" r:id="rId25"/>
    <p:sldId id="634" r:id="rId26"/>
    <p:sldId id="635" r:id="rId27"/>
    <p:sldId id="637" r:id="rId28"/>
    <p:sldId id="638" r:id="rId29"/>
    <p:sldId id="639" r:id="rId30"/>
    <p:sldId id="720" r:id="rId31"/>
    <p:sldId id="640" r:id="rId32"/>
    <p:sldId id="641" r:id="rId33"/>
    <p:sldId id="642" r:id="rId34"/>
    <p:sldId id="643" r:id="rId35"/>
    <p:sldId id="644" r:id="rId36"/>
    <p:sldId id="645" r:id="rId37"/>
    <p:sldId id="646" r:id="rId38"/>
    <p:sldId id="647" r:id="rId39"/>
    <p:sldId id="648" r:id="rId40"/>
    <p:sldId id="649" r:id="rId41"/>
    <p:sldId id="650" r:id="rId42"/>
    <p:sldId id="651" r:id="rId43"/>
    <p:sldId id="652" r:id="rId44"/>
    <p:sldId id="653" r:id="rId45"/>
    <p:sldId id="687" r:id="rId46"/>
    <p:sldId id="654" r:id="rId47"/>
    <p:sldId id="655" r:id="rId48"/>
    <p:sldId id="694" r:id="rId49"/>
    <p:sldId id="656" r:id="rId50"/>
    <p:sldId id="657" r:id="rId51"/>
    <p:sldId id="658" r:id="rId52"/>
    <p:sldId id="659" r:id="rId53"/>
    <p:sldId id="699" r:id="rId54"/>
    <p:sldId id="660" r:id="rId55"/>
    <p:sldId id="661" r:id="rId56"/>
    <p:sldId id="662" r:id="rId57"/>
    <p:sldId id="663" r:id="rId58"/>
    <p:sldId id="664" r:id="rId59"/>
    <p:sldId id="665" r:id="rId60"/>
    <p:sldId id="666" r:id="rId61"/>
    <p:sldId id="684" r:id="rId62"/>
    <p:sldId id="667" r:id="rId63"/>
    <p:sldId id="668" r:id="rId64"/>
    <p:sldId id="669" r:id="rId65"/>
    <p:sldId id="670" r:id="rId66"/>
    <p:sldId id="671" r:id="rId67"/>
    <p:sldId id="672" r:id="rId68"/>
    <p:sldId id="673" r:id="rId69"/>
    <p:sldId id="685" r:id="rId70"/>
    <p:sldId id="674" r:id="rId71"/>
    <p:sldId id="675" r:id="rId72"/>
    <p:sldId id="676" r:id="rId73"/>
    <p:sldId id="677" r:id="rId74"/>
    <p:sldId id="678" r:id="rId75"/>
    <p:sldId id="679" r:id="rId76"/>
    <p:sldId id="686" r:id="rId77"/>
    <p:sldId id="688" r:id="rId78"/>
    <p:sldId id="718" r:id="rId79"/>
    <p:sldId id="680" r:id="rId80"/>
    <p:sldId id="681" r:id="rId81"/>
    <p:sldId id="682" r:id="rId82"/>
    <p:sldId id="683" r:id="rId83"/>
    <p:sldId id="719" r:id="rId84"/>
    <p:sldId id="701" r:id="rId85"/>
    <p:sldId id="601" r:id="rId86"/>
    <p:sldId id="602" r:id="rId87"/>
    <p:sldId id="603" r:id="rId8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44" autoAdjust="0"/>
    <p:restoredTop sz="94322" autoAdjust="0"/>
  </p:normalViewPr>
  <p:slideViewPr>
    <p:cSldViewPr snapToGrid="0" showGuides="1">
      <p:cViewPr varScale="1">
        <p:scale>
          <a:sx n="65" d="100"/>
          <a:sy n="65" d="100"/>
        </p:scale>
        <p:origin x="396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831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slide" Target="slides/slide81.xml"/><Relationship Id="rId89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presProps" Target="pres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23208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92BA2-2B90-40AF-968F-4280097B829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A54F-E376-4F64-85DC-F1E7096F8BA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C409-3C6C-4654-A5E3-2BDEAA19626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495F2-B45E-4D5D-8212-0CA41D6530A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0FB17-E4B6-490D-A8D0-AAC8C94487E2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FA42-7522-491F-93E4-DDC88ABD2E36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4159-58F7-4408-AD3A-AC502A848204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3F0B7-AF4D-4635-9628-32BDCAB4F565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3A4BC-6056-4D3A-BA48-64F4E8596A9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4012-BAD5-4882-9A88-2A2B8AA919C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46B49-0921-4AB4-AD3F-352108C4C7F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D9C2F-0E7A-4B06-B20B-9ECFD606B86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AE86-C266-45C1-93E3-49CBABFDA22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27590-8E07-461E-84C9-2B7EC0A8F1F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5A23-AA3A-46B8-9517-125575CDAA9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FCA96-99A4-4C77-8B91-96B24B27037A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6C83-95CE-412D-A26B-ED008C025734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9460F-B5F4-4064-8971-80A048F5143F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BDD31-D880-494B-A18E-F5A1D8B1905C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4DB6-61B3-404C-B6B5-17C172AC3475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62F6-0BE0-4365-A6D7-F69E755B28F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2674-DDFE-44C1-914B-E8E1FD98EF4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EDB28-7DCC-407A-B099-892F5E5C77D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45827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0FAD-0D1F-458F-BE18-48550907807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84988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59930-C0F2-4665-8E15-A801EC43F127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27825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709FB-4A11-46A4-9653-D9C32D211D17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42348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07FE-D499-4398-8ED9-202C1C40D133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0761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B1250-D2AF-45FD-B589-F57E55DB0EBF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83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F681-D092-4716-9B09-0F130257AE19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82183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693E-8D16-4181-A357-40D4B2433B48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599745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BDB81-4F14-409F-A0F4-833FF592C6FF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288841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1EB-5789-4D9A-A090-22653C01804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05909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429D5-F71A-4CD0-94FA-B81CDE95B0F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14600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CC33-4BF9-473D-8649-8233E621AAA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E9963-0DD0-4879-AB38-F9C4FCA70B3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8FF9094-F3B0-4FF7-82D4-856F8C60DFC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40897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6.jpg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g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5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7" Type="http://schemas.microsoft.com/office/2007/relationships/hdphoto" Target="../media/hdphoto5.wdp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microsoft.com/office/2007/relationships/hdphoto" Target="../media/hdphoto4.wdp"/><Relationship Id="rId4" Type="http://schemas.openxmlformats.org/officeDocument/2006/relationships/image" Target="../media/image6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g"/><Relationship Id="rId5" Type="http://schemas.openxmlformats.org/officeDocument/2006/relationships/image" Target="../media/image86.jpg"/><Relationship Id="rId4" Type="http://schemas.openxmlformats.org/officeDocument/2006/relationships/image" Target="../media/image85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6.wav"/><Relationship Id="rId5" Type="http://schemas.openxmlformats.org/officeDocument/2006/relationships/image" Target="../media/image89.jpg"/><Relationship Id="rId4" Type="http://schemas.openxmlformats.org/officeDocument/2006/relationships/image" Target="../media/image88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9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1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9.jp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5.jpg"/><Relationship Id="rId4" Type="http://schemas.openxmlformats.org/officeDocument/2006/relationships/image" Target="../media/image114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7.jp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9.jp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1.jp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3.jp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8.wav"/><Relationship Id="rId4" Type="http://schemas.openxmlformats.org/officeDocument/2006/relationships/image" Target="../media/image124.jp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6.jp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8.jp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2.jpg"/><Relationship Id="rId5" Type="http://schemas.openxmlformats.org/officeDocument/2006/relationships/image" Target="../media/image131.jpg"/><Relationship Id="rId4" Type="http://schemas.openxmlformats.org/officeDocument/2006/relationships/image" Target="../media/image130.jp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4.jp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7.jp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9.jp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2.gif"/><Relationship Id="rId4" Type="http://schemas.openxmlformats.org/officeDocument/2006/relationships/image" Target="../media/image89.jp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4.jpg"/><Relationship Id="rId4" Type="http://schemas.openxmlformats.org/officeDocument/2006/relationships/image" Target="../media/image143.jp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6.jp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0.jp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4.jpg"/><Relationship Id="rId4" Type="http://schemas.openxmlformats.org/officeDocument/2006/relationships/image" Target="../media/image153.jp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58.png"/><Relationship Id="rId5" Type="http://schemas.openxmlformats.org/officeDocument/2006/relationships/image" Target="../media/image157.jpg"/><Relationship Id="rId10" Type="http://schemas.openxmlformats.org/officeDocument/2006/relationships/audio" Target="../media/audio9.wav"/><Relationship Id="rId4" Type="http://schemas.openxmlformats.org/officeDocument/2006/relationships/audio" Target="../media/audio9.wav"/><Relationship Id="rId9" Type="http://schemas.openxmlformats.org/officeDocument/2006/relationships/image" Target="../media/image5.png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0.png"/><Relationship Id="rId10" Type="http://schemas.openxmlformats.org/officeDocument/2006/relationships/image" Target="../media/image1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5.pn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4509235" y="332955"/>
            <a:ext cx="7682764" cy="1661993"/>
          </a:xfrm>
          <a:prstGeom prst="rect">
            <a:avLst/>
          </a:prstGeom>
          <a:noFill/>
          <a:effectLst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 w="1270"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del carismático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 w="1270"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decimo sexto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 w="1270"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conocido corredor de Autos en la Unión Americana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 w="1270"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origen </a:t>
            </a:r>
            <a:r>
              <a:rPr kumimoji="0" lang="es-ES" sz="2800" b="1" i="0" u="none" strike="noStrike" kern="1200" cap="none" spc="0" normalizeH="0" baseline="0" noProof="0" dirty="0" err="1">
                <a:ln w="1270"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Italo</a:t>
            </a:r>
            <a:r>
              <a:rPr kumimoji="0" lang="es-ES" sz="2800" b="1" i="0" u="none" strike="noStrike" kern="1200" cap="none" spc="0" normalizeH="0" baseline="0" noProof="0" dirty="0">
                <a:ln w="1270"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-Estadounidense que logró alcanzar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 w="1270"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meta… ¡¡¡ ser Campeón de F1 !!!…</a:t>
            </a:r>
            <a:endParaRPr kumimoji="0" lang="es-MX" sz="2800" b="1" i="0" u="none" strike="noStrike" kern="1200" cap="none" spc="0" normalizeH="0" baseline="0" noProof="0" dirty="0">
              <a:ln w="1270"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2129283" y="3491195"/>
            <a:ext cx="5102943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16º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1978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979390" y="2254283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Mario Andretti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3306884" y="39822"/>
            <a:ext cx="2032032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4509235" y="6059397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3" name="Imagen 2" descr="Imagen que contiene persona, hombre, ropa&#10;&#10;Descripción generada con confianza muy alta">
            <a:extLst>
              <a:ext uri="{FF2B5EF4-FFF2-40B4-BE49-F238E27FC236}">
                <a16:creationId xmlns:a16="http://schemas.microsoft.com/office/drawing/2014/main" id="{9F1E09B2-F8E2-4B6A-8E72-0572BFD45A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306" b="99336" l="286" r="99286">
                        <a14:foregroundMark x1="36857" y1="23477" x2="36857" y2="23477"/>
                        <a14:foregroundMark x1="33286" y1="26246" x2="33286" y2="26246"/>
                        <a14:foregroundMark x1="32429" y1="28128" x2="32429" y2="28128"/>
                        <a14:foregroundMark x1="32143" y1="31561" x2="32143" y2="31561"/>
                        <a14:foregroundMark x1="31857" y1="31783" x2="31857" y2="31783"/>
                        <a14:foregroundMark x1="68000" y1="9081" x2="68000" y2="9081"/>
                        <a14:foregroundMark x1="53000" y1="8416" x2="53000" y2="8416"/>
                        <a14:foregroundMark x1="45429" y1="10742" x2="45429" y2="10742"/>
                        <a14:foregroundMark x1="41286" y1="13953" x2="41286" y2="13953"/>
                        <a14:foregroundMark x1="36000" y1="17608" x2="36000" y2="17608"/>
                        <a14:foregroundMark x1="39714" y1="12735" x2="39714" y2="12735"/>
                        <a14:foregroundMark x1="48000" y1="8638" x2="48000" y2="8638"/>
                        <a14:foregroundMark x1="89286" y1="32004" x2="89286" y2="32004"/>
                        <a14:foregroundMark x1="33571" y1="63012" x2="33571" y2="63012"/>
                        <a14:foregroundMark x1="34857" y1="65781" x2="34857" y2="65781"/>
                        <a14:foregroundMark x1="39143" y1="72647" x2="39143" y2="72647"/>
                        <a14:foregroundMark x1="30714" y1="77409" x2="30714" y2="77409"/>
                        <a14:foregroundMark x1="75714" y1="72204" x2="75714" y2="72204"/>
                        <a14:foregroundMark x1="75714" y1="72204" x2="75714" y2="72204"/>
                        <a14:foregroundMark x1="72143" y1="73533" x2="72143" y2="73533"/>
                        <a14:foregroundMark x1="71857" y1="75526" x2="71857" y2="75526"/>
                        <a14:foregroundMark x1="61571" y1="76523" x2="61571" y2="76523"/>
                        <a14:foregroundMark x1="85143" y1="67774" x2="85143" y2="67774"/>
                        <a14:foregroundMark x1="81000" y1="73311" x2="81000" y2="73311"/>
                        <a14:foregroundMark x1="37143" y1="68992" x2="37143" y2="68992"/>
                        <a14:foregroundMark x1="35429" y1="72093" x2="35429" y2="72093"/>
                        <a14:foregroundMark x1="31571" y1="68439" x2="31571" y2="68439"/>
                        <a14:foregroundMark x1="30429" y1="65338" x2="30429" y2="65338"/>
                        <a14:foregroundMark x1="31286" y1="68549" x2="31286" y2="68549"/>
                        <a14:foregroundMark x1="34714" y1="55260" x2="34714" y2="55260"/>
                        <a14:foregroundMark x1="26286" y1="72647" x2="26286" y2="72647"/>
                        <a14:foregroundMark x1="29714" y1="70986" x2="29714" y2="70986"/>
                        <a14:foregroundMark x1="33000" y1="70321" x2="33000" y2="70321"/>
                        <a14:foregroundMark x1="20571" y1="73976" x2="20571" y2="73976"/>
                        <a14:foregroundMark x1="25000" y1="71207" x2="25000" y2="71207"/>
                        <a14:foregroundMark x1="18000" y1="76523" x2="18000" y2="76523"/>
                        <a14:foregroundMark x1="16000" y1="77852" x2="16000" y2="77852"/>
                        <a14:foregroundMark x1="11286" y1="79623" x2="11286" y2="79623"/>
                        <a14:foregroundMark x1="16571" y1="76744" x2="16571" y2="76744"/>
                        <a14:foregroundMark x1="16000" y1="76080" x2="16000" y2="76080"/>
                        <a14:foregroundMark x1="26857" y1="76523" x2="26857" y2="76523"/>
                        <a14:foregroundMark x1="10000" y1="80842" x2="10000" y2="80842"/>
                        <a14:foregroundMark x1="6857" y1="83056" x2="6857" y2="83056"/>
                        <a14:foregroundMark x1="5000" y1="84939" x2="5000" y2="84939"/>
                        <a14:foregroundMark x1="3000" y1="86932" x2="3000" y2="86932"/>
                        <a14:foregroundMark x1="5571" y1="87708" x2="5571" y2="87708"/>
                        <a14:foregroundMark x1="7714" y1="92691" x2="7714" y2="92691"/>
                        <a14:foregroundMark x1="5571" y1="91141" x2="5571" y2="91141"/>
                        <a14:foregroundMark x1="11571" y1="87929" x2="11571" y2="87929"/>
                        <a14:foregroundMark x1="9143" y1="86047" x2="9143" y2="86047"/>
                        <a14:foregroundMark x1="9714" y1="83610" x2="9714" y2="83610"/>
                        <a14:foregroundMark x1="15000" y1="85161" x2="15000" y2="85161"/>
                        <a14:foregroundMark x1="23000" y1="86711" x2="23000" y2="86711"/>
                        <a14:foregroundMark x1="3286" y1="95460" x2="3286" y2="95460"/>
                        <a14:foregroundMark x1="2714" y1="89922" x2="2714" y2="89922"/>
                        <a14:foregroundMark x1="5000" y1="86489" x2="5000" y2="86489"/>
                        <a14:foregroundMark x1="3857" y1="88151" x2="3857" y2="88151"/>
                        <a14:foregroundMark x1="4143" y1="93798" x2="4143" y2="93798"/>
                        <a14:foregroundMark x1="4714" y1="91805" x2="4714" y2="91805"/>
                        <a14:foregroundMark x1="3571" y1="86711" x2="3571" y2="86711"/>
                        <a14:foregroundMark x1="5000" y1="83832" x2="5000" y2="83832"/>
                        <a14:foregroundMark x1="3857" y1="85161" x2="3857" y2="85161"/>
                        <a14:foregroundMark x1="4714" y1="82835" x2="4714" y2="82835"/>
                        <a14:foregroundMark x1="5286" y1="84053" x2="5286" y2="84053"/>
                        <a14:foregroundMark x1="1857" y1="87486" x2="1857" y2="87486"/>
                        <a14:foregroundMark x1="15000" y1="75969" x2="15000" y2="75969"/>
                        <a14:foregroundMark x1="13571" y1="76523" x2="13571" y2="76523"/>
                        <a14:foregroundMark x1="11857" y1="77630" x2="11857" y2="77630"/>
                        <a14:foregroundMark x1="15714" y1="76301" x2="15714" y2="76301"/>
                        <a14:foregroundMark x1="16286" y1="76080" x2="16286" y2="76080"/>
                        <a14:foregroundMark x1="43857" y1="73311" x2="43857" y2="73311"/>
                        <a14:foregroundMark x1="38571" y1="74640" x2="38571" y2="74640"/>
                        <a14:foregroundMark x1="36857" y1="71650" x2="36857" y2="71650"/>
                        <a14:foregroundMark x1="39857" y1="74197" x2="39857" y2="74197"/>
                        <a14:foregroundMark x1="39857" y1="77852" x2="39857" y2="77852"/>
                        <a14:foregroundMark x1="33000" y1="76744" x2="33000" y2="76744"/>
                        <a14:foregroundMark x1="40714" y1="77852" x2="40714" y2="77852"/>
                        <a14:foregroundMark x1="42143" y1="73533" x2="42143" y2="73533"/>
                        <a14:foregroundMark x1="48286" y1="77409" x2="48286" y2="77409"/>
                        <a14:foregroundMark x1="46000" y1="75969" x2="46000" y2="75969"/>
                        <a14:foregroundMark x1="44571" y1="75748" x2="44571" y2="75748"/>
                        <a14:foregroundMark x1="48857" y1="75969" x2="48857" y2="75969"/>
                        <a14:foregroundMark x1="47714" y1="75083" x2="47714" y2="75083"/>
                        <a14:foregroundMark x1="44143" y1="77852" x2="44143" y2="77852"/>
                        <a14:foregroundMark x1="46857" y1="81728" x2="46857" y2="81728"/>
                        <a14:foregroundMark x1="43286" y1="79956" x2="43286" y2="79956"/>
                        <a14:foregroundMark x1="11286" y1="85161" x2="11286" y2="85161"/>
                        <a14:foregroundMark x1="9429" y1="94020" x2="9429" y2="94020"/>
                        <a14:foregroundMark x1="9429" y1="96124" x2="9429" y2="96124"/>
                        <a14:foregroundMark x1="25429" y1="94795" x2="25429" y2="94795"/>
                        <a14:foregroundMark x1="27714" y1="92248" x2="27714" y2="92248"/>
                        <a14:foregroundMark x1="42429" y1="97231" x2="42429" y2="97231"/>
                        <a14:foregroundMark x1="47714" y1="95903" x2="47714" y2="95903"/>
                        <a14:foregroundMark x1="46286" y1="96124" x2="46286" y2="96124"/>
                        <a14:foregroundMark x1="44857" y1="94241" x2="44857" y2="94241"/>
                        <a14:foregroundMark x1="47429" y1="88594" x2="47429" y2="88594"/>
                        <a14:foregroundMark x1="39857" y1="90365" x2="39857" y2="90365"/>
                        <a14:foregroundMark x1="32143" y1="90698" x2="32143" y2="90698"/>
                        <a14:foregroundMark x1="33857" y1="87708" x2="33857" y2="87708"/>
                        <a14:foregroundMark x1="43286" y1="85604" x2="43286" y2="85604"/>
                        <a14:foregroundMark x1="40714" y1="85604" x2="40714" y2="85604"/>
                        <a14:foregroundMark x1="36571" y1="86047" x2="36571" y2="86047"/>
                        <a14:foregroundMark x1="38286" y1="86047" x2="38286" y2="86047"/>
                        <a14:foregroundMark x1="26857" y1="87708" x2="26857" y2="87708"/>
                        <a14:foregroundMark x1="20000" y1="87265" x2="20000" y2="87265"/>
                        <a14:foregroundMark x1="22143" y1="87486" x2="22143" y2="87486"/>
                        <a14:foregroundMark x1="25429" y1="87486" x2="25429" y2="87486"/>
                        <a14:foregroundMark x1="25286" y1="87929" x2="25286" y2="87929"/>
                        <a14:foregroundMark x1="30429" y1="87486" x2="30429" y2="87486"/>
                        <a14:foregroundMark x1="18857" y1="88151" x2="18857" y2="88151"/>
                        <a14:foregroundMark x1="47429" y1="89258" x2="47429" y2="89258"/>
                        <a14:foregroundMark x1="43000" y1="86047" x2="43000" y2="86047"/>
                        <a14:foregroundMark x1="41857" y1="85825" x2="41857" y2="85825"/>
                        <a14:foregroundMark x1="46857" y1="83056" x2="46857" y2="83056"/>
                        <a14:foregroundMark x1="44857" y1="82835" x2="44857" y2="82835"/>
                        <a14:foregroundMark x1="46000" y1="85161" x2="46000" y2="85161"/>
                        <a14:foregroundMark x1="48286" y1="86268" x2="48286" y2="86268"/>
                        <a14:foregroundMark x1="53571" y1="88594" x2="53571" y2="88594"/>
                        <a14:foregroundMark x1="52714" y1="84718" x2="52714" y2="84718"/>
                        <a14:foregroundMark x1="57143" y1="85382" x2="57143" y2="85382"/>
                        <a14:foregroundMark x1="51857" y1="92913" x2="51857" y2="92913"/>
                        <a14:foregroundMark x1="53286" y1="95238" x2="53286" y2="95238"/>
                        <a14:foregroundMark x1="51286" y1="91362" x2="51286" y2="91362"/>
                        <a14:foregroundMark x1="72429" y1="94795" x2="72429" y2="94795"/>
                        <a14:foregroundMark x1="70429" y1="98450" x2="70429" y2="98450"/>
                        <a14:foregroundMark x1="70429" y1="92248" x2="70429" y2="92248"/>
                        <a14:foregroundMark x1="69857" y1="86711" x2="69857" y2="86711"/>
                        <a14:foregroundMark x1="86286" y1="86268" x2="86286" y2="86268"/>
                        <a14:foregroundMark x1="78714" y1="90365" x2="78714" y2="90365"/>
                        <a14:foregroundMark x1="77857" y1="96346" x2="77857" y2="96346"/>
                        <a14:foregroundMark x1="71571" y1="97674" x2="71571" y2="97674"/>
                        <a14:foregroundMark x1="76286" y1="97231" x2="76286" y2="97231"/>
                        <a14:foregroundMark x1="69000" y1="97453" x2="69000" y2="97453"/>
                        <a14:foregroundMark x1="69857" y1="99336" x2="69857" y2="99336"/>
                        <a14:foregroundMark x1="75143" y1="98671" x2="75143" y2="98671"/>
                        <a14:foregroundMark x1="88143" y1="97674" x2="88143" y2="97674"/>
                        <a14:foregroundMark x1="86000" y1="99557" x2="86000" y2="99557"/>
                        <a14:foregroundMark x1="89286" y1="97453" x2="89286" y2="97453"/>
                        <a14:foregroundMark x1="30429" y1="89037" x2="30429" y2="89037"/>
                        <a14:foregroundMark x1="89000" y1="87708" x2="89000" y2="87708"/>
                        <a14:foregroundMark x1="86857" y1="89701" x2="86857" y2="89701"/>
                        <a14:foregroundMark x1="91857" y1="92691" x2="91857" y2="92691"/>
                        <a14:foregroundMark x1="89286" y1="95681" x2="89286" y2="95681"/>
                        <a14:foregroundMark x1="86571" y1="92027" x2="86571" y2="92027"/>
                        <a14:foregroundMark x1="84286" y1="87929" x2="84286" y2="87929"/>
                        <a14:foregroundMark x1="84571" y1="90365" x2="84571" y2="90365"/>
                        <a14:foregroundMark x1="81286" y1="92027" x2="81286" y2="92027"/>
                        <a14:foregroundMark x1="76286" y1="88372" x2="76286" y2="88372"/>
                        <a14:foregroundMark x1="75714" y1="83389" x2="75714" y2="83389"/>
                        <a14:foregroundMark x1="73000" y1="87708" x2="73000" y2="87708"/>
                        <a14:foregroundMark x1="69857" y1="88594" x2="69857" y2="88594"/>
                        <a14:foregroundMark x1="68000" y1="84939" x2="68000" y2="84939"/>
                        <a14:foregroundMark x1="61286" y1="84939" x2="61286" y2="84939"/>
                        <a14:foregroundMark x1="59286" y1="78959" x2="59286" y2="78959"/>
                        <a14:foregroundMark x1="54286" y1="76301" x2="54286" y2="76301"/>
                        <a14:foregroundMark x1="52429" y1="78295" x2="52429" y2="78295"/>
                        <a14:foregroundMark x1="58286" y1="82171" x2="58286" y2="82171"/>
                        <a14:foregroundMark x1="59000" y1="89701" x2="59000" y2="89701"/>
                        <a14:foregroundMark x1="56286" y1="92691" x2="56286" y2="92691"/>
                        <a14:foregroundMark x1="68714" y1="76744" x2="68714" y2="76744"/>
                        <a14:foregroundMark x1="77857" y1="70986" x2="77857" y2="70986"/>
                        <a14:foregroundMark x1="79857" y1="66888" x2="79857" y2="66888"/>
                        <a14:foregroundMark x1="81857" y1="65781" x2="81857" y2="65781"/>
                        <a14:foregroundMark x1="79857" y1="64895" x2="79857" y2="64895"/>
                        <a14:foregroundMark x1="83714" y1="67331" x2="83714" y2="67331"/>
                        <a14:foregroundMark x1="83714" y1="65781" x2="83714" y2="65781"/>
                        <a14:foregroundMark x1="80714" y1="67110" x2="80714" y2="67110"/>
                        <a14:foregroundMark x1="82714" y1="70543" x2="82714" y2="70543"/>
                        <a14:foregroundMark x1="85714" y1="71207" x2="85714" y2="71207"/>
                        <a14:foregroundMark x1="87857" y1="68439" x2="87857" y2="68439"/>
                        <a14:foregroundMark x1="94286" y1="70321" x2="94286" y2="70321"/>
                        <a14:foregroundMark x1="94571" y1="70100" x2="94571" y2="70100"/>
                        <a14:foregroundMark x1="96571" y1="71429" x2="96571" y2="71429"/>
                        <a14:foregroundMark x1="87857" y1="66667" x2="87857" y2="66667"/>
                        <a14:foregroundMark x1="86571" y1="65116" x2="86571" y2="65116"/>
                        <a14:foregroundMark x1="84286" y1="64895" x2="84286" y2="64895"/>
                        <a14:foregroundMark x1="90143" y1="65559" x2="90143" y2="65559"/>
                        <a14:foregroundMark x1="94000" y1="65559" x2="94000" y2="65559"/>
                        <a14:foregroundMark x1="92857" y1="65116" x2="92857" y2="65116"/>
                        <a14:foregroundMark x1="96857" y1="66224" x2="96857" y2="66224"/>
                        <a14:foregroundMark x1="95714" y1="66888" x2="95714" y2="66888"/>
                        <a14:foregroundMark x1="91857" y1="67331" x2="91857" y2="67331"/>
                        <a14:foregroundMark x1="94000" y1="67331" x2="94000" y2="67331"/>
                        <a14:foregroundMark x1="88143" y1="68992" x2="88143" y2="68992"/>
                        <a14:foregroundMark x1="87857" y1="72647" x2="87857" y2="72647"/>
                        <a14:foregroundMark x1="90714" y1="75969" x2="90714" y2="75969"/>
                        <a14:foregroundMark x1="96286" y1="79402" x2="96286" y2="79402"/>
                        <a14:foregroundMark x1="95714" y1="77630" x2="95714" y2="77630"/>
                        <a14:foregroundMark x1="93429" y1="76744" x2="93429" y2="76744"/>
                        <a14:foregroundMark x1="90714" y1="81063" x2="90714" y2="81063"/>
                        <a14:foregroundMark x1="78429" y1="78073" x2="78429" y2="78073"/>
                        <a14:foregroundMark x1="29429" y1="98228" x2="29429" y2="98228"/>
                        <a14:foregroundMark x1="25286" y1="97231" x2="25286" y2="97231"/>
                        <a14:foregroundMark x1="24714" y1="95903" x2="24714" y2="95903"/>
                        <a14:foregroundMark x1="28571" y1="96788" x2="28571" y2="96788"/>
                        <a14:foregroundMark x1="25286" y1="99114" x2="25286" y2="99114"/>
                        <a14:foregroundMark x1="99286" y1="98117" x2="99286" y2="98117"/>
                        <a14:foregroundMark x1="97857" y1="98671" x2="97857" y2="98671"/>
                        <a14:foregroundMark x1="97857" y1="98671" x2="97857" y2="98671"/>
                        <a14:foregroundMark x1="93714" y1="90365" x2="93714" y2="90365"/>
                        <a14:foregroundMark x1="96286" y1="85382" x2="96286" y2="85382"/>
                        <a14:foregroundMark x1="92857" y1="83389" x2="92857" y2="83389"/>
                        <a14:foregroundMark x1="88429" y1="97674" x2="88429" y2="97674"/>
                        <a14:foregroundMark x1="89000" y1="98450" x2="89000" y2="98450"/>
                        <a14:foregroundMark x1="97571" y1="98228" x2="97571" y2="98228"/>
                        <a14:foregroundMark x1="63000" y1="91362" x2="63000" y2="91362"/>
                        <a14:foregroundMark x1="62714" y1="88151" x2="62714" y2="88151"/>
                        <a14:foregroundMark x1="21571" y1="91141" x2="21571" y2="91141"/>
                        <a14:foregroundMark x1="27429" y1="81506" x2="27429" y2="81506"/>
                        <a14:foregroundMark x1="12429" y1="86711" x2="12429" y2="86711"/>
                        <a14:foregroundMark x1="11000" y1="92913" x2="11000" y2="92913"/>
                        <a14:foregroundMark x1="286" y1="96346" x2="286" y2="96346"/>
                        <a14:foregroundMark x1="37714" y1="96346" x2="37714" y2="96346"/>
                        <a14:foregroundMark x1="34143" y1="97010" x2="34143" y2="97010"/>
                        <a14:foregroundMark x1="37714" y1="96788" x2="37714" y2="96788"/>
                        <a14:foregroundMark x1="35714" y1="97231" x2="35714" y2="97231"/>
                        <a14:foregroundMark x1="27429" y1="87486" x2="27429" y2="87486"/>
                        <a14:foregroundMark x1="35143" y1="84939" x2="35143" y2="84939"/>
                        <a14:foregroundMark x1="40714" y1="85825" x2="40714" y2="85825"/>
                        <a14:foregroundMark x1="41571" y1="86047" x2="41571" y2="86047"/>
                        <a14:foregroundMark x1="43571" y1="87708" x2="43571" y2="87708"/>
                        <a14:foregroundMark x1="42143" y1="88372" x2="42143" y2="88372"/>
                        <a14:foregroundMark x1="35429" y1="82614" x2="35429" y2="82614"/>
                        <a14:backgroundMark x1="8571" y1="9413" x2="8571" y2="9413"/>
                        <a14:backgroundMark x1="12429" y1="26467" x2="12429" y2="26467"/>
                        <a14:backgroundMark x1="10286" y1="32447" x2="10286" y2="32447"/>
                        <a14:backgroundMark x1="15000" y1="44518" x2="15000" y2="44518"/>
                        <a14:backgroundMark x1="12714" y1="49502" x2="12714" y2="49502"/>
                        <a14:backgroundMark x1="21286" y1="53378" x2="21286" y2="53378"/>
                        <a14:backgroundMark x1="18000" y1="60465" x2="18000" y2="60465"/>
                        <a14:backgroundMark x1="13286" y1="65781" x2="13286" y2="657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955" y="1994948"/>
            <a:ext cx="3769807" cy="4863051"/>
          </a:xfrm>
          <a:prstGeom prst="rect">
            <a:avLst/>
          </a:prstGeom>
        </p:spPr>
      </p:pic>
      <p:pic>
        <p:nvPicPr>
          <p:cNvPr id="11" name="Imagen 10" descr="Imagen que contiene texto, cortadora de césped&#10;&#10;Descripción generada con confianza alta">
            <a:extLst>
              <a:ext uri="{FF2B5EF4-FFF2-40B4-BE49-F238E27FC236}">
                <a16:creationId xmlns:a16="http://schemas.microsoft.com/office/drawing/2014/main" id="{1BBCE445-9313-45D7-AD90-6F836C814E1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967" b="93375" l="313" r="92969">
                        <a14:foregroundMark x1="46875" y1="71325" x2="46875" y2="71325"/>
                        <a14:foregroundMark x1="22188" y1="70497" x2="22188" y2="70497"/>
                        <a14:foregroundMark x1="22188" y1="68323" x2="22188" y2="68323"/>
                        <a14:foregroundMark x1="20156" y1="67702" x2="20156" y2="67702"/>
                        <a14:foregroundMark x1="20156" y1="71946" x2="20156" y2="71946"/>
                        <a14:foregroundMark x1="7969" y1="68737" x2="7969" y2="68737"/>
                        <a14:foregroundMark x1="6094" y1="72567" x2="6094" y2="72567"/>
                        <a14:foregroundMark x1="35938" y1="63665" x2="35938" y2="63665"/>
                        <a14:foregroundMark x1="32031" y1="65839" x2="32031" y2="65839"/>
                        <a14:foregroundMark x1="25938" y1="65217" x2="25938" y2="65217"/>
                        <a14:foregroundMark x1="21094" y1="66460" x2="21094" y2="66460"/>
                        <a14:foregroundMark x1="84531" y1="72774" x2="84531" y2="72774"/>
                        <a14:foregroundMark x1="87813" y1="72774" x2="87813" y2="72774"/>
                        <a14:foregroundMark x1="92969" y1="73499" x2="92969" y2="73499"/>
                        <a14:foregroundMark x1="84531" y1="70911" x2="84531" y2="70911"/>
                        <a14:foregroundMark x1="86563" y1="53727" x2="86563" y2="53727"/>
                        <a14:foregroundMark x1="87813" y1="50104" x2="87813" y2="50104"/>
                        <a14:foregroundMark x1="86250" y1="49482" x2="86250" y2="49482"/>
                        <a14:foregroundMark x1="86250" y1="49275" x2="86250" y2="49275"/>
                        <a14:foregroundMark x1="88125" y1="49689" x2="88125" y2="49689"/>
                        <a14:foregroundMark x1="65313" y1="47930" x2="65313" y2="47930"/>
                        <a14:foregroundMark x1="62187" y1="48240" x2="62187" y2="48240"/>
                        <a14:foregroundMark x1="60938" y1="47723" x2="60938" y2="47723"/>
                        <a14:foregroundMark x1="60625" y1="47308" x2="60625" y2="47308"/>
                        <a14:foregroundMark x1="65313" y1="47930" x2="65313" y2="47930"/>
                        <a14:foregroundMark x1="62813" y1="49068" x2="62813" y2="49068"/>
                        <a14:foregroundMark x1="64688" y1="48033" x2="64688" y2="48033"/>
                        <a14:foregroundMark x1="4844" y1="46894" x2="4844" y2="46894"/>
                        <a14:foregroundMark x1="27500" y1="65010" x2="27500" y2="65010"/>
                        <a14:foregroundMark x1="27969" y1="64493" x2="27969" y2="64493"/>
                        <a14:foregroundMark x1="86875" y1="70497" x2="86875" y2="70497"/>
                        <a14:foregroundMark x1="84688" y1="70497" x2="84688" y2="70497"/>
                        <a14:foregroundMark x1="65625" y1="47930" x2="65625" y2="47930"/>
                        <a14:foregroundMark x1="29219" y1="90683" x2="29219" y2="90683"/>
                        <a14:foregroundMark x1="29219" y1="90890" x2="29219" y2="90890"/>
                        <a14:foregroundMark x1="44219" y1="91304" x2="44219" y2="91304"/>
                        <a14:foregroundMark x1="57969" y1="90476" x2="57969" y2="90476"/>
                        <a14:foregroundMark x1="73125" y1="90062" x2="73125" y2="90062"/>
                        <a14:foregroundMark x1="87500" y1="92961" x2="87500" y2="92961"/>
                        <a14:foregroundMark x1="65313" y1="87474" x2="65313" y2="87474"/>
                        <a14:foregroundMark x1="62500" y1="86646" x2="62500" y2="86646"/>
                        <a14:foregroundMark x1="64063" y1="89130" x2="64063" y2="89130"/>
                        <a14:foregroundMark x1="68281" y1="88095" x2="68281" y2="88095"/>
                        <a14:foregroundMark x1="60313" y1="93375" x2="60313" y2="93375"/>
                        <a14:foregroundMark x1="36875" y1="87888" x2="36875" y2="87888"/>
                        <a14:foregroundMark x1="35313" y1="87888" x2="35313" y2="87888"/>
                        <a14:foregroundMark x1="36875" y1="86439" x2="36875" y2="86439"/>
                        <a14:foregroundMark x1="43281" y1="86646" x2="43281" y2="86646"/>
                        <a14:foregroundMark x1="41094" y1="86439" x2="41094" y2="86439"/>
                        <a14:foregroundMark x1="40313" y1="83023" x2="40313" y2="83023"/>
                        <a14:foregroundMark x1="50000" y1="90269" x2="50000" y2="90269"/>
                        <a14:foregroundMark x1="57969" y1="89545" x2="57969" y2="89545"/>
                        <a14:foregroundMark x1="34219" y1="89545" x2="34219" y2="89545"/>
                        <a14:foregroundMark x1="17969" y1="88095" x2="17969" y2="88095"/>
                        <a14:foregroundMark x1="17656" y1="89130" x2="17656" y2="89130"/>
                        <a14:foregroundMark x1="53594" y1="87060" x2="53594" y2="87060"/>
                        <a14:foregroundMark x1="54531" y1="87060" x2="54531" y2="87060"/>
                        <a14:foregroundMark x1="56406" y1="86232" x2="56406" y2="86232"/>
                        <a14:foregroundMark x1="49375" y1="87888" x2="49375" y2="87888"/>
                        <a14:foregroundMark x1="53125" y1="87681" x2="53125" y2="87681"/>
                        <a14:foregroundMark x1="43281" y1="85611" x2="43281" y2="85611"/>
                        <a14:foregroundMark x1="64375" y1="68323" x2="64375" y2="68323"/>
                        <a14:foregroundMark x1="66094" y1="67288" x2="66094" y2="67288"/>
                        <a14:foregroundMark x1="62813" y1="66874" x2="62813" y2="66874"/>
                        <a14:foregroundMark x1="68906" y1="67081" x2="68906" y2="67081"/>
                        <a14:foregroundMark x1="60938" y1="66874" x2="60938" y2="66874"/>
                        <a14:foregroundMark x1="58594" y1="66667" x2="58594" y2="66667"/>
                        <a14:foregroundMark x1="52812" y1="66460" x2="52812" y2="66460"/>
                        <a14:foregroundMark x1="65313" y1="48654" x2="65313" y2="48654"/>
                        <a14:foregroundMark x1="64375" y1="47516" x2="64375" y2="47516"/>
                        <a14:foregroundMark x1="66406" y1="47516" x2="66406" y2="47516"/>
                        <a14:foregroundMark x1="65625" y1="47516" x2="65625" y2="47516"/>
                        <a14:foregroundMark x1="53594" y1="48240" x2="53594" y2="48240"/>
                        <a14:foregroundMark x1="54219" y1="47101" x2="54219" y2="47101"/>
                        <a14:foregroundMark x1="52812" y1="32919" x2="52812" y2="32919"/>
                        <a14:foregroundMark x1="42344" y1="27640" x2="42344" y2="27640"/>
                        <a14:foregroundMark x1="34375" y1="26501" x2="34375" y2="26501"/>
                        <a14:foregroundMark x1="28281" y1="26915" x2="28281" y2="26915"/>
                        <a14:foregroundMark x1="25313" y1="27226" x2="25313" y2="27226"/>
                        <a14:foregroundMark x1="16094" y1="27847" x2="16094" y2="27847"/>
                        <a14:foregroundMark x1="16406" y1="28261" x2="16406" y2="28261"/>
                        <a14:foregroundMark x1="38750" y1="23602" x2="38750" y2="23602"/>
                        <a14:foregroundMark x1="37188" y1="23810" x2="37188" y2="23810"/>
                        <a14:foregroundMark x1="38438" y1="22050" x2="38438" y2="22050"/>
                        <a14:foregroundMark x1="83594" y1="29089" x2="83594" y2="29089"/>
                        <a14:foregroundMark x1="83281" y1="29089" x2="83281" y2="29089"/>
                        <a14:foregroundMark x1="28594" y1="12319" x2="28594" y2="12319"/>
                        <a14:foregroundMark x1="37188" y1="9938" x2="37188" y2="9938"/>
                        <a14:foregroundMark x1="58281" y1="11077" x2="58281" y2="11077"/>
                        <a14:foregroundMark x1="85313" y1="14700" x2="85313" y2="14700"/>
                        <a14:foregroundMark x1="89063" y1="13975" x2="89063" y2="13975"/>
                        <a14:foregroundMark x1="88125" y1="13147" x2="88125" y2="13147"/>
                        <a14:foregroundMark x1="85000" y1="12112" x2="85000" y2="12112"/>
                        <a14:foregroundMark x1="85625" y1="11284" x2="85625" y2="11284"/>
                        <a14:foregroundMark x1="84688" y1="11284" x2="84688" y2="11284"/>
                        <a14:foregroundMark x1="87188" y1="11491" x2="87188" y2="11491"/>
                        <a14:foregroundMark x1="83281" y1="11284" x2="83281" y2="11284"/>
                        <a14:foregroundMark x1="88125" y1="11905" x2="88125" y2="11905"/>
                        <a14:foregroundMark x1="89688" y1="12319" x2="89688" y2="12319"/>
                        <a14:foregroundMark x1="86563" y1="11284" x2="86563" y2="11284"/>
                        <a14:foregroundMark x1="87500" y1="11284" x2="87500" y2="11284"/>
                        <a14:foregroundMark x1="88125" y1="11491" x2="88125" y2="11491"/>
                        <a14:foregroundMark x1="87188" y1="10663" x2="87188" y2="10663"/>
                        <a14:foregroundMark x1="67031" y1="15321" x2="67031" y2="15321"/>
                        <a14:foregroundMark x1="58281" y1="7246" x2="58281" y2="7246"/>
                        <a14:foregroundMark x1="53594" y1="7660" x2="53594" y2="7660"/>
                        <a14:foregroundMark x1="50625" y1="7246" x2="50625" y2="7246"/>
                        <a14:foregroundMark x1="57656" y1="12526" x2="57656" y2="12526"/>
                        <a14:foregroundMark x1="57656" y1="13354" x2="57656" y2="13354"/>
                        <a14:foregroundMark x1="51563" y1="7867" x2="51563" y2="7867"/>
                        <a14:foregroundMark x1="27813" y1="7660" x2="27813" y2="7660"/>
                        <a14:foregroundMark x1="19844" y1="13561" x2="19844" y2="13561"/>
                        <a14:foregroundMark x1="37813" y1="2070" x2="37813" y2="2070"/>
                        <a14:foregroundMark x1="5781" y1="12526" x2="5781" y2="12526"/>
                        <a14:foregroundMark x1="313" y1="26087" x2="313" y2="26087"/>
                        <a14:foregroundMark x1="39063" y1="62422" x2="39063" y2="62422"/>
                        <a14:foregroundMark x1="37500" y1="61387" x2="37500" y2="61387"/>
                        <a14:foregroundMark x1="37813" y1="62422" x2="37813" y2="62422"/>
                        <a14:foregroundMark x1="42656" y1="63665" x2="42656" y2="63665"/>
                        <a14:foregroundMark x1="19531" y1="66460" x2="19531" y2="66460"/>
                        <a14:foregroundMark x1="17656" y1="66874" x2="17656" y2="66874"/>
                        <a14:backgroundMark x1="0" y1="24431" x2="0" y2="24431"/>
                        <a14:backgroundMark x1="0" y1="26294" x2="0" y2="26294"/>
                        <a14:backgroundMark x1="313" y1="25052" x2="313" y2="25052"/>
                        <a14:backgroundMark x1="313" y1="25673" x2="313" y2="25673"/>
                        <a14:backgroundMark x1="625" y1="25673" x2="625" y2="256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7980" b="23838"/>
          <a:stretch/>
        </p:blipFill>
        <p:spPr>
          <a:xfrm>
            <a:off x="12246221" y="3059896"/>
            <a:ext cx="2821838" cy="77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05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3" name="Usa National Anthem-Eaglenest-1.wav"/>
          </p:stSnd>
        </p:sndAc>
      </p:transition>
    </mc:Choice>
    <mc:Fallback xmlns="">
      <p:transition spd="slow" advTm="0">
        <p:fade/>
        <p:sndAc>
          <p:stSnd>
            <p:snd r:embed="rId9" name="Usa National Anthem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50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0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/>
      <p:bldP spid="5" grpId="0"/>
      <p:bldP spid="6" grpId="0"/>
      <p:bldP spid="7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1 Rectángulo">
            <a:extLst>
              <a:ext uri="{FF2B5EF4-FFF2-40B4-BE49-F238E27FC236}">
                <a16:creationId xmlns:a16="http://schemas.microsoft.com/office/drawing/2014/main" id="{254ED9F1-0B1C-4E30-AE56-780481CC928D}"/>
              </a:ext>
            </a:extLst>
          </p:cNvPr>
          <p:cNvSpPr/>
          <p:nvPr/>
        </p:nvSpPr>
        <p:spPr>
          <a:xfrm>
            <a:off x="6096001" y="291458"/>
            <a:ext cx="5763490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Mario Andretti 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978</a:t>
            </a:r>
            <a:endParaRPr kumimoji="0" lang="es-ES" sz="2800" b="1" i="0" u="none" strike="noStrike" kern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12 CuadroTexto">
            <a:extLst>
              <a:ext uri="{FF2B5EF4-FFF2-40B4-BE49-F238E27FC236}">
                <a16:creationId xmlns:a16="http://schemas.microsoft.com/office/drawing/2014/main" id="{2C98A6CC-5E31-4854-A487-2B0C6A52C2AA}"/>
              </a:ext>
            </a:extLst>
          </p:cNvPr>
          <p:cNvSpPr txBox="1"/>
          <p:nvPr/>
        </p:nvSpPr>
        <p:spPr>
          <a:xfrm>
            <a:off x="1575750" y="176823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5" name="1 Rectángulo">
            <a:extLst>
              <a:ext uri="{FF2B5EF4-FFF2-40B4-BE49-F238E27FC236}">
                <a16:creationId xmlns:a16="http://schemas.microsoft.com/office/drawing/2014/main" id="{54F987DE-9F7D-4E53-8C58-EF6C986BB7B1}"/>
              </a:ext>
            </a:extLst>
          </p:cNvPr>
          <p:cNvSpPr/>
          <p:nvPr/>
        </p:nvSpPr>
        <p:spPr>
          <a:xfrm>
            <a:off x="7777578" y="4638383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>
            <a:extLst>
              <a:ext uri="{FF2B5EF4-FFF2-40B4-BE49-F238E27FC236}">
                <a16:creationId xmlns:a16="http://schemas.microsoft.com/office/drawing/2014/main" id="{E77B4A1A-196A-4A7A-A5CB-E78693F4B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742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40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arretera, exterior, rojo, edificio&#10;&#10;Descripción generada con confianza muy alta">
            <a:extLst>
              <a:ext uri="{FF2B5EF4-FFF2-40B4-BE49-F238E27FC236}">
                <a16:creationId xmlns:a16="http://schemas.microsoft.com/office/drawing/2014/main" id="{D233B688-E50C-41DC-A422-6461A160C3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288"/>
            <a:ext cx="12192000" cy="6872288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3167045" y="574725"/>
            <a:ext cx="5910040" cy="331186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Mario Andretti 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978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8B18420D-E97F-4850-86F2-1B60542D694A}"/>
              </a:ext>
            </a:extLst>
          </p:cNvPr>
          <p:cNvSpPr/>
          <p:nvPr/>
        </p:nvSpPr>
        <p:spPr>
          <a:xfrm rot="21235070">
            <a:off x="7777585" y="5303962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04144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0">
        <p15:prstTrans prst="curtains"/>
        <p:sndAc>
          <p:stSnd>
            <p:snd r:embed="rId4" name="Mario P-Eaglenest-1.wav"/>
          </p:stSnd>
        </p:sndAc>
      </p:transition>
    </mc:Choice>
    <mc:Fallback>
      <p:transition spd="slow" advClick="0" advTm="0">
        <p:fade/>
        <p:sndAc>
          <p:stSnd>
            <p:snd r:embed="rId4" name="Mario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id="{0A0AF376-B9E1-4FCA-812D-D4E42069C7C7}"/>
              </a:ext>
            </a:extLst>
          </p:cNvPr>
          <p:cNvGrpSpPr/>
          <p:nvPr/>
        </p:nvGrpSpPr>
        <p:grpSpPr>
          <a:xfrm>
            <a:off x="974035" y="565705"/>
            <a:ext cx="3796748" cy="5775460"/>
            <a:chOff x="347379" y="557007"/>
            <a:chExt cx="3598570" cy="5686631"/>
          </a:xfrm>
        </p:grpSpPr>
        <p:pic>
          <p:nvPicPr>
            <p:cNvPr id="7" name="Imagen 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4D727E30-62B6-47FC-83A9-A763F32B378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379" y="557007"/>
              <a:ext cx="3598570" cy="5686631"/>
            </a:xfrm>
            <a:prstGeom prst="rect">
              <a:avLst/>
            </a:prstGeom>
          </p:spPr>
        </p:pic>
        <p:pic>
          <p:nvPicPr>
            <p:cNvPr id="1025" name="Imagen 8" descr="Mario Andretti 2009 Indy 500 Pole Day.JPG">
              <a:extLst>
                <a:ext uri="{FF2B5EF4-FFF2-40B4-BE49-F238E27FC236}">
                  <a16:creationId xmlns:a16="http://schemas.microsoft.com/office/drawing/2014/main" id="{5C4E15C1-8B01-4DC6-BBB1-13FC5F1A56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882" y="633899"/>
              <a:ext cx="3506189" cy="55097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2ED067E-CA9A-40C5-8621-F6E6D495FE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8282" y="397541"/>
            <a:ext cx="5555671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Mario</a:t>
            </a:r>
            <a:r>
              <a:rPr kumimoji="0" lang="es-ES" altLang="es-MX" sz="6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Andretti</a:t>
            </a:r>
            <a:endParaRPr lang="es-MX" altLang="es-MX" sz="6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4" y="28238620"/>
            <a:ext cx="11525515" cy="1876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Datos</a:t>
            </a:r>
            <a:r>
              <a:rPr kumimoji="0" lang="es-ES" altLang="es-MX" sz="4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personales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Nacionalidad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Estados Unidos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deportiva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Competiciones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1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Años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en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activo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1968-1972, 1974-1982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s-MX" sz="3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Equipos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Lotus, March,  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Ferrari, </a:t>
            </a:r>
            <a:r>
              <a:rPr kumimoji="0" lang="en-U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Parnelli</a:t>
            </a: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Alfa Romeo, Williams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comenzadas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131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Campeonatos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mundiales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(1978)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Podios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Poles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Vueltas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rápidas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Primera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Estados Unidos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1968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Primera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Sudáfrica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1971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Última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Países Bajos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Última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Las Vegas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1982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01037CE-93CA-45A6-93CC-B2D8E187A75B}"/>
              </a:ext>
            </a:extLst>
          </p:cNvPr>
          <p:cNvSpPr/>
          <p:nvPr/>
        </p:nvSpPr>
        <p:spPr>
          <a:xfrm>
            <a:off x="5848359" y="1762231"/>
            <a:ext cx="6096000" cy="476027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Datos</a:t>
            </a:r>
            <a:r>
              <a:rPr lang="es-ES" altLang="es-MX" sz="4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personales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Nacionalidad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Estados Unidos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deportiva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Competiciones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1</a:t>
            </a: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Años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en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activo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1968-1972, 1974-1982</a:t>
            </a:r>
          </a:p>
        </p:txBody>
      </p:sp>
    </p:spTree>
    <p:extLst>
      <p:ext uri="{BB962C8B-B14F-4D97-AF65-F5344CB8AC3E}">
        <p14:creationId xmlns:p14="http://schemas.microsoft.com/office/powerpoint/2010/main" val="946095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Andretti 1-Eaglenest-1.wav"/>
          </p:stSnd>
        </p:sndAc>
      </p:transition>
    </mc:Choice>
    <mc:Fallback xmlns="">
      <p:transition spd="slow" advTm="0">
        <p:fade/>
        <p:sndAc>
          <p:stSnd>
            <p:snd r:embed="rId6" name="Andretti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9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40E1D42-93DA-4F53-81C9-1B07CADEC139}"/>
              </a:ext>
            </a:extLst>
          </p:cNvPr>
          <p:cNvGrpSpPr/>
          <p:nvPr/>
        </p:nvGrpSpPr>
        <p:grpSpPr>
          <a:xfrm>
            <a:off x="6837637" y="557007"/>
            <a:ext cx="3733513" cy="5529468"/>
            <a:chOff x="8129588" y="557007"/>
            <a:chExt cx="3733513" cy="5529468"/>
          </a:xfrm>
        </p:grpSpPr>
        <p:pic>
          <p:nvPicPr>
            <p:cNvPr id="10" name="Imagen 9" descr="Imagen que contiene persona, hombre, exterior, sujetando&#10;&#10;Descripción generada con confianza muy alta">
              <a:extLst>
                <a:ext uri="{FF2B5EF4-FFF2-40B4-BE49-F238E27FC236}">
                  <a16:creationId xmlns:a16="http://schemas.microsoft.com/office/drawing/2014/main" id="{6E583B6B-F085-42E8-9524-12B03353AB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07379" y="657023"/>
              <a:ext cx="3536520" cy="5304782"/>
            </a:xfrm>
            <a:prstGeom prst="rect">
              <a:avLst/>
            </a:prstGeom>
          </p:spPr>
        </p:pic>
        <p:pic>
          <p:nvPicPr>
            <p:cNvPr id="7" name="Imagen 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EBFBC500-FA2F-4640-A0C9-E9ADFB7F4F0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9588" y="557007"/>
              <a:ext cx="3733513" cy="5529468"/>
            </a:xfrm>
            <a:prstGeom prst="rect">
              <a:avLst/>
            </a:prstGeom>
          </p:spPr>
        </p:pic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4" y="28238620"/>
            <a:ext cx="11525515" cy="1876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Datos</a:t>
            </a:r>
            <a:r>
              <a:rPr kumimoji="0" lang="es-ES" altLang="es-MX" sz="4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personales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Nacionalidad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Estados Unidos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deportiva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Competiciones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1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Años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en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activo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1968-1972, 1974-1982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s-MX" sz="3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Equipos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Lotus, March,  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Ferrari, </a:t>
            </a:r>
            <a:r>
              <a:rPr kumimoji="0" lang="en-U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Parnelli</a:t>
            </a: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Alfa Romeo, Williams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comenzadas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131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Campeonatos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mundiales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(1978)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Podios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Poles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Vueltas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rápidas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Primera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Estados Unidos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1968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Primera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Sudáfrica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1971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Última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Países Bajos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Última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Las Vegas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1982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BC09188-0E33-47B8-B79D-F91EACA930BA}"/>
              </a:ext>
            </a:extLst>
          </p:cNvPr>
          <p:cNvSpPr/>
          <p:nvPr/>
        </p:nvSpPr>
        <p:spPr>
          <a:xfrm>
            <a:off x="1357744" y="225213"/>
            <a:ext cx="4738255" cy="6427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s-MX" sz="3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Equipos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lvl="0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Lotus,      March,  </a:t>
            </a:r>
            <a:endParaRPr lang="es-MX" altLang="es-MX" sz="20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Ferrari,      </a:t>
            </a:r>
            <a:r>
              <a:rPr lang="en-US" altLang="es-MX" sz="2000" b="1" dirty="0" err="1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Parnelli</a:t>
            </a:r>
            <a:r>
              <a:rPr lang="en-U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endParaRPr lang="es-MX" altLang="es-MX" sz="20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Alfa Romeo,      Williams</a:t>
            </a: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Carreras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comenzadas</a:t>
            </a: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131</a:t>
            </a: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Campeonatos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mundiales</a:t>
            </a: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(1978)</a:t>
            </a: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Podios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</a:t>
            </a: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endParaRPr lang="es-ES" altLang="es-MX" sz="2000" b="1" dirty="0">
              <a:solidFill>
                <a:srgbClr val="000000"/>
              </a:solidFill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Poles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1916428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500" accel="50000" fill="hold">
                                          <p:stCondLst>
                                            <p:cond delay="9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500" accel="50000" fill="hold">
                                          <p:stCondLst>
                                            <p:cond delay="9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9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98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4" y="28238620"/>
            <a:ext cx="11525515" cy="1876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Datos</a:t>
            </a:r>
            <a:r>
              <a:rPr kumimoji="0" lang="es-ES" altLang="es-MX" sz="4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personales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Nacionalidad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Estados Unidos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deportiva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Competiciones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1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Años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en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activo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1968-1972, 1974-1982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s-MX" sz="32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Equipos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Lotus, March,  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Ferrari, </a:t>
            </a:r>
            <a:r>
              <a:rPr kumimoji="0" lang="en-U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Parnelli</a:t>
            </a: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Alfa Romeo, Williams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comenzadas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131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Campeonatos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mundiales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(1978)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Podios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Poles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Vueltas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rápidas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Primera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Estados Unidos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1968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Primera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Sudáfrica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1971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Última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Países Bajos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Última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Las Vegas</a:t>
            </a:r>
            <a:endParaRPr kumimoji="0" lang="es-MX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1982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A8AB31C-0540-4B9F-8622-FE9DCE44BA12}"/>
              </a:ext>
            </a:extLst>
          </p:cNvPr>
          <p:cNvSpPr/>
          <p:nvPr/>
        </p:nvSpPr>
        <p:spPr>
          <a:xfrm>
            <a:off x="5257798" y="391472"/>
            <a:ext cx="6934201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Vueltas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rápidas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Primera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Estados Unidos</a:t>
            </a:r>
            <a:endParaRPr lang="es-MX" altLang="es-MX" sz="20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1968</a:t>
            </a: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Primera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Sudáfrica</a:t>
            </a:r>
            <a:endParaRPr lang="es-MX" altLang="es-MX" sz="20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1971</a:t>
            </a: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Última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victoria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los Países Bajos</a:t>
            </a:r>
            <a:endParaRPr lang="es-MX" altLang="es-MX" sz="20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endParaRPr lang="es-MX" altLang="es-MX" sz="32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Última</a:t>
            </a:r>
            <a:r>
              <a:rPr lang="es-ES" altLang="es-MX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carrera</a:t>
            </a:r>
            <a:endParaRPr lang="es-MX" alt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Monotype Corsiva" panose="03010101010201010101" pitchFamily="66" charset="0"/>
              <a:cs typeface="Arial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Las Vegas</a:t>
            </a:r>
            <a:endParaRPr lang="es-MX" altLang="es-MX" sz="2000" b="1" dirty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 lvl="0" algn="ctr" eaLnBrk="0" fontAlgn="base" hangingPunct="0">
              <a:lnSpc>
                <a:spcPts val="26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1982</a:t>
            </a: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1103BC81-1B19-4C15-BD80-162F8A5C73B0}"/>
              </a:ext>
            </a:extLst>
          </p:cNvPr>
          <p:cNvGrpSpPr/>
          <p:nvPr/>
        </p:nvGrpSpPr>
        <p:grpSpPr>
          <a:xfrm>
            <a:off x="736878" y="598837"/>
            <a:ext cx="4257675" cy="5686631"/>
            <a:chOff x="1000123" y="570261"/>
            <a:chExt cx="4257675" cy="5686631"/>
          </a:xfrm>
        </p:grpSpPr>
        <p:pic>
          <p:nvPicPr>
            <p:cNvPr id="6" name="Imagen 5" descr="Imagen que contiene persona, hombre&#10;&#10;Descripción generada con confianza muy alta">
              <a:extLst>
                <a:ext uri="{FF2B5EF4-FFF2-40B4-BE49-F238E27FC236}">
                  <a16:creationId xmlns:a16="http://schemas.microsoft.com/office/drawing/2014/main" id="{DE833F2F-115A-432E-8FA2-04A20BB137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4"/>
            <a:stretch/>
          </p:blipFill>
          <p:spPr>
            <a:xfrm>
              <a:off x="1000123" y="704766"/>
              <a:ext cx="4157666" cy="5457764"/>
            </a:xfrm>
            <a:prstGeom prst="rect">
              <a:avLst/>
            </a:prstGeom>
          </p:spPr>
        </p:pic>
        <p:pic>
          <p:nvPicPr>
            <p:cNvPr id="9" name="Imagen 8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5BF69624-3EF5-4377-8EA4-4C2E7FD6F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0123" y="570261"/>
              <a:ext cx="4257675" cy="56866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41365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15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5504" y="376968"/>
            <a:ext cx="624649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Mario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Gabriel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Monotype Corsiva" panose="03010101010201010101" pitchFamily="66" charset="0"/>
                <a:cs typeface="Arial"/>
              </a:rPr>
              <a:t>Andretti</a:t>
            </a:r>
            <a:r>
              <a:rPr kumimoji="0" lang="es-ES" altLang="es-MX" sz="3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nació el 28 de febrero de 1940 (77 años) en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Motovun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antigua ciudad italiana en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Istria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un ex-piloto de automovilismo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italo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-estadounidense.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exterior, árbol, suelo, mamífero&#10;&#10;Descripción generada con confianza muy alta">
            <a:extLst>
              <a:ext uri="{FF2B5EF4-FFF2-40B4-BE49-F238E27FC236}">
                <a16:creationId xmlns:a16="http://schemas.microsoft.com/office/drawing/2014/main" id="{4D121018-142E-48BC-8AD4-8C7AB97F69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16" y="572239"/>
            <a:ext cx="5740988" cy="457126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árbol, exterior, carretera, hierba&#10;&#10;Descripción generada con confianza muy alta">
            <a:extLst>
              <a:ext uri="{FF2B5EF4-FFF2-40B4-BE49-F238E27FC236}">
                <a16:creationId xmlns:a16="http://schemas.microsoft.com/office/drawing/2014/main" id="{51D7E4FF-FEEA-4B74-80FC-A9DD638A8E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477" y="1985961"/>
            <a:ext cx="5802344" cy="428624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49DF3DD0-C5A9-41D8-9020-559AF2994B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872" y="5594895"/>
            <a:ext cx="624649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su carrera, se destacó tanto en monoplazas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en stock cars y sport prototipos.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231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2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112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5212" y="993075"/>
            <a:ext cx="477678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Ganó cuatro veces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Campeonato Nacional del USAC,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campeonato mundial de Fórmula Uno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año 1978.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BF7160-ECD9-49D4-9EFD-B9DCB78384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59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Andretti es la primera y única persona en ganar las 500 Millas de Indianápolis, las 500 Millas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Daytona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la Fórmula 1.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736E821-4E1F-4F43-93E4-9325E08D92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609310"/>
            <a:ext cx="554794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Además, ganó una edición de las 24 Horas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Daytona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tres de las 12 Horas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Sebring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del International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Race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Champions.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7" name="Imagen 6" descr="Imagen que contiene carretera, exterior, edificio, camión&#10;&#10;Descripción generada con confianza muy alta">
            <a:extLst>
              <a:ext uri="{FF2B5EF4-FFF2-40B4-BE49-F238E27FC236}">
                <a16:creationId xmlns:a16="http://schemas.microsoft.com/office/drawing/2014/main" id="{8295E900-E33B-4107-BA22-38A9E8898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7849" y="3706049"/>
            <a:ext cx="6310319" cy="289222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hierba, exterior, campo, negro&#10;&#10;Descripción generada con confianza muy alta">
            <a:extLst>
              <a:ext uri="{FF2B5EF4-FFF2-40B4-BE49-F238E27FC236}">
                <a16:creationId xmlns:a16="http://schemas.microsoft.com/office/drawing/2014/main" id="{2C7636DE-771E-4CAB-9DB6-A8DB76BAD5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89" y="340353"/>
            <a:ext cx="7049420" cy="284250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82271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71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4454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142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40242"/>
            <a:ext cx="12192000" cy="6386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altLang="es-MX" sz="72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Edwardian Script ITC" panose="030303020407070D0804" pitchFamily="66" charset="0"/>
                <a:cs typeface="Arial" panose="020B0604020202020204" pitchFamily="34" charset="0"/>
              </a:rPr>
              <a:t>Primeros años de vida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exterior, cielo, automóvil, carretera&#10;&#10;Descripción generada con confianza muy alta">
            <a:extLst>
              <a:ext uri="{FF2B5EF4-FFF2-40B4-BE49-F238E27FC236}">
                <a16:creationId xmlns:a16="http://schemas.microsoft.com/office/drawing/2014/main" id="{6C34A584-537B-4FB6-A155-921E098D9A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03" y="184655"/>
            <a:ext cx="10211989" cy="57303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92736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86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686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086926"/>
            <a:ext cx="773083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la Segunda Guerra Mundial,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Istria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pasó a ser parte de Yugoslavia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su familia, como muchos otros italianos, huyeron en 1948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pasaron los siete años siguientes en un campo de refugiados.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s-MX" sz="2000" b="1" dirty="0">
              <a:solidFill>
                <a:srgbClr val="000000"/>
              </a:solidFill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Finalmente la familia Andretti se estableció en Nazareth, Pennsylvania,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Estados Unidos.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B5580BF-BFDB-4CF6-8E99-A852F4FABE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2290" y="142199"/>
            <a:ext cx="4599710" cy="1644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Nació en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Montona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ciudad de la península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Istria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(que en ese momento era italiana).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Hoy día la ciudad se llama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Motovun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queda en Croacia.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persona, foto, pose, exterior&#10;&#10;Descripción generada con confianza muy alta">
            <a:extLst>
              <a:ext uri="{FF2B5EF4-FFF2-40B4-BE49-F238E27FC236}">
                <a16:creationId xmlns:a16="http://schemas.microsoft.com/office/drawing/2014/main" id="{82D69487-A4F3-44EC-9BD6-99CA31C3B4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836" y="1866446"/>
            <a:ext cx="4127306" cy="472693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2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persona, niño, foto, pequeño&#10;&#10;Descripción generada con confianza muy alta">
            <a:extLst>
              <a:ext uri="{FF2B5EF4-FFF2-40B4-BE49-F238E27FC236}">
                <a16:creationId xmlns:a16="http://schemas.microsoft.com/office/drawing/2014/main" id="{37517FA9-0C00-4DCD-B27D-9485636D38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50" y="277091"/>
            <a:ext cx="6894275" cy="465594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2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1591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0"/>
                            </p:stCondLst>
                            <p:childTnLst>
                              <p:par>
                                <p:cTn id="24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3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6664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cielo, exterior, carretera, automóvil&#10;&#10;Descripción generada con confianza muy alta">
            <a:extLst>
              <a:ext uri="{FF2B5EF4-FFF2-40B4-BE49-F238E27FC236}">
                <a16:creationId xmlns:a16="http://schemas.microsoft.com/office/drawing/2014/main" id="{6546F504-DA31-4619-815E-D6A31B22C0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81" y="609091"/>
            <a:ext cx="9838374" cy="565316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233D9633-57A1-4FA8-A93E-9ECE8DB16F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72256" y="2490006"/>
            <a:ext cx="2119744" cy="190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1959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comenzó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correr un viejo automóvil Hudson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pistas de tierra cerca de la ciudad donde vivía.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450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64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automóvil, exterior, cielo, edificio&#10;&#10;Descripción generada con confianza muy alta">
            <a:extLst>
              <a:ext uri="{FF2B5EF4-FFF2-40B4-BE49-F238E27FC236}">
                <a16:creationId xmlns:a16="http://schemas.microsoft.com/office/drawing/2014/main" id="{AE8B21BE-DC6B-4800-9214-A0760EE6B1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43"/>
          <a:stretch/>
        </p:blipFill>
        <p:spPr>
          <a:xfrm>
            <a:off x="1179723" y="281652"/>
            <a:ext cx="4680763" cy="30262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exterior, automóvil, cielo, edificio&#10;&#10;Descripción generada con confianza muy alta">
            <a:extLst>
              <a:ext uri="{FF2B5EF4-FFF2-40B4-BE49-F238E27FC236}">
                <a16:creationId xmlns:a16="http://schemas.microsoft.com/office/drawing/2014/main" id="{B521EF8A-966A-49CD-8640-3BB7A849E5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505" y="272559"/>
            <a:ext cx="5264726" cy="303536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automóvil, exterior, camión&#10;&#10;Descripción generada con confianza muy alta">
            <a:extLst>
              <a:ext uri="{FF2B5EF4-FFF2-40B4-BE49-F238E27FC236}">
                <a16:creationId xmlns:a16="http://schemas.microsoft.com/office/drawing/2014/main" id="{96DCEF05-3924-4170-B351-0012FC737A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71" y="3575850"/>
            <a:ext cx="5514109" cy="303276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Imagen 11" descr="Imagen que contiene automóvil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DD29830C-D66D-4522-80D1-DD7CE53AC2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126" y="3575850"/>
            <a:ext cx="5297397" cy="303276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35924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4634" y="1099834"/>
            <a:ext cx="270423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hermano gemelo, Aldo,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corría en las mismas pistas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con el mismo automóvil,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ellos no le decían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sus padres </a:t>
            </a:r>
          </a:p>
          <a:p>
            <a:pPr marL="0" marR="0" lvl="0" indent="0" algn="ctr" defTabSz="914400" rtl="0" eaLnBrk="0" fontAlgn="base" latinLnBrk="0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estaban corriendo.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E60D07BE-358C-40BC-9237-A49C93466547}"/>
              </a:ext>
            </a:extLst>
          </p:cNvPr>
          <p:cNvGrpSpPr>
            <a:grpSpLocks noChangeAspect="1"/>
          </p:cNvGrpSpPr>
          <p:nvPr/>
        </p:nvGrpSpPr>
        <p:grpSpPr>
          <a:xfrm>
            <a:off x="8229382" y="869749"/>
            <a:ext cx="3642259" cy="5143128"/>
            <a:chOff x="6229349" y="514144"/>
            <a:chExt cx="3890661" cy="5686631"/>
          </a:xfrm>
        </p:grpSpPr>
        <p:pic>
          <p:nvPicPr>
            <p:cNvPr id="6" name="Imagen 5" descr="Imagen que contiene exterior, foto, persona, pose&#10;&#10;Descripción generada con confianza muy alta">
              <a:extLst>
                <a:ext uri="{FF2B5EF4-FFF2-40B4-BE49-F238E27FC236}">
                  <a16:creationId xmlns:a16="http://schemas.microsoft.com/office/drawing/2014/main" id="{1536139D-673E-4CA7-82E8-7337F18E04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229349" y="589795"/>
              <a:ext cx="3814763" cy="5510967"/>
            </a:xfrm>
            <a:prstGeom prst="rect">
              <a:avLst/>
            </a:prstGeom>
          </p:spPr>
        </p:pic>
        <p:pic>
          <p:nvPicPr>
            <p:cNvPr id="7" name="Imagen 6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33AD79F5-E325-4765-90F4-FD8803D3D0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9349" y="514144"/>
              <a:ext cx="3890661" cy="5686631"/>
            </a:xfrm>
            <a:prstGeom prst="rect">
              <a:avLst/>
            </a:prstGeom>
          </p:spPr>
        </p:pic>
      </p:grpSp>
      <p:pic>
        <p:nvPicPr>
          <p:cNvPr id="9" name="Imagen 8" descr="Imagen que contiene carretera, exterior, edificio&#10;&#10;Descripción generada con confianza muy alta">
            <a:extLst>
              <a:ext uri="{FF2B5EF4-FFF2-40B4-BE49-F238E27FC236}">
                <a16:creationId xmlns:a16="http://schemas.microsoft.com/office/drawing/2014/main" id="{7E824988-44DF-4018-9456-C2FDDF0BAA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86" y="156092"/>
            <a:ext cx="5290335" cy="310145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B05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1" name="Imagen 10" descr="Imagen que contiene cielo, carretera, exterior, automóvil&#10;&#10;Descripción generada con confianza muy alta">
            <a:extLst>
              <a:ext uri="{FF2B5EF4-FFF2-40B4-BE49-F238E27FC236}">
                <a16:creationId xmlns:a16="http://schemas.microsoft.com/office/drawing/2014/main" id="{5D9179A8-CC46-49E5-AE9D-6626A27D46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70" y="3522143"/>
            <a:ext cx="7620000" cy="30956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774254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2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4" y="3093270"/>
            <a:ext cx="1152551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Aldo resultó gravemente herido en un accidente cerca del final de la temporada,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sufrió una fractura de cráneo y dejó de correr;… sus padres no estaban contentos al saber que sus gemelos corrían.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7175014-2A11-419A-B2A4-3EDD4DF43D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7745" y="1080518"/>
            <a:ext cx="2790392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gemelos lograron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victorias cada uno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sus primeras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cuatro carreras.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69F08EB9-9E65-493E-8851-EBC713364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4899" y="4663410"/>
            <a:ext cx="300035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obtuvo 21 victorias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46 carreras de stock cars modificados en 1960 y 1961.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7" name="Imagen 6" descr="Imagen que contiene carretera, exterior, cielo&#10;&#10;Descripción generada con confianza muy alta">
            <a:extLst>
              <a:ext uri="{FF2B5EF4-FFF2-40B4-BE49-F238E27FC236}">
                <a16:creationId xmlns:a16="http://schemas.microsoft.com/office/drawing/2014/main" id="{31BEBD50-EAA0-4817-8D7E-57AE05B484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04" y="258059"/>
            <a:ext cx="4959921" cy="278995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automóvil, interior, edificio, aparcado&#10;&#10;Descripción generada con confianza muy alta">
            <a:extLst>
              <a:ext uri="{FF2B5EF4-FFF2-40B4-BE49-F238E27FC236}">
                <a16:creationId xmlns:a16="http://schemas.microsoft.com/office/drawing/2014/main" id="{A666B5ED-5BCF-4861-BC5C-0E9E536A6F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013" y="3888563"/>
            <a:ext cx="4054191" cy="271203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Imagen 10" descr="Imagen que contiene cielo, automóvil, exterior, camión&#10;&#10;Descripción generada con confianza muy alta">
            <a:extLst>
              <a:ext uri="{FF2B5EF4-FFF2-40B4-BE49-F238E27FC236}">
                <a16:creationId xmlns:a16="http://schemas.microsoft.com/office/drawing/2014/main" id="{4695B093-0A2A-43DE-BAEC-F37A8B48D3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493" y="3841176"/>
            <a:ext cx="4157650" cy="275964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" name="Imagen 12" descr="Imagen que contiene exterior, carretera, hierba, pista&#10;&#10;Descripción generada con confianza muy alta">
            <a:extLst>
              <a:ext uri="{FF2B5EF4-FFF2-40B4-BE49-F238E27FC236}">
                <a16:creationId xmlns:a16="http://schemas.microsoft.com/office/drawing/2014/main" id="{12E73443-7A7E-47DE-8FBF-840645F1C3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013" y="276213"/>
            <a:ext cx="4048133" cy="27881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56798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23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6708"/>
                            </p:stCondLst>
                            <p:childTnLst>
                              <p:par>
                                <p:cTn id="22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1708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1794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hierba, carretera, exterior, pequeño&#10;&#10;Descripción generada con confianza muy alta">
            <a:extLst>
              <a:ext uri="{FF2B5EF4-FFF2-40B4-BE49-F238E27FC236}">
                <a16:creationId xmlns:a16="http://schemas.microsoft.com/office/drawing/2014/main" id="{5B583BD9-9D14-42F5-8E34-ED88E0CA17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58727" y="14288"/>
            <a:ext cx="12192000" cy="6857999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475" y="3071183"/>
            <a:ext cx="11515724" cy="73096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ES" altLang="es-MX" sz="96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NASCAR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486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1675" y="1544390"/>
            <a:ext cx="42628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compitió en catorce carreras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Copa NASCAR entre 1967 y 1969,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mayoría para Holman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Moody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transporte&#10;&#10;Descripción generada con confianza alta">
            <a:extLst>
              <a:ext uri="{FF2B5EF4-FFF2-40B4-BE49-F238E27FC236}">
                <a16:creationId xmlns:a16="http://schemas.microsoft.com/office/drawing/2014/main" id="{9D63CA56-6B6A-48B6-B743-2E55391270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939" y="612199"/>
            <a:ext cx="5617830" cy="3391765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78A984F2-997E-437F-9F1C-C7D39BA6F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9326" y="5005200"/>
            <a:ext cx="431482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piloto logró una victoria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500 Millas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Daytona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1967.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7" name="Imagen 6" descr="Imagen que contiene persona, foto, hombre, de pie&#10;&#10;Descripción generada con confianza muy alta">
            <a:extLst>
              <a:ext uri="{FF2B5EF4-FFF2-40B4-BE49-F238E27FC236}">
                <a16:creationId xmlns:a16="http://schemas.microsoft.com/office/drawing/2014/main" id="{B577DECC-5539-4EC2-8109-F3E9AEA535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43" y="3047805"/>
            <a:ext cx="5734050" cy="328612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64114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474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908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3546"/>
            <a:ext cx="12192000" cy="10156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s-MX" sz="6000" b="1" dirty="0" err="1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Monoplazas</a:t>
            </a:r>
            <a:r>
              <a:rPr lang="en-US" altLang="es-MX" sz="6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 Midget cars</a:t>
            </a:r>
            <a:endParaRPr lang="es-ES" altLang="es-MX" sz="6000" b="1" dirty="0">
              <a:ln w="19050">
                <a:solidFill>
                  <a:srgbClr val="C00000"/>
                </a:solidFill>
              </a:ln>
              <a:solidFill>
                <a:schemeClr val="accent5">
                  <a:lumMod val="75000"/>
                </a:schemeClr>
              </a:solidFill>
              <a:latin typeface="Lucida Calligraphy" panose="03010101010101010101" pitchFamily="66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carretera, exterior, hierba, motocicleta&#10;&#10;Descripción generada con confianza muy alta">
            <a:extLst>
              <a:ext uri="{FF2B5EF4-FFF2-40B4-BE49-F238E27FC236}">
                <a16:creationId xmlns:a16="http://schemas.microsoft.com/office/drawing/2014/main" id="{F00C44EA-87B3-4BAB-8616-E173C6FE8F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752" y="1600205"/>
            <a:ext cx="8405816" cy="504348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15459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803509"/>
            <a:ext cx="6270744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Comenzó corriendo las carreras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midget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3/4 de tamaño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American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Quarter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Midget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Racing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Association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invierno para ser vistos por los propietarios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los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midget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tamaño completo.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9098F64-0EC0-444D-B3A2-2169DB7B9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1834" y="1614919"/>
            <a:ext cx="554129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Andretti compitió con autos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midget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entre 1961 y 1963.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hierba, carrera de coches&#10;&#10;Descripción generada con confianza muy alta">
            <a:extLst>
              <a:ext uri="{FF2B5EF4-FFF2-40B4-BE49-F238E27FC236}">
                <a16:creationId xmlns:a16="http://schemas.microsoft.com/office/drawing/2014/main" id="{BF5CE5CB-D0A4-409A-A1DF-AA7D15E303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3" y="572603"/>
            <a:ext cx="5763281" cy="3666888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exterior, edificio&#10;&#10;Descripción generada con confianza muy alta">
            <a:extLst>
              <a:ext uri="{FF2B5EF4-FFF2-40B4-BE49-F238E27FC236}">
                <a16:creationId xmlns:a16="http://schemas.microsoft.com/office/drawing/2014/main" id="{49BC9A26-2D79-41DD-B47D-862DD3FD1E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744" y="2981242"/>
            <a:ext cx="5724516" cy="327013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0297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872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3522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persona, rojo, sentado, hombre&#10;&#10;Descripción generada con confianza muy alta">
            <a:extLst>
              <a:ext uri="{FF2B5EF4-FFF2-40B4-BE49-F238E27FC236}">
                <a16:creationId xmlns:a16="http://schemas.microsoft.com/office/drawing/2014/main" id="{42D9365D-F230-4D99-8AA6-823C5AB9D7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637" y="557223"/>
            <a:ext cx="5753089" cy="45377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persona, foto, pose, grupo&#10;&#10;Descripción generada con confianza muy alta">
            <a:extLst>
              <a:ext uri="{FF2B5EF4-FFF2-40B4-BE49-F238E27FC236}">
                <a16:creationId xmlns:a16="http://schemas.microsoft.com/office/drawing/2014/main" id="{F17E53D3-3EF7-4B46-9C82-71655BB3E0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82" y="2028825"/>
            <a:ext cx="5657831" cy="424337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3914" y="5333821"/>
            <a:ext cx="49474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Andretti ganó tres carreras en dos pistas diferentes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Labor Day en 1963.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B7946C-7CA6-4CBB-B5CB-1DD54CB859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5963" y="1208377"/>
            <a:ext cx="411003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Él compitió en más de cien eventos en 1963.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466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692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69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306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rretera, hierba, exterior, hombre&#10;&#10;Descripción generada con confianza muy alta">
            <a:extLst>
              <a:ext uri="{FF2B5EF4-FFF2-40B4-BE49-F238E27FC236}">
                <a16:creationId xmlns:a16="http://schemas.microsoft.com/office/drawing/2014/main" id="{962049E2-F93F-4535-BB74-0E96F44002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71" y="3542953"/>
            <a:ext cx="5486398" cy="3051808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exterior, automóvil, carretera, edificio&#10;&#10;Descripción generada con confianza muy alta">
            <a:extLst>
              <a:ext uri="{FF2B5EF4-FFF2-40B4-BE49-F238E27FC236}">
                <a16:creationId xmlns:a16="http://schemas.microsoft.com/office/drawing/2014/main" id="{F636C16B-BC13-47DB-AF1F-B3321B04E2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652" y="275933"/>
            <a:ext cx="7515357" cy="303530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 descr="Imagen que contiene cortadora de césped&#10;&#10;Descripción generada con confianza muy alta">
            <a:extLst>
              <a:ext uri="{FF2B5EF4-FFF2-40B4-BE49-F238E27FC236}">
                <a16:creationId xmlns:a16="http://schemas.microsoft.com/office/drawing/2014/main" id="{CE3CDECB-0F7E-44D4-8C97-845F42A16F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797" y="3543412"/>
            <a:ext cx="5461028" cy="30513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29413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873" y="5602934"/>
            <a:ext cx="541712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siguiente peldaño en el mundo de las carreras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Costa Este de los Estados Unidos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 correr en sprint cars en el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United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Racing Club (URC).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88376E-A216-4AD7-8F0E-5BF6365680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4382" y="1504323"/>
            <a:ext cx="536092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ganó una carrera en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Flemington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Nueva Jersey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dos eventos en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Hatfield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Pennsylvania.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10" name="Imagen 9" descr="Imagen que contiene persona, grupo, foto, personas&#10;&#10;Descripción generada con confianza muy alta">
            <a:extLst>
              <a:ext uri="{FF2B5EF4-FFF2-40B4-BE49-F238E27FC236}">
                <a16:creationId xmlns:a16="http://schemas.microsoft.com/office/drawing/2014/main" id="{C669DE48-CC0D-472D-92DA-AE12BA8BF9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044"/>
            <a:ext cx="5944382" cy="480751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Imagen 11" descr="Imagen que contiene carretera, exterior, cielo, hierba&#10;&#10;Descripción generada con confianza muy alta">
            <a:extLst>
              <a:ext uri="{FF2B5EF4-FFF2-40B4-BE49-F238E27FC236}">
                <a16:creationId xmlns:a16="http://schemas.microsoft.com/office/drawing/2014/main" id="{F412FAB6-CBDF-438A-909A-1D57E341EC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108" y="3091927"/>
            <a:ext cx="5721923" cy="322573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32382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986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471416"/>
            <a:ext cx="623614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ocasión, viajó desde Canadá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Mechanicsburg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Pensilvania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la esperanza de encontrar una asiento en un evento,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se fue con las manos vacías.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carretera, cielo, pista&#10;&#10;Descripción generada con confianza alta">
            <a:extLst>
              <a:ext uri="{FF2B5EF4-FFF2-40B4-BE49-F238E27FC236}">
                <a16:creationId xmlns:a16="http://schemas.microsoft.com/office/drawing/2014/main" id="{68ED492F-5010-47C2-8324-718EE0354B4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25" b="19081"/>
          <a:stretch/>
        </p:blipFill>
        <p:spPr>
          <a:xfrm>
            <a:off x="200024" y="561136"/>
            <a:ext cx="6245131" cy="3484391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30CCC9F8-7815-4615-B3AE-41A3F3F5E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2307" y="1005798"/>
            <a:ext cx="623969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Andretti fue capaz de disputar carreras puntuales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carreras de sprint cars en la URC, </a:t>
            </a:r>
          </a:p>
          <a:p>
            <a:pPr marL="0" marR="0" lvl="0" indent="0" algn="ctr" defTabSz="914400" rtl="0" eaLnBrk="0" fontAlgn="base" latinLnBrk="0" hangingPunct="0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no pudo conseguir un asiento a tiempo completo.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8" name="Imagen 7" descr="Imagen que contiene hierba, exterior, cielo, plano&#10;&#10;Descripción generada con confianza muy alta">
            <a:extLst>
              <a:ext uri="{FF2B5EF4-FFF2-40B4-BE49-F238E27FC236}">
                <a16:creationId xmlns:a16="http://schemas.microsoft.com/office/drawing/2014/main" id="{2477D0E8-97BD-4F47-B8C5-B7E5D6B777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3378" y="2618510"/>
            <a:ext cx="6455278" cy="371926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89300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604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242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4" y="3256762"/>
            <a:ext cx="11525515" cy="380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Pasó por alto la serie cuando se le ofreció un asiento a tiempo completo en USAC Sprint Cars para 1964.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carretera, exterior, edificio, carrera de coches&#10;&#10;Descripción generada con confianza muy alta">
            <a:extLst>
              <a:ext uri="{FF2B5EF4-FFF2-40B4-BE49-F238E27FC236}">
                <a16:creationId xmlns:a16="http://schemas.microsoft.com/office/drawing/2014/main" id="{0F07397F-C374-43D8-832C-9EAC70A8BD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9"/>
          <a:stretch/>
        </p:blipFill>
        <p:spPr>
          <a:xfrm>
            <a:off x="1033629" y="3698576"/>
            <a:ext cx="4944612" cy="289619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juguete, hierba, pequeño, carretera&#10;&#10;Descripción generada con confianza muy alta">
            <a:extLst>
              <a:ext uri="{FF2B5EF4-FFF2-40B4-BE49-F238E27FC236}">
                <a16:creationId xmlns:a16="http://schemas.microsoft.com/office/drawing/2014/main" id="{598A2DA1-8AEB-40D9-BF99-506E4F34EC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757" y="268603"/>
            <a:ext cx="4472857" cy="289058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carretera, exterior, hierba, edificio&#10;&#10;Descripción generada con confianza muy alta">
            <a:extLst>
              <a:ext uri="{FF2B5EF4-FFF2-40B4-BE49-F238E27FC236}">
                <a16:creationId xmlns:a16="http://schemas.microsoft.com/office/drawing/2014/main" id="{8D8FA6E1-6E79-4C0A-A3B3-F9E616BD09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313" y="3702139"/>
            <a:ext cx="4787182" cy="289262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Imagen 10" descr="Imagen que contiene carretera, exterior, cielo, edificio&#10;&#10;Descripción generada con confianza muy alta">
            <a:extLst>
              <a:ext uri="{FF2B5EF4-FFF2-40B4-BE49-F238E27FC236}">
                <a16:creationId xmlns:a16="http://schemas.microsoft.com/office/drawing/2014/main" id="{E490849D-656E-45F3-A402-52F7F40AEE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30" y="280120"/>
            <a:ext cx="6210134" cy="283337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11362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974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5158" y="2464566"/>
            <a:ext cx="5374052" cy="193899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Campeonato </a:t>
            </a:r>
          </a:p>
          <a:p>
            <a:pPr algn="ctr"/>
            <a:r>
              <a:rPr lang="es-E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Nacional </a:t>
            </a:r>
          </a:p>
          <a:p>
            <a:pPr algn="ctr"/>
            <a:r>
              <a:rPr lang="es-E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del USAC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8C4CE0C-60D6-4F80-843F-AAC1F005E9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701" y="1579414"/>
            <a:ext cx="6498205" cy="371325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7F318EE3-5CFA-4033-924B-6EE910765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701" y="929532"/>
            <a:ext cx="6498206" cy="380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Coche con el que ganó las 500 millas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Indianapolis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1969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352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Andretti 2-Eaglenest-1.wav"/>
          </p:stSnd>
        </p:sndAc>
      </p:transition>
    </mc:Choice>
    <mc:Fallback xmlns="">
      <p:transition spd="slow" advTm="0">
        <p:fade/>
        <p:sndAc>
          <p:stSnd>
            <p:snd r:embed="rId5" name="Andretti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34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356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20432"/>
            <a:ext cx="5843589" cy="150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1965, se convirtió en piloto regular de la serie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del equipo Al Dean, de las cuales ganó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Indianapolis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Raceway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Park,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cosechó seis segundos puestos, tres terceros y dos cuartos,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consagrarse campeón de la categoría.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suelo, exterior, hombre&#10;&#10;Descripción generada con confianza alta">
            <a:extLst>
              <a:ext uri="{FF2B5EF4-FFF2-40B4-BE49-F238E27FC236}">
                <a16:creationId xmlns:a16="http://schemas.microsoft.com/office/drawing/2014/main" id="{87FCBBCD-E9BF-42C6-B311-0FDD9FC3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6" b="6132"/>
          <a:stretch/>
        </p:blipFill>
        <p:spPr>
          <a:xfrm>
            <a:off x="190228" y="-201111"/>
            <a:ext cx="6122473" cy="39158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n 6" descr="Imagen que contiene carretera, exterior, karts, suelo&#10;&#10;Descripción generada con confianza muy alta">
            <a:extLst>
              <a:ext uri="{FF2B5EF4-FFF2-40B4-BE49-F238E27FC236}">
                <a16:creationId xmlns:a16="http://schemas.microsoft.com/office/drawing/2014/main" id="{3618B9F1-E222-4DE4-876C-87F76E8A9D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153" y="2171696"/>
            <a:ext cx="6015029" cy="4511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33BE31EB-C906-47F9-8431-C585E942A6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2929" y="956266"/>
            <a:ext cx="5679550" cy="1227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participó de 10 carreras en el Campeonato Nacional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USAC en 1964, la mayoría para el equipo de Al Dean; obtuvo un tercer puesto y un sexto,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forma que finalizó undécimo en el campeonato.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505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678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674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7888" y="4617687"/>
            <a:ext cx="5400675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año siguiente,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resultó subcampeón de la categoría al ganar ocho carreras,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arribar segundo en tres carreras y tercero en dos.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9B5776-89EF-4F4B-9250-2B7367D505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1650" y="1342476"/>
            <a:ext cx="4466884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piloto defendió con éxito el título en 1966,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8 victorias, un segundo lugar y un cuarto.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persona, exterior, mujer, música&#10;&#10;Descripción generada con confianza muy alta">
            <a:extLst>
              <a:ext uri="{FF2B5EF4-FFF2-40B4-BE49-F238E27FC236}">
                <a16:creationId xmlns:a16="http://schemas.microsoft.com/office/drawing/2014/main" id="{2458D1E0-25B3-474C-9362-19BA5C3893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94" y="2462171"/>
            <a:ext cx="5754994" cy="380549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persona, mesa, comida, comiendo&#10;&#10;Descripción generada con confianza muy alta">
            <a:extLst>
              <a:ext uri="{FF2B5EF4-FFF2-40B4-BE49-F238E27FC236}">
                <a16:creationId xmlns:a16="http://schemas.microsoft.com/office/drawing/2014/main" id="{8D35D493-2972-4E36-9DA3-2D4098FE24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534" y="600299"/>
            <a:ext cx="5769005" cy="302872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36420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556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046054"/>
            <a:ext cx="6096000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1968, logró cuatro victorias y 18 top 5,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compitiendo para su propio equipo,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forma que quedó subcampeón por segunda vez consecutiva.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6B0B8BC-8CEE-4DFD-AE7A-65800B390C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69" y="5173764"/>
            <a:ext cx="6096270" cy="150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se convirtió en piloto regular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equipo de Andy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Granatelli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1969,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consiguió 9 victorias, tres segundos puestos,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tercero y dos cuartos, de forma que logró el campeonato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 tercera vez en la categoría.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edificio, deporte&#10;&#10;Descripción generada con confianza muy alta">
            <a:extLst>
              <a:ext uri="{FF2B5EF4-FFF2-40B4-BE49-F238E27FC236}">
                <a16:creationId xmlns:a16="http://schemas.microsoft.com/office/drawing/2014/main" id="{39039BF3-873C-4331-8223-0F1140C56A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49" y="4239360"/>
            <a:ext cx="5776907" cy="237575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exterior, edificio, motocicleta&#10;&#10;Descripción generada con confianza muy alta">
            <a:extLst>
              <a:ext uri="{FF2B5EF4-FFF2-40B4-BE49-F238E27FC236}">
                <a16:creationId xmlns:a16="http://schemas.microsoft.com/office/drawing/2014/main" id="{04663280-6365-453A-B1FA-58424103BF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62" y="550537"/>
            <a:ext cx="5753226" cy="431492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 descr="Imagen que contiene carretera, camión, exterior, hombre&#10;&#10;Descripción generada con confianza muy alta">
            <a:extLst>
              <a:ext uri="{FF2B5EF4-FFF2-40B4-BE49-F238E27FC236}">
                <a16:creationId xmlns:a16="http://schemas.microsoft.com/office/drawing/2014/main" id="{162B3914-74B7-4E7F-BF46-B3014EB30C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620" y="252402"/>
            <a:ext cx="5760654" cy="24050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83946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14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6434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cortadora de césped, transporte, camión, cielo&#10;&#10;Descripción generada con confianza alta">
            <a:extLst>
              <a:ext uri="{FF2B5EF4-FFF2-40B4-BE49-F238E27FC236}">
                <a16:creationId xmlns:a16="http://schemas.microsoft.com/office/drawing/2014/main" id="{DD1D191C-913C-42BD-9BC8-7442A83FD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11" b="89463" l="4499" r="97172">
                        <a14:foregroundMark x1="46015" y1="55992" x2="46015" y2="55992"/>
                        <a14:foregroundMark x1="9512" y1="56612" x2="9512" y2="56612"/>
                        <a14:foregroundMark x1="4499" y1="58884" x2="4499" y2="58884"/>
                        <a14:foregroundMark x1="9512" y1="65909" x2="9512" y2="65909"/>
                        <a14:foregroundMark x1="92802" y1="54132" x2="92802" y2="54132"/>
                        <a14:foregroundMark x1="97172" y1="58884" x2="97172" y2="58884"/>
                        <a14:foregroundMark x1="57326" y1="35331" x2="57326" y2="35331"/>
                        <a14:foregroundMark x1="12211" y1="70041" x2="12211" y2="70041"/>
                        <a14:foregroundMark x1="11311" y1="70455" x2="11311" y2="70455"/>
                        <a14:foregroundMark x1="10540" y1="70868" x2="10540" y2="70868"/>
                        <a14:foregroundMark x1="9897" y1="71074" x2="9897" y2="71074"/>
                        <a14:foregroundMark x1="11440" y1="67149" x2="11440" y2="67149"/>
                        <a14:foregroundMark x1="8997" y1="70868" x2="8997" y2="70868"/>
                        <a14:foregroundMark x1="8355" y1="70868" x2="8355" y2="70868"/>
                        <a14:foregroundMark x1="7969" y1="70868" x2="7969" y2="708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442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206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ielo, exterior, carretera, suelo&#10;&#10;Descripción generada con confianza muy alta">
            <a:extLst>
              <a:ext uri="{FF2B5EF4-FFF2-40B4-BE49-F238E27FC236}">
                <a16:creationId xmlns:a16="http://schemas.microsoft.com/office/drawing/2014/main" id="{8557FD96-FA66-474C-B347-74F3082250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925" y="2480490"/>
            <a:ext cx="5753098" cy="3840193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4" y="5272740"/>
            <a:ext cx="5896241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 temporada siguiente,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logró una victoria, tres segundo puestos y un quinto,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forma que culminó quinto en el certamen.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7CA2A1-CAC0-4907-A4B6-C39C84F0F4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6632" y="1076104"/>
            <a:ext cx="6185368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destacada actuación incluye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victoria en las 500 Millas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Indianapolis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cual sería la única victoria en la prestigiosa carrera.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camión, deporte&#10;&#10;Descripción generada con confianza muy alta">
            <a:extLst>
              <a:ext uri="{FF2B5EF4-FFF2-40B4-BE49-F238E27FC236}">
                <a16:creationId xmlns:a16="http://schemas.microsoft.com/office/drawing/2014/main" id="{63CBDBE4-853C-49A7-9C52-A16956AA61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32" y="557214"/>
            <a:ext cx="5811500" cy="387191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12198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13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3348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2" y="5088750"/>
            <a:ext cx="6095998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1972,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pasó al equipo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Vel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Miletich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y logró dos podios,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modo que culminó undécimo en la tabla general.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5135F8-D895-4A47-87DD-2B7368D189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628076"/>
            <a:ext cx="6096000" cy="1227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piloto no logró ninguna victoria en 1971,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logró un segundo lugar y dos cuartos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10 carreras disputadas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finalizó noveno en el campeonato.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árbol, exterior, carretera, hierba&#10;&#10;Descripción generada con confianza muy alta">
            <a:extLst>
              <a:ext uri="{FF2B5EF4-FFF2-40B4-BE49-F238E27FC236}">
                <a16:creationId xmlns:a16="http://schemas.microsoft.com/office/drawing/2014/main" id="{64415B3A-1D08-45A3-A6EE-60B70FA8C0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017" y="602117"/>
            <a:ext cx="5780244" cy="426992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hierba, exterior, carretera, carrera de coches&#10;&#10;Descripción generada con confianza muy alta">
            <a:extLst>
              <a:ext uri="{FF2B5EF4-FFF2-40B4-BE49-F238E27FC236}">
                <a16:creationId xmlns:a16="http://schemas.microsoft.com/office/drawing/2014/main" id="{2B579D5F-5014-4300-9105-5FE02D93A8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95" y="2432671"/>
            <a:ext cx="5770380" cy="384451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932734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76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3348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801610"/>
            <a:ext cx="6096001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año siguiente, logró un tercer lugar y un quinto,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terminó 14º en el certamen.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79393F0-1A56-415F-8623-F6CDB0D160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142949"/>
            <a:ext cx="6096000" cy="938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Volvió a ganar en la segunda manga de Trenton en 1973,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obtuvo dos segundos puestos, un cuarto y dos quintos,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lo que resultó quinto en el campeonato.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montar, seguimiento&#10;&#10;Descripción generada con confianza muy alta">
            <a:extLst>
              <a:ext uri="{FF2B5EF4-FFF2-40B4-BE49-F238E27FC236}">
                <a16:creationId xmlns:a16="http://schemas.microsoft.com/office/drawing/2014/main" id="{36BE7564-78A1-4F68-B263-DCFD8B8A6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5" y="568759"/>
            <a:ext cx="5763484" cy="324196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exterior, carretera, edificio, cielo&#10;&#10;Descripción generada con confianza muy alta">
            <a:extLst>
              <a:ext uri="{FF2B5EF4-FFF2-40B4-BE49-F238E27FC236}">
                <a16:creationId xmlns:a16="http://schemas.microsoft.com/office/drawing/2014/main" id="{D112ECB8-6101-4C34-AC43-BAA018FB98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836" y="2809069"/>
            <a:ext cx="5791194" cy="348919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4296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2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488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xterior, suelo, persona, transporte&#10;&#10;Descripción generada con confianza muy alta">
            <a:extLst>
              <a:ext uri="{FF2B5EF4-FFF2-40B4-BE49-F238E27FC236}">
                <a16:creationId xmlns:a16="http://schemas.microsoft.com/office/drawing/2014/main" id="{F714A88D-A79A-4F82-866D-3B595C899B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6" y="1187007"/>
            <a:ext cx="11488057" cy="5428107"/>
          </a:xfrm>
          <a:prstGeom prst="ellipse">
            <a:avLst/>
          </a:prstGeom>
          <a:ln w="190500" cap="rnd">
            <a:solidFill>
              <a:schemeClr val="bg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4" y="263873"/>
            <a:ext cx="11525515" cy="70788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USAC Sprint Car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8832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106318"/>
            <a:ext cx="6096000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Andretti siguió compitiendo en el USAC Sprint Car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ser piloto titular del Campeonato Nacional del USAC.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1EFE92-69E8-448E-BA1B-16348E35E6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0364" y="654488"/>
            <a:ext cx="5029200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Andretti ganó el Memorial Joe James - Pat O'Connor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1964 en Salem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Speedway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Salem, Indiana.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451389F-0817-46F7-A67D-02E4AA9B6F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5382" y="5773334"/>
            <a:ext cx="3893126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1965 ganó una vez en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Ascot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Park,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terminó décimo en el campeonato.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7" name="Imagen 6" descr="Imagen que contiene carretera, exterior, calle, cielo&#10;&#10;Descripción generada con confianza muy alta">
            <a:extLst>
              <a:ext uri="{FF2B5EF4-FFF2-40B4-BE49-F238E27FC236}">
                <a16:creationId xmlns:a16="http://schemas.microsoft.com/office/drawing/2014/main" id="{A0F2D061-01FF-4B77-BC8C-84D61A7C6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5" y="1510136"/>
            <a:ext cx="5824370" cy="385864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exterior&#10;&#10;Descripción generada con confianza alta">
            <a:extLst>
              <a:ext uri="{FF2B5EF4-FFF2-40B4-BE49-F238E27FC236}">
                <a16:creationId xmlns:a16="http://schemas.microsoft.com/office/drawing/2014/main" id="{205EE218-31E7-4C6B-80FF-A8086CAD20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014" b="94790" l="2000" r="97875">
                        <a14:foregroundMark x1="55250" y1="50701" x2="55250" y2="50701"/>
                        <a14:foregroundMark x1="56375" y1="58517" x2="56375" y2="58517"/>
                        <a14:foregroundMark x1="52875" y1="66733" x2="52875" y2="66733"/>
                        <a14:foregroundMark x1="57625" y1="87976" x2="57625" y2="87976"/>
                        <a14:foregroundMark x1="59500" y1="94790" x2="59500" y2="94790"/>
                        <a14:foregroundMark x1="53875" y1="93788" x2="53875" y2="93788"/>
                        <a14:foregroundMark x1="50000" y1="92786" x2="50000" y2="92786"/>
                        <a14:foregroundMark x1="46500" y1="80361" x2="46500" y2="80361"/>
                        <a14:foregroundMark x1="63875" y1="53106" x2="63875" y2="53106"/>
                        <a14:foregroundMark x1="67250" y1="64729" x2="67250" y2="64729"/>
                        <a14:foregroundMark x1="68125" y1="69940" x2="68125" y2="69940"/>
                        <a14:foregroundMark x1="66375" y1="66733" x2="66375" y2="66733"/>
                        <a14:foregroundMark x1="70000" y1="69739" x2="70000" y2="69739"/>
                        <a14:foregroundMark x1="76875" y1="63327" x2="76875" y2="63327"/>
                        <a14:foregroundMark x1="72875" y1="60721" x2="72875" y2="60721"/>
                        <a14:foregroundMark x1="74125" y1="53908" x2="74125" y2="53908"/>
                        <a14:foregroundMark x1="82750" y1="51503" x2="82750" y2="51503"/>
                        <a14:foregroundMark x1="88375" y1="59118" x2="88375" y2="59118"/>
                        <a14:foregroundMark x1="97875" y1="57916" x2="97875" y2="57916"/>
                        <a14:foregroundMark x1="28500" y1="87976" x2="28500" y2="87976"/>
                        <a14:foregroundMark x1="27875" y1="85972" x2="27875" y2="85972"/>
                        <a14:foregroundMark x1="24750" y1="83968" x2="24750" y2="83968"/>
                        <a14:foregroundMark x1="18125" y1="84168" x2="18125" y2="84168"/>
                        <a14:foregroundMark x1="16750" y1="82565" x2="16750" y2="82565"/>
                        <a14:foregroundMark x1="15500" y1="82565" x2="15500" y2="82565"/>
                        <a14:foregroundMark x1="14125" y1="82766" x2="14000" y2="82766"/>
                        <a14:foregroundMark x1="13250" y1="82766" x2="13250" y2="82766"/>
                        <a14:foregroundMark x1="12375" y1="81964" x2="12375" y2="81964"/>
                        <a14:foregroundMark x1="11875" y1="81964" x2="11875" y2="81964"/>
                        <a14:foregroundMark x1="13250" y1="84168" x2="13250" y2="84168"/>
                        <a14:foregroundMark x1="14125" y1="85170" x2="14125" y2="85170"/>
                        <a14:foregroundMark x1="16750" y1="87174" x2="16750" y2="87174"/>
                        <a14:foregroundMark x1="25875" y1="89980" x2="25875" y2="89980"/>
                        <a14:foregroundMark x1="22875" y1="90982" x2="22875" y2="90982"/>
                        <a14:foregroundMark x1="21875" y1="89980" x2="21875" y2="89980"/>
                        <a14:foregroundMark x1="20375" y1="89178" x2="20375" y2="89178"/>
                        <a14:foregroundMark x1="20125" y1="89579" x2="20125" y2="89579"/>
                        <a14:foregroundMark x1="19125" y1="89178" x2="19125" y2="89178"/>
                        <a14:foregroundMark x1="18125" y1="87976" x2="18125" y2="87976"/>
                        <a14:foregroundMark x1="20875" y1="89980" x2="20875" y2="89980"/>
                        <a14:foregroundMark x1="19250" y1="89780" x2="19250" y2="89780"/>
                        <a14:foregroundMark x1="18500" y1="88978" x2="18500" y2="88978"/>
                        <a14:foregroundMark x1="17125" y1="87174" x2="17125" y2="87174"/>
                        <a14:foregroundMark x1="15875" y1="85972" x2="15875" y2="85972"/>
                        <a14:foregroundMark x1="15250" y1="85170" x2="15250" y2="85170"/>
                        <a14:foregroundMark x1="14750" y1="85972" x2="14750" y2="85972"/>
                        <a14:foregroundMark x1="16875" y1="87976" x2="16875" y2="87976"/>
                        <a14:foregroundMark x1="16125" y1="87174" x2="16125" y2="87174"/>
                        <a14:foregroundMark x1="16000" y1="86774" x2="16000" y2="86774"/>
                        <a14:foregroundMark x1="15875" y1="86573" x2="15875" y2="86573"/>
                        <a14:foregroundMark x1="15625" y1="86573" x2="15625" y2="86573"/>
                        <a14:foregroundMark x1="7125" y1="52705" x2="7125" y2="52705"/>
                        <a14:foregroundMark x1="2000" y1="53707" x2="2000" y2="53707"/>
                        <a14:foregroundMark x1="56375" y1="13627" x2="56375" y2="13627"/>
                        <a14:foregroundMark x1="63625" y1="9820" x2="63625" y2="9820"/>
                        <a14:foregroundMark x1="66125" y1="8818" x2="66125" y2="8818"/>
                        <a14:foregroundMark x1="71250" y1="10421" x2="71250" y2="10421"/>
                        <a14:foregroundMark x1="70750" y1="7014" x2="70750" y2="7014"/>
                        <a14:foregroundMark x1="69500" y1="16232" x2="69500" y2="16232"/>
                        <a14:foregroundMark x1="61250" y1="15832" x2="61250" y2="15832"/>
                        <a14:foregroundMark x1="62375" y1="18036" x2="62375" y2="18036"/>
                        <a14:foregroundMark x1="52125" y1="11022" x2="52125" y2="11022"/>
                        <a14:foregroundMark x1="66750" y1="8216" x2="66750" y2="8216"/>
                        <a14:foregroundMark x1="74750" y1="11022" x2="74750" y2="11022"/>
                        <a14:foregroundMark x1="82750" y1="13026" x2="82750" y2="13026"/>
                        <a14:foregroundMark x1="83500" y1="13026" x2="83500" y2="13026"/>
                        <a14:foregroundMark x1="84000" y1="17435" x2="84000" y2="17435"/>
                        <a14:foregroundMark x1="80125" y1="16633" x2="80125" y2="16633"/>
                        <a14:foregroundMark x1="76375" y1="17234" x2="76375" y2="17234"/>
                        <a14:foregroundMark x1="85500" y1="16633" x2="85500" y2="16633"/>
                        <a14:foregroundMark x1="86875" y1="17435" x2="86875" y2="17435"/>
                        <a14:foregroundMark x1="86000" y1="15230" x2="86000" y2="15230"/>
                        <a14:backgroundMark x1="375" y1="39880" x2="375" y2="39880"/>
                        <a14:backgroundMark x1="0" y1="40882" x2="0" y2="408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326" y="235530"/>
            <a:ext cx="4535830" cy="2829224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Imagen 10" descr="Imagen que contiene carretera, edificio&#10;&#10;Descripción generada con confianza muy alta">
            <a:extLst>
              <a:ext uri="{FF2B5EF4-FFF2-40B4-BE49-F238E27FC236}">
                <a16:creationId xmlns:a16="http://schemas.microsoft.com/office/drawing/2014/main" id="{BBF82439-0AE4-4BC0-AD6D-6C6D9BEA73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599" b="98201" l="2750" r="96875">
                        <a14:foregroundMark x1="53500" y1="89717" x2="53500" y2="89717"/>
                        <a14:foregroundMark x1="42750" y1="89203" x2="42750" y2="89203"/>
                        <a14:foregroundMark x1="36000" y1="86632" x2="36000" y2="86632"/>
                        <a14:foregroundMark x1="9250" y1="63753" x2="9250" y2="63753"/>
                        <a14:foregroundMark x1="7875" y1="65296" x2="7875" y2="65296"/>
                        <a14:foregroundMark x1="7125" y1="65296" x2="7125" y2="65296"/>
                        <a14:foregroundMark x1="14375" y1="73522" x2="14375" y2="73522"/>
                        <a14:foregroundMark x1="13125" y1="69923" x2="13125" y2="69923"/>
                        <a14:foregroundMark x1="10125" y1="70180" x2="10125" y2="70180"/>
                        <a14:foregroundMark x1="7875" y1="71979" x2="7875" y2="71979"/>
                        <a14:foregroundMark x1="12125" y1="77378" x2="12125" y2="77378"/>
                        <a14:foregroundMark x1="11500" y1="75064" x2="11500" y2="75064"/>
                        <a14:foregroundMark x1="17500" y1="76093" x2="17500" y2="76093"/>
                        <a14:foregroundMark x1="19125" y1="76093" x2="19125" y2="76093"/>
                        <a14:foregroundMark x1="20875" y1="75578" x2="20875" y2="75578"/>
                        <a14:foregroundMark x1="24125" y1="82519" x2="24125" y2="82519"/>
                        <a14:foregroundMark x1="33875" y1="83290" x2="33875" y2="83290"/>
                        <a14:foregroundMark x1="34750" y1="76607" x2="34750" y2="76607"/>
                        <a14:foregroundMark x1="38500" y1="76607" x2="38500" y2="76607"/>
                        <a14:foregroundMark x1="44125" y1="79692" x2="44125" y2="79692"/>
                        <a14:foregroundMark x1="48375" y1="79949" x2="48375" y2="79949"/>
                        <a14:foregroundMark x1="40125" y1="88175" x2="40125" y2="88175"/>
                        <a14:foregroundMark x1="40125" y1="83033" x2="40125" y2="83033"/>
                        <a14:foregroundMark x1="31625" y1="86632" x2="31625" y2="86632"/>
                        <a14:foregroundMark x1="30000" y1="83805" x2="30000" y2="83805"/>
                        <a14:foregroundMark x1="40375" y1="87918" x2="40375" y2="87918"/>
                        <a14:foregroundMark x1="37125" y1="91517" x2="37125" y2="91517"/>
                        <a14:foregroundMark x1="49500" y1="98201" x2="49500" y2="98201"/>
                        <a14:foregroundMark x1="2750" y1="56298" x2="2750" y2="56298"/>
                        <a14:foregroundMark x1="42750" y1="4113" x2="42750" y2="4113"/>
                        <a14:foregroundMark x1="91500" y1="33676" x2="91500" y2="33676"/>
                        <a14:foregroundMark x1="96875" y1="43188" x2="96875" y2="43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076" y="3818328"/>
            <a:ext cx="5813812" cy="282696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11501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384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774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562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74697"/>
            <a:ext cx="6096001" cy="1502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1966 ganó cinco veces (Cumberland, Maryland, Oswego, Nueva York,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Rossburg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Ohio, Phoenix, Arizona,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su segunda victoria en el Joe James -Pat O'Connor Memorial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Salem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Speedway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pero terminó segundo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detrás de Roger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McCluskey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el campeonato.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F1A138-313D-4870-B9DD-F97A0E53A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5165" y="5071669"/>
            <a:ext cx="4932218" cy="380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1967 ganó dos de los tres eventos que él participó.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8" name="Imagen 7" descr="Imagen que contiene cielo, carretera, exterior, suelo&#10;&#10;Descripción generada con confianza muy alta">
            <a:extLst>
              <a:ext uri="{FF2B5EF4-FFF2-40B4-BE49-F238E27FC236}">
                <a16:creationId xmlns:a16="http://schemas.microsoft.com/office/drawing/2014/main" id="{6FD2E7D4-FD07-4C07-AB48-7150500F9A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399" y="564997"/>
            <a:ext cx="5749637" cy="383069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carretera, camión, exterior, edificio&#10;&#10;Descripción generada con confianza muy alta">
            <a:extLst>
              <a:ext uri="{FF2B5EF4-FFF2-40B4-BE49-F238E27FC236}">
                <a16:creationId xmlns:a16="http://schemas.microsoft.com/office/drawing/2014/main" id="{5433275C-ADE4-4493-B0A5-07A7FA32D3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2" y="3361732"/>
            <a:ext cx="5777342" cy="294644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15416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34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596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4" y="70188"/>
            <a:ext cx="11525515" cy="38087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Fórmula 1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C76669F-F576-4125-8815-DDD0F42916A8}"/>
              </a:ext>
            </a:extLst>
          </p:cNvPr>
          <p:cNvSpPr/>
          <p:nvPr/>
        </p:nvSpPr>
        <p:spPr>
          <a:xfrm>
            <a:off x="3456495" y="6008219"/>
            <a:ext cx="5279009" cy="5458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Lotus con el que hizo su debut en la Fórmula 1.</a:t>
            </a:r>
            <a:endParaRPr lang="es-MX" sz="1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exterior, hierba, calle&#10;&#10;Descripción generada con confianza muy alta">
            <a:extLst>
              <a:ext uri="{FF2B5EF4-FFF2-40B4-BE49-F238E27FC236}">
                <a16:creationId xmlns:a16="http://schemas.microsoft.com/office/drawing/2014/main" id="{3D4B696D-ADF1-4A37-BA45-E0835EF159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784" y="817418"/>
            <a:ext cx="6832705" cy="512452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64669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664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4" y="3107474"/>
            <a:ext cx="11525515" cy="38087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Ferrari y Lotus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hierba, exterior, carretera, carrera de coches&#10;&#10;Descripción generada con confianza muy alta">
            <a:extLst>
              <a:ext uri="{FF2B5EF4-FFF2-40B4-BE49-F238E27FC236}">
                <a16:creationId xmlns:a16="http://schemas.microsoft.com/office/drawing/2014/main" id="{4B397F73-1DBA-4BB8-AD58-23322A4F74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418" y="3916723"/>
            <a:ext cx="6419850" cy="268028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carretera, exterior, calle, edificio&#10;&#10;Descripción generada con confianza muy alta">
            <a:extLst>
              <a:ext uri="{FF2B5EF4-FFF2-40B4-BE49-F238E27FC236}">
                <a16:creationId xmlns:a16="http://schemas.microsoft.com/office/drawing/2014/main" id="{56D15AE2-345A-40C5-86AD-D4C3191215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240" y="276218"/>
            <a:ext cx="4186246" cy="2789086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48055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96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716305"/>
            <a:ext cx="6096000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año 1969,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corrió tres carreras antes de pasar a March.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9FEAF4E-263A-4B0E-81C1-B7FE0137D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27169"/>
            <a:ext cx="6096000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equipo Lotus, impresionó inmediatamente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ganar su primera pole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primer Gran Premio en Watkins Glen.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calle, camión&#10;&#10;Descripción generada con confianza muy alta">
            <a:extLst>
              <a:ext uri="{FF2B5EF4-FFF2-40B4-BE49-F238E27FC236}">
                <a16:creationId xmlns:a16="http://schemas.microsoft.com/office/drawing/2014/main" id="{2E74BD9C-7D2B-4255-99C7-1DF58F9112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082" y="552076"/>
            <a:ext cx="5744655" cy="376274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exterior, hierba, calle&#10;&#10;Descripción generada con confianza muy alta">
            <a:extLst>
              <a:ext uri="{FF2B5EF4-FFF2-40B4-BE49-F238E27FC236}">
                <a16:creationId xmlns:a16="http://schemas.microsoft.com/office/drawing/2014/main" id="{74145914-FDE5-4E20-B867-D321B86125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13" y="3052255"/>
            <a:ext cx="5757875" cy="326759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29469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77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616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0582" y="4763757"/>
            <a:ext cx="4003962" cy="938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1970,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terminó su primera carrera en España,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su primer podio en la 3° colocación.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175B2A-8F0C-47FB-A8FD-E487F0D58A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7888" y="1067175"/>
            <a:ext cx="5278148" cy="938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año ganó su tercer Campeonato Nacional del USAC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sobre todo su sorprendente victoria en la prueba mítica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las 500 Millas de Indianápolis.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persona, interior, sujetando&#10;&#10;Descripción generada con confianza alta">
            <a:extLst>
              <a:ext uri="{FF2B5EF4-FFF2-40B4-BE49-F238E27FC236}">
                <a16:creationId xmlns:a16="http://schemas.microsoft.com/office/drawing/2014/main" id="{B7DCE774-F3B9-4AA1-B6CC-0844D475F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32" y="557061"/>
            <a:ext cx="5757856" cy="38289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hierba, exterior, carretera, calle&#10;&#10;Descripción generada con confianza muy alta">
            <a:extLst>
              <a:ext uri="{FF2B5EF4-FFF2-40B4-BE49-F238E27FC236}">
                <a16:creationId xmlns:a16="http://schemas.microsoft.com/office/drawing/2014/main" id="{0C6E8F9E-02F3-4A43-9F7A-8B2A441811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45" y="2444528"/>
            <a:ext cx="5791195" cy="385402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93669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722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28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0672" y="5373963"/>
            <a:ext cx="4984420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su primera carrera con los coches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Maranello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ganó una carrera en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Kyalami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EAC7195-B055-48ED-AB78-081B66122D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8690" y="1348018"/>
            <a:ext cx="4583333" cy="374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1971, fue contratado por la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Scuderia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Ferrari.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rojo, exterior, cielo&#10;&#10;Descripción generada con confianza muy alta">
            <a:extLst>
              <a:ext uri="{FF2B5EF4-FFF2-40B4-BE49-F238E27FC236}">
                <a16:creationId xmlns:a16="http://schemas.microsoft.com/office/drawing/2014/main" id="{397363E0-0944-4FA3-8D54-BC9D9B18FC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024" y="564141"/>
            <a:ext cx="5759086" cy="4326514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exterior, cielo, árbol&#10;&#10;Descripción generada con confianza muy alta">
            <a:extLst>
              <a:ext uri="{FF2B5EF4-FFF2-40B4-BE49-F238E27FC236}">
                <a16:creationId xmlns:a16="http://schemas.microsoft.com/office/drawing/2014/main" id="{6AF40BA2-D46D-4FF6-B9B7-89AB3C9A2A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2" y="2479964"/>
            <a:ext cx="5752119" cy="38323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05616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9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604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5" y="4859498"/>
            <a:ext cx="5734316" cy="1220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obtuvo cuatro victorias en coche deportivos,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dando a Ferrari como fabricante su última victoria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escudería fuera del ámbito de la Fórmula 1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última vez en este campo.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C9F3D1-34CF-449C-95A3-6A5F0F1373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511732"/>
            <a:ext cx="6096000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Posteriormente, dos veces terminó en cuarto lugar en las carreras en Alemania y Sudáfrica en 1971 y 1972.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deporte&#10;&#10;Descripción generada con confianza alta">
            <a:extLst>
              <a:ext uri="{FF2B5EF4-FFF2-40B4-BE49-F238E27FC236}">
                <a16:creationId xmlns:a16="http://schemas.microsoft.com/office/drawing/2014/main" id="{ACF9A058-5F0A-4BB0-A974-317DAA1ED7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3" y="563300"/>
            <a:ext cx="5766430" cy="38563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 descr="Imagen que contiene carretera, exterior, calle, hierba&#10;&#10;Descripción generada con confianza muy alta">
            <a:extLst>
              <a:ext uri="{FF2B5EF4-FFF2-40B4-BE49-F238E27FC236}">
                <a16:creationId xmlns:a16="http://schemas.microsoft.com/office/drawing/2014/main" id="{19F5FF8D-5C87-4674-95B1-B529F2E0D9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399" y="2792914"/>
            <a:ext cx="5743797" cy="3510896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31961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946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944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73657"/>
            <a:ext cx="3866165" cy="193899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MX" sz="2000" b="1" dirty="0">
                <a:latin typeface="Monotype Corsiva" panose="03010101010201010101" pitchFamily="66" charset="0"/>
                <a:cs typeface="Arial" panose="020B0604020202020204" pitchFamily="34" charset="0"/>
              </a:rPr>
              <a:t>Después de un año sabático, </a:t>
            </a:r>
          </a:p>
          <a:p>
            <a:pPr algn="ctr"/>
            <a:r>
              <a:rPr lang="es-ES" altLang="es-MX" sz="2000" b="1" dirty="0">
                <a:latin typeface="Monotype Corsiva" panose="03010101010201010101" pitchFamily="66" charset="0"/>
                <a:cs typeface="Arial" panose="020B0604020202020204" pitchFamily="34" charset="0"/>
              </a:rPr>
              <a:t>Mario vuelve en 1974 </a:t>
            </a:r>
          </a:p>
          <a:p>
            <a:pPr algn="ctr"/>
            <a:r>
              <a:rPr lang="es-ES" altLang="es-MX" sz="2000" b="1" dirty="0">
                <a:latin typeface="Monotype Corsiva" panose="03010101010201010101" pitchFamily="66" charset="0"/>
                <a:cs typeface="Arial" panose="020B0604020202020204" pitchFamily="34" charset="0"/>
              </a:rPr>
              <a:t>con el equipo </a:t>
            </a:r>
            <a:r>
              <a:rPr lang="es-ES" altLang="es-MX" sz="2000" b="1" dirty="0" err="1">
                <a:latin typeface="Monotype Corsiva" panose="03010101010201010101" pitchFamily="66" charset="0"/>
                <a:cs typeface="Arial" panose="020B0604020202020204" pitchFamily="34" charset="0"/>
              </a:rPr>
              <a:t>Parnelli</a:t>
            </a:r>
            <a:r>
              <a:rPr lang="es-ES" altLang="es-MX" sz="2000" b="1" dirty="0">
                <a:latin typeface="Monotype Corsiva" panose="03010101010201010101" pitchFamily="66" charset="0"/>
                <a:cs typeface="Arial" panose="020B0604020202020204" pitchFamily="34" charset="0"/>
              </a:rPr>
              <a:t>, </a:t>
            </a:r>
          </a:p>
          <a:p>
            <a:pPr algn="ctr"/>
            <a:r>
              <a:rPr lang="es-ES" altLang="es-MX" sz="2000" b="1" dirty="0">
                <a:latin typeface="Monotype Corsiva" panose="03010101010201010101" pitchFamily="66" charset="0"/>
                <a:cs typeface="Arial" panose="020B0604020202020204" pitchFamily="34" charset="0"/>
              </a:rPr>
              <a:t>con el que competiría </a:t>
            </a:r>
          </a:p>
          <a:p>
            <a:pPr algn="ctr"/>
            <a:r>
              <a:rPr lang="es-ES" altLang="es-MX" sz="2000" b="1" dirty="0">
                <a:latin typeface="Monotype Corsiva" panose="03010101010201010101" pitchFamily="66" charset="0"/>
                <a:cs typeface="Arial" panose="020B0604020202020204" pitchFamily="34" charset="0"/>
              </a:rPr>
              <a:t>en el Campeonato Nacional </a:t>
            </a:r>
          </a:p>
          <a:p>
            <a:pPr algn="ctr"/>
            <a:r>
              <a:rPr lang="es-ES" altLang="es-MX" sz="2000" b="1" dirty="0">
                <a:latin typeface="Monotype Corsiva" panose="03010101010201010101" pitchFamily="66" charset="0"/>
                <a:cs typeface="Arial" panose="020B0604020202020204" pitchFamily="34" charset="0"/>
              </a:rPr>
              <a:t>del USAC.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E212FE-F103-4EC9-AB59-5E0BD20B6E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3461"/>
            <a:ext cx="12192000" cy="70788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MX" sz="4000" b="1" dirty="0" err="1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Parnelli</a:t>
            </a:r>
            <a:r>
              <a:rPr lang="es-E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 y Lotus</a:t>
            </a:r>
            <a:endParaRPr lang="es-ES" altLang="es-MX" sz="2000" b="1" dirty="0">
              <a:latin typeface="Monotype Corsiva" panose="03010101010201010101" pitchFamily="66" charset="0"/>
              <a:cs typeface="Arial" panose="020B0604020202020204" pitchFamily="34" charset="0"/>
            </a:endParaRPr>
          </a:p>
        </p:txBody>
      </p:sp>
      <p:pic>
        <p:nvPicPr>
          <p:cNvPr id="6" name="Imagen 5" descr="Imagen que contiene carretera, exterior, calle, camión&#10;&#10;Descripción generada con confianza muy alta">
            <a:extLst>
              <a:ext uri="{FF2B5EF4-FFF2-40B4-BE49-F238E27FC236}">
                <a16:creationId xmlns:a16="http://schemas.microsoft.com/office/drawing/2014/main" id="{A536A198-4B5E-4FC7-9E8F-DC03D7D23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165" y="835833"/>
            <a:ext cx="8090321" cy="529916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05969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14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21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02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629004"/>
            <a:ext cx="6096000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es contratado una vez más por Colin Chapman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correr en Lotus.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E0762BE-70DC-4FD9-8C0A-AB8A90C797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093573"/>
            <a:ext cx="6096000" cy="938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1975, durante su primera temporada completa,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terminó cuarto y quinto, luego, obtuvo un sexto lugar en 1976, antes del equipo dejara la Fórmula 1.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edificio, cielo&#10;&#10;Descripción generada con confianza muy alta">
            <a:extLst>
              <a:ext uri="{FF2B5EF4-FFF2-40B4-BE49-F238E27FC236}">
                <a16:creationId xmlns:a16="http://schemas.microsoft.com/office/drawing/2014/main" id="{01E69D13-AC20-4415-B3DA-526EDEFA0E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36" y="571471"/>
            <a:ext cx="5734314" cy="35194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exterior, carrera de coches&#10;&#10;Descripción generada con confianza muy alta">
            <a:extLst>
              <a:ext uri="{FF2B5EF4-FFF2-40B4-BE49-F238E27FC236}">
                <a16:creationId xmlns:a16="http://schemas.microsoft.com/office/drawing/2014/main" id="{8B5D76B0-09C2-42E2-A7DE-2EAB30F122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427" y="2660073"/>
            <a:ext cx="5758606" cy="36423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285167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194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218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rojo&#10;&#10;Descripción generada con confianza alta">
            <a:extLst>
              <a:ext uri="{FF2B5EF4-FFF2-40B4-BE49-F238E27FC236}">
                <a16:creationId xmlns:a16="http://schemas.microsoft.com/office/drawing/2014/main" id="{80EE381D-FBDE-4DF2-81BA-3B8D971654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939" y="281429"/>
            <a:ext cx="4913258" cy="30032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persona, motocicleta, rojo, exterior&#10;&#10;Descripción generada con confianza alta">
            <a:extLst>
              <a:ext uri="{FF2B5EF4-FFF2-40B4-BE49-F238E27FC236}">
                <a16:creationId xmlns:a16="http://schemas.microsoft.com/office/drawing/2014/main" id="{FBBA60FE-038B-4233-86AF-B224C0A547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25" y="293547"/>
            <a:ext cx="4540647" cy="29911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automóvil, exterior, hombre&#10;&#10;Descripción generada con confianza alta">
            <a:extLst>
              <a:ext uri="{FF2B5EF4-FFF2-40B4-BE49-F238E27FC236}">
                <a16:creationId xmlns:a16="http://schemas.microsoft.com/office/drawing/2014/main" id="{1D711522-FFEB-4DCE-AF73-2B8FECB25F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56" y="3524245"/>
            <a:ext cx="4377110" cy="307051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 descr="Imagen que contiene persona, exterior, hombre, ropa&#10;&#10;Descripción generada con confianza muy alta">
            <a:extLst>
              <a:ext uri="{FF2B5EF4-FFF2-40B4-BE49-F238E27FC236}">
                <a16:creationId xmlns:a16="http://schemas.microsoft.com/office/drawing/2014/main" id="{36C19515-0F9B-4633-89DE-77E54DEC2F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794" y="3524245"/>
            <a:ext cx="5458685" cy="307051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38847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767545"/>
            <a:ext cx="3588327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1977, Mario ganó cuatro carreras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terminó 3° en el campeonato.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7028B2-9D36-476A-BEB5-95E5FCBA66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4508" y="1226397"/>
            <a:ext cx="5001491" cy="1227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equipo no resulta competitivo como de costumbre,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Mario restaura la gloria de los colores del coche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porta en sus manos al ganar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último Gran Premio de la temporada en Japón.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camino&#10;&#10;Descripción generada con confianza muy alta">
            <a:extLst>
              <a:ext uri="{FF2B5EF4-FFF2-40B4-BE49-F238E27FC236}">
                <a16:creationId xmlns:a16="http://schemas.microsoft.com/office/drawing/2014/main" id="{B7F87F5C-47A7-4361-B3E1-07265C164A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762873"/>
            <a:ext cx="5749630" cy="323416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cielo, exterior, plano&#10;&#10;Descripción generada con confianza muy alta">
            <a:extLst>
              <a:ext uri="{FF2B5EF4-FFF2-40B4-BE49-F238E27FC236}">
                <a16:creationId xmlns:a16="http://schemas.microsoft.com/office/drawing/2014/main" id="{EF00F815-813C-4D0D-9E89-1A2C85BD4C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80" y="3443014"/>
            <a:ext cx="5762029" cy="285940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566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Andretti 3 Medley-Eaglenest-1.wav"/>
          </p:stSnd>
        </p:sndAc>
      </p:transition>
    </mc:Choice>
    <mc:Fallback xmlns="">
      <p:transition spd="slow" advTm="0">
        <p:fade/>
        <p:sndAc>
          <p:stSnd>
            <p:snd r:embed="rId6" name="Andretti 3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616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168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9998" y="585010"/>
            <a:ext cx="4299638" cy="1220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es célebre que en 1977 se convirtiera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primer estadounidense en ganar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Gran Premio de los Estados Unidos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Long Beach, California,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6F0F74D-589B-4764-B93D-A25674DC49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690793"/>
            <a:ext cx="5611824" cy="1220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revolucionario "Efecto suelo", la temporada 1978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sería la de su consagración, con sus ocho pole positions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seis victorias, suficiente para que Mario ganara el título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campeón del mundo de F1,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7" name="Imagen 6" descr="Imagen que contiene hierba, carretera, exterior, calle&#10;&#10;Descripción generada con confianza muy alta">
            <a:extLst>
              <a:ext uri="{FF2B5EF4-FFF2-40B4-BE49-F238E27FC236}">
                <a16:creationId xmlns:a16="http://schemas.microsoft.com/office/drawing/2014/main" id="{3DDC11E0-1D44-4845-8F6C-7C32E2860E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824" y="2034081"/>
            <a:ext cx="6384672" cy="426974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persona&#10;&#10;Descripción generada con confianza muy alta">
            <a:extLst>
              <a:ext uri="{FF2B5EF4-FFF2-40B4-BE49-F238E27FC236}">
                <a16:creationId xmlns:a16="http://schemas.microsoft.com/office/drawing/2014/main" id="{C604550D-C3F1-468C-A407-910B6C7E4A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3" y="566237"/>
            <a:ext cx="5052175" cy="505217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80308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84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20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726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B2130-A17C-42C3-8EE7-733DE4513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7" y="5221546"/>
            <a:ext cx="4447302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todas formas, Andretti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volvió a ganar otra carrera después de 1978.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6F0F74D-589B-4764-B93D-A25674DC49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5672" y="1228917"/>
            <a:ext cx="4405757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lastimosamente esta fue una victoria amarga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 la muerte de su compañero de equipo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Ronnie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Peterson.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7" name="Imagen 6" descr="Imagen que contiene carretera, exterior, hierba, carrera de coches&#10;&#10;Descripción generada con confianza muy alta">
            <a:extLst>
              <a:ext uri="{FF2B5EF4-FFF2-40B4-BE49-F238E27FC236}">
                <a16:creationId xmlns:a16="http://schemas.microsoft.com/office/drawing/2014/main" id="{B00C98DF-4D4B-4A4B-9AA2-AFF1C62861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255" y="568045"/>
            <a:ext cx="5735784" cy="38214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árbol, carretera, exterior&#10;&#10;Descripción generada con confianza muy alta">
            <a:extLst>
              <a:ext uri="{FF2B5EF4-FFF2-40B4-BE49-F238E27FC236}">
                <a16:creationId xmlns:a16="http://schemas.microsoft.com/office/drawing/2014/main" id="{0843BCC0-BE67-47FE-9F66-63EA314C55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69" y="2466800"/>
            <a:ext cx="5749640" cy="383788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3000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64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824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3256720"/>
            <a:ext cx="5166962" cy="380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Lotus 79 de Mario Andretti.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https://upload.wikimedia.org/wikipedia/commons/thumb/b/b2/Lotus_79_2009_Lime_Rock.jpg/250px-Lotus_79_2009_Lime_Rock.jpg">
            <a:extLst>
              <a:ext uri="{FF2B5EF4-FFF2-40B4-BE49-F238E27FC236}">
                <a16:creationId xmlns:a16="http://schemas.microsoft.com/office/drawing/2014/main" id="{ADE3B082-7F3F-4E3C-B1D4-20FC6C46F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963" y="1337746"/>
            <a:ext cx="6652176" cy="420407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61641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276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1187"/>
            <a:ext cx="12192000" cy="70788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Últimos años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 descr="Imagen que contiene persona, deporte&#10;&#10;Descripción generada con confianza alta">
            <a:extLst>
              <a:ext uri="{FF2B5EF4-FFF2-40B4-BE49-F238E27FC236}">
                <a16:creationId xmlns:a16="http://schemas.microsoft.com/office/drawing/2014/main" id="{08F2120E-A86D-44AC-8CDD-4E61F90A6A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0"/>
          <a:stretch/>
        </p:blipFill>
        <p:spPr>
          <a:xfrm>
            <a:off x="1239844" y="947445"/>
            <a:ext cx="9732958" cy="553908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9415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86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864849"/>
            <a:ext cx="6096000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no volvería a lograr más victorias, apenas una pole,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subiría una vez más a un podio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España de 1979.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F8E254ED-62FA-4F54-BA19-A04DF75F8A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646" y="488458"/>
            <a:ext cx="6232354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1979 y 1980, Mario seguiría en Lotus,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el coche carecía de fiabilidad y rendimiento.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8" name="Imagen 7" descr="Imagen que contiene persona, hombre, exterior&#10;&#10;Descripción generada con confianza muy alta">
            <a:extLst>
              <a:ext uri="{FF2B5EF4-FFF2-40B4-BE49-F238E27FC236}">
                <a16:creationId xmlns:a16="http://schemas.microsoft.com/office/drawing/2014/main" id="{270EAF1C-3D9F-4774-8C06-F10CEB911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31" y="541863"/>
            <a:ext cx="5762996" cy="3558650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 descr="Imagen que contiene exterior, carretera, suelo, motocicleta&#10;&#10;Descripción generada con confianza muy alta">
            <a:extLst>
              <a:ext uri="{FF2B5EF4-FFF2-40B4-BE49-F238E27FC236}">
                <a16:creationId xmlns:a16="http://schemas.microsoft.com/office/drawing/2014/main" id="{D761E0E0-64AC-49FB-9B1F-0FD11C0E60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927" y="1528764"/>
            <a:ext cx="5743727" cy="4805976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59480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accel="50000" fill="hold">
                                          <p:stCondLst>
                                            <p:cond delay="5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accel="50000" fill="hold">
                                          <p:stCondLst>
                                            <p:cond delay="5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530"/>
                            </p:stCondLst>
                            <p:childTnLst>
                              <p:par>
                                <p:cTn id="19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500" accel="50000" fill="hold">
                                          <p:stCondLst>
                                            <p:cond delay="6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 accel="50000" fill="hold">
                                          <p:stCondLst>
                                            <p:cond delay="6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982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6463" y="4435902"/>
            <a:ext cx="6205537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un cuarto lugar en la primera fecha de la temporada,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logra sumar puntos en el resto de la temporada.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6B886D-B4C0-4F77-9529-0F8217058F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25708"/>
            <a:ext cx="6229350" cy="380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deja Lotus por Alfa Romeo en 1981.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motocicleta, exterior, deporte&#10;&#10;Descripción generada con confianza muy alta">
            <a:extLst>
              <a:ext uri="{FF2B5EF4-FFF2-40B4-BE49-F238E27FC236}">
                <a16:creationId xmlns:a16="http://schemas.microsoft.com/office/drawing/2014/main" id="{E0900177-A2ED-4315-8227-B89AC8A462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50" y="557220"/>
            <a:ext cx="5776906" cy="3126750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cielo, exterior, transporte&#10;&#10;Descripción generada con confianza muy alta">
            <a:extLst>
              <a:ext uri="{FF2B5EF4-FFF2-40B4-BE49-F238E27FC236}">
                <a16:creationId xmlns:a16="http://schemas.microsoft.com/office/drawing/2014/main" id="{D18CA35E-5268-4C62-86AB-D394DEE51E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21" y="2467610"/>
            <a:ext cx="5781942" cy="3852219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223957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56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9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9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300" accel="100000" fill="hold">
                                          <p:stCondLst>
                                            <p:cond delay="9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300" accel="100000" fill="hold">
                                          <p:stCondLst>
                                            <p:cond delay="9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374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ielo, carretera, exterior, hierba&#10;&#10;Descripción generada con confianza muy alta">
            <a:extLst>
              <a:ext uri="{FF2B5EF4-FFF2-40B4-BE49-F238E27FC236}">
                <a16:creationId xmlns:a16="http://schemas.microsoft.com/office/drawing/2014/main" id="{B2A2EFC8-7C0A-4D5E-BEF2-C354A57AE9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" t="3424" r="1691" b="5129"/>
          <a:stretch/>
        </p:blipFill>
        <p:spPr>
          <a:xfrm>
            <a:off x="6276110" y="1858209"/>
            <a:ext cx="5724998" cy="31709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carretera&#10;&#10;Descripción generada con confianza muy alta">
            <a:extLst>
              <a:ext uri="{FF2B5EF4-FFF2-40B4-BE49-F238E27FC236}">
                <a16:creationId xmlns:a16="http://schemas.microsoft.com/office/drawing/2014/main" id="{970FD26D-7660-4D9E-B2A2-E8CECBD19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80" y="1228326"/>
            <a:ext cx="5749401" cy="4424344"/>
          </a:xfrm>
          <a:prstGeom prst="roundRect">
            <a:avLst>
              <a:gd name="adj" fmla="val 11111"/>
            </a:avLst>
          </a:prstGeom>
          <a:ln w="190500" cap="rnd">
            <a:solidFill>
              <a:srgbClr val="7030A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6682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72450"/>
            <a:ext cx="1814519" cy="4324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1982,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disputó una carrera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Williams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del Oeste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EEUU,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otras dos carreras para Ferrari,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cual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apenas logró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 tercero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retiro.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carretera, exterior, árbol, calle&#10;&#10;Descripción generada con confianza muy alta">
            <a:extLst>
              <a:ext uri="{FF2B5EF4-FFF2-40B4-BE49-F238E27FC236}">
                <a16:creationId xmlns:a16="http://schemas.microsoft.com/office/drawing/2014/main" id="{7FA26E24-2878-402A-9FA4-9217DD412E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519" y="546974"/>
            <a:ext cx="10191959" cy="57966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9641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3644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9225" y="2772228"/>
            <a:ext cx="7058035" cy="132343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CART</a:t>
            </a:r>
          </a:p>
          <a:p>
            <a:pPr algn="ctr"/>
            <a:r>
              <a:rPr lang="en-U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IndyCar World Series</a:t>
            </a:r>
            <a:endParaRPr lang="es-ES" altLang="es-MX" sz="4000" b="1" dirty="0">
              <a:ln w="19050">
                <a:solidFill>
                  <a:srgbClr val="C00000"/>
                </a:solidFill>
              </a:ln>
              <a:solidFill>
                <a:schemeClr val="accent5">
                  <a:lumMod val="75000"/>
                </a:schemeClr>
              </a:solidFill>
              <a:latin typeface="Lucida Calligraphy" panose="03010101010101010101" pitchFamily="66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exterior, foto, edificio, cielo&#10;&#10;Descripción generada con confianza muy alta">
            <a:extLst>
              <a:ext uri="{FF2B5EF4-FFF2-40B4-BE49-F238E27FC236}">
                <a16:creationId xmlns:a16="http://schemas.microsoft.com/office/drawing/2014/main" id="{B8AEE229-EB84-40CC-86C5-CBC4188101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98" y="557214"/>
            <a:ext cx="4814887" cy="57663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19899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658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E8C737B9-7670-4705-9CE7-C8D57A493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5986" y="4781726"/>
            <a:ext cx="4048140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ese tiempo logró una victoria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segunda carrera de Michigan 1980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7 podios.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941C9C5-709D-4243-9F60-44C353C23B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538" y="675731"/>
            <a:ext cx="5372100" cy="150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participaba regularmente de la Fórmula 1,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compitió en la CART 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World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Series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disputando una carrera en 1979,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cuatro en 1980 con el equipo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Penske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siete en 1981 con el equipo Patrick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8" name="Imagen 7" descr="Imagen que contiene persona, hombre, exterior&#10;&#10;Descripción generada con confianza muy alta">
            <a:extLst>
              <a:ext uri="{FF2B5EF4-FFF2-40B4-BE49-F238E27FC236}">
                <a16:creationId xmlns:a16="http://schemas.microsoft.com/office/drawing/2014/main" id="{2D64E568-D77F-454F-8608-0FD8F9A7AC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04" y="2513104"/>
            <a:ext cx="5743544" cy="380509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Imagen 11" descr="Imagen que contiene carretera, exterior, automóvil, edificio&#10;&#10;Descripción generada con confianza muy alta">
            <a:extLst>
              <a:ext uri="{FF2B5EF4-FFF2-40B4-BE49-F238E27FC236}">
                <a16:creationId xmlns:a16="http://schemas.microsoft.com/office/drawing/2014/main" id="{E0DCB77D-B6D9-49CF-B123-17CAADF612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638" y="556144"/>
            <a:ext cx="5762618" cy="323426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carretera, exterior, automóvil, edificio&#10;&#10;Descripción generada con confianza muy alta">
            <a:extLst>
              <a:ext uri="{FF2B5EF4-FFF2-40B4-BE49-F238E27FC236}">
                <a16:creationId xmlns:a16="http://schemas.microsoft.com/office/drawing/2014/main" id="{7994504E-5EFF-4DFC-BFE0-518E3408FD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306" y="531568"/>
            <a:ext cx="5762618" cy="323426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63494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796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882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464061"/>
            <a:ext cx="6096000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piloto pasó al equipo Newman Haas Racing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la temporada 1983 de la CART,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permanecería el resto de su carrera deportiva.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ECE795-1F14-4AC3-B0F1-DD42504E35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040980"/>
            <a:ext cx="6096000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1982 se convirtió en piloto regular de la serie,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siendo titular del equipo Patrick.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altLang="es-MX" sz="20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osechó 6 podios para terminar tercero en el campeonato.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camión, edificio&#10;&#10;Descripción generada con confianza alta">
            <a:extLst>
              <a:ext uri="{FF2B5EF4-FFF2-40B4-BE49-F238E27FC236}">
                <a16:creationId xmlns:a16="http://schemas.microsoft.com/office/drawing/2014/main" id="{2F99DCA5-8E1D-47B0-9D87-8AE3F20FD8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673" y="2483239"/>
            <a:ext cx="6447251" cy="36185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" name="Imagen 9" descr="Imagen que contiene carretera, exterior, pequeño, suelo&#10;&#10;Descripción generada con confianza muy alta">
            <a:extLst>
              <a:ext uri="{FF2B5EF4-FFF2-40B4-BE49-F238E27FC236}">
                <a16:creationId xmlns:a16="http://schemas.microsoft.com/office/drawing/2014/main" id="{AB22B38F-6F6D-4565-9E4A-83270CE766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75" y="654630"/>
            <a:ext cx="6202217" cy="465166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450618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722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646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501079"/>
            <a:ext cx="5430981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6 victorias y 2 segundos puestos,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Andretti se coronó campeón de la CART en 1984.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36B60F4-E6A3-4151-AFF6-35EAEB43F8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59110"/>
            <a:ext cx="6096000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Consiguió 2 victorias, 6 podios, un cuarto puesto y un quinto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quedar tercero en la tabla general.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ielo, exterior, suelo, carretera&#10;&#10;Descripción generada con confianza muy alta">
            <a:extLst>
              <a:ext uri="{FF2B5EF4-FFF2-40B4-BE49-F238E27FC236}">
                <a16:creationId xmlns:a16="http://schemas.microsoft.com/office/drawing/2014/main" id="{CFDA74B4-C5FD-4E95-BE61-F1C8EFC093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637" y="557220"/>
            <a:ext cx="5762621" cy="371689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árbol, exterior, conducir&#10;&#10;Descripción generada con confianza muy alta">
            <a:extLst>
              <a:ext uri="{FF2B5EF4-FFF2-40B4-BE49-F238E27FC236}">
                <a16:creationId xmlns:a16="http://schemas.microsoft.com/office/drawing/2014/main" id="{9B4C9168-BB7D-42CB-B9D6-EA6948C0C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27" y="2770697"/>
            <a:ext cx="5778948" cy="35396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carretera, árbol, exterior, conducir&#10;&#10;Descripción generada con confianza muy alta">
            <a:extLst>
              <a:ext uri="{FF2B5EF4-FFF2-40B4-BE49-F238E27FC236}">
                <a16:creationId xmlns:a16="http://schemas.microsoft.com/office/drawing/2014/main" id="{441F86BE-DEF5-42BF-A461-8E74644342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47" y="2775617"/>
            <a:ext cx="5778948" cy="35396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57037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592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796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68582" y="5126706"/>
            <a:ext cx="4784583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500 Millas de Indianápolis llegó segundo,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de haber liderado 107 de las 200 vueltas.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8D88E4-47E7-49FD-9EC2-A46C039AF5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7888" y="777306"/>
            <a:ext cx="4862512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1985, Andretti no logró defender el título,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quedando quinto en el campeonato con 3 victorias,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segundo puesto y un tercero.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suelo, edificio&#10;&#10;Descripción generada con confianza muy alta">
            <a:extLst>
              <a:ext uri="{FF2B5EF4-FFF2-40B4-BE49-F238E27FC236}">
                <a16:creationId xmlns:a16="http://schemas.microsoft.com/office/drawing/2014/main" id="{E54BC223-F468-49FB-98D5-2424109170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165" y="2492969"/>
            <a:ext cx="5731017" cy="381829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rojo, suelo, carretera, exterior&#10;&#10;Descripción generada con confianza muy alta">
            <a:extLst>
              <a:ext uri="{FF2B5EF4-FFF2-40B4-BE49-F238E27FC236}">
                <a16:creationId xmlns:a16="http://schemas.microsoft.com/office/drawing/2014/main" id="{6B8A0669-0BD5-42D1-B005-FFDF26C779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9" y="557221"/>
            <a:ext cx="5757859" cy="4066488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30172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188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69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0580" y="4753662"/>
            <a:ext cx="5320147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1987, logró 2 victorias, un segundo puesto, un cuarto,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quinto para terminar sexto en la tabla general.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4B1D0E-2183-45C1-B6B3-298521464A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6073" y="1497844"/>
            <a:ext cx="5084622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Volvió a quedar quinto en 1986 ganando 2 carreras,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llegando tercero en dos, cuarto en dos, y quinto en dos.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árbol, cielo&#10;&#10;Descripción generada con confianza muy alta">
            <a:extLst>
              <a:ext uri="{FF2B5EF4-FFF2-40B4-BE49-F238E27FC236}">
                <a16:creationId xmlns:a16="http://schemas.microsoft.com/office/drawing/2014/main" id="{1FC0CDA8-D9EE-41A8-BAB6-F44C190DC6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19" y="2770909"/>
            <a:ext cx="5782761" cy="353290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árbol, exterior, conducir&#10;&#10;Descripción generada con confianza muy alta">
            <a:extLst>
              <a:ext uri="{FF2B5EF4-FFF2-40B4-BE49-F238E27FC236}">
                <a16:creationId xmlns:a16="http://schemas.microsoft.com/office/drawing/2014/main" id="{3B9411EC-47E2-468B-9733-46E8699B20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229" y="562003"/>
            <a:ext cx="5710007" cy="3497379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23730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946"/>
                            </p:stCondLst>
                            <p:childTnLst>
                              <p:par>
                                <p:cTn id="12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746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ropa, tocado, casco&#10;&#10;Descripción generada con confianza alta">
            <a:extLst>
              <a:ext uri="{FF2B5EF4-FFF2-40B4-BE49-F238E27FC236}">
                <a16:creationId xmlns:a16="http://schemas.microsoft.com/office/drawing/2014/main" id="{03042008-6F1F-463A-8503-F2EAA2A4B7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54" y="533117"/>
            <a:ext cx="7161629" cy="577143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suelo, tocado, casco, interior&#10;&#10;Descripción generada con confianza muy alta">
            <a:extLst>
              <a:ext uri="{FF2B5EF4-FFF2-40B4-BE49-F238E27FC236}">
                <a16:creationId xmlns:a16="http://schemas.microsoft.com/office/drawing/2014/main" id="{D73E709E-1C58-440F-8D97-80C8BEFACF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831" y="282196"/>
            <a:ext cx="4130845" cy="3015517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suelo, tocado, casco, rojo&#10;&#10;Descripción generada con confianza muy alta">
            <a:extLst>
              <a:ext uri="{FF2B5EF4-FFF2-40B4-BE49-F238E27FC236}">
                <a16:creationId xmlns:a16="http://schemas.microsoft.com/office/drawing/2014/main" id="{0D179F09-7CFE-4E3C-903F-A9CDE0F30A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907" y="3526090"/>
            <a:ext cx="3545692" cy="307489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0905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arretera, exterior, hierba, motor&#10;&#10;Descripción generada con confianza muy alta">
            <a:extLst>
              <a:ext uri="{FF2B5EF4-FFF2-40B4-BE49-F238E27FC236}">
                <a16:creationId xmlns:a16="http://schemas.microsoft.com/office/drawing/2014/main" id="{B4DDEA0C-EEBC-458E-8254-357729CD84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65" y="555070"/>
            <a:ext cx="5757754" cy="4767425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5" y="5781275"/>
            <a:ext cx="5734315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Andretti fue quinto en 1988 con dos victorias,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segundos puestos, tres terceros puestos y un quinto.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D12E6A6-7A8D-4E60-B96B-41BC7FFACA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387001"/>
            <a:ext cx="6096000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500 Millas de Indianápolis lideró 170 vueltas,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abandonó por falla mecánica.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plano, pista, exterior&#10;&#10;Descripción generada con confianza muy alta">
            <a:extLst>
              <a:ext uri="{FF2B5EF4-FFF2-40B4-BE49-F238E27FC236}">
                <a16:creationId xmlns:a16="http://schemas.microsoft.com/office/drawing/2014/main" id="{44BE4120-4D45-4EFA-9668-66FB5AAAD94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19" b="7902"/>
          <a:stretch/>
        </p:blipFill>
        <p:spPr>
          <a:xfrm>
            <a:off x="6233782" y="2701636"/>
            <a:ext cx="5767286" cy="3606519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98479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294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122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1" y="5466392"/>
            <a:ext cx="4105274" cy="938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piloto logró 4 podios,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cuartos puesto y dos quintos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séptimo en el campeonato en 1990.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74CB4B-C87B-4C16-8521-F11DE7E70F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5975" y="835502"/>
            <a:ext cx="4010026" cy="938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1989 obtuvo dos segundos puestos,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terceros, un cuarto y un quinto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culminar sexto en el campeonato.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suelo, valla&#10;&#10;Descripción generada con confianza muy alta">
            <a:extLst>
              <a:ext uri="{FF2B5EF4-FFF2-40B4-BE49-F238E27FC236}">
                <a16:creationId xmlns:a16="http://schemas.microsoft.com/office/drawing/2014/main" id="{A8198505-F4D5-4226-A2AA-2DA3F4F97A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343150"/>
            <a:ext cx="5962897" cy="3972780"/>
          </a:xfrm>
          <a:prstGeom prst="snip2DiagRect">
            <a:avLst>
              <a:gd name="adj1" fmla="val 15464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Imagen 11" descr="Imagen que contiene suelo, exterior, carretera, cielo&#10;&#10;Descripción generada con confianza muy alta">
            <a:extLst>
              <a:ext uri="{FF2B5EF4-FFF2-40B4-BE49-F238E27FC236}">
                <a16:creationId xmlns:a16="http://schemas.microsoft.com/office/drawing/2014/main" id="{3659E369-0AEA-4BAD-9FFB-E2A3B5E9A0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371" y="551497"/>
            <a:ext cx="5758132" cy="4577715"/>
          </a:xfrm>
          <a:prstGeom prst="snip2DiagRect">
            <a:avLst>
              <a:gd name="adj1" fmla="val 1591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1992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41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684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434288"/>
            <a:ext cx="4195386" cy="1220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1992 llegó segundo en Laguna Seca,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cuarto en Toronto,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quinto en otras cuatro carreras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quedar sexto en la tabla general.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E64A1F3-4A9B-4627-8884-09FDC24A7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00102" y="1121236"/>
            <a:ext cx="4091898" cy="938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Volvería a quedar séptimo el año siguiente,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logrando 4 podios, un cuarto puesto,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dos quintos.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hierba, carretera, exterior, deporte&#10;&#10;Descripción generada con confianza muy alta">
            <a:extLst>
              <a:ext uri="{FF2B5EF4-FFF2-40B4-BE49-F238E27FC236}">
                <a16:creationId xmlns:a16="http://schemas.microsoft.com/office/drawing/2014/main" id="{1A3327F5-F6A3-4669-BDA4-25F6842A27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01" y="244637"/>
            <a:ext cx="7753001" cy="30527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n 7" descr="Imagen que contiene carretera, exterior, camión&#10;&#10;Descripción generada con confianza muy alta">
            <a:extLst>
              <a:ext uri="{FF2B5EF4-FFF2-40B4-BE49-F238E27FC236}">
                <a16:creationId xmlns:a16="http://schemas.microsoft.com/office/drawing/2014/main" id="{82A2DE76-002C-4436-A653-490C2070F1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386" y="3586634"/>
            <a:ext cx="7809209" cy="30553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3675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69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7708" y="4441284"/>
            <a:ext cx="4544291" cy="1502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última temporada en la CART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la del 1994,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logró un tercer puesto,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cuarto y un quinto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terminar 14º en el campeonato.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A96BA5F-3663-4C40-B8CC-39B96855EA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063287"/>
            <a:ext cx="4571999" cy="1220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Andretti volvió a ganar una carrera en 1993,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Phoenix;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 segundo puesto, un tercero,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cuarto y tres quinto volvió a quedar sexto.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edificio, deporte&#10;&#10;Descripción generada con confianza alta">
            <a:extLst>
              <a:ext uri="{FF2B5EF4-FFF2-40B4-BE49-F238E27FC236}">
                <a16:creationId xmlns:a16="http://schemas.microsoft.com/office/drawing/2014/main" id="{80EE502A-1876-4CB7-AAB7-A82225C6CF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78068"/>
            <a:ext cx="7426030" cy="304962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edificio, rojo, exterior&#10;&#10;Descripción generada con confianza muy alta">
            <a:extLst>
              <a:ext uri="{FF2B5EF4-FFF2-40B4-BE49-F238E27FC236}">
                <a16:creationId xmlns:a16="http://schemas.microsoft.com/office/drawing/2014/main" id="{64138E49-A45D-4ADC-A488-4F76D52816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3" y="3556342"/>
            <a:ext cx="7439156" cy="3043291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19331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14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56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4" y="97827"/>
            <a:ext cx="11525515" cy="38087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Otras actividades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carretera, camión, exterior, edificio&#10;&#10;Descripción generada con confianza muy alta">
            <a:extLst>
              <a:ext uri="{FF2B5EF4-FFF2-40B4-BE49-F238E27FC236}">
                <a16:creationId xmlns:a16="http://schemas.microsoft.com/office/drawing/2014/main" id="{13355B9D-A641-4843-B6CD-EB7007D043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5" y="885825"/>
            <a:ext cx="8561798" cy="5715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91460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Andretti 4-Eaglenest-1.wav"/>
          </p:stSnd>
        </p:sndAc>
      </p:transition>
    </mc:Choice>
    <mc:Fallback xmlns="">
      <p:transition spd="slow" advTm="0">
        <p:fade/>
        <p:sndAc>
          <p:stSnd>
            <p:snd r:embed="rId5" name="Andretti 4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4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89488"/>
            <a:ext cx="6096001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Mario participó cinco veces en las 24 Horas de Le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Mans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lograr ganar,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terminaría en su mejor resultado 2° en 1995.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https://upload.wikimedia.org/wikipedia/commons/thumb/0/07/1989Porsche962MarioAndrettiMichaelAndrettiMillerHighLife.jpg/250px-1989Porsche962MarioAndrettiMichaelAndrettiMillerHighLife.jpg">
            <a:extLst>
              <a:ext uri="{FF2B5EF4-FFF2-40B4-BE49-F238E27FC236}">
                <a16:creationId xmlns:a16="http://schemas.microsoft.com/office/drawing/2014/main" id="{B6216532-6F1A-4A67-8A53-EE6113B38F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49" y="569860"/>
            <a:ext cx="5774610" cy="384974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E63F99A9-AAE6-4ED4-88BD-86CD73FA0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408978"/>
            <a:ext cx="6096000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Uno de los coches en el que compitió en Le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Mans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modelo para la carrera de 1989,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corrió junto a su hijo Michael Andretti.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7" name="Imagen 6" descr="Imagen que contiene persona, hombre&#10;&#10;Descripción generada con confianza muy alta">
            <a:extLst>
              <a:ext uri="{FF2B5EF4-FFF2-40B4-BE49-F238E27FC236}">
                <a16:creationId xmlns:a16="http://schemas.microsoft.com/office/drawing/2014/main" id="{8794136B-B646-426D-8033-17F9F48CCC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690" y="2458845"/>
            <a:ext cx="5777339" cy="385637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2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51338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598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106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65116"/>
            <a:ext cx="6096001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ganó tres veces las 12 Horas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Sebring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(1967, 1970, 1972), y una las 24 Horas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Daytona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1972.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1B8F1C4-F8EC-4A53-9125-E4FE7D081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304621"/>
            <a:ext cx="6096000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otro lado, disputó 20 carreras de la International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Race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Champions durante 6 temporadas.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interior, juguete, pequeño&#10;&#10;Descripción generada con confianza alta">
            <a:extLst>
              <a:ext uri="{FF2B5EF4-FFF2-40B4-BE49-F238E27FC236}">
                <a16:creationId xmlns:a16="http://schemas.microsoft.com/office/drawing/2014/main" id="{AD91A66D-AA64-4C7C-B8EA-9CF7D40AD2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79" y="2660073"/>
            <a:ext cx="5769219" cy="3649031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carretera, edificio, rojo, exterior&#10;&#10;Descripción generada con confianza muy alta">
            <a:extLst>
              <a:ext uri="{FF2B5EF4-FFF2-40B4-BE49-F238E27FC236}">
                <a16:creationId xmlns:a16="http://schemas.microsoft.com/office/drawing/2014/main" id="{3359CD7A-B303-4328-88DC-4AA1BC7D2A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399" y="568035"/>
            <a:ext cx="5748175" cy="384409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9663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500" accel="50000" fill="hold">
                                          <p:stCondLst>
                                            <p:cond delay="5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500" accel="50000" fill="hold">
                                          <p:stCondLst>
                                            <p:cond delay="5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92"/>
                            </p:stCondLst>
                            <p:childTnLst>
                              <p:par>
                                <p:cTn id="19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accel="50000" fill="hold">
                                          <p:stCondLst>
                                            <p:cond delay="5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accel="50000" fill="hold">
                                          <p:stCondLst>
                                            <p:cond delay="5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94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casco, tocado, ropa, interior&#10;&#10;Descripción generada con confianza muy alta">
            <a:extLst>
              <a:ext uri="{FF2B5EF4-FFF2-40B4-BE49-F238E27FC236}">
                <a16:creationId xmlns:a16="http://schemas.microsoft.com/office/drawing/2014/main" id="{F22D6C71-7736-4331-9292-E5712BE473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765" y="272533"/>
            <a:ext cx="4070076" cy="3052557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interior, sentado, mesa, siguiente&#10;&#10;Descripción generada con confianza alta">
            <a:extLst>
              <a:ext uri="{FF2B5EF4-FFF2-40B4-BE49-F238E27FC236}">
                <a16:creationId xmlns:a16="http://schemas.microsoft.com/office/drawing/2014/main" id="{E95DCEAC-0342-44A8-94E1-3DA59AA702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37" y="3576136"/>
            <a:ext cx="3468506" cy="303494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botella, interior, sentado, rojo&#10;&#10;Descripción generada con confianza muy alta">
            <a:extLst>
              <a:ext uri="{FF2B5EF4-FFF2-40B4-BE49-F238E27FC236}">
                <a16:creationId xmlns:a16="http://schemas.microsoft.com/office/drawing/2014/main" id="{0D6DA8E2-C310-43AA-BF10-850F1713C93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" b="3177"/>
          <a:stretch/>
        </p:blipFill>
        <p:spPr>
          <a:xfrm>
            <a:off x="6836602" y="272347"/>
            <a:ext cx="4598299" cy="305274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 descr="Imagen que contiene interior, suelo, sentado, mesa&#10;&#10;Descripción generada con confianza muy alta">
            <a:extLst>
              <a:ext uri="{FF2B5EF4-FFF2-40B4-BE49-F238E27FC236}">
                <a16:creationId xmlns:a16="http://schemas.microsoft.com/office/drawing/2014/main" id="{AEBEC554-F1A0-4129-A99D-097080ECE5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139" y="3576136"/>
            <a:ext cx="4211771" cy="30324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27335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5236" y="5154748"/>
            <a:ext cx="5056910" cy="380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 acumulado 3 victorias, y 12 top 5 en la categoría.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95634B-37A6-43D7-B291-CB6FB7F22A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400153"/>
            <a:ext cx="5043055" cy="380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Salió campeón en 1979, y subcampeón en 1976 y 1978. 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carretera, exterior, calle, hierba&#10;&#10;Descripción generada con confianza muy alta">
            <a:extLst>
              <a:ext uri="{FF2B5EF4-FFF2-40B4-BE49-F238E27FC236}">
                <a16:creationId xmlns:a16="http://schemas.microsoft.com/office/drawing/2014/main" id="{BE8BDFAA-7B96-4303-B2C5-95144188D4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1" y="572457"/>
            <a:ext cx="5742753" cy="383328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 descr="Imagen que contiene carretera, exterior, calle, conducir&#10;&#10;Descripción generada con confianza muy alta">
            <a:extLst>
              <a:ext uri="{FF2B5EF4-FFF2-40B4-BE49-F238E27FC236}">
                <a16:creationId xmlns:a16="http://schemas.microsoft.com/office/drawing/2014/main" id="{51597B4B-73F6-49B1-9865-04D4FC87C4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520" y="2457450"/>
            <a:ext cx="5779176" cy="38576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35898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18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654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684" y="28552"/>
            <a:ext cx="11525515" cy="38087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MX" sz="40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Legado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persona, carretera, exterior, hombre&#10;&#10;Descripción generada con confianza muy alta">
            <a:extLst>
              <a:ext uri="{FF2B5EF4-FFF2-40B4-BE49-F238E27FC236}">
                <a16:creationId xmlns:a16="http://schemas.microsoft.com/office/drawing/2014/main" id="{139D6427-C670-4487-8215-50B1B0FB7F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685" y="806496"/>
            <a:ext cx="10433927" cy="5869084"/>
          </a:xfrm>
          <a:prstGeom prst="ellipse">
            <a:avLst/>
          </a:prstGeom>
          <a:ln w="190500" cap="rnd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9780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7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carretera, exterior, edificio&#10;&#10;Descripción generada con confianza muy alta">
            <a:extLst>
              <a:ext uri="{FF2B5EF4-FFF2-40B4-BE49-F238E27FC236}">
                <a16:creationId xmlns:a16="http://schemas.microsoft.com/office/drawing/2014/main" id="{032F388F-C06C-43DC-AD7C-839924102E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3" y="2703308"/>
            <a:ext cx="5751093" cy="383166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transporte, exterior, persona, carretera&#10;&#10;Descripción generada con confianza muy alta">
            <a:extLst>
              <a:ext uri="{FF2B5EF4-FFF2-40B4-BE49-F238E27FC236}">
                <a16:creationId xmlns:a16="http://schemas.microsoft.com/office/drawing/2014/main" id="{445CF274-1193-4B88-814A-4BB7CF12B0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876" y="615941"/>
            <a:ext cx="5681810" cy="37855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9847" y="5038860"/>
            <a:ext cx="3754590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año 2000,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Associated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Press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la revista RACER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nombraron "Automovilista del Siglo".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A1FD1FC9-506A-4D73-80B5-C2CC0A6BDC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9018" y="1007886"/>
            <a:ext cx="3906992" cy="1220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Mucha gente,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particularmente en Estados Unidos,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considera uno de los mejores corredores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todos los tiempos.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978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890"/>
                            </p:stCondLst>
                            <p:childTnLst>
                              <p:par>
                                <p:cTn id="12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10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274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7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92005"/>
            <a:ext cx="6096001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dos hijos de Mario Andretti, Michael y Jeff,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están en el mundo de las carreras.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9A70134-C4C0-4B60-8D66-AB26F91496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859545"/>
            <a:ext cx="6096000" cy="94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mismo año fue introducido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International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Motorsports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Hall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Fame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(Salón de la Fama Internacional del Deporte Motor).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persona, interior, hombre, pared&#10;&#10;Descripción generada con confianza muy alta">
            <a:extLst>
              <a:ext uri="{FF2B5EF4-FFF2-40B4-BE49-F238E27FC236}">
                <a16:creationId xmlns:a16="http://schemas.microsoft.com/office/drawing/2014/main" id="{4CC13AD2-678E-47C0-8894-BFD696C971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867" y="2157413"/>
            <a:ext cx="5867391" cy="4400543"/>
          </a:xfrm>
          <a:prstGeom prst="ellipse">
            <a:avLst/>
          </a:prstGeom>
          <a:ln w="190500" cap="rnd">
            <a:solidFill>
              <a:schemeClr val="accent2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Imagen 7" descr="Imagen que contiene persona, interior, pared, hombre&#10;&#10;Descripción generada con confianza muy alta">
            <a:extLst>
              <a:ext uri="{FF2B5EF4-FFF2-40B4-BE49-F238E27FC236}">
                <a16:creationId xmlns:a16="http://schemas.microsoft.com/office/drawing/2014/main" id="{BD79114B-70D1-4FD1-B7BD-2AACFE749F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30" y="312179"/>
            <a:ext cx="6082090" cy="4059795"/>
          </a:xfrm>
          <a:prstGeom prst="ellipse">
            <a:avLst/>
          </a:prstGeom>
          <a:ln w="190500" cap="rnd">
            <a:solidFill>
              <a:schemeClr val="accent2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8263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334"/>
                            </p:stCondLst>
                            <p:childTnLst>
                              <p:par>
                                <p:cTn id="15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42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6038902"/>
            <a:ext cx="6095999" cy="66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sobrino de Mario, John, tuvo éxito tanto en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Champ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 </a:t>
            </a:r>
          </a:p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en NASCAR.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B7B44B-7F84-47D9-B0C3-9FDD2CA076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789" y="208662"/>
            <a:ext cx="5098473" cy="380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Michael ganó el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Champcar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como antes lo hizo su padre.</a:t>
            </a:r>
            <a:endParaRPr kumimoji="0" lang="es-ES" altLang="es-MX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AE3237FB-B6B6-400B-B1F6-426B85056D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104954"/>
            <a:ext cx="6096000" cy="65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nieto Marco ganó el campeonato de karting "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Stars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Tomorrow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(estrellas del mañana) de </a:t>
            </a:r>
            <a:r>
              <a:rPr kumimoji="0" lang="es-ES" altLang="es-MX" sz="20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Champ</a:t>
            </a: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Car.</a:t>
            </a:r>
            <a:endParaRPr kumimoji="0" lang="es-ES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7" name="Imagen 6" descr="Imagen que contiene persona, cielo, exterior, hombre&#10;&#10;Descripción generada con confianza muy alta">
            <a:extLst>
              <a:ext uri="{FF2B5EF4-FFF2-40B4-BE49-F238E27FC236}">
                <a16:creationId xmlns:a16="http://schemas.microsoft.com/office/drawing/2014/main" id="{E2012D27-AE30-448A-B6C1-B49D248CEC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356" y="831273"/>
            <a:ext cx="3850082" cy="5770311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carretera, cielo, exterior, plano&#10;&#10;Descripción generada con confianza muy alta">
            <a:extLst>
              <a:ext uri="{FF2B5EF4-FFF2-40B4-BE49-F238E27FC236}">
                <a16:creationId xmlns:a16="http://schemas.microsoft.com/office/drawing/2014/main" id="{DBE7CA61-0C29-4B29-B875-82A236B999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686" y="235527"/>
            <a:ext cx="5645150" cy="28014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Imagen 10" descr="Imagen que contiene carretera, exterior, edificio, deporte&#10;&#10;Descripción generada con confianza alta">
            <a:extLst>
              <a:ext uri="{FF2B5EF4-FFF2-40B4-BE49-F238E27FC236}">
                <a16:creationId xmlns:a16="http://schemas.microsoft.com/office/drawing/2014/main" id="{A40E4110-9EF1-40BF-B2A2-9278F4727E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104" y="3808784"/>
            <a:ext cx="5432446" cy="22309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6068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754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846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87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  <p:bldP spid="6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09FC3D6-561B-47D5-B7D1-E56093F21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785379"/>
            <a:ext cx="6096000" cy="156966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MX" sz="32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"Si todo está bajo control, </a:t>
            </a:r>
          </a:p>
          <a:p>
            <a:pPr algn="ctr"/>
            <a:r>
              <a:rPr lang="es-ES" altLang="es-MX" sz="3200" b="1" dirty="0">
                <a:ln w="19050">
                  <a:solidFill>
                    <a:srgbClr val="C0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Lucida Calligraphy" panose="03010101010101010101" pitchFamily="66" charset="0"/>
                <a:cs typeface="Arial" panose="020B0604020202020204" pitchFamily="34" charset="0"/>
              </a:rPr>
              <a:t>es que no vas suficientemente rápido".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7DED9A-C6E8-4A07-B113-305824A666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607977"/>
            <a:ext cx="6096000" cy="380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por supuesto, una frase para la historia.</a:t>
            </a:r>
            <a:endParaRPr kumimoji="0" lang="es-ES" altLang="es-MX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 descr="Imagen que contiene persona, pared, hombre, de pie&#10;&#10;Descripción generada con confianza muy alta">
            <a:extLst>
              <a:ext uri="{FF2B5EF4-FFF2-40B4-BE49-F238E27FC236}">
                <a16:creationId xmlns:a16="http://schemas.microsoft.com/office/drawing/2014/main" id="{334B86FF-0C2A-455D-A331-047F59380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53" y="554182"/>
            <a:ext cx="5887447" cy="5747620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629172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81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48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sentado&#10;&#10;Descripción generada con confianza alta">
            <a:extLst>
              <a:ext uri="{FF2B5EF4-FFF2-40B4-BE49-F238E27FC236}">
                <a16:creationId xmlns:a16="http://schemas.microsoft.com/office/drawing/2014/main" id="{D1A049F2-4733-420E-BFF1-BD064AB36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01" y="609515"/>
            <a:ext cx="3814527" cy="4114873"/>
          </a:xfrm>
          <a:prstGeom prst="roundRect">
            <a:avLst>
              <a:gd name="adj" fmla="val 11111"/>
            </a:avLst>
          </a:prstGeom>
          <a:ln w="190500" cap="rnd">
            <a:solidFill>
              <a:srgbClr val="00B0F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tocado, ropa, casco, pequeño&#10;&#10;Descripción generada con confianza muy alta">
            <a:extLst>
              <a:ext uri="{FF2B5EF4-FFF2-40B4-BE49-F238E27FC236}">
                <a16:creationId xmlns:a16="http://schemas.microsoft.com/office/drawing/2014/main" id="{6F10A42F-CD16-4CEF-939A-84D9B4A82E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4552" y="2127052"/>
            <a:ext cx="3841926" cy="410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00B0F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tocado, casco, ropa&#10;&#10;Descripción generada con confianza muy alta">
            <a:extLst>
              <a:ext uri="{FF2B5EF4-FFF2-40B4-BE49-F238E27FC236}">
                <a16:creationId xmlns:a16="http://schemas.microsoft.com/office/drawing/2014/main" id="{A38E9B43-35BD-41E7-BA19-A0503F73AD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494" y="1382054"/>
            <a:ext cx="3061192" cy="4118196"/>
          </a:xfrm>
          <a:prstGeom prst="roundRect">
            <a:avLst>
              <a:gd name="adj" fmla="val 11111"/>
            </a:avLst>
          </a:prstGeom>
          <a:ln w="190500" cap="rnd">
            <a:solidFill>
              <a:srgbClr val="00B0F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00142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texto, hombre, periódico&#10;&#10;Descripción generada con confianza muy alta">
            <a:extLst>
              <a:ext uri="{FF2B5EF4-FFF2-40B4-BE49-F238E27FC236}">
                <a16:creationId xmlns:a16="http://schemas.microsoft.com/office/drawing/2014/main" id="{A155EB71-3C2F-4EDF-BC31-F86B3AF48C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0730" y="637313"/>
            <a:ext cx="4389215" cy="562368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persona, mesa, hombre, interior&#10;&#10;Descripción generada con confianza muy alta">
            <a:extLst>
              <a:ext uri="{FF2B5EF4-FFF2-40B4-BE49-F238E27FC236}">
                <a16:creationId xmlns:a16="http://schemas.microsoft.com/office/drawing/2014/main" id="{C1C69A46-0645-4B86-BA80-82F59FE3D9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8" y="637314"/>
            <a:ext cx="7154141" cy="562494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52133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texto, tarjeta de presentación&#10;&#10;Descripción generada con confianza alta">
            <a:extLst>
              <a:ext uri="{FF2B5EF4-FFF2-40B4-BE49-F238E27FC236}">
                <a16:creationId xmlns:a16="http://schemas.microsoft.com/office/drawing/2014/main" id="{F745C036-72C4-44E1-8403-5363C8DDEE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0"/>
            <a:ext cx="12192000" cy="6858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879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interior, persona, armario, suelo&#10;&#10;Descripción generada con confianza muy alta">
            <a:extLst>
              <a:ext uri="{FF2B5EF4-FFF2-40B4-BE49-F238E27FC236}">
                <a16:creationId xmlns:a16="http://schemas.microsoft.com/office/drawing/2014/main" id="{E5EF9534-9178-4F61-9C9A-7C0C9998B6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55" y="568037"/>
            <a:ext cx="5588953" cy="574963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25110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interior, persona, suelo, armario&#10;&#10;Descripción generada con confianza muy alta">
            <a:extLst>
              <a:ext uri="{FF2B5EF4-FFF2-40B4-BE49-F238E27FC236}">
                <a16:creationId xmlns:a16="http://schemas.microsoft.com/office/drawing/2014/main" id="{9A1C8200-C850-4496-A321-FFD68C00CD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167" y="540327"/>
            <a:ext cx="7693523" cy="577734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DE4CE430-6D9A-456A-AC18-BF3390E5EF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25" y="540326"/>
            <a:ext cx="3356484" cy="577734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89366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interior, persona, botella, de pie&#10;&#10;Descripción generada con confianza muy alta">
            <a:extLst>
              <a:ext uri="{FF2B5EF4-FFF2-40B4-BE49-F238E27FC236}">
                <a16:creationId xmlns:a16="http://schemas.microsoft.com/office/drawing/2014/main" id="{27BC5320-D6F1-40BD-ABDB-1B48FFEAEA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75" y="568036"/>
            <a:ext cx="8721054" cy="574499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6963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hombre, interior, vino&#10;&#10;Descripción generada con confianza muy alta">
            <a:extLst>
              <a:ext uri="{FF2B5EF4-FFF2-40B4-BE49-F238E27FC236}">
                <a16:creationId xmlns:a16="http://schemas.microsoft.com/office/drawing/2014/main" id="{0CC19814-0BB9-4AA9-BBD0-ED6BDA31E2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48" y="318650"/>
            <a:ext cx="3234677" cy="5749637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mesa, interior&#10;&#10;Descripción generada con confianza alta">
            <a:extLst>
              <a:ext uri="{FF2B5EF4-FFF2-40B4-BE49-F238E27FC236}">
                <a16:creationId xmlns:a16="http://schemas.microsoft.com/office/drawing/2014/main" id="{5A1796EB-DD02-47F1-9375-41530BC90C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514" y="795953"/>
            <a:ext cx="3838166" cy="575725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persona, uniforme militar, exterior, hombre&#10;&#10;Descripción generada con confianza muy alta">
            <a:extLst>
              <a:ext uri="{FF2B5EF4-FFF2-40B4-BE49-F238E27FC236}">
                <a16:creationId xmlns:a16="http://schemas.microsoft.com/office/drawing/2014/main" id="{366E392A-7BAC-4B6B-AB47-4483C689D3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899" y="568036"/>
            <a:ext cx="3833091" cy="574963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40275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persona, interior, hombre, pared&#10;&#10;Descripción generada con confianza muy alta">
            <a:extLst>
              <a:ext uri="{FF2B5EF4-FFF2-40B4-BE49-F238E27FC236}">
                <a16:creationId xmlns:a16="http://schemas.microsoft.com/office/drawing/2014/main" id="{2A374588-BAC9-4C6E-B3FB-AD12C59A3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12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AAC03B0-DF47-4A13-8154-B8B29FCBED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1201" y="1292849"/>
            <a:ext cx="11493618" cy="42905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00658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Mario Andretti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48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EBFF2D9D-1E64-4A1C-AFA6-218E1918FC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50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Mario F-Eaglenest-1.wav"/>
          </p:stSnd>
        </p:sndAc>
      </p:transition>
    </mc:Choice>
    <mc:Fallback xmlns="">
      <p:transition spd="slow" advTm="0">
        <p:fade/>
        <p:sndAc>
          <p:stSnd>
            <p:snd r:embed="rId10" name="Mario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137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258995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5661</TotalTime>
  <Words>2717</Words>
  <Application>Microsoft Office PowerPoint</Application>
  <PresentationFormat>Panorámica</PresentationFormat>
  <Paragraphs>626</Paragraphs>
  <Slides>85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85</vt:i4>
      </vt:variant>
    </vt:vector>
  </HeadingPairs>
  <TitlesOfParts>
    <vt:vector size="102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Lucida Calligraphy</vt:lpstr>
      <vt:lpstr>Monotype Corsiva</vt:lpstr>
      <vt:lpstr>Times New Roman</vt:lpstr>
      <vt:lpstr>Verdana</vt:lpstr>
      <vt:lpstr>Wingdings 2</vt:lpstr>
      <vt:lpstr>1_Tema de Office</vt:lpstr>
      <vt:lpstr>2_Tema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1978  Mario Andretti  Versión Completa  3748</dc:title>
  <dc:creator>Eagle's nest</dc:creator>
  <cp:lastModifiedBy>Eagle's nest</cp:lastModifiedBy>
  <cp:revision>478</cp:revision>
  <dcterms:created xsi:type="dcterms:W3CDTF">2017-07-02T00:56:35Z</dcterms:created>
  <dcterms:modified xsi:type="dcterms:W3CDTF">2018-02-25T18:14:21Z</dcterms:modified>
</cp:coreProperties>
</file>