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84" r:id="rId2"/>
    <p:sldMasterId id="2147483696" r:id="rId3"/>
  </p:sldMasterIdLst>
  <p:notesMasterIdLst>
    <p:notesMasterId r:id="rId76"/>
  </p:notesMasterIdLst>
  <p:sldIdLst>
    <p:sldId id="722" r:id="rId4"/>
    <p:sldId id="528" r:id="rId5"/>
    <p:sldId id="723" r:id="rId6"/>
    <p:sldId id="606" r:id="rId7"/>
    <p:sldId id="607" r:id="rId8"/>
    <p:sldId id="609" r:id="rId9"/>
    <p:sldId id="610" r:id="rId10"/>
    <p:sldId id="612" r:id="rId11"/>
    <p:sldId id="614" r:id="rId12"/>
    <p:sldId id="615" r:id="rId13"/>
    <p:sldId id="706" r:id="rId14"/>
    <p:sldId id="620" r:id="rId15"/>
    <p:sldId id="621" r:id="rId16"/>
    <p:sldId id="622" r:id="rId17"/>
    <p:sldId id="624" r:id="rId18"/>
    <p:sldId id="626" r:id="rId19"/>
    <p:sldId id="628" r:id="rId20"/>
    <p:sldId id="630" r:id="rId21"/>
    <p:sldId id="631" r:id="rId22"/>
    <p:sldId id="633" r:id="rId23"/>
    <p:sldId id="635" r:id="rId24"/>
    <p:sldId id="639" r:id="rId25"/>
    <p:sldId id="721" r:id="rId26"/>
    <p:sldId id="641" r:id="rId27"/>
    <p:sldId id="643" r:id="rId28"/>
    <p:sldId id="646" r:id="rId29"/>
    <p:sldId id="647" r:id="rId30"/>
    <p:sldId id="649" r:id="rId31"/>
    <p:sldId id="651" r:id="rId32"/>
    <p:sldId id="653" r:id="rId33"/>
    <p:sldId id="655" r:id="rId34"/>
    <p:sldId id="718" r:id="rId35"/>
    <p:sldId id="659" r:id="rId36"/>
    <p:sldId id="661" r:id="rId37"/>
    <p:sldId id="663" r:id="rId38"/>
    <p:sldId id="720" r:id="rId39"/>
    <p:sldId id="666" r:id="rId40"/>
    <p:sldId id="710" r:id="rId41"/>
    <p:sldId id="668" r:id="rId42"/>
    <p:sldId id="669" r:id="rId43"/>
    <p:sldId id="671" r:id="rId44"/>
    <p:sldId id="674" r:id="rId45"/>
    <p:sldId id="675" r:id="rId46"/>
    <p:sldId id="677" r:id="rId47"/>
    <p:sldId id="679" r:id="rId48"/>
    <p:sldId id="681" r:id="rId49"/>
    <p:sldId id="683" r:id="rId50"/>
    <p:sldId id="708" r:id="rId51"/>
    <p:sldId id="684" r:id="rId52"/>
    <p:sldId id="638" r:id="rId53"/>
    <p:sldId id="686" r:id="rId54"/>
    <p:sldId id="688" r:id="rId55"/>
    <p:sldId id="704" r:id="rId56"/>
    <p:sldId id="689" r:id="rId57"/>
    <p:sldId id="690" r:id="rId58"/>
    <p:sldId id="691" r:id="rId59"/>
    <p:sldId id="693" r:id="rId60"/>
    <p:sldId id="694" r:id="rId61"/>
    <p:sldId id="695" r:id="rId62"/>
    <p:sldId id="696" r:id="rId63"/>
    <p:sldId id="697" r:id="rId64"/>
    <p:sldId id="698" r:id="rId65"/>
    <p:sldId id="709" r:id="rId66"/>
    <p:sldId id="699" r:id="rId67"/>
    <p:sldId id="700" r:id="rId68"/>
    <p:sldId id="702" r:id="rId69"/>
    <p:sldId id="717" r:id="rId70"/>
    <p:sldId id="716" r:id="rId71"/>
    <p:sldId id="711" r:id="rId72"/>
    <p:sldId id="601" r:id="rId73"/>
    <p:sldId id="602" r:id="rId74"/>
    <p:sldId id="603" r:id="rId7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3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heme" Target="theme/theme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437-7FF7-41C9-9943-EAD4FD4F301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8505-E19A-427A-98C6-712F1FE5480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068C0-8A95-4457-84CC-704C104E3C3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B88AE-B7A1-4CF9-BD37-A28841672A7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92F17-A29C-4E8D-A0DD-D416F9FDD893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75596-E1D9-4402-A6A2-61A56073562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656E2-0C30-4A37-AF0E-7EEE9CA2AD26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3EC0D-379A-4743-A023-D54649E70F64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6F39B-B659-418C-82C1-02509835EB46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4995-1B69-4273-B283-A4BF08559DA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BA63-A39C-4CD6-BD81-737EF8FBF4A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6303E-7997-4AB9-9B94-B2E4F6BCE42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4D18B-95F6-4746-A57A-E6AD734C10D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FA95E-1642-49C4-ACA6-33C4569C788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54E4C-96E9-4A78-83B4-38CA35E690FE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10DEE-1130-4B3A-8A77-7F34B6E4DB83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2F15-814C-4233-8091-F2465E84CA0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C1D4A-AD27-4E90-8331-549C578CFF2A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62760-8BCE-42BF-810C-72202B2FD3C1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3DA2-3C22-4DAD-A8F7-410564C946E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5822A-848E-4236-ABEE-F836550472D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0E2F7-FCFC-47C2-AFDD-209B19BA86F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EDB28-7DCC-407A-B099-892F5E5C77D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4055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60FAD-0D1F-458F-BE18-48550907807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45830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59930-C0F2-4665-8E15-A801EC43F127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40682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709FB-4A11-46A4-9653-D9C32D211D1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43304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07FE-D499-4398-8ED9-202C1C40D133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744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B1250-D2AF-45FD-B589-F57E55DB0EBF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2337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F681-D092-4716-9B09-0F130257AE19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277525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693E-8D16-4181-A357-40D4B2433B4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66550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BDB81-4F14-409F-A0F4-833FF592C6FF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42790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1EB-5789-4D9A-A090-22653C01804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08289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429D5-F71A-4CD0-94FA-B81CDE95B0F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365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B6209-F1BB-487B-951F-86A359A4974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22FD5-85E5-4845-A8BF-2C087A77C83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FF9094-F3B0-4FF7-82D4-856F8C60DFC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48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audio" Target="../media/audio2.wav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g"/><Relationship Id="rId3" Type="http://schemas.openxmlformats.org/officeDocument/2006/relationships/image" Target="../media/image64.jpg"/><Relationship Id="rId7" Type="http://schemas.openxmlformats.org/officeDocument/2006/relationships/image" Target="../media/image6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g"/><Relationship Id="rId5" Type="http://schemas.openxmlformats.org/officeDocument/2006/relationships/image" Target="../media/image66.jpg"/><Relationship Id="rId10" Type="http://schemas.openxmlformats.org/officeDocument/2006/relationships/image" Target="../media/image71.jpg"/><Relationship Id="rId4" Type="http://schemas.openxmlformats.org/officeDocument/2006/relationships/image" Target="../media/image65.jpg"/><Relationship Id="rId9" Type="http://schemas.openxmlformats.org/officeDocument/2006/relationships/image" Target="../media/image70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7" Type="http://schemas.openxmlformats.org/officeDocument/2006/relationships/image" Target="../media/image9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g"/><Relationship Id="rId5" Type="http://schemas.openxmlformats.org/officeDocument/2006/relationships/image" Target="../media/image90.jpg"/><Relationship Id="rId4" Type="http://schemas.openxmlformats.org/officeDocument/2006/relationships/image" Target="../media/image89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5.wav"/><Relationship Id="rId4" Type="http://schemas.openxmlformats.org/officeDocument/2006/relationships/image" Target="../media/image93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jpg"/><Relationship Id="rId13" Type="http://schemas.openxmlformats.org/officeDocument/2006/relationships/image" Target="../media/image108.jpg"/><Relationship Id="rId3" Type="http://schemas.openxmlformats.org/officeDocument/2006/relationships/image" Target="../media/image99.jpg"/><Relationship Id="rId7" Type="http://schemas.openxmlformats.org/officeDocument/2006/relationships/image" Target="../media/image103.jpg"/><Relationship Id="rId12" Type="http://schemas.openxmlformats.org/officeDocument/2006/relationships/image" Target="../media/image10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jpg"/><Relationship Id="rId11" Type="http://schemas.openxmlformats.org/officeDocument/2006/relationships/image" Target="../media/image52.jpg"/><Relationship Id="rId5" Type="http://schemas.openxmlformats.org/officeDocument/2006/relationships/image" Target="../media/image101.jpg"/><Relationship Id="rId10" Type="http://schemas.openxmlformats.org/officeDocument/2006/relationships/image" Target="../media/image106.jpg"/><Relationship Id="rId4" Type="http://schemas.openxmlformats.org/officeDocument/2006/relationships/image" Target="../media/image100.jpg"/><Relationship Id="rId9" Type="http://schemas.openxmlformats.org/officeDocument/2006/relationships/image" Target="../media/image105.jpg"/><Relationship Id="rId14" Type="http://schemas.openxmlformats.org/officeDocument/2006/relationships/image" Target="../media/image109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3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g"/><Relationship Id="rId4" Type="http://schemas.openxmlformats.org/officeDocument/2006/relationships/image" Target="../media/image121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7.jpg"/><Relationship Id="rId4" Type="http://schemas.openxmlformats.org/officeDocument/2006/relationships/image" Target="../media/image126.jp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9.jp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jpg"/><Relationship Id="rId3" Type="http://schemas.openxmlformats.org/officeDocument/2006/relationships/image" Target="../media/image26.jpg"/><Relationship Id="rId7" Type="http://schemas.openxmlformats.org/officeDocument/2006/relationships/image" Target="../media/image13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2.jpg"/><Relationship Id="rId5" Type="http://schemas.openxmlformats.org/officeDocument/2006/relationships/image" Target="../media/image131.jpg"/><Relationship Id="rId4" Type="http://schemas.openxmlformats.org/officeDocument/2006/relationships/image" Target="../media/image130.jp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36.png"/><Relationship Id="rId11" Type="http://schemas.openxmlformats.org/officeDocument/2006/relationships/audio" Target="../media/audio6.wav"/><Relationship Id="rId5" Type="http://schemas.openxmlformats.org/officeDocument/2006/relationships/image" Target="../media/image135.jpg"/><Relationship Id="rId10" Type="http://schemas.openxmlformats.org/officeDocument/2006/relationships/image" Target="../media/image137.jpg"/><Relationship Id="rId4" Type="http://schemas.openxmlformats.org/officeDocument/2006/relationships/audio" Target="../media/audio6.wav"/><Relationship Id="rId9" Type="http://schemas.openxmlformats.org/officeDocument/2006/relationships/image" Target="../media/image5.pn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9.png"/><Relationship Id="rId10" Type="http://schemas.openxmlformats.org/officeDocument/2006/relationships/image" Target="../media/image1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4.pn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5318531" y="2815833"/>
            <a:ext cx="510294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14º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Tri-campeón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1975 1977 1984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4168638" y="1629163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Niki Lauda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9320341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8141117" y="6238569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6892" y="525181"/>
            <a:ext cx="12185107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decimo cuarto </a:t>
            </a:r>
            <a:r>
              <a:rPr kumimoji="0" lang="es-ES" sz="2800" b="0" i="0" u="none" strike="noStrike" kern="1200" cap="none" spc="0" normalizeH="0" baseline="0" noProof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Campeón Mundial </a:t>
            </a: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reconocido corredor de Autos en el planeta por su entereza ante el infortunio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siendo ejemplo para las generaciones futuras…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exterior, ropa&#10;&#10;Descripción generada con confianza muy alta">
            <a:extLst>
              <a:ext uri="{FF2B5EF4-FFF2-40B4-BE49-F238E27FC236}">
                <a16:creationId xmlns:a16="http://schemas.microsoft.com/office/drawing/2014/main" id="{AC820B20-7386-4A4E-8633-95B505990E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05" b="99399" l="2000" r="97200">
                        <a14:foregroundMark x1="22800" y1="88589" x2="22800" y2="88589"/>
                        <a14:foregroundMark x1="24800" y1="75976" x2="24800" y2="75976"/>
                        <a14:foregroundMark x1="32800" y1="79880" x2="32800" y2="79880"/>
                        <a14:foregroundMark x1="31600" y1="76877" x2="31600" y2="76877"/>
                        <a14:foregroundMark x1="29200" y1="74474" x2="29200" y2="74474"/>
                        <a14:foregroundMark x1="68800" y1="90691" x2="68800" y2="90691"/>
                        <a14:foregroundMark x1="92000" y1="78679" x2="92000" y2="78679"/>
                        <a14:foregroundMark x1="97200" y1="79880" x2="97200" y2="79880"/>
                        <a14:foregroundMark x1="95600" y1="84384" x2="95600" y2="84384"/>
                        <a14:foregroundMark x1="85600" y1="85285" x2="85600" y2="85285"/>
                        <a14:foregroundMark x1="85600" y1="83784" x2="85600" y2="83784"/>
                        <a14:foregroundMark x1="92000" y1="87087" x2="92000" y2="87087"/>
                        <a14:foregroundMark x1="87600" y1="89189" x2="87600" y2="89189"/>
                        <a14:foregroundMark x1="86400" y1="86787" x2="86400" y2="86787"/>
                        <a14:foregroundMark x1="94800" y1="85285" x2="94800" y2="85285"/>
                        <a14:foregroundMark x1="93200" y1="84685" x2="93200" y2="84685"/>
                        <a14:foregroundMark x1="96400" y1="84084" x2="96400" y2="84084"/>
                        <a14:foregroundMark x1="94000" y1="91291" x2="94000" y2="91291"/>
                        <a14:foregroundMark x1="97200" y1="83183" x2="97200" y2="83183"/>
                        <a14:foregroundMark x1="89200" y1="97598" x2="89200" y2="97598"/>
                        <a14:foregroundMark x1="88000" y1="97297" x2="88000" y2="97297"/>
                        <a14:foregroundMark x1="22800" y1="95796" x2="22800" y2="95796"/>
                        <a14:foregroundMark x1="28000" y1="89189" x2="28000" y2="89189"/>
                        <a14:foregroundMark x1="36800" y1="90691" x2="36800" y2="90691"/>
                        <a14:foregroundMark x1="25200" y1="97898" x2="25200" y2="97898"/>
                        <a14:foregroundMark x1="11600" y1="92492" x2="11600" y2="92492"/>
                        <a14:foregroundMark x1="8000" y1="95495" x2="8000" y2="95495"/>
                        <a14:foregroundMark x1="3200" y1="95796" x2="3200" y2="95796"/>
                        <a14:foregroundMark x1="9200" y1="86787" x2="9200" y2="86787"/>
                        <a14:foregroundMark x1="13200" y1="86486" x2="13200" y2="86486"/>
                        <a14:foregroundMark x1="4000" y1="86787" x2="4000" y2="86787"/>
                        <a14:foregroundMark x1="2000" y1="87087" x2="2000" y2="87087"/>
                        <a14:foregroundMark x1="25200" y1="41141" x2="25200" y2="41141"/>
                        <a14:foregroundMark x1="19200" y1="33333" x2="19200" y2="33333"/>
                        <a14:foregroundMark x1="20800" y1="26727" x2="20800" y2="26727"/>
                        <a14:foregroundMark x1="16800" y1="42042" x2="16800" y2="42042"/>
                        <a14:foregroundMark x1="12400" y1="41441" x2="12400" y2="41441"/>
                        <a14:foregroundMark x1="8000" y1="39039" x2="8000" y2="39039"/>
                        <a14:foregroundMark x1="12400" y1="31532" x2="12400" y2="31532"/>
                        <a14:foregroundMark x1="16400" y1="33333" x2="16400" y2="33333"/>
                        <a14:foregroundMark x1="21200" y1="30631" x2="21200" y2="30631"/>
                        <a14:foregroundMark x1="18800" y1="28228" x2="18800" y2="28228"/>
                        <a14:foregroundMark x1="16400" y1="24925" x2="16400" y2="24925"/>
                        <a14:foregroundMark x1="15600" y1="26126" x2="15600" y2="26126"/>
                        <a14:foregroundMark x1="24000" y1="22222" x2="24000" y2="22222"/>
                        <a14:foregroundMark x1="26400" y1="15616" x2="26400" y2="15616"/>
                        <a14:foregroundMark x1="32800" y1="14414" x2="32800" y2="14414"/>
                        <a14:foregroundMark x1="38000" y1="14114" x2="38000" y2="14114"/>
                        <a14:foregroundMark x1="33200" y1="9610" x2="33200" y2="9610"/>
                        <a14:foregroundMark x1="32800" y1="5105" x2="32800" y2="5105"/>
                        <a14:foregroundMark x1="92800" y1="22823" x2="92800" y2="22823"/>
                        <a14:foregroundMark x1="32400" y1="93093" x2="32400" y2="93093"/>
                        <a14:foregroundMark x1="32400" y1="97898" x2="32400" y2="97898"/>
                        <a14:foregroundMark x1="83200" y1="99399" x2="83200" y2="99399"/>
                        <a14:backgroundMark x1="87600" y1="65465" x2="87600" y2="65465"/>
                        <a14:backgroundMark x1="7600" y1="72072" x2="7600" y2="72072"/>
                        <a14:backgroundMark x1="19200" y1="69670" x2="19200" y2="69670"/>
                        <a14:backgroundMark x1="21600" y1="66667" x2="21600" y2="66667"/>
                        <a14:backgroundMark x1="12800" y1="68168" x2="12800" y2="681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19" y="1713099"/>
            <a:ext cx="3842525" cy="5118243"/>
          </a:xfrm>
          <a:prstGeom prst="rect">
            <a:avLst/>
          </a:prstGeom>
        </p:spPr>
      </p:pic>
      <p:pic>
        <p:nvPicPr>
          <p:cNvPr id="11" name="Imagen 10" descr="Imagen que contiene texto, cortadora de césped&#10;&#10;Descripción generada con confianza alta">
            <a:extLst>
              <a:ext uri="{FF2B5EF4-FFF2-40B4-BE49-F238E27FC236}">
                <a16:creationId xmlns:a16="http://schemas.microsoft.com/office/drawing/2014/main" id="{A1D2465A-B39A-4965-A82E-6A72804496F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384" b="41616"/>
          <a:stretch/>
        </p:blipFill>
        <p:spPr>
          <a:xfrm>
            <a:off x="12266280" y="2977395"/>
            <a:ext cx="2977320" cy="89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67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:fade/>
        <p:sndAc>
          <p:stSnd>
            <p:snd r:embed="rId2" name="Himno Nacional de Austria Niki Lauda-Eaglenest-1.wav"/>
          </p:stSnd>
        </p:sndAc>
      </p:transition>
    </mc:Choice>
    <mc:Fallback xmlns="">
      <p:transition spd="slow" advTm="0">
        <p:fade/>
        <p:sndAc>
          <p:stSnd>
            <p:snd r:embed="rId8" name="Himno Nacional de Austria Niki Laud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45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9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5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775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6315912" y="1993470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8418" y="229423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183486" y="2771783"/>
            <a:ext cx="7064642" cy="35552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Niki Lauda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975, 1977 y 1984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3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arretera, cielo, exterior, árbol&#10;&#10;Descripción generada con confianza muy alta">
            <a:extLst>
              <a:ext uri="{FF2B5EF4-FFF2-40B4-BE49-F238E27FC236}">
                <a16:creationId xmlns:a16="http://schemas.microsoft.com/office/drawing/2014/main" id="{2D021F55-58FD-4663-9C0B-686156AC2F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9554304" y="2959095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2467452" y="471478"/>
            <a:ext cx="6133599" cy="2872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Niki Lauda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975, 1977 y 1984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5740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Lauda P 045-Eaglenest-1.wav"/>
          </p:stSnd>
        </p:sndAc>
      </p:transition>
    </mc:Choice>
    <mc:Fallback xmlns="">
      <p:transition spd="slow" advClick="0" advTm="0">
        <p:fade/>
        <p:sndAc>
          <p:stSnd>
            <p:snd r:embed="rId9" name="Lauda P 045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DF0576ED-A3D5-44DB-87B8-479EE11DA18F}"/>
              </a:ext>
            </a:extLst>
          </p:cNvPr>
          <p:cNvGrpSpPr/>
          <p:nvPr/>
        </p:nvGrpSpPr>
        <p:grpSpPr>
          <a:xfrm>
            <a:off x="4965963" y="866273"/>
            <a:ext cx="7034993" cy="5181600"/>
            <a:chOff x="360417" y="571101"/>
            <a:chExt cx="7323751" cy="5715798"/>
          </a:xfrm>
        </p:grpSpPr>
        <p:pic>
          <p:nvPicPr>
            <p:cNvPr id="8" name="Imagen 7" descr="Imagen que contiene persona, hombre, pared, corbata&#10;&#10;Descripción generada con confianza muy alta">
              <a:extLst>
                <a:ext uri="{FF2B5EF4-FFF2-40B4-BE49-F238E27FC236}">
                  <a16:creationId xmlns:a16="http://schemas.microsoft.com/office/drawing/2014/main" id="{1C8EC397-F819-4D85-AE20-B06AD652B6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3785" y="1258548"/>
              <a:ext cx="5715000" cy="4276725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DDBF0E16-05E2-4BF9-AC84-2B306A0AE9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417" y="571101"/>
              <a:ext cx="7323751" cy="5715798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1481643-0319-447E-B861-244CF03B8A3C}"/>
              </a:ext>
            </a:extLst>
          </p:cNvPr>
          <p:cNvSpPr/>
          <p:nvPr/>
        </p:nvSpPr>
        <p:spPr>
          <a:xfrm>
            <a:off x="224591" y="499751"/>
            <a:ext cx="4764505" cy="62273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Niki Lauda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Datos personales</a:t>
            </a:r>
          </a:p>
          <a:p>
            <a:pPr algn="ctr" defTabSz="1219170">
              <a:lnSpc>
                <a:spcPts val="2800"/>
              </a:lnSpc>
            </a:pPr>
            <a:endParaRPr lang="es-MX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Nombre</a:t>
            </a: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Andreas Nikolaus Lauda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Apodo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"Niki“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Nacionalidad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 Austríaca</a:t>
            </a:r>
          </a:p>
          <a:p>
            <a:pPr lvl="0"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Nacimiento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22 de febrero de 1949 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Viena, Austria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C0E5861-9126-41F5-BA76-9A86EA966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89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  <p:sndAc>
          <p:stSnd>
            <p:snd r:embed="rId2" name="Lauda 1-Eaglenest-1.wav"/>
          </p:stSnd>
        </p:sndAc>
      </p:transition>
    </mc:Choice>
    <mc:Fallback xmlns="">
      <p:transition spd="slow" advTm="0">
        <p:fade/>
        <p:sndAc>
          <p:stSnd>
            <p:snd r:embed="rId6" name="Lauda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64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o 17">
            <a:extLst>
              <a:ext uri="{FF2B5EF4-FFF2-40B4-BE49-F238E27FC236}">
                <a16:creationId xmlns:a16="http://schemas.microsoft.com/office/drawing/2014/main" id="{974DC69B-E962-431D-B9F7-724DA9374192}"/>
              </a:ext>
            </a:extLst>
          </p:cNvPr>
          <p:cNvGrpSpPr/>
          <p:nvPr/>
        </p:nvGrpSpPr>
        <p:grpSpPr>
          <a:xfrm>
            <a:off x="964001" y="538266"/>
            <a:ext cx="4478664" cy="5786199"/>
            <a:chOff x="7392492" y="538266"/>
            <a:chExt cx="4478664" cy="5786199"/>
          </a:xfrm>
        </p:grpSpPr>
        <p:pic>
          <p:nvPicPr>
            <p:cNvPr id="15" name="Imagen 14" descr="Imagen que contiene persona, rojo, exterior&#10;&#10;Descripción generada con confianza muy alta">
              <a:extLst>
                <a:ext uri="{FF2B5EF4-FFF2-40B4-BE49-F238E27FC236}">
                  <a16:creationId xmlns:a16="http://schemas.microsoft.com/office/drawing/2014/main" id="{6566D63B-DBD5-4B23-8FA5-F9266C21F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5235" y="1329610"/>
              <a:ext cx="3556744" cy="4250528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A53EBD3F-1C17-499D-BEC6-20C80C526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2492" y="538266"/>
              <a:ext cx="4478664" cy="5786199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1481643-0319-447E-B861-244CF03B8A3C}"/>
              </a:ext>
            </a:extLst>
          </p:cNvPr>
          <p:cNvSpPr/>
          <p:nvPr/>
        </p:nvSpPr>
        <p:spPr>
          <a:xfrm>
            <a:off x="6885708" y="682651"/>
            <a:ext cx="3976255" cy="55092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 deportiva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Palmarés general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Años en activo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1971 - 1979, 1982 – 1985</a:t>
            </a:r>
          </a:p>
          <a:p>
            <a:pPr lvl="0"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Equipos</a:t>
            </a:r>
          </a:p>
          <a:p>
            <a:pPr lvl="0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March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BRM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Ferrari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 err="1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McLaren</a:t>
            </a:r>
          </a:p>
          <a:p>
            <a:pPr lvl="0" algn="ctr" defTabSz="1219170">
              <a:lnSpc>
                <a:spcPts val="2800"/>
              </a:lnSpc>
            </a:pPr>
            <a:endParaRPr lang="es-ES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Carreras comenzadas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170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7915633-2008-4352-85FB-DFB99C10E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5649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69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1481643-0319-447E-B861-244CF03B8A3C}"/>
              </a:ext>
            </a:extLst>
          </p:cNvPr>
          <p:cNvSpPr/>
          <p:nvPr/>
        </p:nvSpPr>
        <p:spPr>
          <a:xfrm>
            <a:off x="-1" y="45339"/>
            <a:ext cx="5037221" cy="69634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Campeonatos mundiales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3 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1975, 1977, 1984 </a:t>
            </a:r>
          </a:p>
          <a:p>
            <a:pPr lvl="0"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Victorias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25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Podios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54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6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Poles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24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Vueltas rápidas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24</a:t>
            </a:r>
          </a:p>
          <a:p>
            <a:pPr lvl="0"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carrera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Gran Premio de Austria 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1971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E23F948B-E45B-43BD-929F-A6E13A6B364A}"/>
              </a:ext>
            </a:extLst>
          </p:cNvPr>
          <p:cNvGrpSpPr>
            <a:grpSpLocks noChangeAspect="1"/>
          </p:cNvGrpSpPr>
          <p:nvPr/>
        </p:nvGrpSpPr>
        <p:grpSpPr>
          <a:xfrm>
            <a:off x="4675238" y="1014515"/>
            <a:ext cx="7179875" cy="4853524"/>
            <a:chOff x="6119530" y="850232"/>
            <a:chExt cx="5735583" cy="3497179"/>
          </a:xfrm>
        </p:grpSpPr>
        <p:pic>
          <p:nvPicPr>
            <p:cNvPr id="9" name="Imagen 8" descr="Imagen que contiene persona, motocicleta, rojo, hombre&#10;&#10;Descripción generada con confianza muy alta">
              <a:extLst>
                <a:ext uri="{FF2B5EF4-FFF2-40B4-BE49-F238E27FC236}">
                  <a16:creationId xmlns:a16="http://schemas.microsoft.com/office/drawing/2014/main" id="{2501A801-40A7-4C72-8E2B-3A4DA21036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2603" y="1297154"/>
              <a:ext cx="4556972" cy="2568993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F4A6A494-1442-4793-A907-40768ED659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9530" y="850232"/>
              <a:ext cx="5735583" cy="3497179"/>
            </a:xfrm>
            <a:prstGeom prst="rect">
              <a:avLst/>
            </a:prstGeom>
          </p:spPr>
        </p:pic>
      </p:grp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CD6EBF5-ACD0-424C-BD68-986AE426D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2148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6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1481643-0319-447E-B861-244CF03B8A3C}"/>
              </a:ext>
            </a:extLst>
          </p:cNvPr>
          <p:cNvSpPr/>
          <p:nvPr/>
        </p:nvSpPr>
        <p:spPr>
          <a:xfrm>
            <a:off x="7179174" y="861870"/>
            <a:ext cx="5012826" cy="516808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victoria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Gran Premio de España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1974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victoria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Gran Premio de los Países Bajos 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1985</a:t>
            </a:r>
          </a:p>
          <a:p>
            <a:pPr lvl="0"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carrera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Gran Premio de Australia 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1985</a:t>
            </a:r>
          </a:p>
          <a:p>
            <a:pPr lvl="0"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  <a:cs typeface="Arial"/>
            </a:endParaRPr>
          </a:p>
          <a:p>
            <a:pPr lvl="0" algn="ctr" defTabSz="1219170">
              <a:lnSpc>
                <a:spcPts val="2800"/>
              </a:lnSpc>
            </a:pPr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Retiro</a:t>
            </a:r>
          </a:p>
          <a:p>
            <a:pPr lvl="0"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1985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92F238FB-D750-4AB0-A9F1-C6BCCDABE527}"/>
              </a:ext>
            </a:extLst>
          </p:cNvPr>
          <p:cNvGrpSpPr/>
          <p:nvPr/>
        </p:nvGrpSpPr>
        <p:grpSpPr>
          <a:xfrm>
            <a:off x="216039" y="567529"/>
            <a:ext cx="7195414" cy="5753060"/>
            <a:chOff x="216039" y="567529"/>
            <a:chExt cx="7195414" cy="575306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E381DA53-0063-4523-8170-627E310B9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4479" y="1352550"/>
              <a:ext cx="5715000" cy="4152900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E20FB373-F1BD-4AC3-825D-44D981B97A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039" y="567529"/>
              <a:ext cx="7195414" cy="5753060"/>
            </a:xfrm>
            <a:prstGeom prst="rect">
              <a:avLst/>
            </a:prstGeom>
          </p:spPr>
        </p:pic>
      </p:grp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352707A-C942-4D7D-9B9E-66A2A6234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4736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81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1481643-0319-447E-B861-244CF03B8A3C}"/>
              </a:ext>
            </a:extLst>
          </p:cNvPr>
          <p:cNvSpPr/>
          <p:nvPr/>
        </p:nvSpPr>
        <p:spPr>
          <a:xfrm>
            <a:off x="361683" y="42946"/>
            <a:ext cx="11830317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Andreas Nikolaus Lauda, mejor conocido como Niki Lauda </a:t>
            </a:r>
            <a:r>
              <a:rPr lang="es-ES" sz="2800" b="1" kern="0" dirty="0"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es un expiloto austríaco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de Fórmula 1 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nació el 22 de febrero de 1949, en Viena,.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7" name="Imagen 6" descr="Imagen que contiene persona, antiguo&#10;&#10;Descripción generada con confianza alta">
            <a:extLst>
              <a:ext uri="{FF2B5EF4-FFF2-40B4-BE49-F238E27FC236}">
                <a16:creationId xmlns:a16="http://schemas.microsoft.com/office/drawing/2014/main" id="{09044203-3F01-4352-93EE-FCE6791BC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5" y="930845"/>
            <a:ext cx="2994898" cy="562422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800FAFDB-51B0-437A-9806-20F1170A8BCA}"/>
              </a:ext>
            </a:extLst>
          </p:cNvPr>
          <p:cNvGrpSpPr>
            <a:grpSpLocks noChangeAspect="1"/>
          </p:cNvGrpSpPr>
          <p:nvPr/>
        </p:nvGrpSpPr>
        <p:grpSpPr>
          <a:xfrm>
            <a:off x="6206836" y="1078972"/>
            <a:ext cx="5808696" cy="5571067"/>
            <a:chOff x="6930189" y="1084445"/>
            <a:chExt cx="4940966" cy="4738836"/>
          </a:xfrm>
        </p:grpSpPr>
        <p:pic>
          <p:nvPicPr>
            <p:cNvPr id="10" name="Imagen 9" descr="Imagen que contiene persona, hombre, exterior, uniforme militar&#10;&#10;Descripción generada con confianza muy alta">
              <a:extLst>
                <a:ext uri="{FF2B5EF4-FFF2-40B4-BE49-F238E27FC236}">
                  <a16:creationId xmlns:a16="http://schemas.microsoft.com/office/drawing/2014/main" id="{20362F3D-C15B-4293-842C-0466858ACD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9572" y="1680532"/>
              <a:ext cx="3809329" cy="3533152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E0DA06D3-2DD3-4EFA-A2E7-13F0DE6CDB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0189" y="1084445"/>
              <a:ext cx="4940966" cy="4738836"/>
            </a:xfrm>
            <a:prstGeom prst="rect">
              <a:avLst/>
            </a:prstGeom>
          </p:spPr>
        </p:pic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id="{E0E41370-218D-4BEA-BDB9-0579B72ED49E}"/>
              </a:ext>
            </a:extLst>
          </p:cNvPr>
          <p:cNvSpPr/>
          <p:nvPr/>
        </p:nvSpPr>
        <p:spPr>
          <a:xfrm>
            <a:off x="3356583" y="1939559"/>
            <a:ext cx="2595035" cy="30136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Fue campeón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del mundo en F1 los años 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1975, 1977 y 1984, subcampeón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1976,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cuarto en 1974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1978.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A1AE676-B340-4F77-A7BE-66B8E636C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2062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56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1481643-0319-447E-B861-244CF03B8A3C}"/>
              </a:ext>
            </a:extLst>
          </p:cNvPr>
          <p:cNvSpPr/>
          <p:nvPr/>
        </p:nvSpPr>
        <p:spPr>
          <a:xfrm>
            <a:off x="1" y="170549"/>
            <a:ext cx="8598568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Su primera victoria fue en el Gran Premio de España de 1974,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la última en el Gran Premio de los Países Bajos de 1985.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carretera, exterior, pequeño&#10;&#10;Descripción generada con confianza muy alta">
            <a:extLst>
              <a:ext uri="{FF2B5EF4-FFF2-40B4-BE49-F238E27FC236}">
                <a16:creationId xmlns:a16="http://schemas.microsoft.com/office/drawing/2014/main" id="{8FF4FB74-0CF8-423E-916C-52987ECD6A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568" y="561475"/>
            <a:ext cx="3238499" cy="5763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exterior, foto, uniforme militar&#10;&#10;Descripción generada con confianza muy alta">
            <a:extLst>
              <a:ext uri="{FF2B5EF4-FFF2-40B4-BE49-F238E27FC236}">
                <a16:creationId xmlns:a16="http://schemas.microsoft.com/office/drawing/2014/main" id="{FB16007C-9299-44E3-92A0-C45BD89691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4" y="1251686"/>
            <a:ext cx="7620000" cy="541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C57CA5A-9C98-4241-B6F7-B72DE94F4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7680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8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61685" y="266801"/>
            <a:ext cx="11511659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 lo largo de su carrera en la máxima categoría fue pilotó para las escuderías March, BRM, Ferrari,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y McLaren, acumulando 25 victorias y 54 podios.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carretera, exterior, hierba, árbol&#10;&#10;Descripción generada con confianza muy alta">
            <a:extLst>
              <a:ext uri="{FF2B5EF4-FFF2-40B4-BE49-F238E27FC236}">
                <a16:creationId xmlns:a16="http://schemas.microsoft.com/office/drawing/2014/main" id="{C9FD0F03-FC20-4030-BF8A-D24FB37EC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285875"/>
            <a:ext cx="7620000" cy="4286250"/>
          </a:xfrm>
          <a:prstGeom prst="ellips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91008E8-5ED6-4FFF-A734-2EF35478E1BB}"/>
              </a:ext>
            </a:extLst>
          </p:cNvPr>
          <p:cNvSpPr/>
          <p:nvPr/>
        </p:nvSpPr>
        <p:spPr>
          <a:xfrm>
            <a:off x="1" y="5761218"/>
            <a:ext cx="12192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1976, Lauda sufrió un grave accidente en el Gran Premio de Alemania que le produjo graves quemaduras que le dejaron marcas de por vida.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6F8CB5A-1090-4A60-90A5-31F51823660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6E60C70-D83E-43E3-B326-6BB979A1F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58927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7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xterior, plano, aeropuerto, pista&#10;&#10;Descripción generada con confianza muy alta">
            <a:extLst>
              <a:ext uri="{FF2B5EF4-FFF2-40B4-BE49-F238E27FC236}">
                <a16:creationId xmlns:a16="http://schemas.microsoft.com/office/drawing/2014/main" id="{758E57CF-0A8B-45AB-972B-945957E630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52"/>
          <a:stretch/>
        </p:blipFill>
        <p:spPr>
          <a:xfrm>
            <a:off x="-1152" y="-32486"/>
            <a:ext cx="12193153" cy="6914545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266801"/>
            <a:ext cx="12192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atin typeface="CommercialScript BT" panose="03030803040807090C04" pitchFamily="66" charset="2"/>
                <a:cs typeface="Arial"/>
              </a:rPr>
              <a:t>Retirado temporalmente de las carreras,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atin typeface="CommercialScript BT" panose="03030803040807090C04" pitchFamily="66" charset="2"/>
                <a:cs typeface="Arial"/>
              </a:rPr>
              <a:t> en 1978 fundó su propia compañía aérea, </a:t>
            </a:r>
            <a:r>
              <a:rPr lang="es-ES" sz="32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  <a:cs typeface="Arial"/>
              </a:rPr>
              <a:t>Lauda Air</a:t>
            </a:r>
            <a:r>
              <a:rPr lang="es-ES" sz="3200" b="1" kern="0" dirty="0">
                <a:latin typeface="CommercialScript BT" panose="03030803040807090C04" pitchFamily="66" charset="2"/>
                <a:cs typeface="Arial"/>
              </a:rPr>
              <a:t>.</a:t>
            </a:r>
            <a:endParaRPr lang="es-MX" sz="32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lano, exterior, cielo, pista&#10;&#10;Descripción generada con confianza muy alta">
            <a:extLst>
              <a:ext uri="{FF2B5EF4-FFF2-40B4-BE49-F238E27FC236}">
                <a16:creationId xmlns:a16="http://schemas.microsoft.com/office/drawing/2014/main" id="{CDD21B35-4CBF-4782-B9ED-431E40B1E5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5"/>
          <a:stretch/>
        </p:blipFill>
        <p:spPr>
          <a:xfrm>
            <a:off x="-4876" y="-16444"/>
            <a:ext cx="12196877" cy="6901708"/>
          </a:xfrm>
          <a:prstGeom prst="rect">
            <a:avLst/>
          </a:prstGeom>
        </p:spPr>
      </p:pic>
      <p:pic>
        <p:nvPicPr>
          <p:cNvPr id="7" name="Imagen 6" descr="Imagen que contiene interior, persona, hombre, cabina de vuelo&#10;&#10;Descripción generada con confianza muy alta">
            <a:extLst>
              <a:ext uri="{FF2B5EF4-FFF2-40B4-BE49-F238E27FC236}">
                <a16:creationId xmlns:a16="http://schemas.microsoft.com/office/drawing/2014/main" id="{BE0DD181-0E73-4C10-B3E6-8C04CD2508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6" y="0"/>
            <a:ext cx="12196876" cy="6858000"/>
          </a:xfrm>
          <a:prstGeom prst="rect">
            <a:avLst/>
          </a:prstGeom>
        </p:spPr>
      </p:pic>
      <p:pic>
        <p:nvPicPr>
          <p:cNvPr id="9" name="Imagen 8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4D2FC3FA-2B45-4456-957E-AACDDACBF3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7B7A31F-4818-4576-8296-65DDA9486E2D}"/>
              </a:ext>
            </a:extLst>
          </p:cNvPr>
          <p:cNvSpPr/>
          <p:nvPr/>
        </p:nvSpPr>
        <p:spPr>
          <a:xfrm>
            <a:off x="1" y="5745182"/>
            <a:ext cx="12192000" cy="8745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Pero las deudas y una larga querella con la compañía </a:t>
            </a:r>
            <a:r>
              <a:rPr lang="es-ES" sz="3200" b="1" kern="0" dirty="0" err="1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Austrian</a:t>
            </a:r>
            <a:r>
              <a:rPr lang="es-ES" sz="32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 Airlines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lo obligaron a volver a la F1 en 1982.</a:t>
            </a:r>
            <a:endParaRPr lang="es-MX" sz="3200" b="1" kern="0" dirty="0"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69E1EC2-B8D5-4969-8897-993600B192E3}"/>
              </a:ext>
            </a:extLst>
          </p:cNvPr>
          <p:cNvSpPr txBox="1"/>
          <p:nvPr/>
        </p:nvSpPr>
        <p:spPr>
          <a:xfrm>
            <a:off x="0" y="-3248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5259D5E-0773-40C5-9DF4-77220B799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5687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20"/>
                            </p:stCondLst>
                            <p:childTnLst>
                              <p:par>
                                <p:cTn id="13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820"/>
                            </p:stCondLst>
                            <p:childTnLst>
                              <p:par>
                                <p:cTn id="32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820"/>
                            </p:stCondLst>
                            <p:childTnLst>
                              <p:par>
                                <p:cTn id="4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382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80"/>
                            </p:stCondLst>
                            <p:childTnLst>
                              <p:par>
                                <p:cTn id="6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61685" y="74297"/>
            <a:ext cx="11511659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retiró definitivamente de la competición en 1985.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exterior, edificio, carretera, automóvil&#10;&#10;Descripción generada con confianza muy alta">
            <a:extLst>
              <a:ext uri="{FF2B5EF4-FFF2-40B4-BE49-F238E27FC236}">
                <a16:creationId xmlns:a16="http://schemas.microsoft.com/office/drawing/2014/main" id="{62A9E747-B83F-4E02-A128-58C528C94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085" y="772530"/>
            <a:ext cx="10316850" cy="5803228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F3470F4-2715-407B-A6CC-F80BBA6D29E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3AB4903-5B4A-44BA-863D-6C117E378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9581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98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lano, avión, pista, aeronave&#10;&#10;Descripción generada con confianza muy alta">
            <a:extLst>
              <a:ext uri="{FF2B5EF4-FFF2-40B4-BE49-F238E27FC236}">
                <a16:creationId xmlns:a16="http://schemas.microsoft.com/office/drawing/2014/main" id="{34A9BD80-45A7-43ED-9B17-7A2641CA46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74" b="4689"/>
          <a:stretch/>
        </p:blipFill>
        <p:spPr>
          <a:xfrm>
            <a:off x="1" y="-16282"/>
            <a:ext cx="12191999" cy="6874282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2919661" y="5336106"/>
            <a:ext cx="5358065" cy="13926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Volvió a fundar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una nueva compañía de aviación, </a:t>
            </a:r>
          </a:p>
          <a:p>
            <a:pPr algn="ctr" defTabSz="1219170">
              <a:lnSpc>
                <a:spcPts val="4300"/>
              </a:lnSpc>
            </a:pPr>
            <a:r>
              <a:rPr lang="es-ES" sz="5400" b="1" kern="0" dirty="0"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Niki.</a:t>
            </a:r>
            <a:endParaRPr lang="es-MX" sz="5400" b="1" kern="0" dirty="0"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A9F49A0-528C-45A7-A3A5-8A64F7C06E34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6F38AF4-9B6D-41EE-A6BB-821847DBF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75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9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760472"/>
            <a:ext cx="3226343" cy="373179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Comenta las carreras de Fórmula 1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para una cadena austro-alemana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televisión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es uno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los directores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del Mercedes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AMG F1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Team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Fórmula 1.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6" name="Imagen 5" descr="Imagen que contiene persona, motocicleta, hombre, sentado&#10;&#10;Descripción generada con confianza muy alta">
            <a:extLst>
              <a:ext uri="{FF2B5EF4-FFF2-40B4-BE49-F238E27FC236}">
                <a16:creationId xmlns:a16="http://schemas.microsoft.com/office/drawing/2014/main" id="{9388F2C6-A890-491A-BDE7-2CBE5975B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44" y="559526"/>
            <a:ext cx="8647000" cy="5761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523211D-B95F-490F-B8CF-DC2F616AB2B5}"/>
              </a:ext>
            </a:extLst>
          </p:cNvPr>
          <p:cNvSpPr/>
          <p:nvPr/>
        </p:nvSpPr>
        <p:spPr>
          <a:xfrm>
            <a:off x="0" y="4622959"/>
            <a:ext cx="3226344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Este piloto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ha disputado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185 carreras.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A59D222-4889-4A12-949B-8DB44C3BF2C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6E70009-EB26-4542-874C-9A51E784E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4476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79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47830" y="324418"/>
            <a:ext cx="11511659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Nació en el seno de una familia acomodada.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3081DE1-7A00-4430-94D9-EDDD12EB1C84}"/>
              </a:ext>
            </a:extLst>
          </p:cNvPr>
          <p:cNvSpPr/>
          <p:nvPr/>
        </p:nvSpPr>
        <p:spPr>
          <a:xfrm>
            <a:off x="6900292" y="1575703"/>
            <a:ext cx="5277853" cy="37138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Si bien en casi todos los medios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apunta que su abuelo paterno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fue el abogado empresario vienés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Hans Lauda,…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según la prensa española,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su abuelo paterno fue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gallego Juan Lauda Crespo,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natural de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Loña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do Monte,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aldea del concejo de Nogueira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Ramuín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en la provincia de Orense.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9" name="Imagen 8" descr="Imagen que contiene persona, edificio, hombre, exterior&#10;&#10;Descripción generada con confianza muy alta">
            <a:extLst>
              <a:ext uri="{FF2B5EF4-FFF2-40B4-BE49-F238E27FC236}">
                <a16:creationId xmlns:a16="http://schemas.microsoft.com/office/drawing/2014/main" id="{1F9C9D31-87B6-443C-A03E-BB6352BC8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2" y="834188"/>
            <a:ext cx="7186861" cy="5221474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59EA857-289D-40BE-B8D2-BD5061C4A3D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5020734-BC07-4810-AC34-88285D133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2870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1" dur="3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79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216339" y="492511"/>
            <a:ext cx="3933049" cy="22955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se formaba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como hombre de negocios, pero decidió ser piloto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carreras en 1968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contra la voluntad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su familia.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CFF6C7C-4FAA-434E-BE4A-99A5CED7A8F4}"/>
              </a:ext>
            </a:extLst>
          </p:cNvPr>
          <p:cNvSpPr/>
          <p:nvPr/>
        </p:nvSpPr>
        <p:spPr>
          <a:xfrm>
            <a:off x="4216340" y="3251752"/>
            <a:ext cx="3933050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Empezó su carrera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Fórmula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Vee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después en la Fórmula 3,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luego llegó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Fórmula 2 Europea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el equipo March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tras conseguir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 préstamo bancario para poder continuar su carrera.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hombre, pared, interior&#10;&#10;Descripción generada con confianza muy alta">
            <a:extLst>
              <a:ext uri="{FF2B5EF4-FFF2-40B4-BE49-F238E27FC236}">
                <a16:creationId xmlns:a16="http://schemas.microsoft.com/office/drawing/2014/main" id="{9E727D5A-5164-43E2-87CD-F49171E61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389" y="553954"/>
            <a:ext cx="3851109" cy="57603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hombre, de pie&#10;&#10;Descripción generada con confianza alta">
            <a:extLst>
              <a:ext uri="{FF2B5EF4-FFF2-40B4-BE49-F238E27FC236}">
                <a16:creationId xmlns:a16="http://schemas.microsoft.com/office/drawing/2014/main" id="{04A6E957-BCA1-4D62-9C16-6FA0085DBF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01" y="565487"/>
            <a:ext cx="3988238" cy="5748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A9EB12E5-DA98-4ACD-BCF0-494005C06F0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DC8714-B2A7-4100-B36C-8A30E8056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86298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96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2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61685" y="314932"/>
            <a:ext cx="11511659" cy="6232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6000" b="1" kern="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CommercialScript BT" panose="03030803040807090C04" pitchFamily="66" charset="2"/>
                <a:cs typeface="Arial"/>
              </a:rPr>
              <a:t>Fórmula 1</a:t>
            </a:r>
            <a:endParaRPr lang="es-MX" sz="6000" b="1" kern="0" dirty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114C104-6F8B-455B-A792-025104A39365}"/>
              </a:ext>
            </a:extLst>
          </p:cNvPr>
          <p:cNvSpPr/>
          <p:nvPr/>
        </p:nvSpPr>
        <p:spPr>
          <a:xfrm>
            <a:off x="8761197" y="1770395"/>
            <a:ext cx="3430803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convirtió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-contra la voluntad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su familia-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piloto de carreras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1968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comenzó a correr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Fórmula 1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el equipo March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1971.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exterior, hombre, cielo&#10;&#10;Descripción generada con confianza muy alta">
            <a:extLst>
              <a:ext uri="{FF2B5EF4-FFF2-40B4-BE49-F238E27FC236}">
                <a16:creationId xmlns:a16="http://schemas.microsoft.com/office/drawing/2014/main" id="{80609E54-B1C4-4D97-BDF5-BDCE23E899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89" y="881563"/>
            <a:ext cx="8384208" cy="5711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C3A611B-C83B-4D38-85D4-768179A5335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D253D52-25DE-4718-84F1-D3543708D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8380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64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7170825" y="1756529"/>
            <a:ext cx="5021176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Obtuvo al principio poco éxito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tanto en el equipo March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como en el BRM,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que se incorporó en 1973,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pero dio su gran salto deportivo cuando su compañero de equipo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BRM,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Clay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Regazzoni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volvió al equipo Ferrari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temporada 1974.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exterior, persona, comiendo, cielo&#10;&#10;Descripción generada con confianza muy alta">
            <a:extLst>
              <a:ext uri="{FF2B5EF4-FFF2-40B4-BE49-F238E27FC236}">
                <a16:creationId xmlns:a16="http://schemas.microsoft.com/office/drawing/2014/main" id="{6CCEFCC3-089D-49EC-87A5-48898048FE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8" y="557116"/>
            <a:ext cx="6817896" cy="5762745"/>
          </a:xfrm>
          <a:prstGeom prst="snip2DiagRect">
            <a:avLst>
              <a:gd name="adj1" fmla="val 17259"/>
              <a:gd name="adj2" fmla="val 16667"/>
            </a:avLst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066FB70-0270-4C1E-B906-9B9160FBF8E3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4D5E6A3-0B85-4D1E-82C5-B3BE28E45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1543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62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347009"/>
            <a:ext cx="5406188" cy="22955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legendario propietario del equipo, Enzo Ferrari,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requirió la opinión de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Regazzoni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sobre el conductor austríaco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al recibir buenas referencias, inmediatamente lo fichó.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sentado, interior, pared&#10;&#10;Descripción generada con confianza muy alta">
            <a:extLst>
              <a:ext uri="{FF2B5EF4-FFF2-40B4-BE49-F238E27FC236}">
                <a16:creationId xmlns:a16="http://schemas.microsoft.com/office/drawing/2014/main" id="{36BDF402-C5B8-4AEA-A429-13E4AEB4C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084" y="581276"/>
            <a:ext cx="7226969" cy="51582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0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6160D6E-24A4-4E85-BA67-1584BEA0CF7F}"/>
              </a:ext>
            </a:extLst>
          </p:cNvPr>
          <p:cNvSpPr/>
          <p:nvPr/>
        </p:nvSpPr>
        <p:spPr>
          <a:xfrm>
            <a:off x="2" y="3443135"/>
            <a:ext cx="5406187" cy="26545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Después de un apagado comienzo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década de los setenta,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equipo Ferrari resurgió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gracias al apoyo técnico del austríaco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fue recompensado con el segundo puesto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su debut con el equipo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el Gran Premio de Argentina.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00C0CFF-AE8D-40E8-9E09-65B430AD2F1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0F76C4B-BA4B-4269-A343-449DBBF05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211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8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41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0" y="208473"/>
            <a:ext cx="7635039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Pronto siguió su primera victoria en un gran premio,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en la cuarta carrera que corrió con Ferrari,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dando con ella fin a un bienio sin victorias del equipo.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exterior, hombre, de pie&#10;&#10;Descripción generada con confianza muy alta">
            <a:extLst>
              <a:ext uri="{FF2B5EF4-FFF2-40B4-BE49-F238E27FC236}">
                <a16:creationId xmlns:a16="http://schemas.microsoft.com/office/drawing/2014/main" id="{F44BC59E-C3C3-4D35-89D5-563EC9D617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039" y="551402"/>
            <a:ext cx="4220076" cy="57757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BC2294C-A7C7-4A26-ACAC-4447560103B4}"/>
              </a:ext>
            </a:extLst>
          </p:cNvPr>
          <p:cNvSpPr/>
          <p:nvPr/>
        </p:nvSpPr>
        <p:spPr>
          <a:xfrm>
            <a:off x="1" y="5550495"/>
            <a:ext cx="7635038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y Ferrari se convirtieron en el piloto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la escudería que marcaban el paso del mundial, consiguiendo seis pole positions consecutivas.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7" name="Imagen 6" descr="Imagen que contiene exterior, plano, rojo, hierba&#10;&#10;Descripción generada con confianza muy alta">
            <a:extLst>
              <a:ext uri="{FF2B5EF4-FFF2-40B4-BE49-F238E27FC236}">
                <a16:creationId xmlns:a16="http://schemas.microsoft.com/office/drawing/2014/main" id="{C1FD26AB-277C-4BEC-9B8F-6F3D1EA4FE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52" y="1576718"/>
            <a:ext cx="5686425" cy="3771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6C1F702-95BB-445F-8C8A-CA7117C7831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F098D86-BF6F-4870-BC1E-9B7A93907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1426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94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3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536277" y="224515"/>
            <a:ext cx="7655724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Una mezcla de falta de fiabilidad e inexperiencia,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no obstante, limitó sus resultados a una sola victoria más y un cuarto puesto al final del mundial.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A57F98E1-82F7-4B2D-8DC5-45B7AFFCB4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39" y="561474"/>
            <a:ext cx="4309999" cy="57430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38B5044-9576-4D00-B7C4-967C4937F49B}"/>
              </a:ext>
            </a:extLst>
          </p:cNvPr>
          <p:cNvSpPr/>
          <p:nvPr/>
        </p:nvSpPr>
        <p:spPr>
          <a:xfrm>
            <a:off x="4536276" y="5903415"/>
            <a:ext cx="7639682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temporada 1975 Lauda consiguió reeditar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trayectoria que había iniciado el año anterior.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7" name="Imagen 6" descr="Imagen que contiene carretera, camino, escena, cielo&#10;&#10;Descripción generada con confianza muy alta">
            <a:extLst>
              <a:ext uri="{FF2B5EF4-FFF2-40B4-BE49-F238E27FC236}">
                <a16:creationId xmlns:a16="http://schemas.microsoft.com/office/drawing/2014/main" id="{20685DE2-F1ED-4E7F-B57F-4583522AAF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010" y="1576136"/>
            <a:ext cx="6922167" cy="41533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CCBEFCF-4996-4D5B-B567-6DE327C91C8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7D87DEC-D0E3-42E8-81AA-3A6CC713D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4802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8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61685" y="122423"/>
            <a:ext cx="11511659" cy="14157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Aunque no pasó del quinto puesto en las primeras cuatro carreras de la temporada, Lauda y Ferrari mejoraron y vencieron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cuatro de los siguientes cinco grandes premios.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3" name="Imagen 2" descr="Imagen que contiene carretera, hierba, exterior, deporte&#10;&#10;Descripción generada con confianza muy alta">
            <a:extLst>
              <a:ext uri="{FF2B5EF4-FFF2-40B4-BE49-F238E27FC236}">
                <a16:creationId xmlns:a16="http://schemas.microsoft.com/office/drawing/2014/main" id="{809F2D41-C130-413F-A4FF-CFF208DEB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863" y="1516714"/>
            <a:ext cx="8257895" cy="4261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80227C2-3EE2-4CCD-AB24-46612470F19C}"/>
              </a:ext>
            </a:extLst>
          </p:cNvPr>
          <p:cNvSpPr/>
          <p:nvPr/>
        </p:nvSpPr>
        <p:spPr>
          <a:xfrm>
            <a:off x="361685" y="5721115"/>
            <a:ext cx="11511659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victoria en el Gran Premio de Estados Unidos, última carrera de la temporada,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le valió a Lauda su primer campeonato del mundo.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2A0C8A4-4D3D-4EF7-99CC-A882E1069AC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28A6CD-9BB0-43F4-81D8-9B03E688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792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740"/>
                            </p:stCondLst>
                            <p:childTnLst>
                              <p:par>
                                <p:cTn id="1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66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7D067B00-7474-40D5-9D10-143812387540}"/>
              </a:ext>
            </a:extLst>
          </p:cNvPr>
          <p:cNvGrpSpPr/>
          <p:nvPr/>
        </p:nvGrpSpPr>
        <p:grpSpPr>
          <a:xfrm>
            <a:off x="3805167" y="559223"/>
            <a:ext cx="8212566" cy="5761366"/>
            <a:chOff x="3805167" y="559223"/>
            <a:chExt cx="8212566" cy="5761366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A1679888-1563-4527-8D71-FC4995D578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05167" y="559223"/>
              <a:ext cx="8212566" cy="5761366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D1E7E7CB-2588-477D-A439-BC9185F18704}"/>
                </a:ext>
              </a:extLst>
            </p:cNvPr>
            <p:cNvSpPr/>
            <p:nvPr/>
          </p:nvSpPr>
          <p:spPr>
            <a:xfrm>
              <a:off x="9518087" y="586182"/>
              <a:ext cx="1990214" cy="1936428"/>
            </a:xfrm>
            <a:prstGeom prst="rect">
              <a:avLst/>
            </a:prstGeom>
            <a:noFill/>
          </p:spPr>
          <p:txBody>
            <a:bodyPr wrap="square" lIns="121920" tIns="60960" rIns="121920" bIns="60960" numCol="1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 defTabSz="1219170">
                <a:lnSpc>
                  <a:spcPts val="2800"/>
                </a:lnSpc>
              </a:pPr>
              <a:r>
                <a:rPr lang="es-ES" sz="2800" b="1" kern="0" dirty="0">
                  <a:solidFill>
                    <a:srgbClr val="C00000"/>
                  </a:solidFill>
                  <a:latin typeface="CommercialScript BT" panose="03030803040807090C04" pitchFamily="66" charset="2"/>
                  <a:cs typeface="Arial"/>
                </a:rPr>
                <a:t>Niki Lauda durante el Gran Premio de Alemania de 1976.</a:t>
              </a:r>
              <a:endParaRPr lang="es-MX" sz="2800" b="1" kern="0" dirty="0">
                <a:latin typeface="CommercialScript BT" panose="03030803040807090C04" pitchFamily="66" charset="2"/>
                <a:cs typeface="Arial"/>
              </a:endParaRPr>
            </a:p>
          </p:txBody>
        </p:sp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0DFF2C2F-8D0B-4725-88CC-AAA1BC976655}"/>
              </a:ext>
            </a:extLst>
          </p:cNvPr>
          <p:cNvSpPr/>
          <p:nvPr/>
        </p:nvSpPr>
        <p:spPr>
          <a:xfrm>
            <a:off x="5841" y="2110931"/>
            <a:ext cx="3799326" cy="263661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1976,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ganó cuatro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las primeras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seis carreras,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obteniendo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segundo puesto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las otras dos.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8FA17AD-AB56-424F-8095-38AAF2739DA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A34A5A-E958-4605-8B81-F9D68B0C2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16348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Niki Lauda 2-Eaglenest-1.wav"/>
          </p:stSnd>
        </p:sndAc>
      </p:transition>
    </mc:Choice>
    <mc:Fallback xmlns="">
      <p:transition spd="slow" advTm="0">
        <p:fade/>
        <p:sndAc>
          <p:stSnd>
            <p:snd r:embed="rId5" name="Niki Lauda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2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26171"/>
            <a:ext cx="12191998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final de la novena carrera, disputada en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Brands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Hatch,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había obtenido 61 de los puntos del mundial,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más del doble de los que llevaba su más inmediato perseguidor,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Jody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Scheckter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E11E8B0-47F6-465A-AD8A-107724B64290}"/>
              </a:ext>
            </a:extLst>
          </p:cNvPr>
          <p:cNvSpPr/>
          <p:nvPr/>
        </p:nvSpPr>
        <p:spPr>
          <a:xfrm>
            <a:off x="0" y="5496527"/>
            <a:ext cx="12191999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segundo campeonato del mundo consecutivo parecía limitarse ya a una formalidad, acontecimiento que no se producía desde las temporadas de 1959 y 1960 en que lo había logrado Jack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carretera, exterior, camión, rojo&#10;&#10;Descripción generada con confianza muy alta">
            <a:extLst>
              <a:ext uri="{FF2B5EF4-FFF2-40B4-BE49-F238E27FC236}">
                <a16:creationId xmlns:a16="http://schemas.microsoft.com/office/drawing/2014/main" id="{F1A70E2B-9C7C-44BD-A113-3D5490911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654" y="1368525"/>
            <a:ext cx="7178841" cy="40291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96D4B3E-F257-423C-A115-83C19CFD131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1CF4CC5-B4C0-48AA-91F9-201630F84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0876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153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6096000" y="266801"/>
            <a:ext cx="6095999" cy="22955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Sin embargo, en la siguiente carrera,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Gran Premio de Alemania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disputado en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Nürburgring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sufrió un grave accidente,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incluían terribles quemaduras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incendiarse su coche.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exterior, persona, foto, árbol&#10;&#10;Descripción generada con confianza muy alta">
            <a:extLst>
              <a:ext uri="{FF2B5EF4-FFF2-40B4-BE49-F238E27FC236}">
                <a16:creationId xmlns:a16="http://schemas.microsoft.com/office/drawing/2014/main" id="{96D0B20E-0531-4F87-9BF6-7096790FC3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74" y="272721"/>
            <a:ext cx="5402606" cy="5470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xterior, hombre&#10;&#10;Descripción generada con confianza alta">
            <a:extLst>
              <a:ext uri="{FF2B5EF4-FFF2-40B4-BE49-F238E27FC236}">
                <a16:creationId xmlns:a16="http://schemas.microsoft.com/office/drawing/2014/main" id="{80DFEB3C-71CD-4FA4-BA03-964AF7EEEA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97" b="15731"/>
          <a:stretch/>
        </p:blipFill>
        <p:spPr>
          <a:xfrm>
            <a:off x="6233660" y="2839448"/>
            <a:ext cx="5629472" cy="29036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C0E01A78-98A1-402F-94C6-D9C0CD5C2719}"/>
              </a:ext>
            </a:extLst>
          </p:cNvPr>
          <p:cNvSpPr/>
          <p:nvPr/>
        </p:nvSpPr>
        <p:spPr>
          <a:xfrm>
            <a:off x="0" y="5833406"/>
            <a:ext cx="12192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Tres pilotos se detuvieron para ayudarle: Harald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Ertl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Guy Edwards y Arturo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Merzario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que más tarde Lauda le regaló un reloj de oro en agradecimiento.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DD281E5-E44C-4C7E-B9F2-BA0ED60FA1E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86530D3-D9C6-460E-8337-D11EB8B97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482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3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2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-2" y="4552226"/>
            <a:ext cx="6096001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a pesar de ello volvió a las pistas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tan sólo seis semanas después.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interior, hombre&#10;&#10;Descripción generada con confianza muy alta">
            <a:extLst>
              <a:ext uri="{FF2B5EF4-FFF2-40B4-BE49-F238E27FC236}">
                <a16:creationId xmlns:a16="http://schemas.microsoft.com/office/drawing/2014/main" id="{5DC759E1-C3B9-4CAA-8775-536CC7991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505" y="2394491"/>
            <a:ext cx="5719006" cy="42034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n 5" descr="Imagen que contiene hierba, persona, exterior&#10;&#10;Descripción generada con confianza muy alta">
            <a:extLst>
              <a:ext uri="{FF2B5EF4-FFF2-40B4-BE49-F238E27FC236}">
                <a16:creationId xmlns:a16="http://schemas.microsoft.com/office/drawing/2014/main" id="{1AA5C591-2FC6-48F6-BEE3-FD765BF9929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83"/>
          <a:stretch/>
        </p:blipFill>
        <p:spPr>
          <a:xfrm>
            <a:off x="201264" y="479721"/>
            <a:ext cx="5703591" cy="281766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3B4803A-302A-40A5-BDA4-93FF68D9E589}"/>
              </a:ext>
            </a:extLst>
          </p:cNvPr>
          <p:cNvSpPr/>
          <p:nvPr/>
        </p:nvSpPr>
        <p:spPr>
          <a:xfrm>
            <a:off x="5904855" y="682427"/>
            <a:ext cx="6287145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borde de la muerte,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 sacerdote le administró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extremaunción.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575B22A-A55A-4BD9-AF17-6031C32E66F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D799EE2-4F27-46C8-ACB7-1C1B68E73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839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6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047959" y="561403"/>
            <a:ext cx="4117994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Durante la forzada ausencia de Lauda, el inglés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James Hunt había jugado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baza la última carrera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 temporada,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Gran Premio de Japón,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comenzó con una ligera ventaja de Lauda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sobre Hunt de 3 puntos.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rojo, hombre, persona, edificio&#10;&#10;Descripción generada con confianza alta">
            <a:extLst>
              <a:ext uri="{FF2B5EF4-FFF2-40B4-BE49-F238E27FC236}">
                <a16:creationId xmlns:a16="http://schemas.microsoft.com/office/drawing/2014/main" id="{F3D957D8-0D51-43D9-A8D3-DC9F9D002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31" y="545432"/>
            <a:ext cx="3847428" cy="57711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exterior, reproductor, hombre&#10;&#10;Descripción generada con confianza muy alta">
            <a:extLst>
              <a:ext uri="{FF2B5EF4-FFF2-40B4-BE49-F238E27FC236}">
                <a16:creationId xmlns:a16="http://schemas.microsoft.com/office/drawing/2014/main" id="{ADCD2F7C-561E-4E84-B6F1-CF6C076D07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14"/>
          <a:stretch/>
        </p:blipFill>
        <p:spPr>
          <a:xfrm>
            <a:off x="8165954" y="786059"/>
            <a:ext cx="3833541" cy="52938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EDC0854-D622-4CF6-867A-EC8B301E3C4E}"/>
              </a:ext>
            </a:extLst>
          </p:cNvPr>
          <p:cNvSpPr/>
          <p:nvPr/>
        </p:nvSpPr>
        <p:spPr>
          <a:xfrm>
            <a:off x="3769895" y="4209516"/>
            <a:ext cx="4507831" cy="22955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una pista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peligrosamente mojada,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se retiró tras realizar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dos vueltas, asegurando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consideraba inseguro continuar en tales condiciones.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7F4E35E-0578-4734-A381-1D1869095B7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F9462BD-886E-4B8B-A03D-4F30ED95B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006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62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9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828273"/>
            <a:ext cx="6288504" cy="15594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Hunt lideró la carrera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durante la mayor parte del gran premio,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hasta que un pinchazo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le hizo perder posiciones.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9156F5C-7478-4817-8EA1-8B2E4D3032F1}"/>
              </a:ext>
            </a:extLst>
          </p:cNvPr>
          <p:cNvSpPr/>
          <p:nvPr/>
        </p:nvSpPr>
        <p:spPr>
          <a:xfrm>
            <a:off x="5910119" y="5175687"/>
            <a:ext cx="628188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solidFill>
                  <a:prstClr val="black"/>
                </a:solidFill>
                <a:latin typeface="CommercialScript BT" panose="03030803040807090C04" pitchFamily="66" charset="2"/>
                <a:cs typeface="Arial"/>
              </a:rPr>
              <a:t>No obstante, c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onsiguió remontar,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hasta la tercera posición, que le valió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título mundial por un solo punto.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exterior, carretera, suelo&#10;&#10;Descripción generada con confianza muy alta">
            <a:extLst>
              <a:ext uri="{FF2B5EF4-FFF2-40B4-BE49-F238E27FC236}">
                <a16:creationId xmlns:a16="http://schemas.microsoft.com/office/drawing/2014/main" id="{8ACBD702-A7AE-4ED3-A667-CA7B86597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3" y="2997616"/>
            <a:ext cx="5553186" cy="35956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carretera, persona, exterior&#10;&#10;Descripción generada con confianza muy alta">
            <a:extLst>
              <a:ext uri="{FF2B5EF4-FFF2-40B4-BE49-F238E27FC236}">
                <a16:creationId xmlns:a16="http://schemas.microsoft.com/office/drawing/2014/main" id="{E6039733-66F6-455F-9498-9E814FDA4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504" y="571500"/>
            <a:ext cx="5590671" cy="4193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304F7A7-1B76-48C1-8E7C-A99DA18C9C6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EB39E9C-49BB-45CB-8D2E-E1B1685BF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1826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4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6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812632" y="266801"/>
            <a:ext cx="7379368" cy="19364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anteriormente buena relación de Lauda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el equipo Ferrari se vio gravemente afectada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tras ese abandono, y tuvo que soportar una difícil temporada 1977 a pesar de vencer cómodamente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campeonato mundial gracias a su regularidad.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46EB09B-AF48-4F01-849C-5E8700F69E6A}"/>
              </a:ext>
            </a:extLst>
          </p:cNvPr>
          <p:cNvSpPr/>
          <p:nvPr/>
        </p:nvSpPr>
        <p:spPr>
          <a:xfrm>
            <a:off x="2" y="3976909"/>
            <a:ext cx="5983704" cy="26545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Habiendo ya anunciado que abandonaría el equipo al final de la temporada,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anticipó dicho abandono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ante la decisión de Ferrari de incorporar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 tercer automóvil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entonces desconocido Gilles Villeneuve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el Gran Premio de Canadá.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exterior, deporte, hombre&#10;&#10;Descripción generada con confianza muy alta">
            <a:extLst>
              <a:ext uri="{FF2B5EF4-FFF2-40B4-BE49-F238E27FC236}">
                <a16:creationId xmlns:a16="http://schemas.microsoft.com/office/drawing/2014/main" id="{EDC22FFC-820B-4A0E-B87F-6F6D28349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9" y="234718"/>
            <a:ext cx="4612103" cy="3482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rojo, interior&#10;&#10;Descripción generada con confianza alta">
            <a:extLst>
              <a:ext uri="{FF2B5EF4-FFF2-40B4-BE49-F238E27FC236}">
                <a16:creationId xmlns:a16="http://schemas.microsoft.com/office/drawing/2014/main" id="{54BD758E-79D9-4516-8A58-4EA85A6F58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705" y="2579558"/>
            <a:ext cx="6023811" cy="4013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56C1352-15CA-4DE8-8EAB-FCD4D0A9F33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983E0C-A0C0-4935-B0C5-0D5647FB6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747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22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611710"/>
            <a:ext cx="6095999" cy="19364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Incorporado al equipo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en 1978, Lauda pasó dos temporadas sin éxitos,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buena medida debido al radical diseño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del coche, con una aerodinámica asistida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por turbinas.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2CAD093-37E3-4E90-AFC9-9FF1AE2DF3F2}"/>
              </a:ext>
            </a:extLst>
          </p:cNvPr>
          <p:cNvSpPr/>
          <p:nvPr/>
        </p:nvSpPr>
        <p:spPr>
          <a:xfrm>
            <a:off x="6096000" y="5312045"/>
            <a:ext cx="6096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Tras su única victoria,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coche fue inmediatamente descalificado.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exterior, reproductor, deporte&#10;&#10;Descripción generada con confianza muy alta">
            <a:extLst>
              <a:ext uri="{FF2B5EF4-FFF2-40B4-BE49-F238E27FC236}">
                <a16:creationId xmlns:a16="http://schemas.microsoft.com/office/drawing/2014/main" id="{00F59A8B-5B96-43D1-B5AE-311979836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504" y="564482"/>
            <a:ext cx="5702969" cy="41916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rojo, persona, hombre, ropa&#10;&#10;Descripción generada con confianza alta">
            <a:extLst>
              <a:ext uri="{FF2B5EF4-FFF2-40B4-BE49-F238E27FC236}">
                <a16:creationId xmlns:a16="http://schemas.microsoft.com/office/drawing/2014/main" id="{AACE03C0-50A6-42AE-AD41-C5E888BEBE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46" y="3075074"/>
            <a:ext cx="5727033" cy="32214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D779FBC-790E-432F-B835-FC69187EABB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E9125DC-EE60-4203-A289-082EFB1A5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5256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1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1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6096000" y="571611"/>
            <a:ext cx="6096000" cy="22955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el Gran Premio de Canadá,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informó al propietario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 escudería,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Bernie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Ecclestone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su deseó de retirarse inmediatamente,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pues no deseaba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"seguir conduciendo en círculos".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C0C70B1-32F4-4DCC-A87A-AED1139B2A6A}"/>
              </a:ext>
            </a:extLst>
          </p:cNvPr>
          <p:cNvSpPr/>
          <p:nvPr/>
        </p:nvSpPr>
        <p:spPr>
          <a:xfrm>
            <a:off x="1" y="4741091"/>
            <a:ext cx="6095999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Lauda, que había fundado una compañía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vuelos chárter,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volvió a Austria para dedicarse a ella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tiempo completo.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exterior, personas, de pie&#10;&#10;Descripción generada con confianza muy alta">
            <a:extLst>
              <a:ext uri="{FF2B5EF4-FFF2-40B4-BE49-F238E27FC236}">
                <a16:creationId xmlns:a16="http://schemas.microsoft.com/office/drawing/2014/main" id="{74AB230E-1065-4039-AA13-0BFAA8E491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67" y="274976"/>
            <a:ext cx="5735054" cy="3878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xterior, cielo, plano, árbol&#10;&#10;Descripción generada con confianza muy alta">
            <a:extLst>
              <a:ext uri="{FF2B5EF4-FFF2-40B4-BE49-F238E27FC236}">
                <a16:creationId xmlns:a16="http://schemas.microsoft.com/office/drawing/2014/main" id="{E5176467-F7DD-486E-A25A-4692B230CD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337" y="3345782"/>
            <a:ext cx="5783178" cy="32530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4F71B09-A393-4950-8E58-6FAE7F87EEC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72745F9-8286-4C4E-B7F5-8C9FD1624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0019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42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6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F02B276-9DFC-41F5-ACB8-CF298FD71A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45" y="3403842"/>
            <a:ext cx="5406185" cy="30363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1036822"/>
            <a:ext cx="6448925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Niki Lauda ganando en Dallas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el año de su último título con McLaren.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E6683DE-5885-4347-A4BF-C9EB118EEE16}"/>
              </a:ext>
            </a:extLst>
          </p:cNvPr>
          <p:cNvSpPr/>
          <p:nvPr/>
        </p:nvSpPr>
        <p:spPr>
          <a:xfrm>
            <a:off x="5919537" y="4485875"/>
            <a:ext cx="6272463" cy="14157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Pero en 1982 Lauda volvió a la competición, sintiendo que aún tenía una carrera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como piloto por delante.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6" name="Imagen 5" descr="Imagen que contiene persona, hombre, cielo, deporte&#10;&#10;Descripción generada con confianza muy alta">
            <a:extLst>
              <a:ext uri="{FF2B5EF4-FFF2-40B4-BE49-F238E27FC236}">
                <a16:creationId xmlns:a16="http://schemas.microsoft.com/office/drawing/2014/main" id="{1CD898C4-AF90-4394-81D2-9D73D915A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688" y="246203"/>
            <a:ext cx="5710989" cy="3801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ECBE94F-F904-4524-85D8-B4EB6711F08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A50B5F3-4214-4897-8A7B-2D0452C8C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0132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2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6096000" y="872756"/>
            <a:ext cx="6096000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Después de una exitosa prueba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McLaren, su único problema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fue convencer al patrocinador del equipo, Marlboro, de que aún era capaz de ganar.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E8DCB52-661F-41DD-B2F1-C8F2F5C12900}"/>
              </a:ext>
            </a:extLst>
          </p:cNvPr>
          <p:cNvSpPr/>
          <p:nvPr/>
        </p:nvSpPr>
        <p:spPr>
          <a:xfrm>
            <a:off x="1" y="4835155"/>
            <a:ext cx="609600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Lo demostró en su tercera carrera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tras su vuelta a las pistas,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ganando el Gran Premio de Long Beach.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E53AC88-CFD9-4A32-ACC5-ED4CB9C9F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2" y="561470"/>
            <a:ext cx="5719007" cy="37245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ersona, hombre, deporte&#10;&#10;Descripción generada con confianza muy alta">
            <a:extLst>
              <a:ext uri="{FF2B5EF4-FFF2-40B4-BE49-F238E27FC236}">
                <a16:creationId xmlns:a16="http://schemas.microsoft.com/office/drawing/2014/main" id="{C366D4E2-C1F6-4E76-A292-C7B4857CA0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418" y="3068052"/>
            <a:ext cx="5743073" cy="3230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2A36982-93A3-4042-A31D-7BDA7BE5B8C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E952143-AA72-4A17-8138-F865D4F8A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67" y="561465"/>
            <a:ext cx="5719007" cy="37245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persona, hombre, deporte&#10;&#10;Descripción generada con confianza muy alta">
            <a:extLst>
              <a:ext uri="{FF2B5EF4-FFF2-40B4-BE49-F238E27FC236}">
                <a16:creationId xmlns:a16="http://schemas.microsoft.com/office/drawing/2014/main" id="{1C0B3634-C90A-4673-8491-4FAF94424C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413" y="3081902"/>
            <a:ext cx="5743073" cy="3230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66C4AEB-56E2-41A6-A242-F4B4FB9CA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5463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98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1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4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491389"/>
            <a:ext cx="6320587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consiguió su tercer campeonato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del mundo en 1984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una victoria por medio punto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sobre su compañero de equipo Alain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Prost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2CC01A4-F034-4EE1-BB7E-897701A03CA9}"/>
              </a:ext>
            </a:extLst>
          </p:cNvPr>
          <p:cNvSpPr/>
          <p:nvPr/>
        </p:nvSpPr>
        <p:spPr>
          <a:xfrm>
            <a:off x="6096000" y="4405667"/>
            <a:ext cx="6096000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1995 fue asesor técnico de Ferrari.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8" name="Imagen 7" descr="Imagen que contiene persona, hombre, interior&#10;&#10;Descripción generada con confianza alta">
            <a:extLst>
              <a:ext uri="{FF2B5EF4-FFF2-40B4-BE49-F238E27FC236}">
                <a16:creationId xmlns:a16="http://schemas.microsoft.com/office/drawing/2014/main" id="{803F2C58-392F-4A4B-9AA2-E58AEA53E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588" y="701340"/>
            <a:ext cx="5670885" cy="2568333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persona, edificio, música, hombre&#10;&#10;Descripción generada con confianza muy alta">
            <a:extLst>
              <a:ext uri="{FF2B5EF4-FFF2-40B4-BE49-F238E27FC236}">
                <a16:creationId xmlns:a16="http://schemas.microsoft.com/office/drawing/2014/main" id="{B58A6441-FC02-49DE-B004-5475590161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8" y="2841555"/>
            <a:ext cx="5654839" cy="3767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755C7C9-2E23-4931-93AC-47A0FD215B5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1F38BC0-9BAF-41BD-9258-3B2480339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5177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4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8021054" y="1742684"/>
            <a:ext cx="4170946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 su llegada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le pidieron consejo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para ganar nuevamente después de muchos años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sequía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respuesta inmediata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Lauda fue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"Contraten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 Michael Schumacher".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hombre, rojo, de pie&#10;&#10;Descripción generada con confianza muy alta">
            <a:extLst>
              <a:ext uri="{FF2B5EF4-FFF2-40B4-BE49-F238E27FC236}">
                <a16:creationId xmlns:a16="http://schemas.microsoft.com/office/drawing/2014/main" id="{FC02445F-EE7E-4F8E-B61A-340BC8D3C4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84" y="561475"/>
            <a:ext cx="7673470" cy="57551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D6CDC8E-4D25-4BB2-9919-CFE9FCAFC82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CAECCA5-1AD5-47EE-9CB5-9E48FC2AB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8282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hombre, rojo&#10;&#10;Descripción generada con confianza muy alta">
            <a:extLst>
              <a:ext uri="{FF2B5EF4-FFF2-40B4-BE49-F238E27FC236}">
                <a16:creationId xmlns:a16="http://schemas.microsoft.com/office/drawing/2014/main" id="{D118958B-452A-42AA-B0AA-14CB15DE3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" y="-19052"/>
            <a:ext cx="6095990" cy="6877052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2159594" y="4027944"/>
            <a:ext cx="3409962" cy="22775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Michael Schumacher vino y se trajo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al equipo de ingenieros de Benetton, encabezados por Ross </a:t>
            </a:r>
            <a:r>
              <a:rPr lang="es-ES" sz="2800" b="1" kern="0" dirty="0" err="1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Brawn</a:t>
            </a:r>
            <a:r>
              <a:rPr lang="es-ES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rPr>
              <a:t>.</a:t>
            </a:r>
            <a:endParaRPr lang="es-MX" sz="2800" b="1" kern="0" dirty="0">
              <a:solidFill>
                <a:schemeClr val="bg1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3BCCB4F-23D1-437B-B297-6843D9C8889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persona, sombrero, ropa, hombre&#10;&#10;Descripción generada con confianza muy alta">
            <a:extLst>
              <a:ext uri="{FF2B5EF4-FFF2-40B4-BE49-F238E27FC236}">
                <a16:creationId xmlns:a16="http://schemas.microsoft.com/office/drawing/2014/main" id="{21D079FC-A464-429C-A313-8BA8862D8A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107" y="570217"/>
            <a:ext cx="5754317" cy="38338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3F816A4C-B75C-4E79-9881-0E680CEDB903}"/>
              </a:ext>
            </a:extLst>
          </p:cNvPr>
          <p:cNvSpPr/>
          <p:nvPr/>
        </p:nvSpPr>
        <p:spPr>
          <a:xfrm>
            <a:off x="5899420" y="5309125"/>
            <a:ext cx="6098605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resultado fue que arrasaron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2000 a 2004.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C5F9B81-ABF4-4CA3-948C-7FFD88878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2011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16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16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6096000" y="1322662"/>
            <a:ext cx="609600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2010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colabora como comentarista de F1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cadena privada alemana RTL..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DFFA446-99F3-494D-A2AF-6940FBFAF390}"/>
              </a:ext>
            </a:extLst>
          </p:cNvPr>
          <p:cNvSpPr/>
          <p:nvPr/>
        </p:nvSpPr>
        <p:spPr>
          <a:xfrm>
            <a:off x="0" y="3873361"/>
            <a:ext cx="6096000" cy="26545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Como conductor, Lauda se ha caracterizado por una aproximación inteligente,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minimizaba los riesgos y maximizaba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los resultados, y se le considera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uno de los pilotos más concienzudos,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capaz de pasarse largas horas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refinando el comportamiento del coche.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hombre, ropa, sombrero&#10;&#10;Descripción generada con confianza muy alta">
            <a:extLst>
              <a:ext uri="{FF2B5EF4-FFF2-40B4-BE49-F238E27FC236}">
                <a16:creationId xmlns:a16="http://schemas.microsoft.com/office/drawing/2014/main" id="{4D46FB2B-2D91-4F35-90B4-8C2B04AFC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336" y="3552772"/>
            <a:ext cx="5776409" cy="3035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hombre, sombrero, ropa&#10;&#10;Descripción generada con confianza muy alta">
            <a:extLst>
              <a:ext uri="{FF2B5EF4-FFF2-40B4-BE49-F238E27FC236}">
                <a16:creationId xmlns:a16="http://schemas.microsoft.com/office/drawing/2014/main" id="{D6D86E96-D1A6-4592-B554-13C61333EC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67" y="257431"/>
            <a:ext cx="5751096" cy="32134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CF3EB17-454A-4077-B2C7-E348B468DF0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3D00F86-E87C-4AC2-90E8-60CF21FA9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9811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74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48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hierba, exterior, camión&#10;&#10;Descripción generada con confianza muy alta">
            <a:extLst>
              <a:ext uri="{FF2B5EF4-FFF2-40B4-BE49-F238E27FC236}">
                <a16:creationId xmlns:a16="http://schemas.microsoft.com/office/drawing/2014/main" id="{CEFB8194-5D44-4769-A2F2-A7A0ED78D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969824"/>
            <a:ext cx="11513127" cy="49074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carretera, árbol, exterior, hierba&#10;&#10;Descripción generada con confianza muy alta">
            <a:extLst>
              <a:ext uri="{FF2B5EF4-FFF2-40B4-BE49-F238E27FC236}">
                <a16:creationId xmlns:a16="http://schemas.microsoft.com/office/drawing/2014/main" id="{64D6EA4A-B620-477E-A5F1-0E0BB22DD8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85" y="565386"/>
            <a:ext cx="7439892" cy="57566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exterior, hierba, persona&#10;&#10;Descripción generada con confianza muy alta">
            <a:extLst>
              <a:ext uri="{FF2B5EF4-FFF2-40B4-BE49-F238E27FC236}">
                <a16:creationId xmlns:a16="http://schemas.microsoft.com/office/drawing/2014/main" id="{337EC88F-7F92-4B5B-A68C-395C226CE7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6" y="609598"/>
            <a:ext cx="8457553" cy="56345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suelo, rojo, exterior, carretera&#10;&#10;Descripción generada con confianza muy alta">
            <a:extLst>
              <a:ext uri="{FF2B5EF4-FFF2-40B4-BE49-F238E27FC236}">
                <a16:creationId xmlns:a16="http://schemas.microsoft.com/office/drawing/2014/main" id="{3FE263F0-9839-4397-8BF4-7754B9305D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937" y="514922"/>
            <a:ext cx="8593828" cy="57292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1" name="Imagen 10" descr="Imagen que contiene persona, exterior, hombre&#10;&#10;Descripción generada con confianza muy alta">
            <a:extLst>
              <a:ext uri="{FF2B5EF4-FFF2-40B4-BE49-F238E27FC236}">
                <a16:creationId xmlns:a16="http://schemas.microsoft.com/office/drawing/2014/main" id="{9875999B-9BBA-4710-ACB0-9B998095AD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62" y="490170"/>
            <a:ext cx="7873939" cy="5882295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Imagen 12" descr="Imagen que contiene exterior, pequeño&#10;&#10;Descripción generada con confianza alta">
            <a:extLst>
              <a:ext uri="{FF2B5EF4-FFF2-40B4-BE49-F238E27FC236}">
                <a16:creationId xmlns:a16="http://schemas.microsoft.com/office/drawing/2014/main" id="{2F8780D4-DD84-43C7-A529-5BE0E85434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264" y="490170"/>
            <a:ext cx="9863562" cy="58318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5" name="Imagen 14" descr="Imagen que contiene agua, exterior, persona&#10;&#10;Descripción generada con confianza muy alta">
            <a:extLst>
              <a:ext uri="{FF2B5EF4-FFF2-40B4-BE49-F238E27FC236}">
                <a16:creationId xmlns:a16="http://schemas.microsoft.com/office/drawing/2014/main" id="{E82EF4EA-9588-4D45-9F8F-9E615756F6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77" y="490169"/>
            <a:ext cx="10367701" cy="583183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7" name="Imagen 16" descr="Imagen que contiene ropa, tocado, casco, rojo&#10;&#10;Descripción generada con confianza muy alta">
            <a:extLst>
              <a:ext uri="{FF2B5EF4-FFF2-40B4-BE49-F238E27FC236}">
                <a16:creationId xmlns:a16="http://schemas.microsoft.com/office/drawing/2014/main" id="{0B9D8F99-56AE-43EC-944E-AC9F233EB99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193" y="381899"/>
            <a:ext cx="3915150" cy="59682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D922FAF-7F17-4947-AB0E-A01EFF066081}"/>
              </a:ext>
            </a:extLst>
          </p:cNvPr>
          <p:cNvSpPr txBox="1"/>
          <p:nvPr/>
        </p:nvSpPr>
        <p:spPr>
          <a:xfrm>
            <a:off x="0" y="-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0AFDD46-0648-4352-BB38-FB1F62AB2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4135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9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0"/>
                            </p:stCondLst>
                            <p:childTnLst>
                              <p:par>
                                <p:cTn id="28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500"/>
                            </p:stCondLst>
                            <p:childTnLst>
                              <p:par>
                                <p:cTn id="3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5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500"/>
                            </p:stCondLst>
                            <p:childTnLst>
                              <p:par>
                                <p:cTn id="47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5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500"/>
                            </p:stCondLst>
                            <p:childTnLst>
                              <p:par>
                                <p:cTn id="65" presetID="2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 rot="19366231">
            <a:off x="361685" y="2802192"/>
            <a:ext cx="11511659" cy="1354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Familia y salud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4C2ED90-D234-405D-90CE-9720FBF244A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E032943-3615-43E9-B665-ACA2DA19A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63505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4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585B1E89-F187-4E0C-87DF-D0F10E2DA28A}"/>
              </a:ext>
            </a:extLst>
          </p:cNvPr>
          <p:cNvSpPr/>
          <p:nvPr/>
        </p:nvSpPr>
        <p:spPr>
          <a:xfrm>
            <a:off x="3842128" y="1740488"/>
            <a:ext cx="2857647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también es conocido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por el apodo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Rata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o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SuperRata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virtud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 disposición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sus dientes frontales.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7" name="Imagen 6" descr="Imagen que contiene persona, foto, uniforme militar, edificio&#10;&#10;Descripción generada con confianza alta">
            <a:extLst>
              <a:ext uri="{FF2B5EF4-FFF2-40B4-BE49-F238E27FC236}">
                <a16:creationId xmlns:a16="http://schemas.microsoft.com/office/drawing/2014/main" id="{D70FB4E0-2AE1-4458-B1EC-8F7E89F842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66" y="568036"/>
            <a:ext cx="3633262" cy="574963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8EDD78E-2639-4015-955D-C535F85FD69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AE71123-7A5D-4C77-BD47-4E552B8D8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40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315C118A-47EB-4F78-A874-7FA990917AA9}"/>
              </a:ext>
            </a:extLst>
          </p:cNvPr>
          <p:cNvGrpSpPr/>
          <p:nvPr/>
        </p:nvGrpSpPr>
        <p:grpSpPr>
          <a:xfrm>
            <a:off x="6096001" y="818145"/>
            <a:ext cx="6095999" cy="5775158"/>
            <a:chOff x="6096001" y="818145"/>
            <a:chExt cx="6095999" cy="5775158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5D8DD085-0846-43B6-B88F-8BD873C60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99775" y="818145"/>
              <a:ext cx="5253206" cy="5775158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chemeClr val="accent1">
                  <a:lumMod val="75000"/>
                </a:schemeClr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D1E7E7CB-2588-477D-A439-BC9185F18704}"/>
                </a:ext>
              </a:extLst>
            </p:cNvPr>
            <p:cNvSpPr/>
            <p:nvPr/>
          </p:nvSpPr>
          <p:spPr>
            <a:xfrm>
              <a:off x="6096001" y="5694140"/>
              <a:ext cx="6095999" cy="553998"/>
            </a:xfrm>
            <a:prstGeom prst="rect">
              <a:avLst/>
            </a:prstGeom>
            <a:noFill/>
          </p:spPr>
          <p:txBody>
            <a:bodyPr wrap="square" lIns="121920" tIns="60960" rIns="121920" bIns="60960" numCol="1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 defTabSz="1219170"/>
              <a:r>
                <a:rPr lang="es-ES" sz="2800" b="1" kern="0" dirty="0">
                  <a:solidFill>
                    <a:schemeClr val="bg1"/>
                  </a:solidFill>
                  <a:latin typeface="CommercialScript BT" panose="03030803040807090C04" pitchFamily="66" charset="2"/>
                  <a:cs typeface="Arial"/>
                </a:rPr>
                <a:t>Niki Lauda en 1996.</a:t>
              </a:r>
              <a:endParaRPr lang="es-MX" sz="2800" b="1" kern="0" dirty="0">
                <a:solidFill>
                  <a:schemeClr val="bg1"/>
                </a:solidFill>
                <a:latin typeface="CommercialScript BT" panose="03030803040807090C04" pitchFamily="66" charset="2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3677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4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93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98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84" tmFilter="0, 0; 0.125,0.2665; 0.25,0.4; 0.375,0.465; 0.5,0.5;  0.625,0.535; 0.75,0.6; 0.875,0.7335; 1,1">
                                          <p:stCondLst>
                                            <p:cond delay="3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92" tmFilter="0, 0; 0.125,0.2665; 0.25,0.4; 0.375,0.465; 0.5,0.5;  0.625,0.535; 0.75,0.6; 0.875,0.7335; 1,1">
                                          <p:stCondLst>
                                            <p:cond delay="794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84" tmFilter="0, 0; 0.125,0.2665; 0.25,0.4; 0.375,0.465; 0.5,0.5;  0.625,0.535; 0.75,0.6; 0.875,0.7335; 1,1">
                                          <p:stCondLst>
                                            <p:cond delay="993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56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996" decel="50000">
                                          <p:stCondLst>
                                            <p:cond delay="40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56">
                                          <p:stCondLst>
                                            <p:cond delay="787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996" decel="50000">
                                          <p:stCondLst>
                                            <p:cond delay="80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56">
                                          <p:stCondLst>
                                            <p:cond delay="985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996" decel="50000">
                                          <p:stCondLst>
                                            <p:cond delay="100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56">
                                          <p:stCondLst>
                                            <p:cond delay="1084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996" decel="50000">
                                          <p:stCondLst>
                                            <p:cond delay="1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86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6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120889" y="834846"/>
            <a:ext cx="4025584" cy="22955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casó en 1975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Marlene,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quien tiene dos hijos: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Luca y Mathias,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quien al igual que su padre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es piloto.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41025E7-35BD-4D26-90E3-4DDE6E566C30}"/>
              </a:ext>
            </a:extLst>
          </p:cNvPr>
          <p:cNvSpPr/>
          <p:nvPr/>
        </p:nvSpPr>
        <p:spPr>
          <a:xfrm>
            <a:off x="4120888" y="3621806"/>
            <a:ext cx="4025585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divorció en 1996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tras 21 años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matrimonio.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personas, foto, de pie&#10;&#10;Descripción generada con confianza muy alta">
            <a:extLst>
              <a:ext uri="{FF2B5EF4-FFF2-40B4-BE49-F238E27FC236}">
                <a16:creationId xmlns:a16="http://schemas.microsoft.com/office/drawing/2014/main" id="{690C29D7-B7CC-4ACC-937D-2E6FA88396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6473" y="553878"/>
            <a:ext cx="3849546" cy="5764695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6F6E864-67AB-4542-AC96-6FCD3D4EA07C}"/>
              </a:ext>
            </a:extLst>
          </p:cNvPr>
          <p:cNvSpPr/>
          <p:nvPr/>
        </p:nvSpPr>
        <p:spPr>
          <a:xfrm>
            <a:off x="3846923" y="5312775"/>
            <a:ext cx="429955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Su tercer hijo, Christian,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nació fuera de matrimonio.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2" name="Imagen 11" descr="Imagen que contiene persona, edificio, hombre&#10;&#10;Descripción generada con confianza muy alta">
            <a:extLst>
              <a:ext uri="{FF2B5EF4-FFF2-40B4-BE49-F238E27FC236}">
                <a16:creationId xmlns:a16="http://schemas.microsoft.com/office/drawing/2014/main" id="{FF12CB13-07C5-4C7B-A6D9-C0D72095CC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3"/>
          <a:stretch/>
        </p:blipFill>
        <p:spPr>
          <a:xfrm>
            <a:off x="207812" y="568026"/>
            <a:ext cx="3913076" cy="5729633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4115E29-D216-403F-A042-E24060CA27F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1715E3-6F77-4EE6-A0D5-F9CE600D0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7739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1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61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342624" y="1028815"/>
            <a:ext cx="3119496" cy="48090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Como consecuencia del accidente sufrido en 1976,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sufrió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graves quemaduras en la cabeza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cuerpo,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además de fracturas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 intoxicación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por los vapores tóxicos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desprendía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combustible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llamas.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3" name="Imagen 2" descr="Imagen que contiene persona, exterior, deporte, juego atlético&#10;&#10;Descripción generada con confianza muy alta">
            <a:extLst>
              <a:ext uri="{FF2B5EF4-FFF2-40B4-BE49-F238E27FC236}">
                <a16:creationId xmlns:a16="http://schemas.microsoft.com/office/drawing/2014/main" id="{5189805F-E946-463B-9038-4D89B9EB25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5"/>
          <a:stretch/>
        </p:blipFill>
        <p:spPr>
          <a:xfrm>
            <a:off x="227510" y="553878"/>
            <a:ext cx="4115114" cy="5743782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n 4" descr="Imagen que contiene árbol, exterior, carretera, suelo&#10;&#10;Descripción generada con confianza muy alta">
            <a:extLst>
              <a:ext uri="{FF2B5EF4-FFF2-40B4-BE49-F238E27FC236}">
                <a16:creationId xmlns:a16="http://schemas.microsoft.com/office/drawing/2014/main" id="{D8ED8F7A-AE1A-46FB-A1BA-D38273BE03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120" y="553878"/>
            <a:ext cx="4540539" cy="57437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4064F3B-3DEE-4F21-BD9F-3B58C128CAE4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826630-E8CC-4871-BA32-6B2637EDD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689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34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6082145" y="737857"/>
            <a:ext cx="6095999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sometió a cuatro operaciones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para trasplante de piel,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pero todas fracasaron debido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 que su sistema inmune los rechazaba.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hombre, persona, ropa&#10;&#10;Descripción generada con confianza muy alta">
            <a:extLst>
              <a:ext uri="{FF2B5EF4-FFF2-40B4-BE49-F238E27FC236}">
                <a16:creationId xmlns:a16="http://schemas.microsoft.com/office/drawing/2014/main" id="{BDC901D7-C258-4DC8-81F1-9E93904DFE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691" y="2947964"/>
            <a:ext cx="5781716" cy="3360622"/>
          </a:xfrm>
          <a:prstGeom prst="snip2DiagRect">
            <a:avLst>
              <a:gd name="adj1" fmla="val 1855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 descr="Imagen que contiene persona, hombre, edificio, ropa&#10;&#10;Descripción generada con confianza muy alta">
            <a:extLst>
              <a:ext uri="{FF2B5EF4-FFF2-40B4-BE49-F238E27FC236}">
                <a16:creationId xmlns:a16="http://schemas.microsoft.com/office/drawing/2014/main" id="{EDE2AC9C-EF67-4C61-9775-0A8D429478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25" y="571060"/>
            <a:ext cx="5780258" cy="3432028"/>
          </a:xfrm>
          <a:prstGeom prst="snip2DiagRect">
            <a:avLst>
              <a:gd name="adj1" fmla="val 1735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9BC5F95-C556-4AB6-87F5-268B0FAD2792}"/>
              </a:ext>
            </a:extLst>
          </p:cNvPr>
          <p:cNvSpPr/>
          <p:nvPr/>
        </p:nvSpPr>
        <p:spPr>
          <a:xfrm>
            <a:off x="1" y="4520158"/>
            <a:ext cx="6096000" cy="19364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decidió no volver a operarse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comenzó a llevar una gorra roja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para cubrir sus cicatrices,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con los años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volvió su marca distintiva.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0A399E8-BFBC-43DD-93FA-7F3BAF91C25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CAE7957-BBAA-494E-9083-E28F1DD6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733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18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1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42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419192"/>
            <a:ext cx="6096000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1983 como tenía problemas de visión,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el cirujano plástico Ivo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Pintanguy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lo sometió a un operación de párpado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Río de Janeiro.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7470626-A4AA-4E34-B79B-502D9AF3DFAA}"/>
              </a:ext>
            </a:extLst>
          </p:cNvPr>
          <p:cNvSpPr/>
          <p:nvPr/>
        </p:nvSpPr>
        <p:spPr>
          <a:xfrm>
            <a:off x="6096001" y="5212866"/>
            <a:ext cx="6095999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1997 se le diagnosticó una insuficiencia renal y debió recibir un trasplante de riñón de su hermano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Florian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Lauda.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ersona, exterior, cielo, hombre&#10;&#10;Descripción generada con confianza muy alta">
            <a:extLst>
              <a:ext uri="{FF2B5EF4-FFF2-40B4-BE49-F238E27FC236}">
                <a16:creationId xmlns:a16="http://schemas.microsoft.com/office/drawing/2014/main" id="{A2BC26E3-52F4-4CA1-8A6C-2C3865312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2" y="2479601"/>
            <a:ext cx="5735778" cy="382146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persona, exterior, foto, ropa&#10;&#10;Descripción generada con confianza muy alta">
            <a:extLst>
              <a:ext uri="{FF2B5EF4-FFF2-40B4-BE49-F238E27FC236}">
                <a16:creationId xmlns:a16="http://schemas.microsoft.com/office/drawing/2014/main" id="{D48D19A4-EB74-49D5-8E51-E8138D3D99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399" y="569342"/>
            <a:ext cx="5749631" cy="43122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A519967-6094-416A-AC4F-77050924FB97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669CE2C-6A9A-4E0C-8EF9-E20C7BF92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026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800" accel="100000" fill="hold">
                                          <p:stCondLst>
                                            <p:cond delay="1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" accel="100000" fill="hold">
                                          <p:stCondLst>
                                            <p:cond delay="1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4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838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110963" y="266801"/>
            <a:ext cx="8081037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2005 debió someterse a una nueva operación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para trasplantar el otro riñón.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3" name="Imagen 2" descr="Imagen que contiene persona, exterior, edificio, hombre&#10;&#10;Descripción generada con confianza muy alta">
            <a:extLst>
              <a:ext uri="{FF2B5EF4-FFF2-40B4-BE49-F238E27FC236}">
                <a16:creationId xmlns:a16="http://schemas.microsoft.com/office/drawing/2014/main" id="{38881716-5E1E-478A-971B-80670422FE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32" y="557753"/>
            <a:ext cx="3908736" cy="5775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5BA7FE9-34CB-4AEA-A14A-0741A56862B5}"/>
              </a:ext>
            </a:extLst>
          </p:cNvPr>
          <p:cNvSpPr/>
          <p:nvPr/>
        </p:nvSpPr>
        <p:spPr>
          <a:xfrm>
            <a:off x="4110963" y="5379144"/>
            <a:ext cx="8081037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Si bien en un comienzo el donante iba a ser su hijo mayor, Lucas, un problema de incompatibilidad detectado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el último momento lo invalidaron como donante.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6" name="Imagen 5" descr="Imagen que contiene persona, exterior, hombre&#10;&#10;Descripción generada con confianza muy alta">
            <a:extLst>
              <a:ext uri="{FF2B5EF4-FFF2-40B4-BE49-F238E27FC236}">
                <a16:creationId xmlns:a16="http://schemas.microsoft.com/office/drawing/2014/main" id="{768B522E-5F22-48BA-83AC-4FECFCF54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929" y="1126012"/>
            <a:ext cx="5701918" cy="42336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BC73C2D-700E-40B6-99CA-39C6546949B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CF42E2B-0278-4207-801B-17FD2058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800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80"/>
                            </p:stCondLst>
                            <p:childTnLst>
                              <p:par>
                                <p:cTn id="1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18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6580908" y="1028799"/>
            <a:ext cx="5611091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entonces novia de Lauda,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Birgitt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resultó ser compatible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se ofreció a donar su riñón.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interior&#10;&#10;Descripción generada con confianza alta">
            <a:extLst>
              <a:ext uri="{FF2B5EF4-FFF2-40B4-BE49-F238E27FC236}">
                <a16:creationId xmlns:a16="http://schemas.microsoft.com/office/drawing/2014/main" id="{E2DEF212-B589-4269-B306-89CDD6A739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48"/>
          <a:stretch/>
        </p:blipFill>
        <p:spPr>
          <a:xfrm>
            <a:off x="5874325" y="3698330"/>
            <a:ext cx="5721921" cy="26054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n 5" descr="Imagen que contiene interior, botella, mesa&#10;&#10;Descripción generada con confianza alta">
            <a:extLst>
              <a:ext uri="{FF2B5EF4-FFF2-40B4-BE49-F238E27FC236}">
                <a16:creationId xmlns:a16="http://schemas.microsoft.com/office/drawing/2014/main" id="{D68F71B0-E18C-4C9C-8D37-EF24796056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80" y="562533"/>
            <a:ext cx="5943600" cy="3343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838A7AEF-1C69-4482-9CDB-4BCD2850DE56}"/>
              </a:ext>
            </a:extLst>
          </p:cNvPr>
          <p:cNvSpPr/>
          <p:nvPr/>
        </p:nvSpPr>
        <p:spPr>
          <a:xfrm>
            <a:off x="2" y="4727964"/>
            <a:ext cx="5749634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Si bien en un comienzo circuló la noticia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que Lauda tenía cuatro riñones,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esto fue desmentido.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2422D9A-FC88-4B3C-91BC-F065AAB1CEF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8688DE8-9476-4062-831A-A8DFE9873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26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46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26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3855" y="4492446"/>
            <a:ext cx="7643139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se casó con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Birgitt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en 2005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desde entonces residen en Ibiza, España,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junto a los mellizos Mia y Max,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nacieron en 2009 fruto del matrimonio.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ropa, de pie, mujer&#10;&#10;Descripción generada con confianza muy alta">
            <a:extLst>
              <a:ext uri="{FF2B5EF4-FFF2-40B4-BE49-F238E27FC236}">
                <a16:creationId xmlns:a16="http://schemas.microsoft.com/office/drawing/2014/main" id="{57CFE115-C793-4A1C-B41E-EBE60713D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749" y="1205347"/>
            <a:ext cx="4035944" cy="551410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Imagen 5" descr="Imagen que contiene persona, edificio, exterior, hombre&#10;&#10;Descripción generada con confianza muy alta">
            <a:extLst>
              <a:ext uri="{FF2B5EF4-FFF2-40B4-BE49-F238E27FC236}">
                <a16:creationId xmlns:a16="http://schemas.microsoft.com/office/drawing/2014/main" id="{EA005D23-8E8D-485C-8F78-1458B2D76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35" y="-209774"/>
            <a:ext cx="6004551" cy="43457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C0000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FB2012E-99EB-4452-B9EB-08F32C4267B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49E4450-8789-4206-81EB-59D07A5A4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5246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34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exterior, hierba, béisbol&#10;&#10;Descripción generada con confianza muy alta">
            <a:extLst>
              <a:ext uri="{FF2B5EF4-FFF2-40B4-BE49-F238E27FC236}">
                <a16:creationId xmlns:a16="http://schemas.microsoft.com/office/drawing/2014/main" id="{C458393D-433A-4F1D-A881-DCDD59D8B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 descr="Imagen que contiene persona, hombre, exterior, cielo&#10;&#10;Descripción generada con confianza muy alta">
            <a:extLst>
              <a:ext uri="{FF2B5EF4-FFF2-40B4-BE49-F238E27FC236}">
                <a16:creationId xmlns:a16="http://schemas.microsoft.com/office/drawing/2014/main" id="{4B3D64E3-90D6-4831-9AF5-D766BAA3A1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-1"/>
            <a:ext cx="12206288" cy="6858001"/>
          </a:xfrm>
          <a:prstGeom prst="rect">
            <a:avLst/>
          </a:prstGeom>
        </p:spPr>
      </p:pic>
      <p:pic>
        <p:nvPicPr>
          <p:cNvPr id="11" name="Imagen 10" descr="Imagen que contiene persona, hombre, exterior, ropa&#10;&#10;Descripción generada con confianza muy alta">
            <a:extLst>
              <a:ext uri="{FF2B5EF4-FFF2-40B4-BE49-F238E27FC236}">
                <a16:creationId xmlns:a16="http://schemas.microsoft.com/office/drawing/2014/main" id="{5DC64026-6E8C-4D98-AD7E-8CD912F215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"/>
            <a:ext cx="12210790" cy="6858003"/>
          </a:xfrm>
          <a:prstGeom prst="rect">
            <a:avLst/>
          </a:prstGeom>
        </p:spPr>
      </p:pic>
      <p:pic>
        <p:nvPicPr>
          <p:cNvPr id="9" name="Imagen 8" descr="Imagen que contiene persona, hombre, exterior, béisbol&#10;&#10;Descripción generada con confianza muy alta">
            <a:extLst>
              <a:ext uri="{FF2B5EF4-FFF2-40B4-BE49-F238E27FC236}">
                <a16:creationId xmlns:a16="http://schemas.microsoft.com/office/drawing/2014/main" id="{7A139449-A6E3-4FBE-B9A2-621B526039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6289" cy="6858001"/>
          </a:xfrm>
          <a:prstGeom prst="rect">
            <a:avLst/>
          </a:prstGeom>
        </p:spPr>
      </p:pic>
      <p:pic>
        <p:nvPicPr>
          <p:cNvPr id="7" name="Imagen 6" descr="Imagen que contiene persona, hombre, de pie, edificio&#10;&#10;Descripción generada con confianza muy alta">
            <a:extLst>
              <a:ext uri="{FF2B5EF4-FFF2-40B4-BE49-F238E27FC236}">
                <a16:creationId xmlns:a16="http://schemas.microsoft.com/office/drawing/2014/main" id="{EFCD3976-997B-416C-97D2-9A87383191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6287" cy="6858000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30A6CC7-F948-4D99-9022-13A42C9773D4}"/>
              </a:ext>
            </a:extLst>
          </p:cNvPr>
          <p:cNvSpPr txBox="1"/>
          <p:nvPr/>
        </p:nvSpPr>
        <p:spPr>
          <a:xfrm>
            <a:off x="0" y="-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72BD8D2-11F2-48A7-A190-D6532D62A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9505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500"/>
                            </p:stCondLst>
                            <p:childTnLst>
                              <p:par>
                                <p:cTn id="23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500"/>
                            </p:stCondLst>
                            <p:childTnLst>
                              <p:par>
                                <p:cTn id="30" presetID="16" presetClass="exit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61685" y="3560"/>
            <a:ext cx="11511659" cy="1354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El empresario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lano, cielo, exterior, avión&#10;&#10;Descripción generada con confianza muy alta">
            <a:extLst>
              <a:ext uri="{FF2B5EF4-FFF2-40B4-BE49-F238E27FC236}">
                <a16:creationId xmlns:a16="http://schemas.microsoft.com/office/drawing/2014/main" id="{AC4318AA-07F9-496A-9431-5310F58661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147" y="1524001"/>
            <a:ext cx="10099532" cy="4807526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9C09E6F-C8C4-4540-A295-6E9F9DAB502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C9BE61A-A9DB-44C5-96F3-919BC708D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2990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Lauda 3-Eaglenest-1.wav"/>
          </p:stSnd>
        </p:sndAc>
      </p:transition>
    </mc:Choice>
    <mc:Fallback xmlns="">
      <p:transition spd="slow" advTm="0">
        <p:fade/>
        <p:sndAc>
          <p:stSnd>
            <p:snd r:embed="rId5" name="Lauda 3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lano, cielo, avión, carretera&#10;&#10;Descripción generada con confianza muy alta">
            <a:extLst>
              <a:ext uri="{FF2B5EF4-FFF2-40B4-BE49-F238E27FC236}">
                <a16:creationId xmlns:a16="http://schemas.microsoft.com/office/drawing/2014/main" id="{131F3E1D-E661-42B5-A4F9-9255F13832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588"/>
            <a:ext cx="12192000" cy="6986588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DA87D938-1880-4DDB-9112-8EBAE87E0DAB}"/>
              </a:ext>
            </a:extLst>
          </p:cNvPr>
          <p:cNvSpPr/>
          <p:nvPr/>
        </p:nvSpPr>
        <p:spPr>
          <a:xfrm rot="366343">
            <a:off x="2840181" y="405351"/>
            <a:ext cx="9351819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1978 Lauda, que había fundado una compañía de vuelos chárter,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volvió hacia Austria a dedicarse a ella de tiempo completo.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5" name="Imagen 4" descr="Imagen que contiene plano, exterior, hierba, aeropuerto&#10;&#10;Descripción generada con confianza muy alta">
            <a:extLst>
              <a:ext uri="{FF2B5EF4-FFF2-40B4-BE49-F238E27FC236}">
                <a16:creationId xmlns:a16="http://schemas.microsoft.com/office/drawing/2014/main" id="{2A0AF743-653D-4CD7-A2F9-8A2D6148CC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1522"/>
            <a:ext cx="12192000" cy="82296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F99831A-6F31-4789-A74A-E57B7FDA9DE3}"/>
              </a:ext>
            </a:extLst>
          </p:cNvPr>
          <p:cNvSpPr txBox="1"/>
          <p:nvPr/>
        </p:nvSpPr>
        <p:spPr>
          <a:xfrm>
            <a:off x="0" y="-128588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D99BD25-8D5A-4311-81EE-BEA65300D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1528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6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6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2" y="252510"/>
            <a:ext cx="6329432" cy="1867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  <a:cs typeface="Arial"/>
              </a:rPr>
              <a:t>Tras su retirada en 1985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ommercialScript BT" panose="03030803040807090C04" pitchFamily="66" charset="2"/>
                <a:cs typeface="Arial"/>
              </a:rPr>
              <a:t>volvió a la gestión de su compañía aérea,</a:t>
            </a:r>
            <a:r>
              <a:rPr lang="es-ES" sz="2800" b="1" kern="0" dirty="0">
                <a:ln>
                  <a:solidFill>
                    <a:srgbClr val="996633"/>
                  </a:solidFill>
                </a:ln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8000"/>
              </a:lnSpc>
            </a:pPr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Lauda Air.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6" name="Imagen 5" descr="Imagen que contiene plano, exterior, suelo, cielo&#10;&#10;Descripción generada con confianza muy alta">
            <a:extLst>
              <a:ext uri="{FF2B5EF4-FFF2-40B4-BE49-F238E27FC236}">
                <a16:creationId xmlns:a16="http://schemas.microsoft.com/office/drawing/2014/main" id="{E46EE0F1-5806-4B44-99BB-CCC83677A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433" y="266691"/>
            <a:ext cx="5533963" cy="33480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exterior, cielo, plano, hierba&#10;&#10;Descripción generada con confianza muy alta">
            <a:extLst>
              <a:ext uri="{FF2B5EF4-FFF2-40B4-BE49-F238E27FC236}">
                <a16:creationId xmlns:a16="http://schemas.microsoft.com/office/drawing/2014/main" id="{D4AF34F6-5044-43BF-B0E0-EB7E6BFDA6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2" y="2582286"/>
            <a:ext cx="5757866" cy="40233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46B6C9C9-4028-4FF6-B5A4-1B0F0C13728C}"/>
              </a:ext>
            </a:extLst>
          </p:cNvPr>
          <p:cNvSpPr/>
          <p:nvPr/>
        </p:nvSpPr>
        <p:spPr>
          <a:xfrm>
            <a:off x="5957888" y="4581635"/>
            <a:ext cx="6234112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2001 vendió la compañía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socio mayoritario,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Austrian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Airlines.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53478E2-F9A7-4BAB-BDD1-C926B96F7D3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314C405-D8D7-4DF3-8AA5-BAD995DB7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643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4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32EDEF7-0FF6-4396-88C2-614D73D8F5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0936">
            <a:off x="-609811" y="820799"/>
            <a:ext cx="13438373" cy="515137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C295882-4AD4-4008-817B-8B87FFBA41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0195">
            <a:off x="-614579" y="844607"/>
            <a:ext cx="13438373" cy="5151376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361685" y="5553186"/>
            <a:ext cx="11511659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 finales de 2003, constituyó una nueva compañía aérea, Niki.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832B5F6-B63B-44B6-ADB0-0E71108331C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5505BD-D185-48CA-B26C-C29673003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2346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plano, exterior, cielo, suelo&#10;&#10;Descripción generada con confianza muy alta">
            <a:extLst>
              <a:ext uri="{FF2B5EF4-FFF2-40B4-BE49-F238E27FC236}">
                <a16:creationId xmlns:a16="http://schemas.microsoft.com/office/drawing/2014/main" id="{CB25F32A-352A-400A-B1E2-3C44DF837D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3266" cy="6858000"/>
          </a:xfrm>
          <a:prstGeom prst="rect">
            <a:avLst/>
          </a:prstGeom>
        </p:spPr>
      </p:pic>
      <p:pic>
        <p:nvPicPr>
          <p:cNvPr id="3" name="Imagen 2" descr="Imagen que contiene exterior, hierba, plano, cielo&#10;&#10;Descripción generada con confianza muy alta">
            <a:extLst>
              <a:ext uri="{FF2B5EF4-FFF2-40B4-BE49-F238E27FC236}">
                <a16:creationId xmlns:a16="http://schemas.microsoft.com/office/drawing/2014/main" id="{FE139C05-AA80-42D9-B100-53A7D5E368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3266" cy="6858000"/>
          </a:xfrm>
          <a:prstGeom prst="rect">
            <a:avLst/>
          </a:prstGeom>
        </p:spPr>
      </p:pic>
      <p:pic>
        <p:nvPicPr>
          <p:cNvPr id="10" name="Imagen 9" descr="Imagen que contiene hombre, ventana, persona&#10;&#10;Descripción generada con confianza alta">
            <a:extLst>
              <a:ext uri="{FF2B5EF4-FFF2-40B4-BE49-F238E27FC236}">
                <a16:creationId xmlns:a16="http://schemas.microsoft.com/office/drawing/2014/main" id="{085CD117-9265-4FF9-8E3D-5394D6ED3FF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3" b="12336"/>
          <a:stretch/>
        </p:blipFill>
        <p:spPr>
          <a:xfrm>
            <a:off x="12687" y="0"/>
            <a:ext cx="12151404" cy="6858000"/>
          </a:xfrm>
          <a:prstGeom prst="rect">
            <a:avLst/>
          </a:prstGeom>
        </p:spPr>
      </p:pic>
      <p:pic>
        <p:nvPicPr>
          <p:cNvPr id="12" name="Imagen 11" descr="Imagen que contiene exterior, plano, cielo, pista&#10;&#10;Descripción generada con confianza muy alta">
            <a:extLst>
              <a:ext uri="{FF2B5EF4-FFF2-40B4-BE49-F238E27FC236}">
                <a16:creationId xmlns:a16="http://schemas.microsoft.com/office/drawing/2014/main" id="{7DE897FC-7AEC-4541-BFEE-47CE626251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49" y="0"/>
            <a:ext cx="12255498" cy="6857999"/>
          </a:xfrm>
          <a:prstGeom prst="rect">
            <a:avLst/>
          </a:prstGeom>
        </p:spPr>
      </p:pic>
      <p:pic>
        <p:nvPicPr>
          <p:cNvPr id="14" name="Imagen 13" descr="Imagen que contiene hierba, exterior, plano, cielo&#10;&#10;Descripción generada con confianza muy alta">
            <a:extLst>
              <a:ext uri="{FF2B5EF4-FFF2-40B4-BE49-F238E27FC236}">
                <a16:creationId xmlns:a16="http://schemas.microsoft.com/office/drawing/2014/main" id="{EBE71632-C8EE-4A1D-BB6F-8C22C7BAE5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85" y="-1"/>
            <a:ext cx="12249434" cy="6857999"/>
          </a:xfrm>
          <a:prstGeom prst="rect">
            <a:avLst/>
          </a:prstGeom>
        </p:spPr>
      </p:pic>
      <p:pic>
        <p:nvPicPr>
          <p:cNvPr id="17" name="Imagen 16" descr="Imagen que contiene cielo, exterior, plano, transporte&#10;&#10;Descripción generada con confianza muy alta">
            <a:extLst>
              <a:ext uri="{FF2B5EF4-FFF2-40B4-BE49-F238E27FC236}">
                <a16:creationId xmlns:a16="http://schemas.microsoft.com/office/drawing/2014/main" id="{CFE06B53-CF8A-4FA7-84BC-B4131DF76B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889" y="0"/>
            <a:ext cx="12268638" cy="6857998"/>
          </a:xfrm>
          <a:prstGeom prst="rect">
            <a:avLst/>
          </a:prstGeom>
        </p:spPr>
      </p:pic>
      <p:pic>
        <p:nvPicPr>
          <p:cNvPr id="19" name="Imagen 18" descr="Imagen que contiene hierba, exterior, plano, pista&#10;&#10;Descripción generada con confianza muy alta">
            <a:extLst>
              <a:ext uri="{FF2B5EF4-FFF2-40B4-BE49-F238E27FC236}">
                <a16:creationId xmlns:a16="http://schemas.microsoft.com/office/drawing/2014/main" id="{635B7E18-D01B-4DD8-8438-8CE69ED350C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889" y="-1057275"/>
            <a:ext cx="12268638" cy="9472613"/>
          </a:xfrm>
          <a:prstGeom prst="rect">
            <a:avLst/>
          </a:prstGeom>
        </p:spPr>
      </p:pic>
      <p:pic>
        <p:nvPicPr>
          <p:cNvPr id="21" name="Imagen 20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1FC699F3-0A57-498D-B502-22AEB9D6E1F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33" y="-1057276"/>
            <a:ext cx="12245381" cy="7915274"/>
          </a:xfrm>
          <a:prstGeom prst="rect">
            <a:avLst/>
          </a:prstGeom>
        </p:spPr>
      </p:pic>
      <p:pic>
        <p:nvPicPr>
          <p:cNvPr id="23" name="Imagen 22" descr="Imagen que contiene exterior, cielo, plano, árbol&#10;&#10;Descripción generada con confianza muy alta">
            <a:extLst>
              <a:ext uri="{FF2B5EF4-FFF2-40B4-BE49-F238E27FC236}">
                <a16:creationId xmlns:a16="http://schemas.microsoft.com/office/drawing/2014/main" id="{5FAF0CB2-80D4-47CA-9D13-8D33C71171E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80" y="-1057276"/>
            <a:ext cx="12252328" cy="7915274"/>
          </a:xfrm>
          <a:prstGeom prst="rect">
            <a:avLst/>
          </a:prstGeom>
        </p:spPr>
      </p:pic>
      <p:pic>
        <p:nvPicPr>
          <p:cNvPr id="25" name="Imagen 24" descr="Imagen que contiene exterior, hierba, plano, cielo&#10;&#10;Descripción generada con confianza muy alta">
            <a:extLst>
              <a:ext uri="{FF2B5EF4-FFF2-40B4-BE49-F238E27FC236}">
                <a16:creationId xmlns:a16="http://schemas.microsoft.com/office/drawing/2014/main" id="{B88B00A6-7A7D-438C-8F38-7D132F3CF43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34" y="-1057278"/>
            <a:ext cx="12264081" cy="7915275"/>
          </a:xfrm>
          <a:prstGeom prst="rect">
            <a:avLst/>
          </a:prstGeom>
        </p:spPr>
      </p:pic>
      <p:pic>
        <p:nvPicPr>
          <p:cNvPr id="27" name="Imagen 26" descr="Imagen que contiene exterior, plano, pista, aeronave&#10;&#10;Descripción generada con confianza muy alta">
            <a:extLst>
              <a:ext uri="{FF2B5EF4-FFF2-40B4-BE49-F238E27FC236}">
                <a16:creationId xmlns:a16="http://schemas.microsoft.com/office/drawing/2014/main" id="{C5A37164-6049-4499-9494-A4B0A121190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90" y="-1027690"/>
            <a:ext cx="12237883" cy="7885689"/>
          </a:xfrm>
          <a:prstGeom prst="rect">
            <a:avLst/>
          </a:prstGeom>
        </p:spPr>
      </p:pic>
      <p:pic>
        <p:nvPicPr>
          <p:cNvPr id="29" name="Imagen 28" descr="Imagen que contiene plano, cielo, rojo, avión&#10;&#10;Descripción generada con confianza muy alta">
            <a:extLst>
              <a:ext uri="{FF2B5EF4-FFF2-40B4-BE49-F238E27FC236}">
                <a16:creationId xmlns:a16="http://schemas.microsoft.com/office/drawing/2014/main" id="{55232100-3847-4C54-87B0-2EF3B23A09F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015" y="-1027691"/>
            <a:ext cx="12252707" cy="7885691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D833D00-1FB7-4268-BC62-6C5D9A4C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73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500"/>
                            </p:stCondLst>
                            <p:childTnLst>
                              <p:par>
                                <p:cTn id="22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500"/>
                            </p:stCondLst>
                            <p:childTnLst>
                              <p:par>
                                <p:cTn id="35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0"/>
                            </p:stCondLst>
                            <p:childTnLst>
                              <p:par>
                                <p:cTn id="48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500"/>
                            </p:stCondLst>
                            <p:childTnLst>
                              <p:par>
                                <p:cTn id="61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3500"/>
                            </p:stCondLst>
                            <p:childTnLst>
                              <p:par>
                                <p:cTn id="74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500"/>
                            </p:stCondLst>
                            <p:childTnLst>
                              <p:par>
                                <p:cTn id="87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9500"/>
                            </p:stCondLst>
                            <p:childTnLst>
                              <p:par>
                                <p:cTn id="100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13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500"/>
                            </p:stCondLst>
                            <p:childTnLst>
                              <p:par>
                                <p:cTn id="126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8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8500"/>
                            </p:stCondLst>
                            <p:childTnLst>
                              <p:par>
                                <p:cTn id="139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8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8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8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51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7578436" y="308365"/>
            <a:ext cx="4405737" cy="62786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Literatura, cine, </a:t>
            </a:r>
          </a:p>
          <a:p>
            <a:pPr algn="ctr" defTabSz="1219170"/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televisión </a:t>
            </a:r>
          </a:p>
          <a:p>
            <a:pPr algn="ctr" defTabSz="1219170"/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y </a:t>
            </a:r>
          </a:p>
          <a:p>
            <a:pPr algn="ctr" defTabSz="1219170"/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anime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hombre, exterior, béisbol&#10;&#10;Descripción generada con confianza muy alta">
            <a:extLst>
              <a:ext uri="{FF2B5EF4-FFF2-40B4-BE49-F238E27FC236}">
                <a16:creationId xmlns:a16="http://schemas.microsoft.com/office/drawing/2014/main" id="{B2E90437-0317-4342-8D20-BC40885FD4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26" y="1171573"/>
            <a:ext cx="7805741" cy="5207545"/>
          </a:xfrm>
          <a:prstGeom prst="rect">
            <a:avLst/>
          </a:prstGeom>
          <a:ln w="127000">
            <a:solidFill>
              <a:srgbClr val="C0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0CEEF3E-6F8C-4814-935D-DBDBE3F11C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FDCDDD6-484C-44EF-AF66-292DA1215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308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-1" y="1224071"/>
            <a:ext cx="4359425" cy="44319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Uno de los personajes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 serie anime japonesa "Arrow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Emblem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Hawk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of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the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Grand Prix",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está basada en la vida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Lauda,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caracterizado como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"El hombre enmascarado" (debido a la máscara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que llevaba),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que además lo representaba casi exactamente.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1F57772C-88C3-413E-A967-CB117B478A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425" y="909294"/>
            <a:ext cx="7642091" cy="50628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AF8B469-6812-4976-B2BD-50F9B1FF97B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1786D3C-012C-4B3A-A8E3-6D7FC9606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1788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18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1324076"/>
            <a:ext cx="5105404" cy="313932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el doblaje al inglés de dicha serie, que apareció con el nombre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"Super Grand Prix"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se toma el nombre del piloto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para sustituir el original japonés,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lo cual lo acerca cada vez más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con el de la vida real.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E91FB68-9ACD-4024-A004-6BF5D4E6C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5" y="553851"/>
            <a:ext cx="6894597" cy="51499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612BAE9-480A-4121-8AFB-E2D69AAA0898}"/>
              </a:ext>
            </a:extLst>
          </p:cNvPr>
          <p:cNvSpPr/>
          <p:nvPr/>
        </p:nvSpPr>
        <p:spPr>
          <a:xfrm>
            <a:off x="361685" y="5824659"/>
            <a:ext cx="11511659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un flashback en la película del anime, "Super Grand Prix"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Niki Lauda habla de su propio pasado.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358704B-AC6D-400E-8F91-C14FB4082E76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2C47863-660D-47D7-88B1-3371C8B8A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5996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3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715184" y="2938580"/>
            <a:ext cx="2595258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es autor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de varios libros: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8" name="Imagen 7" descr="Imagen que contiene persona&#10;&#10;Descripción generada con confianza alta">
            <a:extLst>
              <a:ext uri="{FF2B5EF4-FFF2-40B4-BE49-F238E27FC236}">
                <a16:creationId xmlns:a16="http://schemas.microsoft.com/office/drawing/2014/main" id="{552817DF-FDB2-417C-9680-ED41561F6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162" y="553849"/>
            <a:ext cx="3833809" cy="575647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Imagen 9" descr="Imagen que contiene texto, rojo&#10;&#10;Descripción generada con confianza alta">
            <a:extLst>
              <a:ext uri="{FF2B5EF4-FFF2-40B4-BE49-F238E27FC236}">
                <a16:creationId xmlns:a16="http://schemas.microsoft.com/office/drawing/2014/main" id="{B22FF5A2-CE3E-4B3D-B3CF-2110DD02F8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49" y="557211"/>
            <a:ext cx="3643634" cy="57531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E48882A-AC12-4E74-9581-C99FBFBEBE44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E7E1BEC-24E9-4608-A51E-CB1947982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197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2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610440" y="1438381"/>
            <a:ext cx="7581560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Niki Lauda. The Art and Science </a:t>
            </a:r>
          </a:p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of Grand Prix Driving </a:t>
            </a:r>
          </a:p>
          <a:p>
            <a:pPr algn="ctr" defTabSz="1219170"/>
            <a:endParaRPr lang="en-US" sz="2800" b="1" kern="0" dirty="0">
              <a:latin typeface="CommercialScript BT" panose="03030803040807090C04" pitchFamily="66" charset="2"/>
              <a:cs typeface="Arial"/>
            </a:endParaRPr>
          </a:p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(</a:t>
            </a:r>
            <a:r>
              <a:rPr lang="en-US" sz="2800" b="1" kern="0" dirty="0" err="1">
                <a:latin typeface="CommercialScript BT" panose="03030803040807090C04" pitchFamily="66" charset="2"/>
                <a:cs typeface="Arial"/>
              </a:rPr>
              <a:t>titulada</a:t>
            </a:r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 Formula 1: </a:t>
            </a:r>
          </a:p>
          <a:p>
            <a:pPr algn="ctr" defTabSz="1219170"/>
            <a:endParaRPr lang="en-US" sz="2800" b="1" kern="0" dirty="0">
              <a:latin typeface="CommercialScript BT" panose="03030803040807090C04" pitchFamily="66" charset="2"/>
              <a:cs typeface="Arial"/>
            </a:endParaRPr>
          </a:p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The Art and Technicalities of Grand Prix Driving </a:t>
            </a:r>
          </a:p>
          <a:p>
            <a:pPr algn="ctr" defTabSz="1219170"/>
            <a:r>
              <a:rPr lang="en-US" sz="2800" b="1" kern="0" dirty="0" err="1">
                <a:latin typeface="CommercialScript BT" panose="03030803040807090C04" pitchFamily="66" charset="2"/>
                <a:cs typeface="Arial"/>
              </a:rPr>
              <a:t>en</a:t>
            </a:r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n-US" sz="2800" b="1" kern="0" dirty="0" err="1">
                <a:latin typeface="CommercialScript BT" panose="03030803040807090C04" pitchFamily="66" charset="2"/>
                <a:cs typeface="Arial"/>
              </a:rPr>
              <a:t>algunos</a:t>
            </a:r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n-US" sz="2800" b="1" kern="0" dirty="0" err="1">
                <a:latin typeface="CommercialScript BT" panose="03030803040807090C04" pitchFamily="66" charset="2"/>
                <a:cs typeface="Arial"/>
              </a:rPr>
              <a:t>mercados</a:t>
            </a:r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).</a:t>
            </a:r>
          </a:p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/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Motorbooks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International, 1977 (ISBN 0-87938-049-7)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75B6E13-D6DB-4CB0-8693-8387CD8BDF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5" r="12842"/>
          <a:stretch/>
        </p:blipFill>
        <p:spPr>
          <a:xfrm>
            <a:off x="342885" y="556930"/>
            <a:ext cx="4267555" cy="57581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712B88D-6953-4B8D-878E-6EE0CA2446A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14A7967-06E5-42CC-AEC0-9280F270B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9958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86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" y="2938586"/>
            <a:ext cx="7543799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Niki Lauda. My Years with Ferrari. </a:t>
            </a:r>
          </a:p>
          <a:p>
            <a:pPr algn="ctr" defTabSz="1219170"/>
            <a:r>
              <a:rPr lang="en-US" sz="2800" b="1" kern="0" dirty="0" err="1">
                <a:latin typeface="CommercialScript BT" panose="03030803040807090C04" pitchFamily="66" charset="2"/>
                <a:cs typeface="Arial"/>
              </a:rPr>
              <a:t>Motorbooks</a:t>
            </a:r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 International, 1978 (ISBN 0-87938-059-4)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3" name="Imagen 2" descr="Imagen que contiene señal, edificio&#10;&#10;Descripción generada con confianza alta">
            <a:extLst>
              <a:ext uri="{FF2B5EF4-FFF2-40B4-BE49-F238E27FC236}">
                <a16:creationId xmlns:a16="http://schemas.microsoft.com/office/drawing/2014/main" id="{B04D3E7E-984C-4845-9D67-38F1489D29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9" r="12570"/>
          <a:stretch/>
        </p:blipFill>
        <p:spPr>
          <a:xfrm>
            <a:off x="7672398" y="560294"/>
            <a:ext cx="4187846" cy="57690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B70CE5E-B2A1-4644-AD95-D747DCB45DE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33DF871-0C98-4188-8849-727371399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9149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7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629535" y="2938560"/>
            <a:ext cx="7562465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Niki Lauda. The New Formula-1: A Turbo Age. </a:t>
            </a:r>
          </a:p>
          <a:p>
            <a:pPr algn="ctr" defTabSz="1219170"/>
            <a:r>
              <a:rPr lang="en-US" sz="2800" b="1" kern="0" dirty="0" err="1">
                <a:latin typeface="CommercialScript BT" panose="03030803040807090C04" pitchFamily="66" charset="2"/>
                <a:cs typeface="Arial"/>
              </a:rPr>
              <a:t>Motorbooks</a:t>
            </a:r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 International, 1984 (ISBN 0-87938-179-5)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77A34A78-2155-4C4C-9E12-2BF96FA1AE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38" r="12668"/>
          <a:stretch/>
        </p:blipFill>
        <p:spPr>
          <a:xfrm>
            <a:off x="342885" y="559460"/>
            <a:ext cx="4286650" cy="576990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0E2D4C4-6082-4B24-84C3-1CD5C9C7952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9BEB94D-4926-4A98-8022-1E4827089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8406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4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4681053" y="1652702"/>
            <a:ext cx="3248516" cy="35702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n-US" sz="2800" b="1" kern="0" dirty="0">
                <a:latin typeface="CommercialScript BT" panose="03030803040807090C04" pitchFamily="66" charset="2"/>
                <a:cs typeface="Arial"/>
              </a:rPr>
              <a:t>Niki Lauda. </a:t>
            </a:r>
          </a:p>
          <a:p>
            <a:pPr algn="ctr" defTabSz="1219170"/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Meine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Story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(titulada </a:t>
            </a:r>
          </a:p>
          <a:p>
            <a:pPr algn="ctr" defTabSz="1219170"/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To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Hell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and Back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algunos mercados).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/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Orac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Verlag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, 1986 (ISBN3701500258)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3" name="Imagen 2" descr="Imagen que contiene pared, interior&#10;&#10;Descripción generada con confianza alta">
            <a:extLst>
              <a:ext uri="{FF2B5EF4-FFF2-40B4-BE49-F238E27FC236}">
                <a16:creationId xmlns:a16="http://schemas.microsoft.com/office/drawing/2014/main" id="{4547AC70-A288-4465-B1EC-82C33D8438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7" t="6028" r="14772" b="6366"/>
          <a:stretch/>
        </p:blipFill>
        <p:spPr>
          <a:xfrm>
            <a:off x="7929569" y="560295"/>
            <a:ext cx="3929062" cy="57873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 descr="Imagen que contiene persona, rojo, edificio&#10;&#10;Descripción generada con confianza alta">
            <a:extLst>
              <a:ext uri="{FF2B5EF4-FFF2-40B4-BE49-F238E27FC236}">
                <a16:creationId xmlns:a16="http://schemas.microsoft.com/office/drawing/2014/main" id="{04E5E0AD-106C-40B5-A124-7B538543FA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8" t="8000" r="4242" b="3499"/>
          <a:stretch/>
        </p:blipFill>
        <p:spPr>
          <a:xfrm>
            <a:off x="342896" y="530582"/>
            <a:ext cx="4338157" cy="58170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30FF5A4-D0B5-4E3E-BF0E-95598DD0C6C9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02FE6FB-0B35-4089-8EE3-F66460C83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2717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62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1643062" y="2938569"/>
            <a:ext cx="5072069" cy="9848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Das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dritte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Leben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(1996).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F822561-6A59-45C3-A8BE-8A7FF4BDF80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48" r="23593"/>
          <a:stretch/>
        </p:blipFill>
        <p:spPr>
          <a:xfrm>
            <a:off x="6715132" y="558091"/>
            <a:ext cx="3957629" cy="57891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C6C36EF-27BB-42E9-AB06-28BEF72B902C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C350683-5080-40AC-91BC-D765DF986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4653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1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hombre, deporte, rojo&#10;&#10;Descripción generada con confianza muy alta">
            <a:extLst>
              <a:ext uri="{FF2B5EF4-FFF2-40B4-BE49-F238E27FC236}">
                <a16:creationId xmlns:a16="http://schemas.microsoft.com/office/drawing/2014/main" id="{BF33EC44-3738-4DBE-B9D2-D8D9F5DA4F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1537879"/>
            <a:ext cx="3629884" cy="5064273"/>
          </a:xfrm>
          <a:prstGeom prst="rect">
            <a:avLst/>
          </a:prstGeom>
        </p:spPr>
      </p:pic>
      <p:pic>
        <p:nvPicPr>
          <p:cNvPr id="5" name="Imagen 4" descr="Imagen que contiene objeto, foto&#10;&#10;Descripción generada con confianza alta">
            <a:extLst>
              <a:ext uri="{FF2B5EF4-FFF2-40B4-BE49-F238E27FC236}">
                <a16:creationId xmlns:a16="http://schemas.microsoft.com/office/drawing/2014/main" id="{2CF0833D-D443-4CF7-A0E1-41A4FAC88E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782" y="554194"/>
            <a:ext cx="4227857" cy="5777333"/>
          </a:xfrm>
          <a:prstGeom prst="rect">
            <a:avLst/>
          </a:prstGeom>
        </p:spPr>
      </p:pic>
      <p:pic>
        <p:nvPicPr>
          <p:cNvPr id="7" name="Imagen 6" descr="Imagen que contiene ropa, tocado, casco, rojo&#10;&#10;Descripción generada con confianza muy alta">
            <a:extLst>
              <a:ext uri="{FF2B5EF4-FFF2-40B4-BE49-F238E27FC236}">
                <a16:creationId xmlns:a16="http://schemas.microsoft.com/office/drawing/2014/main" id="{F91F831B-1BF2-4B9A-B232-873115E5F1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25" y="277094"/>
            <a:ext cx="3313075" cy="5050419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030DB95-9A33-4866-BCD2-DC01B7A6D6FA}"/>
              </a:ext>
            </a:extLst>
          </p:cNvPr>
          <p:cNvSpPr txBox="1"/>
          <p:nvPr/>
        </p:nvSpPr>
        <p:spPr>
          <a:xfrm>
            <a:off x="0" y="-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B50DB2C-20D2-4557-A940-DCCC4F87E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8105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5270319" y="2938581"/>
            <a:ext cx="6921681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Lauda le da los créditos editoriales de sus libros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al periodista austríaco Herbert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Volker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C314A79C-20D0-404E-8700-8DF17067412B}"/>
              </a:ext>
            </a:extLst>
          </p:cNvPr>
          <p:cNvGrpSpPr/>
          <p:nvPr/>
        </p:nvGrpSpPr>
        <p:grpSpPr>
          <a:xfrm>
            <a:off x="329353" y="559714"/>
            <a:ext cx="4940966" cy="5759115"/>
            <a:chOff x="6930189" y="545431"/>
            <a:chExt cx="4940966" cy="5759115"/>
          </a:xfrm>
        </p:grpSpPr>
        <p:pic>
          <p:nvPicPr>
            <p:cNvPr id="4" name="Imagen 3" descr="Imagen que contiene suelo, persona, interior, hombre&#10;&#10;Descripción generada con confianza muy alta">
              <a:extLst>
                <a:ext uri="{FF2B5EF4-FFF2-40B4-BE49-F238E27FC236}">
                  <a16:creationId xmlns:a16="http://schemas.microsoft.com/office/drawing/2014/main" id="{A3510A44-117A-499B-825E-EA8B75575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1863" y="1299411"/>
              <a:ext cx="3872540" cy="4251158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0FE5617D-1393-41B5-9F3E-BAB9C67D9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0189" y="545431"/>
              <a:ext cx="4940966" cy="5759115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9AB49F6E-8973-46BA-9A12-DFC1FE03998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EE2519-FFE3-459D-926E-CCDA9278F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996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8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0" y="1509827"/>
            <a:ext cx="7813090" cy="22775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2011 se anunció la filmación de la película "Rush" sobre la vida de Niki Lauda,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la que se recrea el accidente sufrido en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Nürburgring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en 1976 </a:t>
            </a:r>
          </a:p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y su vida posterior.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0D49D496-63EB-413E-8E63-4DD9DF449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090" y="557214"/>
            <a:ext cx="4041178" cy="57721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97610A7-9557-4EF0-8ADF-5FCC0D15FD1F}"/>
              </a:ext>
            </a:extLst>
          </p:cNvPr>
          <p:cNvSpPr/>
          <p:nvPr/>
        </p:nvSpPr>
        <p:spPr>
          <a:xfrm>
            <a:off x="1" y="4638784"/>
            <a:ext cx="7813089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La película se estrenó en septiembre de 2013.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C48C358-E47D-44C8-A6F5-C075B3EBE7E4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F3C31A7-6104-4682-A76A-E8965A2E1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668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9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54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D1E7E7CB-2588-477D-A439-BC9185F18704}"/>
              </a:ext>
            </a:extLst>
          </p:cNvPr>
          <p:cNvSpPr/>
          <p:nvPr/>
        </p:nvSpPr>
        <p:spPr>
          <a:xfrm>
            <a:off x="9029694" y="2724262"/>
            <a:ext cx="3162306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Niki Lauda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es interpretado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por Daniel </a:t>
            </a:r>
            <a:r>
              <a:rPr lang="es-ES" sz="2800" b="1" kern="0" dirty="0" err="1">
                <a:latin typeface="CommercialScript BT" panose="03030803040807090C04" pitchFamily="66" charset="2"/>
                <a:cs typeface="Arial"/>
              </a:rPr>
              <a:t>Brühl</a:t>
            </a:r>
            <a:r>
              <a:rPr lang="es-ES" sz="2800" b="1" kern="0" dirty="0">
                <a:latin typeface="CommercialScript BT" panose="03030803040807090C04" pitchFamily="66" charset="2"/>
                <a:cs typeface="Arial"/>
              </a:rPr>
              <a:t>.</a:t>
            </a:r>
            <a:endParaRPr lang="es-MX" sz="2800" b="1" kern="0" dirty="0"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4" name="Imagen 3" descr="Imagen que contiene persona, hombre, exterior, mirando&#10;&#10;Descripción generada con confianza alta">
            <a:extLst>
              <a:ext uri="{FF2B5EF4-FFF2-40B4-BE49-F238E27FC236}">
                <a16:creationId xmlns:a16="http://schemas.microsoft.com/office/drawing/2014/main" id="{0AFCAE20-0385-417A-A5F3-1551C961FE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25" y="542925"/>
            <a:ext cx="8694269" cy="57925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C017118-7A39-472E-9961-B97CCED7BE4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77399C5C-C9FA-4A26-81BE-9F3A6DB39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471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1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uniforme militar, persona, hombre, exterior&#10;&#10;Descripción generada con confianza muy alta">
            <a:extLst>
              <a:ext uri="{FF2B5EF4-FFF2-40B4-BE49-F238E27FC236}">
                <a16:creationId xmlns:a16="http://schemas.microsoft.com/office/drawing/2014/main" id="{57B2885F-C5F2-4137-9148-4716B0D96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66" y="274573"/>
            <a:ext cx="7105343" cy="23038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dificio, rojo, suelo, exterior&#10;&#10;Descripción generada con confianza muy alta">
            <a:extLst>
              <a:ext uri="{FF2B5EF4-FFF2-40B4-BE49-F238E27FC236}">
                <a16:creationId xmlns:a16="http://schemas.microsoft.com/office/drawing/2014/main" id="{C87AF129-BE8E-4C39-9167-1712CB70BB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34" y="2756166"/>
            <a:ext cx="5744090" cy="3841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E4666DC-CEE0-45C3-A878-18BFC58DBE62}"/>
              </a:ext>
            </a:extLst>
          </p:cNvPr>
          <p:cNvSpPr txBox="1"/>
          <p:nvPr/>
        </p:nvSpPr>
        <p:spPr>
          <a:xfrm>
            <a:off x="0" y="-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8" name="Imagen 7" descr="Imagen que contiene persona, hombre, foto, de pie&#10;&#10;Descripción generada con confianza muy alta">
            <a:extLst>
              <a:ext uri="{FF2B5EF4-FFF2-40B4-BE49-F238E27FC236}">
                <a16:creationId xmlns:a16="http://schemas.microsoft.com/office/drawing/2014/main" id="{430CFD15-6ADA-493D-AA7E-54B4C47173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631" y="565527"/>
            <a:ext cx="4473108" cy="57521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D8BEB81A-2F89-4361-856E-924AEFE20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7472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E4666DC-CEE0-45C3-A878-18BFC58DBE62}"/>
              </a:ext>
            </a:extLst>
          </p:cNvPr>
          <p:cNvSpPr txBox="1"/>
          <p:nvPr/>
        </p:nvSpPr>
        <p:spPr>
          <a:xfrm>
            <a:off x="0" y="-3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4" name="Imagen 3" descr="Imagen que contiene persona, periódico&#10;&#10;Descripción generada con confianza alta">
            <a:extLst>
              <a:ext uri="{FF2B5EF4-FFF2-40B4-BE49-F238E27FC236}">
                <a16:creationId xmlns:a16="http://schemas.microsoft.com/office/drawing/2014/main" id="{1A4C8E34-8FC6-487B-8863-63E1EB110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283" y="560333"/>
            <a:ext cx="4384462" cy="5769030"/>
          </a:xfrm>
          <a:prstGeom prst="rect">
            <a:avLst/>
          </a:prstGeom>
        </p:spPr>
      </p:pic>
      <p:pic>
        <p:nvPicPr>
          <p:cNvPr id="8" name="Imagen 7" descr="Imagen que contiene persona, hombre&#10;&#10;Descripción generada con confianza alta">
            <a:extLst>
              <a:ext uri="{FF2B5EF4-FFF2-40B4-BE49-F238E27FC236}">
                <a16:creationId xmlns:a16="http://schemas.microsoft.com/office/drawing/2014/main" id="{D26664DC-DDA7-4370-8C42-A45C0250B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27" y="1217476"/>
            <a:ext cx="7068477" cy="4462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071694B-1643-471E-ACBE-3289284D9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7243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sona, edificio, hombre, exterior&#10;&#10;Descripción generada con confianza muy alta">
            <a:extLst>
              <a:ext uri="{FF2B5EF4-FFF2-40B4-BE49-F238E27FC236}">
                <a16:creationId xmlns:a16="http://schemas.microsoft.com/office/drawing/2014/main" id="{7247A1AE-53FF-4D88-84E9-DA4F9A8AA3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309" y="0"/>
            <a:ext cx="9439382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A0D7F33-8935-48FC-9730-1892FA8E76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036" y="-15394"/>
            <a:ext cx="4959928" cy="688878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D5BAE5D-D451-441D-92F7-4A9FB56049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74"/>
          <a:stretch/>
        </p:blipFill>
        <p:spPr>
          <a:xfrm>
            <a:off x="1300980" y="0"/>
            <a:ext cx="9611480" cy="6858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354B189-EAAC-4D54-9574-1CA1558004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9" y="-15394"/>
            <a:ext cx="9164525" cy="6873394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8A7B6A9-28C8-4EEF-9331-8B2AC289AE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42" y="1295924"/>
            <a:ext cx="3811732" cy="431516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A28268E-7DA3-43E0-8009-BBB5E3339BF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18" r="40033"/>
          <a:stretch/>
        </p:blipFill>
        <p:spPr>
          <a:xfrm>
            <a:off x="4918365" y="-20735"/>
            <a:ext cx="2923310" cy="691789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F4BE81B-4ADD-42E9-A590-C4827C0A4EE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BC82CDF-A2B1-4742-A945-35045DAD5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2944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500"/>
                            </p:stCondLst>
                            <p:childTnLst>
                              <p:par>
                                <p:cTn id="55" presetID="2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15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Niki lauda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11877EA3-8B79-4425-BC52-DC80EED44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70</a:t>
            </a:fld>
            <a:endParaRPr lang="es-MX"/>
          </a:p>
        </p:txBody>
      </p:sp>
      <p:pic>
        <p:nvPicPr>
          <p:cNvPr id="15" name="Imagen 14" descr="Imagen que contiene rojo, tocado, casco&#10;&#10;Descripción generada con confianza muy alta">
            <a:extLst>
              <a:ext uri="{FF2B5EF4-FFF2-40B4-BE49-F238E27FC236}">
                <a16:creationId xmlns:a16="http://schemas.microsoft.com/office/drawing/2014/main" id="{49C604C6-BF28-48F9-99D4-21DADDAF76A2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77"/>
          <a:stretch/>
        </p:blipFill>
        <p:spPr>
          <a:xfrm>
            <a:off x="1850570" y="-2693"/>
            <a:ext cx="8510955" cy="686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Lauda F 109-Eaglenest-1.wav"/>
          </p:stSnd>
        </p:sndAc>
      </p:transition>
    </mc:Choice>
    <mc:Fallback xmlns="">
      <p:transition spd="slow" advTm="0">
        <p:fade/>
        <p:sndAc>
          <p:stSnd>
            <p:snd r:embed="rId11" name="Lauda F 109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415E65E-8E73-4C36-9AF5-D1ACC612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5384</TotalTime>
  <Words>2409</Words>
  <Application>Microsoft Office PowerPoint</Application>
  <PresentationFormat>Panorámica</PresentationFormat>
  <Paragraphs>577</Paragraphs>
  <Slides>72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72</vt:i4>
      </vt:variant>
    </vt:vector>
  </HeadingPairs>
  <TitlesOfParts>
    <vt:vector size="8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1975, 1977 y 1984 Niki Lauda Versión Completa  1ª parte de 0  3825</dc:title>
  <dc:creator>Eagle's nest</dc:creator>
  <cp:lastModifiedBy>Eagle's nest</cp:lastModifiedBy>
  <cp:revision>468</cp:revision>
  <dcterms:created xsi:type="dcterms:W3CDTF">2017-07-02T00:56:35Z</dcterms:created>
  <dcterms:modified xsi:type="dcterms:W3CDTF">2018-02-25T17:33:09Z</dcterms:modified>
</cp:coreProperties>
</file>