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media/image76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84" r:id="rId2"/>
    <p:sldMasterId id="2147483696" r:id="rId3"/>
  </p:sldMasterIdLst>
  <p:notesMasterIdLst>
    <p:notesMasterId r:id="rId100"/>
  </p:notesMasterIdLst>
  <p:sldIdLst>
    <p:sldId id="814" r:id="rId4"/>
    <p:sldId id="812" r:id="rId5"/>
    <p:sldId id="605" r:id="rId6"/>
    <p:sldId id="606" r:id="rId7"/>
    <p:sldId id="607" r:id="rId8"/>
    <p:sldId id="608" r:id="rId9"/>
    <p:sldId id="609" r:id="rId10"/>
    <p:sldId id="610" r:id="rId11"/>
    <p:sldId id="804" r:id="rId12"/>
    <p:sldId id="611" r:id="rId13"/>
    <p:sldId id="613" r:id="rId14"/>
    <p:sldId id="615" r:id="rId15"/>
    <p:sldId id="802" r:id="rId16"/>
    <p:sldId id="617" r:id="rId17"/>
    <p:sldId id="620" r:id="rId18"/>
    <p:sldId id="622" r:id="rId19"/>
    <p:sldId id="794" r:id="rId20"/>
    <p:sldId id="624" r:id="rId21"/>
    <p:sldId id="626" r:id="rId22"/>
    <p:sldId id="629" r:id="rId23"/>
    <p:sldId id="800" r:id="rId24"/>
    <p:sldId id="633" r:id="rId25"/>
    <p:sldId id="639" r:id="rId26"/>
    <p:sldId id="752" r:id="rId27"/>
    <p:sldId id="753" r:id="rId28"/>
    <p:sldId id="754" r:id="rId29"/>
    <p:sldId id="755" r:id="rId30"/>
    <p:sldId id="756" r:id="rId31"/>
    <p:sldId id="642" r:id="rId32"/>
    <p:sldId id="799" r:id="rId33"/>
    <p:sldId id="644" r:id="rId34"/>
    <p:sldId id="648" r:id="rId35"/>
    <p:sldId id="652" r:id="rId36"/>
    <p:sldId id="798" r:id="rId37"/>
    <p:sldId id="654" r:id="rId38"/>
    <p:sldId id="658" r:id="rId39"/>
    <p:sldId id="662" r:id="rId40"/>
    <p:sldId id="797" r:id="rId41"/>
    <p:sldId id="664" r:id="rId42"/>
    <p:sldId id="665" r:id="rId43"/>
    <p:sldId id="669" r:id="rId44"/>
    <p:sldId id="795" r:id="rId45"/>
    <p:sldId id="671" r:id="rId46"/>
    <p:sldId id="674" r:id="rId47"/>
    <p:sldId id="789" r:id="rId48"/>
    <p:sldId id="813" r:id="rId49"/>
    <p:sldId id="774" r:id="rId50"/>
    <p:sldId id="775" r:id="rId51"/>
    <p:sldId id="776" r:id="rId52"/>
    <p:sldId id="777" r:id="rId53"/>
    <p:sldId id="778" r:id="rId54"/>
    <p:sldId id="679" r:id="rId55"/>
    <p:sldId id="681" r:id="rId56"/>
    <p:sldId id="682" r:id="rId57"/>
    <p:sldId id="793" r:id="rId58"/>
    <p:sldId id="685" r:id="rId59"/>
    <p:sldId id="687" r:id="rId60"/>
    <p:sldId id="690" r:id="rId61"/>
    <p:sldId id="792" r:id="rId62"/>
    <p:sldId id="693" r:id="rId63"/>
    <p:sldId id="697" r:id="rId64"/>
    <p:sldId id="698" r:id="rId65"/>
    <p:sldId id="790" r:id="rId66"/>
    <p:sldId id="703" r:id="rId67"/>
    <p:sldId id="705" r:id="rId68"/>
    <p:sldId id="709" r:id="rId69"/>
    <p:sldId id="713" r:id="rId70"/>
    <p:sldId id="791" r:id="rId71"/>
    <p:sldId id="784" r:id="rId72"/>
    <p:sldId id="780" r:id="rId73"/>
    <p:sldId id="781" r:id="rId74"/>
    <p:sldId id="782" r:id="rId75"/>
    <p:sldId id="783" r:id="rId76"/>
    <p:sldId id="719" r:id="rId77"/>
    <p:sldId id="716" r:id="rId78"/>
    <p:sldId id="720" r:id="rId79"/>
    <p:sldId id="733" r:id="rId80"/>
    <p:sldId id="612" r:id="rId81"/>
    <p:sldId id="723" r:id="rId82"/>
    <p:sldId id="729" r:id="rId83"/>
    <p:sldId id="734" r:id="rId84"/>
    <p:sldId id="796" r:id="rId85"/>
    <p:sldId id="738" r:id="rId86"/>
    <p:sldId id="742" r:id="rId87"/>
    <p:sldId id="746" r:id="rId88"/>
    <p:sldId id="745" r:id="rId89"/>
    <p:sldId id="747" r:id="rId90"/>
    <p:sldId id="748" r:id="rId91"/>
    <p:sldId id="750" r:id="rId92"/>
    <p:sldId id="801" r:id="rId93"/>
    <p:sldId id="779" r:id="rId94"/>
    <p:sldId id="785" r:id="rId95"/>
    <p:sldId id="786" r:id="rId96"/>
    <p:sldId id="809" r:id="rId97"/>
    <p:sldId id="602" r:id="rId98"/>
    <p:sldId id="603" r:id="rId9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8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4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102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100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18/05/2018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91AE-2EEA-4D1D-ABA9-C1664739AA38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8180F-9398-4A91-A2BA-86EC505AA988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D9578-A765-45F7-AB1C-579862D7418D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4776-B930-49A9-8E4C-25243B8EBDA1}" type="datetime1">
              <a:rPr lang="es-MX" smtClean="0"/>
              <a:t>18/05/2018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76A1-C741-43DA-9597-605EECC04BED}" type="datetime1">
              <a:rPr lang="es-MX" smtClean="0"/>
              <a:t>18/05/2018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788E1-B48E-4142-B4DC-A590BB8DBDE2}" type="datetime1">
              <a:rPr lang="es-MX" smtClean="0"/>
              <a:t>18/05/2018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8B761-F00D-435F-A1CB-1F07F357FE7B}" type="datetime1">
              <a:rPr lang="es-MX" smtClean="0"/>
              <a:t>18/05/2018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EC36C-4569-4D63-B357-954BE916385B}" type="datetime1">
              <a:rPr lang="es-MX" smtClean="0"/>
              <a:t>18/05/2018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CC498-20DA-41AE-902E-9FD2EF772EEE}" type="datetime1">
              <a:rPr lang="es-MX" smtClean="0"/>
              <a:t>18/05/2018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CF423-588D-4C53-9CF3-2338C8BD19D1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42D62-5C8A-4AC3-B053-D025491BF316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300-F61C-4DF6-BBD7-58C127F24558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5DCCE-8810-4AB1-83F6-E44C670E1E2B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DE039-B1EE-4E49-833F-792F4AF0D82B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A379-113A-4332-B2B1-5E9108062168}" type="datetime1">
              <a:rPr lang="es-MX" smtClean="0"/>
              <a:t>18/05/2018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732BD-E573-4461-AFEF-EF6E99EC727D}" type="datetime1">
              <a:rPr lang="es-MX" smtClean="0"/>
              <a:t>18/05/2018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2C862-024F-4EA5-A425-AAC675741432}" type="datetime1">
              <a:rPr lang="es-MX" smtClean="0"/>
              <a:t>18/05/2018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FA213-9730-475E-87C5-0C22BEE6EEC2}" type="datetime1">
              <a:rPr lang="es-MX" smtClean="0"/>
              <a:t>18/05/2018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39CC0-5178-485A-AD0F-BFD3C31715E4}" type="datetime1">
              <a:rPr lang="es-MX" smtClean="0"/>
              <a:t>18/05/2018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E798-3A67-42AA-98DA-007CA13D7DDF}" type="datetime1">
              <a:rPr lang="es-MX" smtClean="0"/>
              <a:t>18/05/2018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C39DF-C3F5-4A1E-AFC1-25C818F20173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B3428-0978-45E7-A8FF-4307AEF635B1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2A7D9-6C7B-4309-80FA-E7F8F54C5D8A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9212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368-69D7-4292-9DB2-F618CCFFEFF3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19219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110C-845C-4854-AC52-D71AA176B581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90399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B880-85F7-41E2-9FA2-797157CDD5F2}" type="datetime1">
              <a:rPr lang="es-MX" smtClean="0"/>
              <a:t>18/05/2018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35789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D85F4-2105-43E5-A968-3940CF7E3269}" type="datetime1">
              <a:rPr lang="es-MX" smtClean="0"/>
              <a:t>18/05/2018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20812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E4C34-070D-41D0-9288-9B9C0AEE8DE1}" type="datetime1">
              <a:rPr lang="es-MX" smtClean="0"/>
              <a:t>18/05/2018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2950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0182-A4CC-430B-89BF-F5B65293E6BF}" type="datetime1">
              <a:rPr lang="es-MX" smtClean="0"/>
              <a:t>18/05/2018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017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BEDA8-B057-43E1-A19B-5F9AF2C263C8}" type="datetime1">
              <a:rPr lang="es-MX" smtClean="0"/>
              <a:t>18/05/2018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991731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C5F55-E0DD-43D0-8C14-4AAEF03715F4}" type="datetime1">
              <a:rPr lang="es-MX" smtClean="0"/>
              <a:t>18/05/2018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716848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6801-1254-4D42-81DB-A4AA7AAE431F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733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054D8-6191-498E-8231-BD53961E46A6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1365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9DA08-80DD-44CE-A742-B954165B3B63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69B2E-A4FB-4627-B995-31D6B3F0F4BA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1F924E8-06BF-4B35-85E2-E4FAAE72A3BE}" type="datetime1">
              <a:rPr lang="es-MX" smtClean="0"/>
              <a:t>18/05/2018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1637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10" Type="http://schemas.openxmlformats.org/officeDocument/2006/relationships/audio" Target="../media/audio2.wav"/><Relationship Id="rId4" Type="http://schemas.openxmlformats.org/officeDocument/2006/relationships/audio" Target="../media/audio2.wav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11.jp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hyperlink" Target="https://commons.wikimedia.org/wiki/File:Jackie_Stewart_speaking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8.png"/><Relationship Id="rId11" Type="http://schemas.openxmlformats.org/officeDocument/2006/relationships/audio" Target="../media/audio4.wav"/><Relationship Id="rId5" Type="http://schemas.openxmlformats.org/officeDocument/2006/relationships/image" Target="../media/image37.jpg"/><Relationship Id="rId10" Type="http://schemas.openxmlformats.org/officeDocument/2006/relationships/image" Target="../media/image39.jpg"/><Relationship Id="rId4" Type="http://schemas.openxmlformats.org/officeDocument/2006/relationships/audio" Target="../media/audio4.wav"/><Relationship Id="rId9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7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8.jp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5.wav"/><Relationship Id="rId4" Type="http://schemas.openxmlformats.org/officeDocument/2006/relationships/image" Target="../media/image49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g"/><Relationship Id="rId5" Type="http://schemas.openxmlformats.org/officeDocument/2006/relationships/image" Target="../media/image66.jpg"/><Relationship Id="rId4" Type="http://schemas.openxmlformats.org/officeDocument/2006/relationships/image" Target="../media/image65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g"/><Relationship Id="rId5" Type="http://schemas.openxmlformats.org/officeDocument/2006/relationships/image" Target="../media/image73.jpg"/><Relationship Id="rId4" Type="http://schemas.openxmlformats.org/officeDocument/2006/relationships/image" Target="../media/image72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12" Type="http://schemas.openxmlformats.org/officeDocument/2006/relationships/audio" Target="../media/audio4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8.png"/><Relationship Id="rId11" Type="http://schemas.microsoft.com/office/2007/relationships/hdphoto" Target="../media/hdphoto3.wdp"/><Relationship Id="rId5" Type="http://schemas.openxmlformats.org/officeDocument/2006/relationships/image" Target="../media/image17.jpg"/><Relationship Id="rId10" Type="http://schemas.openxmlformats.org/officeDocument/2006/relationships/image" Target="../media/image80.png"/><Relationship Id="rId4" Type="http://schemas.openxmlformats.org/officeDocument/2006/relationships/audio" Target="../media/audio4.wav"/><Relationship Id="rId9" Type="http://schemas.openxmlformats.org/officeDocument/2006/relationships/image" Target="../media/image5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81.jp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8.jp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6.wav"/><Relationship Id="rId4" Type="http://schemas.openxmlformats.org/officeDocument/2006/relationships/image" Target="../media/image82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jpg"/><Relationship Id="rId4" Type="http://schemas.openxmlformats.org/officeDocument/2006/relationships/image" Target="../media/image86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jpg"/><Relationship Id="rId5" Type="http://schemas.openxmlformats.org/officeDocument/2006/relationships/image" Target="../media/image93.jpg"/><Relationship Id="rId4" Type="http://schemas.openxmlformats.org/officeDocument/2006/relationships/image" Target="../media/image92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g"/><Relationship Id="rId5" Type="http://schemas.openxmlformats.org/officeDocument/2006/relationships/image" Target="../media/image81.jpg"/><Relationship Id="rId4" Type="http://schemas.openxmlformats.org/officeDocument/2006/relationships/image" Target="../media/image98.jp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7" Type="http://schemas.openxmlformats.org/officeDocument/2006/relationships/image" Target="../media/image3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jpg"/><Relationship Id="rId5" Type="http://schemas.openxmlformats.org/officeDocument/2006/relationships/image" Target="../media/image105.jpg"/><Relationship Id="rId4" Type="http://schemas.openxmlformats.org/officeDocument/2006/relationships/image" Target="../media/image104.jp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8.png"/><Relationship Id="rId5" Type="http://schemas.openxmlformats.org/officeDocument/2006/relationships/image" Target="../media/image107.jpg"/><Relationship Id="rId10" Type="http://schemas.openxmlformats.org/officeDocument/2006/relationships/audio" Target="../media/audio4.wav"/><Relationship Id="rId4" Type="http://schemas.openxmlformats.org/officeDocument/2006/relationships/audio" Target="../media/audio4.wav"/><Relationship Id="rId9" Type="http://schemas.openxmlformats.org/officeDocument/2006/relationships/image" Target="../media/image5.png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08.jp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109.jp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7.wav"/><Relationship Id="rId4" Type="http://schemas.openxmlformats.org/officeDocument/2006/relationships/image" Target="../media/image110.jp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6.jpg"/><Relationship Id="rId4" Type="http://schemas.openxmlformats.org/officeDocument/2006/relationships/image" Target="../media/image115.jp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22.png"/><Relationship Id="rId4" Type="http://schemas.openxmlformats.org/officeDocument/2006/relationships/image" Target="../media/image121.jp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8.png"/><Relationship Id="rId5" Type="http://schemas.openxmlformats.org/officeDocument/2006/relationships/image" Target="../media/image131.jpg"/><Relationship Id="rId10" Type="http://schemas.openxmlformats.org/officeDocument/2006/relationships/audio" Target="../media/audio4.wav"/><Relationship Id="rId4" Type="http://schemas.openxmlformats.org/officeDocument/2006/relationships/audio" Target="../media/audio4.wav"/><Relationship Id="rId9" Type="http://schemas.openxmlformats.org/officeDocument/2006/relationships/image" Target="../media/image5.png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8.png"/><Relationship Id="rId5" Type="http://schemas.openxmlformats.org/officeDocument/2006/relationships/image" Target="../media/image23.jpg"/><Relationship Id="rId10" Type="http://schemas.openxmlformats.org/officeDocument/2006/relationships/audio" Target="../media/audio4.wav"/><Relationship Id="rId4" Type="http://schemas.openxmlformats.org/officeDocument/2006/relationships/audio" Target="../media/audio4.wav"/><Relationship Id="rId9" Type="http://schemas.openxmlformats.org/officeDocument/2006/relationships/image" Target="../media/image5.png"/></Relationships>
</file>

<file path=ppt/slides/_rels/slide9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persona, exterior, hombre, de pie&#10;&#10;Descripción generada con confianza muy alta">
            <a:extLst>
              <a:ext uri="{FF2B5EF4-FFF2-40B4-BE49-F238E27FC236}">
                <a16:creationId xmlns:a16="http://schemas.microsoft.com/office/drawing/2014/main" id="{5E0F1CE1-2B6A-4B8B-BE7E-AB02078832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50" b="98542" l="9524" r="96508">
                        <a14:foregroundMark x1="60000" y1="47708" x2="60000" y2="47708"/>
                        <a14:foregroundMark x1="45714" y1="49792" x2="45714" y2="49792"/>
                        <a14:foregroundMark x1="38730" y1="47500" x2="38730" y2="47500"/>
                        <a14:foregroundMark x1="35238" y1="45833" x2="35238" y2="45833"/>
                        <a14:foregroundMark x1="61905" y1="42083" x2="61905" y2="42083"/>
                        <a14:foregroundMark x1="63492" y1="40000" x2="63492" y2="40000"/>
                        <a14:foregroundMark x1="65079" y1="37708" x2="66667" y2="37708"/>
                        <a14:foregroundMark x1="66032" y1="40000" x2="66032" y2="40000"/>
                        <a14:foregroundMark x1="63492" y1="44167" x2="63492" y2="44167"/>
                        <a14:foregroundMark x1="78730" y1="46667" x2="78730" y2="46667"/>
                        <a14:foregroundMark x1="71746" y1="42917" x2="71746" y2="42917"/>
                        <a14:foregroundMark x1="74921" y1="42917" x2="76508" y2="42917"/>
                        <a14:foregroundMark x1="83810" y1="47500" x2="83810" y2="47500"/>
                        <a14:foregroundMark x1="87937" y1="51042" x2="87937" y2="51042"/>
                        <a14:foregroundMark x1="93333" y1="53333" x2="93333" y2="53333"/>
                        <a14:foregroundMark x1="96508" y1="55000" x2="96508" y2="55000"/>
                        <a14:foregroundMark x1="35873" y1="44375" x2="35873" y2="44375"/>
                        <a14:foregroundMark x1="57460" y1="44583" x2="57460" y2="44583"/>
                        <a14:foregroundMark x1="52063" y1="45833" x2="52063" y2="45833"/>
                        <a14:foregroundMark x1="43492" y1="46458" x2="43492" y2="46458"/>
                        <a14:foregroundMark x1="45397" y1="47500" x2="45397" y2="47500"/>
                        <a14:foregroundMark x1="35873" y1="49375" x2="35873" y2="49375"/>
                        <a14:foregroundMark x1="29524" y1="50833" x2="29524" y2="50833"/>
                        <a14:foregroundMark x1="29524" y1="54583" x2="29524" y2="54583"/>
                        <a14:foregroundMark x1="27302" y1="61458" x2="27302" y2="61458"/>
                        <a14:foregroundMark x1="25397" y1="55833" x2="25397" y2="55833"/>
                        <a14:foregroundMark x1="24127" y1="59167" x2="24127" y2="59167"/>
                        <a14:foregroundMark x1="25714" y1="65000" x2="25714" y2="65000"/>
                        <a14:foregroundMark x1="25714" y1="71042" x2="25714" y2="71042"/>
                        <a14:foregroundMark x1="25714" y1="69375" x2="25714" y2="69375"/>
                        <a14:foregroundMark x1="23810" y1="69583" x2="23810" y2="69583"/>
                        <a14:foregroundMark x1="22540" y1="71667" x2="22540" y2="71667"/>
                        <a14:foregroundMark x1="22222" y1="70417" x2="22222" y2="70417"/>
                        <a14:foregroundMark x1="24127" y1="80000" x2="24127" y2="80000"/>
                        <a14:foregroundMark x1="21905" y1="80833" x2="21905" y2="80833"/>
                        <a14:foregroundMark x1="20952" y1="87083" x2="20952" y2="87083"/>
                        <a14:foregroundMark x1="19048" y1="93958" x2="19048" y2="93958"/>
                        <a14:foregroundMark x1="21270" y1="97083" x2="21270" y2="97083"/>
                        <a14:foregroundMark x1="34921" y1="95208" x2="34921" y2="95208"/>
                        <a14:foregroundMark x1="40317" y1="80417" x2="40317" y2="80417"/>
                        <a14:foregroundMark x1="64444" y1="94167" x2="64444" y2="94167"/>
                        <a14:foregroundMark x1="83492" y1="71667" x2="83492" y2="71667"/>
                        <a14:foregroundMark x1="88889" y1="82708" x2="88889" y2="82708"/>
                        <a14:foregroundMark x1="81587" y1="58125" x2="81587" y2="58125"/>
                        <a14:foregroundMark x1="17143" y1="98542" x2="17143" y2="98542"/>
                        <a14:foregroundMark x1="61270" y1="13958" x2="61270" y2="13958"/>
                        <a14:foregroundMark x1="47302" y1="12500" x2="47302" y2="12500"/>
                        <a14:foregroundMark x1="53016" y1="13333" x2="53016" y2="13333"/>
                        <a14:foregroundMark x1="56508" y1="14167" x2="56508" y2="14167"/>
                        <a14:foregroundMark x1="54603" y1="13958" x2="54603" y2="13958"/>
                        <a14:foregroundMark x1="50794" y1="12917" x2="50794" y2="12917"/>
                        <a14:foregroundMark x1="58095" y1="12083" x2="58095" y2="12083"/>
                        <a14:foregroundMark x1="55556" y1="11875" x2="55556" y2="11875"/>
                        <a14:foregroundMark x1="64762" y1="13542" x2="64762" y2="13542"/>
                        <a14:foregroundMark x1="66667" y1="13958" x2="66667" y2="13958"/>
                        <a14:foregroundMark x1="64444" y1="12500" x2="64444" y2="12500"/>
                        <a14:foregroundMark x1="68254" y1="14583" x2="68254" y2="14583"/>
                        <a14:foregroundMark x1="69841" y1="15833" x2="69841" y2="15833"/>
                        <a14:foregroundMark x1="42540" y1="14792" x2="42540" y2="14792"/>
                        <a14:foregroundMark x1="39048" y1="14375" x2="39048" y2="14375"/>
                        <a14:foregroundMark x1="37143" y1="14375" x2="37143" y2="14375"/>
                        <a14:foregroundMark x1="43175" y1="13542" x2="43175" y2="13542"/>
                        <a14:foregroundMark x1="42222" y1="13125" x2="42222" y2="13125"/>
                        <a14:foregroundMark x1="41270" y1="13125" x2="41270" y2="13125"/>
                        <a14:foregroundMark x1="46032" y1="12292" x2="46032" y2="12292"/>
                        <a14:foregroundMark x1="44127" y1="12500" x2="44127" y2="12500"/>
                        <a14:foregroundMark x1="50794" y1="11042" x2="50794" y2="11042"/>
                        <a14:foregroundMark x1="47619" y1="10000" x2="47619" y2="10000"/>
                        <a14:foregroundMark x1="51746" y1="9583" x2="51746" y2="9583"/>
                        <a14:foregroundMark x1="55873" y1="8750" x2="55873" y2="8750"/>
                        <a14:foregroundMark x1="52381" y1="8542" x2="52381" y2="8542"/>
                        <a14:foregroundMark x1="40317" y1="12500" x2="40317" y2="12500"/>
                        <a14:foregroundMark x1="36825" y1="13958" x2="36825" y2="13958"/>
                        <a14:foregroundMark x1="35238" y1="14167" x2="35238" y2="14167"/>
                        <a14:foregroundMark x1="43175" y1="10833" x2="43175" y2="10833"/>
                        <a14:foregroundMark x1="40635" y1="11250" x2="40635" y2="11250"/>
                        <a14:foregroundMark x1="45397" y1="9583" x2="45397" y2="9583"/>
                        <a14:foregroundMark x1="57460" y1="8958" x2="57460" y2="8958"/>
                        <a14:foregroundMark x1="59365" y1="8750" x2="59365" y2="8750"/>
                        <a14:foregroundMark x1="62540" y1="9583" x2="62540" y2="9583"/>
                        <a14:foregroundMark x1="60952" y1="8750" x2="60952" y2="8750"/>
                        <a14:foregroundMark x1="54603" y1="8125" x2="54603" y2="8125"/>
                        <a14:foregroundMark x1="48889" y1="8542" x2="48889" y2="8542"/>
                        <a14:foregroundMark x1="52381" y1="7708" x2="52381" y2="7708"/>
                        <a14:foregroundMark x1="57143" y1="7500" x2="57143" y2="7500"/>
                        <a14:foregroundMark x1="59683" y1="7708" x2="59683" y2="7708"/>
                        <a14:foregroundMark x1="64444" y1="9375" x2="64444" y2="9375"/>
                        <a14:foregroundMark x1="66984" y1="10833" x2="66984" y2="10833"/>
                        <a14:foregroundMark x1="47619" y1="7708" x2="47619" y2="7708"/>
                        <a14:foregroundMark x1="52381" y1="7083" x2="52381" y2="7083"/>
                        <a14:foregroundMark x1="55873" y1="7083" x2="57460" y2="7083"/>
                        <a14:foregroundMark x1="62540" y1="7708" x2="62540" y2="7708"/>
                        <a14:foregroundMark x1="41270" y1="10625" x2="41270" y2="10625"/>
                        <a14:foregroundMark x1="37143" y1="11875" x2="37143" y2="11875"/>
                        <a14:foregroundMark x1="41587" y1="9792" x2="41587" y2="9792"/>
                        <a14:foregroundMark x1="45397" y1="7292" x2="45397" y2="7292"/>
                        <a14:foregroundMark x1="53016" y1="6250" x2="53016" y2="6250"/>
                        <a14:foregroundMark x1="49524" y1="6667" x2="49524" y2="6667"/>
                        <a14:foregroundMark x1="47302" y1="6667" x2="47302" y2="6667"/>
                        <a14:foregroundMark x1="54603" y1="6458" x2="54603" y2="6458"/>
                        <a14:foregroundMark x1="57460" y1="6458" x2="57460" y2="6458"/>
                        <a14:foregroundMark x1="60000" y1="7083" x2="60000" y2="7083"/>
                        <a14:foregroundMark x1="59365" y1="6250" x2="59365" y2="6250"/>
                        <a14:backgroundMark x1="97460" y1="43333" x2="97460" y2="43333"/>
                        <a14:backgroundMark x1="89206" y1="39792" x2="89206" y2="397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1556" y="1704814"/>
            <a:ext cx="3394575" cy="5172686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0" y="-206464"/>
            <a:ext cx="12191999" cy="2554545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 err="1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Undecimo</a:t>
            </a: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Piloto en saborear el dulce néctar de llegar a ser Campeón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máxima categoría automovilística y no conforme con ello, fue Tricampeón…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1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2313234" y="2921065"/>
            <a:ext cx="5102943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11º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Y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Tri-campeón Mundial de F1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1969 1971 1973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1189087" y="1836873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Jackie Stewart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4940709" y="69318"/>
            <a:ext cx="2172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9379730" y="5279923"/>
            <a:ext cx="23342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11" name="Imagen 10" descr="Imagen que contiene texto, cortadora de césped&#10;&#10;Descripción generada con confianza alta">
            <a:extLst>
              <a:ext uri="{FF2B5EF4-FFF2-40B4-BE49-F238E27FC236}">
                <a16:creationId xmlns:a16="http://schemas.microsoft.com/office/drawing/2014/main" id="{9AF397D3-119C-4B04-8302-FC4F9BE71E6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67" b="93375" l="313" r="92969">
                        <a14:foregroundMark x1="46875" y1="71325" x2="46875" y2="71325"/>
                        <a14:foregroundMark x1="22188" y1="70497" x2="22188" y2="70497"/>
                        <a14:foregroundMark x1="22188" y1="68323" x2="22188" y2="68323"/>
                        <a14:foregroundMark x1="20156" y1="67702" x2="20156" y2="67702"/>
                        <a14:foregroundMark x1="20156" y1="71946" x2="20156" y2="71946"/>
                        <a14:foregroundMark x1="7969" y1="68737" x2="7969" y2="68737"/>
                        <a14:foregroundMark x1="6094" y1="72567" x2="6094" y2="72567"/>
                        <a14:foregroundMark x1="35938" y1="63665" x2="35938" y2="63665"/>
                        <a14:foregroundMark x1="32031" y1="65839" x2="32031" y2="65839"/>
                        <a14:foregroundMark x1="25938" y1="65217" x2="25938" y2="65217"/>
                        <a14:foregroundMark x1="21094" y1="66460" x2="21094" y2="66460"/>
                        <a14:foregroundMark x1="84531" y1="72774" x2="84531" y2="72774"/>
                        <a14:foregroundMark x1="87813" y1="72774" x2="87813" y2="72774"/>
                        <a14:foregroundMark x1="92969" y1="73499" x2="92969" y2="73499"/>
                        <a14:foregroundMark x1="84531" y1="70911" x2="84531" y2="70911"/>
                        <a14:foregroundMark x1="86563" y1="53727" x2="86563" y2="53727"/>
                        <a14:foregroundMark x1="87813" y1="50104" x2="87813" y2="50104"/>
                        <a14:foregroundMark x1="86250" y1="49482" x2="86250" y2="49482"/>
                        <a14:foregroundMark x1="86250" y1="49275" x2="86250" y2="49275"/>
                        <a14:foregroundMark x1="88125" y1="49689" x2="88125" y2="49689"/>
                        <a14:foregroundMark x1="65313" y1="47930" x2="65313" y2="47930"/>
                        <a14:foregroundMark x1="62187" y1="48240" x2="62187" y2="48240"/>
                        <a14:foregroundMark x1="60938" y1="47723" x2="60938" y2="47723"/>
                        <a14:foregroundMark x1="60625" y1="47308" x2="60625" y2="47308"/>
                        <a14:foregroundMark x1="65313" y1="47930" x2="65313" y2="47930"/>
                        <a14:foregroundMark x1="62813" y1="49068" x2="62813" y2="49068"/>
                        <a14:foregroundMark x1="64688" y1="48033" x2="64688" y2="48033"/>
                        <a14:foregroundMark x1="4844" y1="46894" x2="4844" y2="46894"/>
                        <a14:foregroundMark x1="27500" y1="65010" x2="27500" y2="65010"/>
                        <a14:foregroundMark x1="27969" y1="64493" x2="27969" y2="64493"/>
                        <a14:foregroundMark x1="86875" y1="70497" x2="86875" y2="70497"/>
                        <a14:foregroundMark x1="84688" y1="70497" x2="84688" y2="70497"/>
                        <a14:foregroundMark x1="65625" y1="47930" x2="65625" y2="47930"/>
                        <a14:foregroundMark x1="29219" y1="90683" x2="29219" y2="90683"/>
                        <a14:foregroundMark x1="29219" y1="90890" x2="29219" y2="90890"/>
                        <a14:foregroundMark x1="44219" y1="91304" x2="44219" y2="91304"/>
                        <a14:foregroundMark x1="57969" y1="90476" x2="57969" y2="90476"/>
                        <a14:foregroundMark x1="73125" y1="90062" x2="73125" y2="90062"/>
                        <a14:foregroundMark x1="87500" y1="92961" x2="87500" y2="92961"/>
                        <a14:foregroundMark x1="65313" y1="87474" x2="65313" y2="87474"/>
                        <a14:foregroundMark x1="62500" y1="86646" x2="62500" y2="86646"/>
                        <a14:foregroundMark x1="64063" y1="89130" x2="64063" y2="89130"/>
                        <a14:foregroundMark x1="68281" y1="88095" x2="68281" y2="88095"/>
                        <a14:foregroundMark x1="60313" y1="93375" x2="60313" y2="93375"/>
                        <a14:foregroundMark x1="36875" y1="87888" x2="36875" y2="87888"/>
                        <a14:foregroundMark x1="35313" y1="87888" x2="35313" y2="87888"/>
                        <a14:foregroundMark x1="36875" y1="86439" x2="36875" y2="86439"/>
                        <a14:foregroundMark x1="43281" y1="86646" x2="43281" y2="86646"/>
                        <a14:foregroundMark x1="41094" y1="86439" x2="41094" y2="86439"/>
                        <a14:foregroundMark x1="40313" y1="83023" x2="40313" y2="83023"/>
                        <a14:foregroundMark x1="50000" y1="90269" x2="50000" y2="90269"/>
                        <a14:foregroundMark x1="57969" y1="89545" x2="57969" y2="89545"/>
                        <a14:foregroundMark x1="34219" y1="89545" x2="34219" y2="89545"/>
                        <a14:foregroundMark x1="17969" y1="88095" x2="17969" y2="88095"/>
                        <a14:foregroundMark x1="17656" y1="89130" x2="17656" y2="89130"/>
                        <a14:foregroundMark x1="53594" y1="87060" x2="53594" y2="87060"/>
                        <a14:foregroundMark x1="54531" y1="87060" x2="54531" y2="87060"/>
                        <a14:foregroundMark x1="56406" y1="86232" x2="56406" y2="86232"/>
                        <a14:foregroundMark x1="49375" y1="87888" x2="49375" y2="87888"/>
                        <a14:foregroundMark x1="53125" y1="87681" x2="53125" y2="87681"/>
                        <a14:foregroundMark x1="43281" y1="85611" x2="43281" y2="85611"/>
                        <a14:foregroundMark x1="64375" y1="68323" x2="64375" y2="68323"/>
                        <a14:foregroundMark x1="66094" y1="67288" x2="66094" y2="67288"/>
                        <a14:foregroundMark x1="62813" y1="66874" x2="62813" y2="66874"/>
                        <a14:foregroundMark x1="68906" y1="67081" x2="68906" y2="67081"/>
                        <a14:foregroundMark x1="60938" y1="66874" x2="60938" y2="66874"/>
                        <a14:foregroundMark x1="58594" y1="66667" x2="58594" y2="66667"/>
                        <a14:foregroundMark x1="52812" y1="66460" x2="52812" y2="66460"/>
                        <a14:foregroundMark x1="65313" y1="48654" x2="65313" y2="48654"/>
                        <a14:foregroundMark x1="64375" y1="47516" x2="64375" y2="47516"/>
                        <a14:foregroundMark x1="66406" y1="47516" x2="66406" y2="47516"/>
                        <a14:foregroundMark x1="65625" y1="47516" x2="65625" y2="47516"/>
                        <a14:foregroundMark x1="53594" y1="48240" x2="53594" y2="48240"/>
                        <a14:foregroundMark x1="54219" y1="47101" x2="54219" y2="47101"/>
                        <a14:foregroundMark x1="52812" y1="32919" x2="52812" y2="32919"/>
                        <a14:foregroundMark x1="42344" y1="27640" x2="42344" y2="27640"/>
                        <a14:foregroundMark x1="34375" y1="26501" x2="34375" y2="26501"/>
                        <a14:foregroundMark x1="28281" y1="26915" x2="28281" y2="26915"/>
                        <a14:foregroundMark x1="25313" y1="27226" x2="25313" y2="27226"/>
                        <a14:foregroundMark x1="16094" y1="27847" x2="16094" y2="27847"/>
                        <a14:foregroundMark x1="16406" y1="28261" x2="16406" y2="28261"/>
                        <a14:foregroundMark x1="38750" y1="23602" x2="38750" y2="23602"/>
                        <a14:foregroundMark x1="37188" y1="23810" x2="37188" y2="23810"/>
                        <a14:foregroundMark x1="38438" y1="22050" x2="38438" y2="22050"/>
                        <a14:foregroundMark x1="83594" y1="29089" x2="83594" y2="29089"/>
                        <a14:foregroundMark x1="83281" y1="29089" x2="83281" y2="29089"/>
                        <a14:foregroundMark x1="28594" y1="12319" x2="28594" y2="12319"/>
                        <a14:foregroundMark x1="37188" y1="9938" x2="37188" y2="9938"/>
                        <a14:foregroundMark x1="58281" y1="11077" x2="58281" y2="11077"/>
                        <a14:foregroundMark x1="85313" y1="14700" x2="85313" y2="14700"/>
                        <a14:foregroundMark x1="89063" y1="13975" x2="89063" y2="13975"/>
                        <a14:foregroundMark x1="88125" y1="13147" x2="88125" y2="13147"/>
                        <a14:foregroundMark x1="85000" y1="12112" x2="85000" y2="12112"/>
                        <a14:foregroundMark x1="85625" y1="11284" x2="85625" y2="11284"/>
                        <a14:foregroundMark x1="84688" y1="11284" x2="84688" y2="11284"/>
                        <a14:foregroundMark x1="87188" y1="11491" x2="87188" y2="11491"/>
                        <a14:foregroundMark x1="83281" y1="11284" x2="83281" y2="11284"/>
                        <a14:foregroundMark x1="88125" y1="11905" x2="88125" y2="11905"/>
                        <a14:foregroundMark x1="89688" y1="12319" x2="89688" y2="12319"/>
                        <a14:foregroundMark x1="86563" y1="11284" x2="86563" y2="11284"/>
                        <a14:foregroundMark x1="87500" y1="11284" x2="87500" y2="11284"/>
                        <a14:foregroundMark x1="88125" y1="11491" x2="88125" y2="11491"/>
                        <a14:foregroundMark x1="87188" y1="10663" x2="87188" y2="10663"/>
                        <a14:foregroundMark x1="67031" y1="15321" x2="67031" y2="15321"/>
                        <a14:foregroundMark x1="58281" y1="7246" x2="58281" y2="7246"/>
                        <a14:foregroundMark x1="53594" y1="7660" x2="53594" y2="7660"/>
                        <a14:foregroundMark x1="50625" y1="7246" x2="50625" y2="7246"/>
                        <a14:foregroundMark x1="57656" y1="12526" x2="57656" y2="12526"/>
                        <a14:foregroundMark x1="57656" y1="13354" x2="57656" y2="13354"/>
                        <a14:foregroundMark x1="51563" y1="7867" x2="51563" y2="7867"/>
                        <a14:foregroundMark x1="27813" y1="7660" x2="27813" y2="7660"/>
                        <a14:foregroundMark x1="19844" y1="13561" x2="19844" y2="13561"/>
                        <a14:foregroundMark x1="37813" y1="2070" x2="37813" y2="2070"/>
                        <a14:foregroundMark x1="5781" y1="12526" x2="5781" y2="12526"/>
                        <a14:foregroundMark x1="313" y1="26087" x2="313" y2="26087"/>
                        <a14:foregroundMark x1="39063" y1="62422" x2="39063" y2="62422"/>
                        <a14:foregroundMark x1="37500" y1="61387" x2="37500" y2="61387"/>
                        <a14:foregroundMark x1="37813" y1="62422" x2="37813" y2="62422"/>
                        <a14:foregroundMark x1="42656" y1="63665" x2="42656" y2="63665"/>
                        <a14:foregroundMark x1="19531" y1="66460" x2="19531" y2="66460"/>
                        <a14:foregroundMark x1="17656" y1="66874" x2="17656" y2="66874"/>
                        <a14:backgroundMark x1="0" y1="24431" x2="0" y2="24431"/>
                        <a14:backgroundMark x1="0" y1="26294" x2="0" y2="26294"/>
                        <a14:backgroundMark x1="313" y1="25052" x2="313" y2="25052"/>
                        <a14:backgroundMark x1="313" y1="25673" x2="313" y2="25673"/>
                        <a14:backgroundMark x1="625" y1="25673" x2="625" y2="256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7980" b="23838"/>
          <a:stretch/>
        </p:blipFill>
        <p:spPr>
          <a:xfrm>
            <a:off x="12249083" y="3032140"/>
            <a:ext cx="2845217" cy="825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70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Himno Nacional Escocia Scotland the Brave-Eaglenest-1.wav"/>
          </p:stSnd>
        </p:sndAc>
      </p:transition>
    </mc:Choice>
    <mc:Fallback xmlns="">
      <p:transition spd="slow" advTm="0">
        <p:fade/>
        <p:sndAc>
          <p:stSnd>
            <p:snd r:embed="rId8" name="Himno Nacional Escocia Scotland the Brave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9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0"/>
                            </p:stCondLst>
                            <p:childTnLst>
                              <p:par>
                                <p:cTn id="24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041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551"/>
                            </p:stCondLst>
                            <p:childTnLst>
                              <p:par>
                                <p:cTn id="4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5" animBg="1"/>
      <p:bldP spid="5" grpId="0"/>
      <p:bldP spid="6" grpId="0"/>
      <p:bldP spid="7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2531784" y="4947351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781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 rot="21441460">
            <a:off x="2267605" y="491153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467624" y="2529111"/>
            <a:ext cx="3306089" cy="226060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9402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3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5000"/>
            <a:lum/>
          </a:blip>
          <a:srcRect/>
          <a:stretch>
            <a:fillRect l="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interior, automóvil&#10;&#10;Descripción generada con confianza alta">
            <a:extLst>
              <a:ext uri="{FF2B5EF4-FFF2-40B4-BE49-F238E27FC236}">
                <a16:creationId xmlns:a16="http://schemas.microsoft.com/office/drawing/2014/main" id="{4E8A9EAE-A91F-46B7-876F-00B6745E705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4"/>
          <a:stretch/>
        </p:blipFill>
        <p:spPr>
          <a:xfrm>
            <a:off x="4314824" y="0"/>
            <a:ext cx="7877175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495940" y="305415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479221" y="4645032"/>
            <a:ext cx="3443629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200025" y="960495"/>
            <a:ext cx="3943350" cy="331186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Jackie Stewart 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8329" y="107098"/>
            <a:ext cx="1726198" cy="60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408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  <p:sndAc>
          <p:stSnd>
            <p:snd r:embed="rId4" name="Stewart Auld Lang Syne P-Eaglenest-1.wav"/>
          </p:stSnd>
        </p:sndAc>
      </p:transition>
    </mc:Choice>
    <mc:Fallback xmlns="">
      <p:transition spd="slow" advClick="0" advTm="15000">
        <p:fade/>
        <p:sndAc>
          <p:stSnd>
            <p:snd r:embed="rId10" name="Stewart Auld Lang Syn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3060051" y="5122864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4</a:t>
            </a:r>
            <a:endParaRPr kumimoji="0" lang="es-ES" sz="2400" b="1" i="0" u="none" strike="noStrike" kern="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310204" y="550784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1A1DE001-EDAC-44CD-A497-D62A2B8BEBE3}"/>
              </a:ext>
            </a:extLst>
          </p:cNvPr>
          <p:cNvSpPr/>
          <p:nvPr/>
        </p:nvSpPr>
        <p:spPr>
          <a:xfrm>
            <a:off x="7284400" y="2225927"/>
            <a:ext cx="4688523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42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alphaModFix amt="10000"/>
            <a:lum/>
          </a:blip>
          <a:srcRect/>
          <a:stretch>
            <a:fillRect l="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bicicleta, exterior, cosa, edificio&#10;&#10;Descripción generada con confianza muy alta">
            <a:extLst>
              <a:ext uri="{FF2B5EF4-FFF2-40B4-BE49-F238E27FC236}">
                <a16:creationId xmlns:a16="http://schemas.microsoft.com/office/drawing/2014/main" id="{0BAB63D7-7B25-485C-BB83-CB641E8291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0" y="28576"/>
            <a:ext cx="680901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121271" y="1035726"/>
            <a:ext cx="5107954" cy="354969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 rot="21423928">
            <a:off x="1526718" y="5055805"/>
            <a:ext cx="2321560" cy="39245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60632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tewart Auld Lang Syn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tewart Auld Lang Syn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5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F88D5719-8C58-4516-9D4F-EE9FA55FC0FA}"/>
              </a:ext>
            </a:extLst>
          </p:cNvPr>
          <p:cNvGrpSpPr/>
          <p:nvPr/>
        </p:nvGrpSpPr>
        <p:grpSpPr>
          <a:xfrm>
            <a:off x="7524478" y="1107421"/>
            <a:ext cx="3294177" cy="5191773"/>
            <a:chOff x="8591283" y="1107421"/>
            <a:chExt cx="3294177" cy="5191773"/>
          </a:xfrm>
        </p:grpSpPr>
        <p:pic>
          <p:nvPicPr>
            <p:cNvPr id="4" name="Imagen 3" descr="Jackie Stewart speaking.jpg">
              <a:hlinkClick r:id="rId4"/>
              <a:extLst>
                <a:ext uri="{FF2B5EF4-FFF2-40B4-BE49-F238E27FC236}">
                  <a16:creationId xmlns:a16="http://schemas.microsoft.com/office/drawing/2014/main" id="{B5BB80D2-EF5F-4CA3-97D4-5EA9269F1C2D}"/>
                </a:ext>
              </a:extLst>
            </p:cNvPr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1546" y="1176696"/>
              <a:ext cx="3146379" cy="50578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Imagen 10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FEBBBCD2-4F64-4E69-99DE-D7C679694B8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91283" y="1107421"/>
              <a:ext cx="3294177" cy="5191773"/>
            </a:xfrm>
            <a:prstGeom prst="rect">
              <a:avLst/>
            </a:prstGeom>
          </p:spPr>
        </p:pic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1283417"/>
            <a:ext cx="7604741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Datos personales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Nacionalidad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Británico Escocés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Nacimiento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11 de junio de 1939 (77 años)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Carrera deportiva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Palmarés general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Competiciones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Fórmula 1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AB764DC-57FB-48D2-A432-D3BD7325A7B5}"/>
              </a:ext>
            </a:extLst>
          </p:cNvPr>
          <p:cNvSpPr/>
          <p:nvPr/>
        </p:nvSpPr>
        <p:spPr>
          <a:xfrm>
            <a:off x="2854031" y="138545"/>
            <a:ext cx="6497780" cy="6785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DB23FF5-79A9-4292-A008-E802009BB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7468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Jackie Stewart 1-Eaglenest-1.wav"/>
          </p:stSnd>
        </p:sndAc>
      </p:transition>
    </mc:Choice>
    <mc:Fallback xmlns="">
      <p:transition spd="slow" advTm="0">
        <p:fade/>
        <p:sndAc>
          <p:stSnd>
            <p:snd r:embed="rId7" name="Jackie Stewart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675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3587E15-B45A-45CE-BD01-2008C26E2961}"/>
              </a:ext>
            </a:extLst>
          </p:cNvPr>
          <p:cNvGrpSpPr/>
          <p:nvPr/>
        </p:nvGrpSpPr>
        <p:grpSpPr>
          <a:xfrm>
            <a:off x="685801" y="844181"/>
            <a:ext cx="5286374" cy="4876800"/>
            <a:chOff x="685801" y="844181"/>
            <a:chExt cx="5286374" cy="487680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23AB8872-0FC8-477B-9128-EF4BF911A7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0443" y="844181"/>
              <a:ext cx="4876800" cy="4876800"/>
            </a:xfrm>
            <a:prstGeom prst="rect">
              <a:avLst/>
            </a:prstGeom>
          </p:spPr>
        </p:pic>
        <p:pic>
          <p:nvPicPr>
            <p:cNvPr id="10" name="Imagen 9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01E5A2E4-2C27-4D77-80DB-FD9D16DE30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1" y="844181"/>
              <a:ext cx="5286374" cy="4756519"/>
            </a:xfrm>
            <a:prstGeom prst="rect">
              <a:avLst/>
            </a:prstGeom>
          </p:spPr>
        </p:pic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6096000" y="161188"/>
            <a:ext cx="6095999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Años en activo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1965 – 1973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Equipos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BRM,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March, Tyrrell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Carreras comenzadas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99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Campeonatos mundiales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3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(1969, 1971, 1973)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Victorias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27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Podios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43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20C3C7E-1318-40EB-8457-F1687EFAB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83517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875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DB3FE952-CEC7-4D8F-8C73-31EFE95D06EA}"/>
              </a:ext>
            </a:extLst>
          </p:cNvPr>
          <p:cNvGrpSpPr/>
          <p:nvPr/>
        </p:nvGrpSpPr>
        <p:grpSpPr>
          <a:xfrm>
            <a:off x="6485824" y="835947"/>
            <a:ext cx="5371933" cy="5191773"/>
            <a:chOff x="6485824" y="1107416"/>
            <a:chExt cx="5371933" cy="5191773"/>
          </a:xfrm>
        </p:grpSpPr>
        <p:pic>
          <p:nvPicPr>
            <p:cNvPr id="4" name="Imagen 3" descr="Imagen que contiene sentado, mesa, interior&#10;&#10;Descripción generada con confianza alta">
              <a:extLst>
                <a:ext uri="{FF2B5EF4-FFF2-40B4-BE49-F238E27FC236}">
                  <a16:creationId xmlns:a16="http://schemas.microsoft.com/office/drawing/2014/main" id="{2BB94ED7-B688-4A23-9466-DDC533D689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5824" y="1214437"/>
              <a:ext cx="5296615" cy="5084751"/>
            </a:xfrm>
            <a:prstGeom prst="rect">
              <a:avLst/>
            </a:prstGeom>
          </p:spPr>
        </p:pic>
        <p:pic>
          <p:nvPicPr>
            <p:cNvPr id="9" name="Imagen 8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DD6EF948-1CDD-46E0-A374-99E604DB20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5824" y="1107416"/>
              <a:ext cx="5371933" cy="5191773"/>
            </a:xfrm>
            <a:prstGeom prst="rect">
              <a:avLst/>
            </a:prstGeom>
          </p:spPr>
        </p:pic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1" y="341305"/>
            <a:ext cx="6485824" cy="619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Poles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17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Vueltas rápidas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15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Primera carrera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Gran Premio de Sudáfrica de 1965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Primera victoria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Gran Premio de Italia de 1965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Última victoria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Gran Premio de Alemania de 1973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Última carrera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Gran Premio de los Estados Unidos de 1973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5ED6EF55-8821-46DC-9589-38AD7F6FF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2729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4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8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tocado, casco, ropa&#10;&#10;Descripción generada con confianza muy alta">
            <a:extLst>
              <a:ext uri="{FF2B5EF4-FFF2-40B4-BE49-F238E27FC236}">
                <a16:creationId xmlns:a16="http://schemas.microsoft.com/office/drawing/2014/main" id="{E0A68430-B362-4C17-AF44-94F866DCF5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538" y="163726"/>
            <a:ext cx="4026562" cy="3311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tocado, ropa, casco, negro&#10;&#10;Descripción generada con confianza muy alta">
            <a:extLst>
              <a:ext uri="{FF2B5EF4-FFF2-40B4-BE49-F238E27FC236}">
                <a16:creationId xmlns:a16="http://schemas.microsoft.com/office/drawing/2014/main" id="{09A53698-A6E1-42A4-BA45-A68298FFF1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78" y="2923308"/>
            <a:ext cx="3956111" cy="4079739"/>
          </a:xfrm>
          <a:prstGeom prst="rect">
            <a:avLst/>
          </a:prstGeom>
          <a:effectLst>
            <a:softEdge rad="3683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5462633-6A4C-4729-8770-33D8DC969E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1845">
            <a:off x="-250671" y="2019092"/>
            <a:ext cx="12501126" cy="2642062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232A4F9-33B9-4DB8-AB38-4404E7E59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91325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161181"/>
            <a:ext cx="1148395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Más conocido como Jackie Stewart, es un expiloto de automovilismo de velocidad británico.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2BEF305-9A82-48A1-AAB4-9999181E9AAB}"/>
              </a:ext>
            </a:extLst>
          </p:cNvPr>
          <p:cNvSpPr/>
          <p:nvPr/>
        </p:nvSpPr>
        <p:spPr>
          <a:xfrm>
            <a:off x="361686" y="5545395"/>
            <a:ext cx="1148395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Es uno de los diez pilotos que ha obtenido al menos tres títulos mundiales de Fórmula 1,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al resultar campeón en 1969, 1971 y 1973, además de subcampeón en 1968 y 1972,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tercero en 1965.</a:t>
            </a:r>
          </a:p>
        </p:txBody>
      </p:sp>
      <p:pic>
        <p:nvPicPr>
          <p:cNvPr id="5" name="Imagen 4" descr="Imagen que contiene carretera, exterior, árbol, karts&#10;&#10;Descripción generada con confianza muy alta">
            <a:extLst>
              <a:ext uri="{FF2B5EF4-FFF2-40B4-BE49-F238E27FC236}">
                <a16:creationId xmlns:a16="http://schemas.microsoft.com/office/drawing/2014/main" id="{DAC71097-921C-4726-8A2E-4303D6B594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644657"/>
            <a:ext cx="7620000" cy="4838700"/>
          </a:xfrm>
          <a:prstGeom prst="ellipse">
            <a:avLst/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63C9471-D6B5-4EF3-8F13-DD3FC2A8E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5005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369006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sus 99 carreras como piloto de las escuderías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BRM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March y Tyrrell,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obtuvo 27 victorias, 43 podios y 17 pole positions.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C7BB435-B5BA-4899-867E-0F8DF049647F}"/>
              </a:ext>
            </a:extLst>
          </p:cNvPr>
          <p:cNvSpPr/>
          <p:nvPr/>
        </p:nvSpPr>
        <p:spPr>
          <a:xfrm>
            <a:off x="361686" y="5612532"/>
            <a:ext cx="114839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nació en el pueblo escocés de Milton (West Dunbartonshire) el 11 de junio de 1939,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el seno de una familia que se dedicaba al mundo del motor,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lo que Stewart se sintió atraído a todo lo referente al automovilismo.</a:t>
            </a:r>
          </a:p>
        </p:txBody>
      </p:sp>
      <p:pic>
        <p:nvPicPr>
          <p:cNvPr id="5" name="Imagen 4" descr="Imagen que contiene carretera, exterior, patinaje, persona&#10;&#10;Descripción generada con confianza muy alta">
            <a:extLst>
              <a:ext uri="{FF2B5EF4-FFF2-40B4-BE49-F238E27FC236}">
                <a16:creationId xmlns:a16="http://schemas.microsoft.com/office/drawing/2014/main" id="{FE31CCF2-D6CF-4439-8AD1-9B83214CFF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653" y="1241403"/>
            <a:ext cx="8470954" cy="4235477"/>
          </a:xfrm>
          <a:prstGeom prst="snip2DiagRect">
            <a:avLst>
              <a:gd name="adj1" fmla="val 1472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48E4570-8F4F-4167-8194-13C09FB1D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7676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54987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parecía destinado a formar parte del mundo de las carreras de coches desde la infancia: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 padre era concesionario de Austin primero y Jaguar a continuación.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B39762B-87AD-4B79-97E7-3196CD606385}"/>
              </a:ext>
            </a:extLst>
          </p:cNvPr>
          <p:cNvSpPr/>
          <p:nvPr/>
        </p:nvSpPr>
        <p:spPr>
          <a:xfrm>
            <a:off x="7543801" y="1600196"/>
            <a:ext cx="4648200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propio padre de Stewart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era un piloto de motos de aficionados,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demás, su hermano mayor Jimmy, era piloto 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talento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corrió con el ‘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Ecurie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Ecosse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campeonato del mundo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F1 en 1953 ,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así como otras numerosas carreras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motor 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era reconocido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los circuitos de la ciudad.</a:t>
            </a:r>
          </a:p>
        </p:txBody>
      </p:sp>
      <p:pic>
        <p:nvPicPr>
          <p:cNvPr id="5" name="Imagen 4" descr="Imagen que contiene suelo, exterior, transporte, persona&#10;&#10;Descripción generada con confianza muy alta">
            <a:extLst>
              <a:ext uri="{FF2B5EF4-FFF2-40B4-BE49-F238E27FC236}">
                <a16:creationId xmlns:a16="http://schemas.microsoft.com/office/drawing/2014/main" id="{F0528CEB-96F9-44CF-A1FA-BAE49A402E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2" y="1070913"/>
            <a:ext cx="6954628" cy="55463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576350F-A08A-46E6-B6EF-97FE3E1BE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45200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2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hombre, mesa, sujetando&#10;&#10;Descripción generada con confianza alta">
            <a:extLst>
              <a:ext uri="{FF2B5EF4-FFF2-40B4-BE49-F238E27FC236}">
                <a16:creationId xmlns:a16="http://schemas.microsoft.com/office/drawing/2014/main" id="{DC6B39E8-3508-4889-8E4B-85B457F6C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33" y="536263"/>
            <a:ext cx="8148637" cy="577534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9323CFE-7E04-478E-AEBD-3D857D576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8576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-1" y="1140539"/>
            <a:ext cx="3586163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esta forma,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Jackie aprendió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desde muy pequeño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la familia.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379844C-6183-4FF4-8095-26FDFABA92B7}"/>
              </a:ext>
            </a:extLst>
          </p:cNvPr>
          <p:cNvSpPr/>
          <p:nvPr/>
        </p:nvSpPr>
        <p:spPr>
          <a:xfrm>
            <a:off x="0" y="2802219"/>
            <a:ext cx="3586162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Jackie Stewart comenzó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los automóviles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debido a que en la escuela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le iba mal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porque tenía dislexia,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pero en ese entonces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no se la diagnosticaron.</a:t>
            </a:r>
          </a:p>
        </p:txBody>
      </p:sp>
      <p:pic>
        <p:nvPicPr>
          <p:cNvPr id="5" name="Imagen 4" descr="Imagen que contiene persona, exterior, carretera, automóvil&#10;&#10;Descripción generada con confianza muy alta">
            <a:extLst>
              <a:ext uri="{FF2B5EF4-FFF2-40B4-BE49-F238E27FC236}">
                <a16:creationId xmlns:a16="http://schemas.microsoft.com/office/drawing/2014/main" id="{46359F7E-0264-414B-9B6C-EDA2DF2255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163" y="275027"/>
            <a:ext cx="8420108" cy="6315081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76FDEE59-4E19-4F59-B0F0-CD7D341FC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916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9686924" y="397883"/>
            <a:ext cx="2505075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los 13 años ganó un concurso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tiro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luego se convirtió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 miembro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del galardonado equipo de tiro escoces.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FD29A18-9E21-451A-9C93-162D79DF1182}"/>
              </a:ext>
            </a:extLst>
          </p:cNvPr>
          <p:cNvSpPr/>
          <p:nvPr/>
        </p:nvSpPr>
        <p:spPr>
          <a:xfrm>
            <a:off x="9686923" y="3264905"/>
            <a:ext cx="250507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Campeonato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Gran Bretaña, Escocia y Gales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plato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el Campeonato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Europa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 Copa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las Naciones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44343F8A-308F-4268-BFBD-561D63ED3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7" y="256457"/>
            <a:ext cx="9486908" cy="63443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3230837-3F03-4368-8146-321CC30A8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11536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87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exterior, suelo&#10;&#10;Descripción generada con confianza muy alta">
            <a:extLst>
              <a:ext uri="{FF2B5EF4-FFF2-40B4-BE49-F238E27FC236}">
                <a16:creationId xmlns:a16="http://schemas.microsoft.com/office/drawing/2014/main" id="{9FF8E09F-D340-4955-8EE1-5550F6EBC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414" y="735599"/>
            <a:ext cx="7629939" cy="54736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212291"/>
            <a:ext cx="2053070" cy="4434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También compitió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por un lugar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equipo británico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tiro al plato para competir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los Juegos Olímpicos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1960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fue asignado otro.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9FD1F66-BAEC-4BE3-AA4E-B909AB0CEFF5}"/>
              </a:ext>
            </a:extLst>
          </p:cNvPr>
          <p:cNvSpPr/>
          <p:nvPr/>
        </p:nvSpPr>
        <p:spPr>
          <a:xfrm>
            <a:off x="10082194" y="2669289"/>
            <a:ext cx="2109806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esta forma fue pasando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su adolescencia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los talleres.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BF1A4F9-19F3-48B2-9565-81E4419E4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89709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xterior, carretera, cielo, suelo&#10;&#10;Descripción generada con confianza muy alta">
            <a:extLst>
              <a:ext uri="{FF2B5EF4-FFF2-40B4-BE49-F238E27FC236}">
                <a16:creationId xmlns:a16="http://schemas.microsoft.com/office/drawing/2014/main" id="{D5444CE8-C6D1-4AAA-A780-79BDC638D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95" y="255028"/>
            <a:ext cx="5771623" cy="3859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hierba, conducir&#10;&#10;Descripción generada con confianza muy alta">
            <a:extLst>
              <a:ext uri="{FF2B5EF4-FFF2-40B4-BE49-F238E27FC236}">
                <a16:creationId xmlns:a16="http://schemas.microsoft.com/office/drawing/2014/main" id="{7FD979A9-1441-4DD6-B07B-16F6003899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353" y="2343150"/>
            <a:ext cx="5791180" cy="42644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F72CF0D-2B7D-4AD9-8D50-8A91DB741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63904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212283"/>
            <a:ext cx="431483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 participación en los deportes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motor se limitaba por el momento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ponerse en contacto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la empresa familiar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trabajó como aprendiz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mecánico.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E75EA14-76E5-4203-A81A-F3BC332C2FB3}"/>
              </a:ext>
            </a:extLst>
          </p:cNvPr>
          <p:cNvSpPr/>
          <p:nvPr/>
        </p:nvSpPr>
        <p:spPr>
          <a:xfrm>
            <a:off x="0" y="3869761"/>
            <a:ext cx="4314838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buena voluntad en el mundo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las carreras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era una consecuencia natural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este trabajo.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persona, hombre&#10;&#10;Descripción generada con confianza alta">
            <a:extLst>
              <a:ext uri="{FF2B5EF4-FFF2-40B4-BE49-F238E27FC236}">
                <a16:creationId xmlns:a16="http://schemas.microsoft.com/office/drawing/2014/main" id="{81D62B27-1816-4EB7-AAE9-2A271D5A93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838" y="564356"/>
            <a:ext cx="7686674" cy="57650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F35CEDA-93CF-40FC-8AEF-7CD563DB3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10577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7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exterior, hierba, cielo&#10;&#10;Descripción generada con confianza muy alta">
            <a:extLst>
              <a:ext uri="{FF2B5EF4-FFF2-40B4-BE49-F238E27FC236}">
                <a16:creationId xmlns:a16="http://schemas.microsoft.com/office/drawing/2014/main" id="{6A0B2CEC-004E-4D10-B02E-D2BF18C89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5" y="552883"/>
            <a:ext cx="7935794" cy="5266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12133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inicios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9C591D4-5996-4563-88D8-37E5CC6D06AA}"/>
              </a:ext>
            </a:extLst>
          </p:cNvPr>
          <p:cNvSpPr/>
          <p:nvPr/>
        </p:nvSpPr>
        <p:spPr>
          <a:xfrm>
            <a:off x="8285024" y="1440431"/>
            <a:ext cx="390697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1961,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ofrecer un cliente a su padre, comenzó a correr autos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en 1962  decidió convertirse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profesional después de girar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Oulton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Park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 Jaguar E-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Type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los mismos tiempos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los conductores profesionales.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714D26A-28E2-445B-9751-7CBB0F94E662}"/>
              </a:ext>
            </a:extLst>
          </p:cNvPr>
          <p:cNvSpPr/>
          <p:nvPr/>
        </p:nvSpPr>
        <p:spPr>
          <a:xfrm>
            <a:off x="0" y="5931042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ese año ganó sus dos primeras carreras y el '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Ecurie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Ecosse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le ofreció un volante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ganó 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Goodwood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en un Cooper del propio equipo.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80067DF-CDFD-4C8E-9715-6F2218AE7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8236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75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6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2120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1963, sin embargo, él recogió catorce victorias, un segundo puesto y dos terceros lugares y sólo seis retiros.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7752CE9-092E-490D-9BCA-9A398AA8C103}"/>
              </a:ext>
            </a:extLst>
          </p:cNvPr>
          <p:cNvSpPr/>
          <p:nvPr/>
        </p:nvSpPr>
        <p:spPr>
          <a:xfrm>
            <a:off x="0" y="517808"/>
            <a:ext cx="5444836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1964 se firmó una vez más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Ecurie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Ecosse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carretera, exterior, azul, suelo&#10;&#10;Descripción generada con confianza muy alta">
            <a:extLst>
              <a:ext uri="{FF2B5EF4-FFF2-40B4-BE49-F238E27FC236}">
                <a16:creationId xmlns:a16="http://schemas.microsoft.com/office/drawing/2014/main" id="{BAE2DEC2-07CF-43BC-A956-61C193DB2D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564" y="778886"/>
            <a:ext cx="6824672" cy="51185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C80F5322-6FC0-4824-B953-62B3F45A800B}"/>
              </a:ext>
            </a:extLst>
          </p:cNvPr>
          <p:cNvSpPr/>
          <p:nvPr/>
        </p:nvSpPr>
        <p:spPr>
          <a:xfrm>
            <a:off x="0" y="1525303"/>
            <a:ext cx="5444836" cy="299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Ken Tyrrell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entonces director del equipo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Fórmula Junior Cooper,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había oído hablar de él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el Director de la pista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Goodwood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y Jimmy Stewart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llamó para ver si su hermano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estaba disponible para la prueba.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C8503F2-C273-4830-97C6-9F3E1B900D9B}"/>
              </a:ext>
            </a:extLst>
          </p:cNvPr>
          <p:cNvSpPr/>
          <p:nvPr/>
        </p:nvSpPr>
        <p:spPr>
          <a:xfrm>
            <a:off x="0" y="4566930"/>
            <a:ext cx="5444836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Cuando lo encontró Ken Tyrrell,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supo de sus virtudes y decidió contratarlo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ya que Ken Tyrrell tenía un equipo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Fórmula Junior, en donde allí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fue ganando carreras y fama.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049ADAE-F903-4F75-BA53-81AC58170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48651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87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hierba, carretera, edificio, exterior&#10;&#10;Descripción generada con confianza muy alta">
            <a:extLst>
              <a:ext uri="{FF2B5EF4-FFF2-40B4-BE49-F238E27FC236}">
                <a16:creationId xmlns:a16="http://schemas.microsoft.com/office/drawing/2014/main" id="{3ACEB508-7DE4-45ED-BC62-6B8AACD195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556" y="242888"/>
            <a:ext cx="4632392" cy="3074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exterior, cielo, suelo, agua&#10;&#10;Descripción generada con confianza muy alta">
            <a:extLst>
              <a:ext uri="{FF2B5EF4-FFF2-40B4-BE49-F238E27FC236}">
                <a16:creationId xmlns:a16="http://schemas.microsoft.com/office/drawing/2014/main" id="{61B56967-FC13-4B55-A732-3C998F580F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6" y="259881"/>
            <a:ext cx="4490066" cy="6353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cielo, carretera, exterior, camión&#10;&#10;Descripción generada con confianza muy alta">
            <a:extLst>
              <a:ext uri="{FF2B5EF4-FFF2-40B4-BE49-F238E27FC236}">
                <a16:creationId xmlns:a16="http://schemas.microsoft.com/office/drawing/2014/main" id="{70481F6C-0B3B-4180-BEC5-7DA9D94171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060" y="3571727"/>
            <a:ext cx="4202027" cy="30338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D954BFB-3153-4E70-9F2C-8BB345976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66020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976668" y="212148"/>
            <a:ext cx="8215331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Jackie se dirigió a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Goodwood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para estas pruebas y se le dio un coche nuevo de Fórmula3  que estaba sintiendo, incluso Bruce McLaren 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E8B0A75-7D98-4FC6-B21E-6660174530FE}"/>
              </a:ext>
            </a:extLst>
          </p:cNvPr>
          <p:cNvSpPr/>
          <p:nvPr/>
        </p:nvSpPr>
        <p:spPr>
          <a:xfrm>
            <a:off x="3976668" y="1123931"/>
            <a:ext cx="8215332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Inmediatamente Stewart se volvió más rápido que McLaren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se vio obligado a volver al camino de superar los tiempos de Stewart,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más tarde el escocés se volvió aún más rápido.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carretera&#10;&#10;Descripción generada con confianza alta">
            <a:extLst>
              <a:ext uri="{FF2B5EF4-FFF2-40B4-BE49-F238E27FC236}">
                <a16:creationId xmlns:a16="http://schemas.microsoft.com/office/drawing/2014/main" id="{1E6C7D8B-264E-49B9-8A57-B4081CEC9F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69" y="258374"/>
            <a:ext cx="3619500" cy="63412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FF414897-7E49-4276-B506-335CB9FD4EE1}"/>
              </a:ext>
            </a:extLst>
          </p:cNvPr>
          <p:cNvSpPr/>
          <p:nvPr/>
        </p:nvSpPr>
        <p:spPr>
          <a:xfrm>
            <a:off x="3976668" y="2497851"/>
            <a:ext cx="821533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1964, ganó siete de las diez carreras de la Fórmula 3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Británica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BARC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con Tyrrell.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CB9B903-C9B2-4D4B-B118-2D1262C0F862}"/>
              </a:ext>
            </a:extLst>
          </p:cNvPr>
          <p:cNvSpPr/>
          <p:nvPr/>
        </p:nvSpPr>
        <p:spPr>
          <a:xfrm>
            <a:off x="3976668" y="3464939"/>
            <a:ext cx="8215332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Fue entonces cuando Tyrrell le ofreció un lugar en su equipo, este fue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comienzo de una colaboración que duró toda la carrera de Stewart.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D6E7D1D-5535-4F83-9A1D-79BC933F7AE5}"/>
              </a:ext>
            </a:extLst>
          </p:cNvPr>
          <p:cNvSpPr/>
          <p:nvPr/>
        </p:nvSpPr>
        <p:spPr>
          <a:xfrm>
            <a:off x="3976668" y="4628724"/>
            <a:ext cx="821533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debut en la F3 en un Tyrrell era deslumbrante.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78755D5-BEB5-440C-9E6C-246635355867}"/>
              </a:ext>
            </a:extLst>
          </p:cNvPr>
          <p:cNvSpPr/>
          <p:nvPr/>
        </p:nvSpPr>
        <p:spPr>
          <a:xfrm>
            <a:off x="3976668" y="5418433"/>
            <a:ext cx="8215332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primera carrera tuvo lugar en mojado y después de dos vueltas Stewart ya dominaba con 22 segundos de ventaja, finalmente 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carrera con un máximo de 44 segundos sobre sus perseguidores.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AC96BA3-7BA6-4D70-8F02-C1D2D0BCF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37754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987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2125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95264"/>
            <a:ext cx="89916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Cooper no tarda en llegar y, después de un par de días, le ofreció un trabajo en la F1, pero se negó  para adquirir experiencia en la F3 con Tyrrell.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0A6B934-78F8-4A88-B81A-52E34073FAE4}"/>
              </a:ext>
            </a:extLst>
          </p:cNvPr>
          <p:cNvSpPr/>
          <p:nvPr/>
        </p:nvSpPr>
        <p:spPr>
          <a:xfrm>
            <a:off x="0" y="1774692"/>
            <a:ext cx="2701637" cy="3716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final del año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que se perdió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victoria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sólo dos carreras (respectivamente problemas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el embrague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abstinencia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una vuelta)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la muestra se graduó.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carretera, exterior, árbol, conducir&#10;&#10;Descripción generada con confianza muy alta">
            <a:extLst>
              <a:ext uri="{FF2B5EF4-FFF2-40B4-BE49-F238E27FC236}">
                <a16:creationId xmlns:a16="http://schemas.microsoft.com/office/drawing/2014/main" id="{31342C99-D8D4-42C8-8BE6-B4B8FED1CC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637" y="1241371"/>
            <a:ext cx="6580908" cy="48040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283AFC38-D1B4-4946-A4FC-3777DC7FC6BB}"/>
              </a:ext>
            </a:extLst>
          </p:cNvPr>
          <p:cNvSpPr/>
          <p:nvPr/>
        </p:nvSpPr>
        <p:spPr>
          <a:xfrm>
            <a:off x="9282544" y="1297"/>
            <a:ext cx="2909455" cy="619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final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 temporada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1964,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después de probar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 Jaguar E-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Type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Ferrari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Mans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sintió un Lotus 33 -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Climax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F1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su impresión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sobre el rendimiento tanto Colin Chapman que Jim Clark (Huelga decir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ambos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se impresionaban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tanta facilidad );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8A214EB-AF71-4F9C-A14B-E6A94655789B}"/>
              </a:ext>
            </a:extLst>
          </p:cNvPr>
          <p:cNvSpPr/>
          <p:nvPr/>
        </p:nvSpPr>
        <p:spPr>
          <a:xfrm>
            <a:off x="-1" y="6321142"/>
            <a:ext cx="12191999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  <a:defRPr/>
            </a:pPr>
            <a:r>
              <a:rPr lang="es-ES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una vez más la F1 Stewart se negó a correr en la Fórmula 2  siempre en un Lotus.</a:t>
            </a:r>
            <a:endParaRPr lang="es-MX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0DD84D1-C5BE-4311-8B3D-C7C536C79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0151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6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41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7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Stewart 1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14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carretera, hierba, montaña, exterior&#10;&#10;Descripción generada con confianza muy alta">
            <a:extLst>
              <a:ext uri="{FF2B5EF4-FFF2-40B4-BE49-F238E27FC236}">
                <a16:creationId xmlns:a16="http://schemas.microsoft.com/office/drawing/2014/main" id="{E9546E39-D326-43CF-8A62-F691F1D88CC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" b="16614"/>
          <a:stretch/>
        </p:blipFill>
        <p:spPr>
          <a:xfrm>
            <a:off x="-1" y="-365760"/>
            <a:ext cx="12173065" cy="7594416"/>
          </a:xfrm>
          <a:prstGeom prst="rect">
            <a:avLst/>
          </a:prstGeom>
        </p:spPr>
      </p:pic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71F68D53-0A16-4B2A-B91C-318C73E10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9150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tewart corazon valiente F-Eaglenest-1.wav"/>
          </p:stSnd>
        </p:sndAc>
      </p:transition>
    </mc:Choice>
    <mc:Fallback xmlns="">
      <p:transition spd="slow" advTm="0">
        <p:fade/>
        <p:sndAc>
          <p:stSnd>
            <p:snd r:embed="rId11" name="Stewart corazon valient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2914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EE941A3-04B6-466E-BF9D-E76D3CFA0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4742300"/>
      </p:ext>
    </p:extLst>
  </p:cSld>
  <p:clrMapOvr>
    <a:masterClrMapping/>
  </p:clrMapOvr>
  <p:transition spd="slow" advClick="0" advTm="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Rectángulo">
            <a:extLst>
              <a:ext uri="{FF2B5EF4-FFF2-40B4-BE49-F238E27FC236}">
                <a16:creationId xmlns:a16="http://schemas.microsoft.com/office/drawing/2014/main" id="{74A5BA49-26C9-4007-ADFC-5BAFB6B18232}"/>
              </a:ext>
            </a:extLst>
          </p:cNvPr>
          <p:cNvSpPr/>
          <p:nvPr/>
        </p:nvSpPr>
        <p:spPr>
          <a:xfrm>
            <a:off x="6786561" y="249902"/>
            <a:ext cx="5205411" cy="28315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Tri</a:t>
            </a: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de F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</a:t>
            </a:r>
            <a:r>
              <a:rPr lang="es-MX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y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1973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7774953" y="3151192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-32697" y="1479472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965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hierba, exterior, carretera, cielo&#10;&#10;Descripción generada con confianza muy alta">
            <a:extLst>
              <a:ext uri="{FF2B5EF4-FFF2-40B4-BE49-F238E27FC236}">
                <a16:creationId xmlns:a16="http://schemas.microsoft.com/office/drawing/2014/main" id="{211A0E30-0258-4565-A12A-A11E44F4C8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283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24544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3671888" y="21313"/>
            <a:ext cx="8343901" cy="35394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 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1910241" y="2184613"/>
            <a:ext cx="2318859" cy="47286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2ª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0357" y="-25351"/>
            <a:ext cx="1519083" cy="53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77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tewart Auld Lang Syn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tewart Auld Lang Syn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5" grpId="0"/>
      <p:bldP spid="15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222975"/>
            <a:ext cx="11483950" cy="889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primeros años en la Fórmula 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(1965-1967)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2B37C81-F299-4C8E-ADDE-99E54C80B242}"/>
              </a:ext>
            </a:extLst>
          </p:cNvPr>
          <p:cNvSpPr/>
          <p:nvPr/>
        </p:nvSpPr>
        <p:spPr>
          <a:xfrm>
            <a:off x="0" y="1655614"/>
            <a:ext cx="381476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1965 hizo su debut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junto a Graham Hill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la Fórmula 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BRM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después de que el año anterior había corrido una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F1 en Lotus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reemplazar al lesionado Jim Clark, y su debut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GP de Sudáfrica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ganó su primer punto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campeonato del mundo.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carretera, exterior, hierba, conducir&#10;&#10;Descripción generada con confianza muy alta">
            <a:extLst>
              <a:ext uri="{FF2B5EF4-FFF2-40B4-BE49-F238E27FC236}">
                <a16:creationId xmlns:a16="http://schemas.microsoft.com/office/drawing/2014/main" id="{61DF325D-5068-499E-949F-16AD353406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764" y="1138078"/>
            <a:ext cx="7545963" cy="50274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E6BAD73-E9E9-4853-998B-27E39B19B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89521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tewart Jackie 2-Eaglenest-1.wav"/>
          </p:stSnd>
        </p:sndAc>
      </p:transition>
    </mc:Choice>
    <mc:Fallback xmlns="">
      <p:transition spd="slow" advTm="0">
        <p:fade/>
        <p:sndAc>
          <p:stSnd>
            <p:snd r:embed="rId5" name="Stewart Jackie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5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4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cielo, exterior, hombre&#10;&#10;Descripción generada con confianza muy alta">
            <a:extLst>
              <a:ext uri="{FF2B5EF4-FFF2-40B4-BE49-F238E27FC236}">
                <a16:creationId xmlns:a16="http://schemas.microsoft.com/office/drawing/2014/main" id="{F14E6123-0AAF-42F3-8FE5-D658B76F4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419" y="257174"/>
            <a:ext cx="4654615" cy="30604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persona, uniforme militar, exterior, edificio&#10;&#10;Descripción generada con confianza muy alta">
            <a:extLst>
              <a:ext uri="{FF2B5EF4-FFF2-40B4-BE49-F238E27FC236}">
                <a16:creationId xmlns:a16="http://schemas.microsoft.com/office/drawing/2014/main" id="{3B1F5A41-A33D-4DEF-846E-9ACE0EAACF2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6"/>
          <a:stretch/>
        </p:blipFill>
        <p:spPr>
          <a:xfrm>
            <a:off x="577827" y="257174"/>
            <a:ext cx="4794273" cy="3054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motocicleta, hierba, exterior, persona&#10;&#10;Descripción generada con confianza muy alta">
            <a:extLst>
              <a:ext uri="{FF2B5EF4-FFF2-40B4-BE49-F238E27FC236}">
                <a16:creationId xmlns:a16="http://schemas.microsoft.com/office/drawing/2014/main" id="{1A509D53-2A97-4E04-BB0D-603EF0CC62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501" y="3584059"/>
            <a:ext cx="4555642" cy="30351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404FD134-CC81-4479-A899-36959E7A77C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12"/>
          <a:stretch/>
        </p:blipFill>
        <p:spPr>
          <a:xfrm>
            <a:off x="600075" y="3581644"/>
            <a:ext cx="4766096" cy="30359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F3E422A-D824-4AC1-952D-04C1EE705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29320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69271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final de su primera temporada en la F1 por lo que recogió una victoria ( GP de Italia 1965 ),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tres segundos puestos, un tercero, un quinto y un sexto terminando el campeonato del mundo en el tercer lugar por detrás del ganador Graham Hill y Jim Clark.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5B02F60-291F-4DD9-ABB0-7B62EE7EF73E}"/>
              </a:ext>
            </a:extLst>
          </p:cNvPr>
          <p:cNvSpPr/>
          <p:nvPr/>
        </p:nvSpPr>
        <p:spPr>
          <a:xfrm>
            <a:off x="7243762" y="1619684"/>
            <a:ext cx="4948237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año siguiente, en un Lola,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tocó su victoria en la Indianápolis 500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su primera participación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la carrera americana.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carretera, exterior, suelo, transporte&#10;&#10;Descripción generada con confianza muy alta">
            <a:extLst>
              <a:ext uri="{FF2B5EF4-FFF2-40B4-BE49-F238E27FC236}">
                <a16:creationId xmlns:a16="http://schemas.microsoft.com/office/drawing/2014/main" id="{497A7BFD-79D1-42CA-859B-5D1173D991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4" y="1310894"/>
            <a:ext cx="7043749" cy="46136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2153FE34-7BD7-47B8-80CE-295C1B0C800F}"/>
              </a:ext>
            </a:extLst>
          </p:cNvPr>
          <p:cNvSpPr/>
          <p:nvPr/>
        </p:nvSpPr>
        <p:spPr>
          <a:xfrm>
            <a:off x="7243762" y="3464955"/>
            <a:ext cx="4948238" cy="228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vio obligado a retirarse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una bomba de refrigeración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no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funciónó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 ocho vueltas del final, cuando estaba  una vuelta por delante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su perseguidor, su compañero de equipo Graham Hill, que también fue el debut.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10FF041-41DF-4EC3-A037-12D0674FD6A6}"/>
              </a:ext>
            </a:extLst>
          </p:cNvPr>
          <p:cNvSpPr/>
          <p:nvPr/>
        </p:nvSpPr>
        <p:spPr>
          <a:xfrm>
            <a:off x="0" y="6000312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 actuación impresionó tanto al público estadounidense que fue galardonado con el premio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Novato del Año a pesar también que el ganador Hill fue la primera participación de 500 millas.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A166528-4592-4334-87E7-7565B1B39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9594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9500" accel="50000" fill="hold">
                                          <p:stCondLst>
                                            <p:cond delay="29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9500" accel="50000" fill="hold">
                                          <p:stCondLst>
                                            <p:cond delay="29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9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90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369006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BRM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4" name="Imagen 3" descr="Imagen que contiene carretera, edificio, exterior, transporte&#10;&#10;Descripción generada con confianza muy alta">
            <a:extLst>
              <a:ext uri="{FF2B5EF4-FFF2-40B4-BE49-F238E27FC236}">
                <a16:creationId xmlns:a16="http://schemas.microsoft.com/office/drawing/2014/main" id="{94533EEC-E102-4C43-9CC0-4EF2C7B4F6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075" y="877490"/>
            <a:ext cx="6128434" cy="4994673"/>
          </a:xfrm>
          <a:prstGeom prst="rect">
            <a:avLst/>
          </a:prstGeom>
          <a:ln w="127000" cap="rnd">
            <a:solidFill>
              <a:schemeClr val="bg1">
                <a:lumMod val="6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E6C59FC-92CD-49B8-B1BD-D28E88561ADD}"/>
              </a:ext>
            </a:extLst>
          </p:cNvPr>
          <p:cNvSpPr/>
          <p:nvPr/>
        </p:nvSpPr>
        <p:spPr>
          <a:xfrm>
            <a:off x="-1" y="2157419"/>
            <a:ext cx="3071813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Debutó en la Fórmula 1 en 1965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la escudería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BRM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,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un equipo que daba apoyo a los británicos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que tenían éxito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las categorías menores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F5ACBE4-31C4-40E3-8CEB-8C690FF1BFCF}"/>
              </a:ext>
            </a:extLst>
          </p:cNvPr>
          <p:cNvSpPr/>
          <p:nvPr/>
        </p:nvSpPr>
        <p:spPr>
          <a:xfrm>
            <a:off x="9324108" y="1615916"/>
            <a:ext cx="2867891" cy="3716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1965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tuvo una destacada actuación,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 incluso 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el Gran Premio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Italia,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corriendo contra pilotos de la talla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Jim Clark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Graham Hill.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D33829B-7646-46CB-9E65-D5B050054710}"/>
              </a:ext>
            </a:extLst>
          </p:cNvPr>
          <p:cNvSpPr/>
          <p:nvPr/>
        </p:nvSpPr>
        <p:spPr>
          <a:xfrm>
            <a:off x="0" y="5980091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1966 Triunfó en el Gran Premio de Mónaco, pero </a:t>
            </a: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BRM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empezó a tener muchos problemas relegando a Stewart a la séptima posición, cansado de </a:t>
            </a:r>
            <a:r>
              <a:rPr kumimoji="0" lang="es-MX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BRM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 pasó a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.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5939345-480B-4FD1-AC47-83EF97F20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57693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2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  <p:bldP spid="7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53699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Entre 1966 y 1967  recogió una victoria en el mundo de la F1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GP MONACO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1966) y algunas colocaciones.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48970EF-4487-4369-8206-55212607AC23}"/>
              </a:ext>
            </a:extLst>
          </p:cNvPr>
          <p:cNvSpPr/>
          <p:nvPr/>
        </p:nvSpPr>
        <p:spPr>
          <a:xfrm>
            <a:off x="0" y="5917191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hecho, estas dos estaciones se caracterizan por la falta de fiabilidad de 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BRM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le obligó a retirarse 14 de 19  comienza Gran Premio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edificio, carretera, calle, exterior&#10;&#10;Descripción generada con confianza muy alta">
            <a:extLst>
              <a:ext uri="{FF2B5EF4-FFF2-40B4-BE49-F238E27FC236}">
                <a16:creationId xmlns:a16="http://schemas.microsoft.com/office/drawing/2014/main" id="{F667745C-1BAD-4AFD-891E-8E20830EFF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312" y="1095420"/>
            <a:ext cx="7186613" cy="47274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C0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72F7886-DC96-43D8-815D-BE368504B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4714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2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interior&#10;&#10;Descripción generada con confianza alta">
            <a:extLst>
              <a:ext uri="{FF2B5EF4-FFF2-40B4-BE49-F238E27FC236}">
                <a16:creationId xmlns:a16="http://schemas.microsoft.com/office/drawing/2014/main" id="{B1F1AD11-02AB-4B10-913C-A404ECA853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188" y="270394"/>
            <a:ext cx="4582525" cy="30531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persona, exterior, hierba, rojo&#10;&#10;Descripción generada con confianza muy alta">
            <a:extLst>
              <a:ext uri="{FF2B5EF4-FFF2-40B4-BE49-F238E27FC236}">
                <a16:creationId xmlns:a16="http://schemas.microsoft.com/office/drawing/2014/main" id="{9889BE0A-763F-46FD-9262-0F211844A5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17" y="269809"/>
            <a:ext cx="4692316" cy="30558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exterior&#10;&#10;Descripción generada con confianza alta">
            <a:extLst>
              <a:ext uri="{FF2B5EF4-FFF2-40B4-BE49-F238E27FC236}">
                <a16:creationId xmlns:a16="http://schemas.microsoft.com/office/drawing/2014/main" id="{474C5C01-F773-4A86-B125-A6C9B8897F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906" y="3604488"/>
            <a:ext cx="4515102" cy="30081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motocicleta, persona, exterior, hombre&#10;&#10;Descripción generada con confianza muy alta">
            <a:extLst>
              <a:ext uri="{FF2B5EF4-FFF2-40B4-BE49-F238E27FC236}">
                <a16:creationId xmlns:a16="http://schemas.microsoft.com/office/drawing/2014/main" id="{4446D88D-EC7D-4CDA-9738-D9012430C3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537" y="3565992"/>
            <a:ext cx="4521979" cy="30466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28C5E29-1FF7-4FB7-A14F-A46AFA8B3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031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161187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4" name="Imagen 3" descr="Imagen que contiene exterior, carretera&#10;&#10;Descripción generada con confianza muy alta">
            <a:extLst>
              <a:ext uri="{FF2B5EF4-FFF2-40B4-BE49-F238E27FC236}">
                <a16:creationId xmlns:a16="http://schemas.microsoft.com/office/drawing/2014/main" id="{5661446A-58C1-4163-A4AD-0ECC01D00F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526" y="663533"/>
            <a:ext cx="8372475" cy="5599093"/>
          </a:xfrm>
          <a:prstGeom prst="ellipse">
            <a:avLst/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083BB17-E1B7-4001-A679-E2E4EA1C0DBE}"/>
              </a:ext>
            </a:extLst>
          </p:cNvPr>
          <p:cNvSpPr/>
          <p:nvPr/>
        </p:nvSpPr>
        <p:spPr>
          <a:xfrm>
            <a:off x="0" y="1640602"/>
            <a:ext cx="1914526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permanecería dos años, logrando resultados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muy buenos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logrando el título en 1969 al volante del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MS80.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AA5383C-7497-423F-8B38-C3902AF43B6E}"/>
              </a:ext>
            </a:extLst>
          </p:cNvPr>
          <p:cNvSpPr/>
          <p:nvPr/>
        </p:nvSpPr>
        <p:spPr>
          <a:xfrm>
            <a:off x="10287001" y="680179"/>
            <a:ext cx="1904998" cy="5511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Sin embargo también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éxito participó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menor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la serie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Tasmania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1966 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Race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Rothmans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Internacional 12 horas carreras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coches deportivos.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21D5CEA-3437-4CCF-99E7-2C759441E2F0}"/>
              </a:ext>
            </a:extLst>
          </p:cNvPr>
          <p:cNvSpPr/>
          <p:nvPr/>
        </p:nvSpPr>
        <p:spPr>
          <a:xfrm>
            <a:off x="0" y="6332819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1969 fue el año de la consagración.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E2C9D35-34DB-4668-A43D-0D8C6186D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58420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  <p:bldP spid="7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355026"/>
            <a:ext cx="1148395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Siempre con </a:t>
            </a:r>
            <a:r>
              <a:rPr kumimoji="0" lang="es-E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Matra</a:t>
            </a: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de Ken Tyrrell,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mostró una superioridad abrumadora en más de una ocasión.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0C86210-AF7A-4FDB-AA8D-56F78122CC7F}"/>
              </a:ext>
            </a:extLst>
          </p:cNvPr>
          <p:cNvSpPr/>
          <p:nvPr/>
        </p:nvSpPr>
        <p:spPr>
          <a:xfrm>
            <a:off x="-1" y="2168684"/>
            <a:ext cx="2951019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dos vueltas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delante de España , con más de un minuto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Francia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más de una vuelta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Silverstone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A2C88A3-E65D-4B3E-B26F-369D7C2DD14C}"/>
              </a:ext>
            </a:extLst>
          </p:cNvPr>
          <p:cNvSpPr/>
          <p:nvPr/>
        </p:nvSpPr>
        <p:spPr>
          <a:xfrm>
            <a:off x="9712036" y="934325"/>
            <a:ext cx="2479964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Ganó entonces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Sudáfrica,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Países Bajos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de Italia </a:t>
            </a:r>
          </a:p>
          <a:p>
            <a:pPr lvl="0" algn="ctr">
              <a:lnSpc>
                <a:spcPts val="2800"/>
              </a:lnSpc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se graduó como campeón del mundo y, </a:t>
            </a:r>
            <a:r>
              <a:rPr lang="es-ES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fue el único piloto </a:t>
            </a:r>
          </a:p>
          <a:p>
            <a:pPr lvl="0" algn="ctr">
              <a:lnSpc>
                <a:spcPts val="2800"/>
              </a:lnSpc>
              <a:defRPr/>
            </a:pPr>
            <a:r>
              <a:rPr lang="es-ES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ha ganado </a:t>
            </a:r>
          </a:p>
          <a:p>
            <a:pPr lvl="0" algn="ctr">
              <a:lnSpc>
                <a:spcPts val="2800"/>
              </a:lnSpc>
              <a:defRPr/>
            </a:pPr>
            <a:r>
              <a:rPr lang="es-ES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mundial de una marca francesa.</a:t>
            </a:r>
            <a:endParaRPr lang="es-MX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hasta el título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Alonso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2005, 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A48BEAD-A978-4974-8193-CECB473F229A}"/>
              </a:ext>
            </a:extLst>
          </p:cNvPr>
          <p:cNvSpPr/>
          <p:nvPr/>
        </p:nvSpPr>
        <p:spPr>
          <a:xfrm>
            <a:off x="361686" y="5937966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todavía es el único que ha ganado el mundo en un coche construido enteramente en Francia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el equipo Renault desde el año 2002 con sede en Inglaterra.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9" name="Imagen 8" descr="Imagen que contiene árbol, exterior, carretera, suelo&#10;&#10;Descripción generada con confianza muy alta">
            <a:extLst>
              <a:ext uri="{FF2B5EF4-FFF2-40B4-BE49-F238E27FC236}">
                <a16:creationId xmlns:a16="http://schemas.microsoft.com/office/drawing/2014/main" id="{5EAD6F0A-79F7-408E-807A-683C0C0D5F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28"/>
          <a:stretch/>
        </p:blipFill>
        <p:spPr>
          <a:xfrm>
            <a:off x="2951018" y="1600649"/>
            <a:ext cx="6650182" cy="37471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n 7" descr="Imagen que contiene árbol, exterior, carretera, suelo&#10;&#10;Descripción generada con confianza muy alta">
            <a:extLst>
              <a:ext uri="{FF2B5EF4-FFF2-40B4-BE49-F238E27FC236}">
                <a16:creationId xmlns:a16="http://schemas.microsoft.com/office/drawing/2014/main" id="{3F7184F6-B2BF-4A25-9D02-941A1DA8FC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28"/>
          <a:stretch/>
        </p:blipFill>
        <p:spPr>
          <a:xfrm>
            <a:off x="2964868" y="1614499"/>
            <a:ext cx="6650182" cy="37471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560A93F-7CFD-4A37-B58D-8AD69F4DD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2305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25984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1970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Matra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que ya había sido comprada por Chrysler , insistió en que usara sus motores V12  mientras Tyrrell y Stewart querían mantener el V8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y su colaboración con Ford.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4" name="Imagen 3" descr="Imagen que contiene hierba, carretera, exterior, patinaje&#10;&#10;Descripción generada con confianza muy alta">
            <a:extLst>
              <a:ext uri="{FF2B5EF4-FFF2-40B4-BE49-F238E27FC236}">
                <a16:creationId xmlns:a16="http://schemas.microsoft.com/office/drawing/2014/main" id="{1FE41A43-4029-43A7-82D4-667AD6D82E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52"/>
          <a:stretch/>
        </p:blipFill>
        <p:spPr>
          <a:xfrm>
            <a:off x="2500309" y="1080968"/>
            <a:ext cx="8861425" cy="5522982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631B8122-B421-459F-8F8F-926660284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12560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6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xterior, suelo, cielo, carretera&#10;&#10;Descripción generada con confianza muy alta">
            <a:extLst>
              <a:ext uri="{FF2B5EF4-FFF2-40B4-BE49-F238E27FC236}">
                <a16:creationId xmlns:a16="http://schemas.microsoft.com/office/drawing/2014/main" id="{9F567E0C-9659-4012-852D-5937BFF6F8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40" y="274643"/>
            <a:ext cx="4714868" cy="30469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carretera, pequeño, exterior&#10;&#10;Descripción generada con confianza alta">
            <a:extLst>
              <a:ext uri="{FF2B5EF4-FFF2-40B4-BE49-F238E27FC236}">
                <a16:creationId xmlns:a16="http://schemas.microsoft.com/office/drawing/2014/main" id="{C31AD434-8128-48E8-99D8-C323958A7A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594" y="273058"/>
            <a:ext cx="4575714" cy="30485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árbol, carretera, exterior, patinaje&#10;&#10;Descripción generada con confianza muy alta">
            <a:extLst>
              <a:ext uri="{FF2B5EF4-FFF2-40B4-BE49-F238E27FC236}">
                <a16:creationId xmlns:a16="http://schemas.microsoft.com/office/drawing/2014/main" id="{048F1121-0D30-4F15-9752-A513016BCC5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74"/>
          <a:stretch/>
        </p:blipFill>
        <p:spPr>
          <a:xfrm>
            <a:off x="6835351" y="3546356"/>
            <a:ext cx="5038542" cy="3059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ielo, carretera, exterior, azul&#10;&#10;Descripción generada con confianza muy alta">
            <a:extLst>
              <a:ext uri="{FF2B5EF4-FFF2-40B4-BE49-F238E27FC236}">
                <a16:creationId xmlns:a16="http://schemas.microsoft.com/office/drawing/2014/main" id="{C57BD2D1-3690-4DD5-979B-75766BAAD3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30" y="3546355"/>
            <a:ext cx="4865275" cy="3059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1F3300C-F4D1-4895-98EF-0DBB2B007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44995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569339"/>
            <a:ext cx="1148395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Incluso con el nuevo Tyrrell 001 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que apareció a mediados de temporada,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no pudo evitar que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Rindt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ganara el mundial (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Rindt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murió 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Monza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ese año ganó el título después de su muerte gracias a la gran ventaja adquirida).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081058A-266E-4494-95EA-FDC72A01A03E}"/>
              </a:ext>
            </a:extLst>
          </p:cNvPr>
          <p:cNvSpPr/>
          <p:nvPr/>
        </p:nvSpPr>
        <p:spPr>
          <a:xfrm>
            <a:off x="0" y="5222619"/>
            <a:ext cx="12192000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Así que para ese año, el apoyo financiero del patrocinador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Elf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, Tyrrell dejó la marca francesa para comprar marcos 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march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en Ingeniería y retener motores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; con la nueva March 701 -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Stewart ganó de inmediato al Jarama , pero pronto se desactivó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abrumadora superioridad con el nuevo Lotus 72 D  conducido por Jochen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Rindt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carretera, exterior, transporte, montar&#10;&#10;Descripción generada con confianza muy alta">
            <a:extLst>
              <a:ext uri="{FF2B5EF4-FFF2-40B4-BE49-F238E27FC236}">
                <a16:creationId xmlns:a16="http://schemas.microsoft.com/office/drawing/2014/main" id="{BDDAA395-75FC-4947-8ECD-3B2989350E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66" y="1800808"/>
            <a:ext cx="6134014" cy="33426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F4C75C4-DB65-4B60-BE2F-D3DECE1F7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202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4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78791"/>
            <a:ext cx="11483950" cy="1114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éxitos con Ken Tyrrell </a:t>
            </a:r>
          </a:p>
          <a:p>
            <a:pPr marL="0" marR="0" lvl="0" indent="0" algn="ctr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(1968-1973)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F757725-BA3B-4C41-8030-F200470A3D5E}"/>
              </a:ext>
            </a:extLst>
          </p:cNvPr>
          <p:cNvSpPr/>
          <p:nvPr/>
        </p:nvSpPr>
        <p:spPr>
          <a:xfrm>
            <a:off x="1" y="1767326"/>
            <a:ext cx="2600322" cy="335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1968 fue el año del retorno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la estabilidad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Ken Tyrrell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cuando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alinearon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mundo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 F1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Matra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MS10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BB7E1B3-791A-4B64-8EA2-DF7061895D39}"/>
              </a:ext>
            </a:extLst>
          </p:cNvPr>
          <p:cNvSpPr/>
          <p:nvPr/>
        </p:nvSpPr>
        <p:spPr>
          <a:xfrm>
            <a:off x="9329738" y="941680"/>
            <a:ext cx="2862262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 talento, combinado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neumáticos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Dunlop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nuevo tipo,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 permitió ganar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Zandvoort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bajo un diluvio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el circuito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Nürburgring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la niebla,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donde se impuso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un intervalo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cuatro minutos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sobre el segundo.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A45B7C3-2849-460C-ACA0-0D38601B9775}"/>
              </a:ext>
            </a:extLst>
          </p:cNvPr>
          <p:cNvSpPr/>
          <p:nvPr/>
        </p:nvSpPr>
        <p:spPr>
          <a:xfrm>
            <a:off x="0" y="6248394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 última carrera es considerada una de sus obras maestras.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9" name="Imagen 8" descr="Imagen que contiene carretera, exterior, suelo, conducir&#10;&#10;Descripción generada con confianza muy alta">
            <a:extLst>
              <a:ext uri="{FF2B5EF4-FFF2-40B4-BE49-F238E27FC236}">
                <a16:creationId xmlns:a16="http://schemas.microsoft.com/office/drawing/2014/main" id="{381CD71E-2AD0-40BF-B5BA-0A1D10E946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266" y="1383537"/>
            <a:ext cx="7318656" cy="4574357"/>
          </a:xfrm>
          <a:prstGeom prst="ellipse">
            <a:avLst/>
          </a:prstGeom>
          <a:ln w="190500" cap="rnd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8D609FC-822B-47B3-A9BB-D66CA06F1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38401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5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15" dur="46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4125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569339"/>
            <a:ext cx="1219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Él volvió a ganar en Watkins Glen , pero no asistió a las carreras en España y Mónaco,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debido a una lesión remediarlos F2 en el GP de España, y se retiró del Gran Premio de México,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debido a una falla mecánica, por lo que tenía para dar la victoria del mundo a Graham Hill 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9EFD11A-A1A7-44DD-92CB-C5CB690841E3}"/>
              </a:ext>
            </a:extLst>
          </p:cNvPr>
          <p:cNvSpPr/>
          <p:nvPr/>
        </p:nvSpPr>
        <p:spPr>
          <a:xfrm>
            <a:off x="0" y="5924666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1971, después de un año no demasiado bueno en March,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regresa a las órdenes de Ken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Tyrrel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junto a François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Cevert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.</a:t>
            </a:r>
          </a:p>
        </p:txBody>
      </p:sp>
      <p:pic>
        <p:nvPicPr>
          <p:cNvPr id="7" name="Imagen 6" descr="Imagen que contiene persona&#10;&#10;Descripción generada con confianza alta">
            <a:extLst>
              <a:ext uri="{FF2B5EF4-FFF2-40B4-BE49-F238E27FC236}">
                <a16:creationId xmlns:a16="http://schemas.microsoft.com/office/drawing/2014/main" id="{03A2D619-FF39-4228-81EF-F139F53B83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747845"/>
            <a:ext cx="7620000" cy="4105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B1CA66B-2985-4F22-A35D-016188807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052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3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hierba, edificio&#10;&#10;Descripción generada con confianza muy alta">
            <a:extLst>
              <a:ext uri="{FF2B5EF4-FFF2-40B4-BE49-F238E27FC236}">
                <a16:creationId xmlns:a16="http://schemas.microsoft.com/office/drawing/2014/main" id="{ACE3571A-1450-4DD9-98F4-BA9F484D18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80" y="271464"/>
            <a:ext cx="4981563" cy="30636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Imagen 4" descr="Imagen que contiene carretera, exterior, automóvil, rojo&#10;&#10;Descripción generada con confianza muy alta">
            <a:extLst>
              <a:ext uri="{FF2B5EF4-FFF2-40B4-BE49-F238E27FC236}">
                <a16:creationId xmlns:a16="http://schemas.microsoft.com/office/drawing/2014/main" id="{654BED00-83F8-4E7C-86C1-F5FDC37DA3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508" y="257184"/>
            <a:ext cx="5470848" cy="3077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n 6" descr="Imagen que contiene carretera, exterior, edificio, persona&#10;&#10;Descripción generada con confianza muy alta">
            <a:extLst>
              <a:ext uri="{FF2B5EF4-FFF2-40B4-BE49-F238E27FC236}">
                <a16:creationId xmlns:a16="http://schemas.microsoft.com/office/drawing/2014/main" id="{DA9698DF-0464-429A-B43F-7C6186C5D6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48" y="3543960"/>
            <a:ext cx="4624375" cy="3057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Imagen 8" descr="Imagen que contiene exterior, carretera, motocicleta, suelo&#10;&#10;Descripción generada con confianza muy alta">
            <a:extLst>
              <a:ext uri="{FF2B5EF4-FFF2-40B4-BE49-F238E27FC236}">
                <a16:creationId xmlns:a16="http://schemas.microsoft.com/office/drawing/2014/main" id="{629E0392-FB6D-4D5B-AA17-B5CD7B5D08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002" y="3536461"/>
            <a:ext cx="4581858" cy="30526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A51433C-3268-4F86-A6CA-693E7B77B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846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91912"/>
            <a:ext cx="12192000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El escocés volverá a repetir triunfo en el mundial, algo que también hará en 1973 retirándose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justo después del Gran Premio de Estados Unidos en Watkins Glen, en el que su compañero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Cevert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perdió la vida, hecho que le afectó profundamente y motivó su retiro de dicha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de la actividad como piloto, justo antes de completar cien carreras largadas.</a:t>
            </a:r>
          </a:p>
        </p:txBody>
      </p:sp>
      <p:pic>
        <p:nvPicPr>
          <p:cNvPr id="4" name="Imagen 3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0B099B30-9901-414A-8790-608B7D875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738" y="1698867"/>
            <a:ext cx="7343775" cy="4901970"/>
          </a:xfrm>
          <a:prstGeom prst="ellipse">
            <a:avLst/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EE59E61-807A-43A0-9ED9-3A30731E9867}"/>
              </a:ext>
            </a:extLst>
          </p:cNvPr>
          <p:cNvSpPr/>
          <p:nvPr/>
        </p:nvSpPr>
        <p:spPr>
          <a:xfrm>
            <a:off x="0" y="2012383"/>
            <a:ext cx="4657738" cy="335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pesar de una temporada decepcionante,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tenía confianza en Tyrrell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1971 se revolvió Tyrrell 003 -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Cosworth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con el que ganó en España, Mónaco, Francia, Gran Bretaña, Alemania y Canadá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con quien se graduó campeón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del mundo por segunda vez.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1930305-BA05-462B-9BFA-3604A9B356FB}"/>
              </a:ext>
            </a:extLst>
          </p:cNvPr>
          <p:cNvSpPr/>
          <p:nvPr/>
        </p:nvSpPr>
        <p:spPr>
          <a:xfrm>
            <a:off x="0" y="5612384"/>
            <a:ext cx="4657738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mismo año también participó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campeonato Can-Am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así como en el año 1973.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65F12B5-7A79-468C-B200-CEFA0C69E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427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6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7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electrónica, pantalla, captura de pantalla&#10;&#10;Descripción generada con confianza muy alta">
            <a:extLst>
              <a:ext uri="{FF2B5EF4-FFF2-40B4-BE49-F238E27FC236}">
                <a16:creationId xmlns:a16="http://schemas.microsoft.com/office/drawing/2014/main" id="{84E98392-14E5-4726-B0FC-C904C88CB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738" y="1142802"/>
            <a:ext cx="9586912" cy="4572396"/>
          </a:xfrm>
          <a:prstGeom prst="rect">
            <a:avLst/>
          </a:prstGeom>
          <a:ln w="127000" cap="rnd">
            <a:solidFill>
              <a:schemeClr val="accent1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1773382" y="1788541"/>
            <a:ext cx="8631382" cy="332398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1972, después de considerar una retirada de la competición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debido a una serie de problemas de salud debido a los viajes frecuentes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la mononucleosis, continuó su compromiso en el mundo del automóvil,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tuvo que saltarse el GP 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Nivelles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y abandonó la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McLaren en el campeonato Can-Am,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pero en la F1 había acumulado una serie de victorias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Argentina, Francia, los EE.UU. y Canadá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le hizo terminar el campeonato en segunda posición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detrás de Emerson Fittipaldi 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FAE15B9-2717-4719-A886-259B32A3E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77969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837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69267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mismo año también corrió en el campeonato europeo de turismos con su compañero y talentoso conductor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Francois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Cevert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en un Ford Capri con la que terminó segundo a 6 horas de Paul Ricard.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323CD42-6620-49CF-B9F6-AF797263EB28}"/>
              </a:ext>
            </a:extLst>
          </p:cNvPr>
          <p:cNvSpPr/>
          <p:nvPr/>
        </p:nvSpPr>
        <p:spPr>
          <a:xfrm>
            <a:off x="0" y="1043000"/>
            <a:ext cx="2507673" cy="4434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comienzo de la temporada 1973 Stewart ya había decidido retirarse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 competición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finales de año,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eso no le impidió volver a ganar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Sudáfrica, Bélgica, Mónaco, los Países Bajos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Alemania,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hierba, cielo, plano, exterior&#10;&#10;Descripción generada con confianza muy alta">
            <a:extLst>
              <a:ext uri="{FF2B5EF4-FFF2-40B4-BE49-F238E27FC236}">
                <a16:creationId xmlns:a16="http://schemas.microsoft.com/office/drawing/2014/main" id="{FD43CBBF-ADAA-4F08-807B-E0243861AE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5" y="1033745"/>
            <a:ext cx="7534289" cy="39954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F7509500-0D6C-4140-BEA8-0EF0AD51F78D}"/>
              </a:ext>
            </a:extLst>
          </p:cNvPr>
          <p:cNvSpPr/>
          <p:nvPr/>
        </p:nvSpPr>
        <p:spPr>
          <a:xfrm>
            <a:off x="9806435" y="1236963"/>
            <a:ext cx="2371690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también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era su vigésimo séptima victoria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su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delante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su compañero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Francois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Cevert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luego el campeonato mundial de F1.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9B060A5-DE03-4AE5-8CFD-1A56515240C1}"/>
              </a:ext>
            </a:extLst>
          </p:cNvPr>
          <p:cNvSpPr/>
          <p:nvPr/>
        </p:nvSpPr>
        <p:spPr>
          <a:xfrm>
            <a:off x="0" y="5820214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último GP de la temporada en Watkins Glen, después de la muerte de su compañero y amigo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Cevert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durante la clasificación, Stewart decidió no correr por lo que falta su carrera número cien de GP.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3A3E5B9-4AB0-4725-86B6-168202C4F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19332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6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13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87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6" grpId="0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exterior, árbol, carretera, foto&#10;&#10;Descripción generada con confianza muy alta">
            <a:extLst>
              <a:ext uri="{FF2B5EF4-FFF2-40B4-BE49-F238E27FC236}">
                <a16:creationId xmlns:a16="http://schemas.microsoft.com/office/drawing/2014/main" id="{DF07C147-F257-4826-8E1E-C1A664412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462" y="-262349"/>
            <a:ext cx="5622599" cy="42169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n 6" descr="Imagen que contiene carretera, exterior, árbol, automóvil&#10;&#10;Descripción generada con confianza muy alta">
            <a:extLst>
              <a:ext uri="{FF2B5EF4-FFF2-40B4-BE49-F238E27FC236}">
                <a16:creationId xmlns:a16="http://schemas.microsoft.com/office/drawing/2014/main" id="{855F4711-BB93-4916-8F84-279D1C0DE2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99" y="2079136"/>
            <a:ext cx="5803619" cy="43744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CAC3F4EF-0BDA-484C-AC08-97F8E80BC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21027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lum/>
          </a:blip>
          <a:srcRect/>
          <a:stretch>
            <a:fillRect l="16000" r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Stewart 2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16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Imagen 15" descr="Imagen que contiene tocado, casco, ropa&#10;&#10;Descripción generada con confianza muy alta">
            <a:extLst>
              <a:ext uri="{FF2B5EF4-FFF2-40B4-BE49-F238E27FC236}">
                <a16:creationId xmlns:a16="http://schemas.microsoft.com/office/drawing/2014/main" id="{1467D04F-8ECF-4EDF-9186-E0C3B48BFE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450" y="0"/>
            <a:ext cx="8366264" cy="6857999"/>
          </a:xfrm>
          <a:prstGeom prst="rect">
            <a:avLst/>
          </a:prstGeom>
        </p:spPr>
      </p:pic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A4F6B8EF-C853-4D06-851C-47BC4DE4A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1487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tewart corazon valiente F-Eaglenest-1.wav"/>
          </p:stSnd>
        </p:sndAc>
      </p:transition>
    </mc:Choice>
    <mc:Fallback xmlns="">
      <p:transition spd="slow" advTm="0">
        <p:fade/>
        <p:sndAc>
          <p:stSnd>
            <p:snd r:embed="rId12" name="Stewart corazon valient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127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2B48E80-AFD8-4D6E-BBE1-5D50B9E03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015998"/>
      </p:ext>
    </p:extLst>
  </p:cSld>
  <p:clrMapOvr>
    <a:masterClrMapping/>
  </p:clrMapOvr>
  <p:transition spd="slow" advClick="0" advTm="0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Rectángulo">
            <a:extLst>
              <a:ext uri="{FF2B5EF4-FFF2-40B4-BE49-F238E27FC236}">
                <a16:creationId xmlns:a16="http://schemas.microsoft.com/office/drawing/2014/main" id="{74A5BA49-26C9-4007-ADFC-5BAFB6B18232}"/>
              </a:ext>
            </a:extLst>
          </p:cNvPr>
          <p:cNvSpPr/>
          <p:nvPr/>
        </p:nvSpPr>
        <p:spPr>
          <a:xfrm>
            <a:off x="4357688" y="160451"/>
            <a:ext cx="7500800" cy="39703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</a:t>
            </a: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S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TEWART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1245538" y="2736848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3ª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FFC000"/>
                </a:solidFill>
              </a:ln>
              <a:solidFill>
                <a:srgbClr val="FFFF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324485" y="1936679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196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hierba, exterior, carretera, cielo&#10;&#10;Descripción generada con confianza muy alta">
            <a:extLst>
              <a:ext uri="{FF2B5EF4-FFF2-40B4-BE49-F238E27FC236}">
                <a16:creationId xmlns:a16="http://schemas.microsoft.com/office/drawing/2014/main" id="{211A0E30-0258-4565-A12A-A11E44F4C8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9756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353934" y="5399317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3</a:t>
            </a: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4015" y="-7207"/>
            <a:ext cx="1604363" cy="564413"/>
          </a:xfrm>
          <a:prstGeom prst="rect">
            <a:avLst/>
          </a:prstGeom>
        </p:spPr>
      </p:pic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4886332" y="-235861"/>
            <a:ext cx="7348531" cy="437042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 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969,1971 y 1973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56838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tewart Auld Lang Syn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tewart Auld Lang Syn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7" grpId="0"/>
      <p:bldP spid="17" grpId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990109" y="3217849"/>
            <a:ext cx="820189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Aparte de triunfar en el Campeonato Mundial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Förmula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1, Stewart logró victorias en el Trofeo Internacional del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BRDC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1965 y 1973 que se disputaba en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Silverstone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la Carrera de Campeones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Brands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Hatch de 1969 y 1970,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y la Copa de Oro Internacional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Oulton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Park de 1968.</a:t>
            </a:r>
          </a:p>
        </p:txBody>
      </p:sp>
      <p:pic>
        <p:nvPicPr>
          <p:cNvPr id="4" name="Imagen 3" descr="Imagen que contiene automóvil, exterior, persona, sentado&#10;&#10;Descripción generada con confianza alta">
            <a:extLst>
              <a:ext uri="{FF2B5EF4-FFF2-40B4-BE49-F238E27FC236}">
                <a16:creationId xmlns:a16="http://schemas.microsoft.com/office/drawing/2014/main" id="{541AE34E-3FEB-4624-A252-94623333F6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77" y="728657"/>
            <a:ext cx="4014797" cy="574945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37736D3-531E-4166-977E-8ECCC32A24F3}"/>
              </a:ext>
            </a:extLst>
          </p:cNvPr>
          <p:cNvSpPr/>
          <p:nvPr/>
        </p:nvSpPr>
        <p:spPr>
          <a:xfrm>
            <a:off x="4371974" y="1824177"/>
            <a:ext cx="7820026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Fechas no puntuables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7748B46-2F48-4D39-8EFA-1F5C997E4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19831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tewart 3-Eaglenest-1.wav"/>
          </p:stSnd>
        </p:sndAc>
      </p:transition>
    </mc:Choice>
    <mc:Fallback xmlns="">
      <p:transition spd="slow" advTm="0">
        <p:fade/>
        <p:sndAc>
          <p:stSnd>
            <p:snd r:embed="rId5" name="Stewart 3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75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accel="100000" fill="hold">
                                          <p:stCondLst>
                                            <p:cond delay="2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accel="100000" fill="hold">
                                          <p:stCondLst>
                                            <p:cond delay="2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37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228608" y="2205182"/>
            <a:ext cx="7272301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disputó las 12 Horas de Reims del Campeonato Mundial de Resistencia de 1964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una Ferrari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250 GTO  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junto a Chris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Amon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los 1000  km de Paris junto a Ludovico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Scarfiotti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una Ferrari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250 LM.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las 24  Horas de Le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Mans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de 1965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junto a Graham Hill con un Rover-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BRM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motorizado por turbina,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llegando a meta décimo absoluto aunque muchas vueltas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por detrás del Porsche 904/6  oficial que ganó en su clase.</a:t>
            </a:r>
          </a:p>
        </p:txBody>
      </p:sp>
      <p:pic>
        <p:nvPicPr>
          <p:cNvPr id="4" name="Imagen 3" descr="Imagen que contiene persona, exterior, cielo, de pie&#10;&#10;Descripción generada con confianza muy alta">
            <a:extLst>
              <a:ext uri="{FF2B5EF4-FFF2-40B4-BE49-F238E27FC236}">
                <a16:creationId xmlns:a16="http://schemas.microsoft.com/office/drawing/2014/main" id="{79E717F6-E0BB-4C31-833C-2FE5EFC5B0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3035" y="571500"/>
            <a:ext cx="3835507" cy="57292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0CFBDD3F-BFB6-4D98-829B-D67140D348C6}"/>
              </a:ext>
            </a:extLst>
          </p:cNvPr>
          <p:cNvSpPr/>
          <p:nvPr/>
        </p:nvSpPr>
        <p:spPr>
          <a:xfrm>
            <a:off x="0" y="983383"/>
            <a:ext cx="82296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Otras categorías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1CD6F32-E27C-4844-BA59-C420BCA98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77962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37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1554879"/>
            <a:ext cx="2699133" cy="228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1966,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lideró 40 vueltas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las 500 Millas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Indianápolis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un Lola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T90-Ford.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530F2BC-54D0-426A-8758-D3A04D6FF4B8}"/>
              </a:ext>
            </a:extLst>
          </p:cNvPr>
          <p:cNvSpPr/>
          <p:nvPr/>
        </p:nvSpPr>
        <p:spPr>
          <a:xfrm>
            <a:off x="9519103" y="1397712"/>
            <a:ext cx="2672896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Abandonó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 diez vueltas del final por fallo mecánico, quedando clasificado sexto,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fue nombrado Novato del Año.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D756F6F-0217-476A-B7BC-ED30090263DB}"/>
              </a:ext>
            </a:extLst>
          </p:cNvPr>
          <p:cNvSpPr/>
          <p:nvPr/>
        </p:nvSpPr>
        <p:spPr>
          <a:xfrm>
            <a:off x="0" y="5604296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Ese año, venció en la fecha no puntuable del Campeonato Nacional del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USAC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en Fuji,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en las 12 Horas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Surfers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Paradise con una Ferrari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250LM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. También disputó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las 12 Horas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Sebring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junto a Graham Hill con un Ford GT40, donde abandonó.</a:t>
            </a:r>
          </a:p>
        </p:txBody>
      </p:sp>
      <p:pic>
        <p:nvPicPr>
          <p:cNvPr id="6" name="Imagen 5" descr="Imagen que contiene carretera, exterior, suelo, patinaje&#10;&#10;Descripción generada con confianza muy alta">
            <a:extLst>
              <a:ext uri="{FF2B5EF4-FFF2-40B4-BE49-F238E27FC236}">
                <a16:creationId xmlns:a16="http://schemas.microsoft.com/office/drawing/2014/main" id="{9EFCC9D5-7E39-44C5-A021-21513F5F81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133" y="247646"/>
            <a:ext cx="6819970" cy="4953003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455E434-17A3-4974-A788-5FB7E07FF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4130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6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exterior, automóvil, transporte&#10;&#10;Descripción generada con confianza muy alta">
            <a:extLst>
              <a:ext uri="{FF2B5EF4-FFF2-40B4-BE49-F238E27FC236}">
                <a16:creationId xmlns:a16="http://schemas.microsoft.com/office/drawing/2014/main" id="{70F68C3B-BC2F-4712-BED3-A9B93CB06F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618" y="244770"/>
            <a:ext cx="4622800" cy="30741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objeto, cosa, interior, persona&#10;&#10;Descripción generada con confianza muy alta">
            <a:extLst>
              <a:ext uri="{FF2B5EF4-FFF2-40B4-BE49-F238E27FC236}">
                <a16:creationId xmlns:a16="http://schemas.microsoft.com/office/drawing/2014/main" id="{88C62418-ABC5-466B-9F4B-A809D44D12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64" y="3442855"/>
            <a:ext cx="4790752" cy="31678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carretera, exterior, agua, conducir&#10;&#10;Descripción generada con confianza muy alta">
            <a:extLst>
              <a:ext uri="{FF2B5EF4-FFF2-40B4-BE49-F238E27FC236}">
                <a16:creationId xmlns:a16="http://schemas.microsoft.com/office/drawing/2014/main" id="{B1A130E4-C2B8-4163-A718-3C09E67768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11" y="235526"/>
            <a:ext cx="6615009" cy="63752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52004034-A6F4-4B40-8E51-A3A7F3E3D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293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369006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También en 1966, consiguió cuatro victorias y un segundo puesto en las ocho carreras de la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Tasman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Series con BRM, obteniendo el título frente a Graham Hill y Jim Clark.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7E208B6-C38B-4A34-A6A0-4039B83D753B}"/>
              </a:ext>
            </a:extLst>
          </p:cNvPr>
          <p:cNvSpPr/>
          <p:nvPr/>
        </p:nvSpPr>
        <p:spPr>
          <a:xfrm>
            <a:off x="361686" y="6132486"/>
            <a:ext cx="1148395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1967  fue subcampeón frente a Clark, con un total de dos victorias en seis carreras.</a:t>
            </a:r>
          </a:p>
        </p:txBody>
      </p:sp>
      <p:pic>
        <p:nvPicPr>
          <p:cNvPr id="5" name="Imagen 4" descr="Imagen que contiene exterior, carretera, hierba, plano&#10;&#10;Descripción generada con confianza muy alta">
            <a:extLst>
              <a:ext uri="{FF2B5EF4-FFF2-40B4-BE49-F238E27FC236}">
                <a16:creationId xmlns:a16="http://schemas.microsoft.com/office/drawing/2014/main" id="{F8034634-B8E3-4BF1-BE20-B6B1343CFB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013" y="1295224"/>
            <a:ext cx="6915688" cy="46104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AF714D1-E4FD-4A45-AEDA-80415A57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62994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-1" y="2128535"/>
            <a:ext cx="3779683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llegó segundo absoluto en las 6 Horas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Brands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Hatch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del Campeonato Mundial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Resistencia 1967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una Ferrari 330 P4 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Spyder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oficial..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8951FB3-4889-49D9-850F-6394A1FF858A}"/>
              </a:ext>
            </a:extLst>
          </p:cNvPr>
          <p:cNvSpPr/>
          <p:nvPr/>
        </p:nvSpPr>
        <p:spPr>
          <a:xfrm>
            <a:off x="8423556" y="2488760"/>
            <a:ext cx="3768444" cy="1921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También disputó por segunda vez las 500 Millas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Indianápolis,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abandonando nuevamente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por problemas mecánicos.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310B67B-51DB-4760-B72F-3F0B6DC3F2AE}"/>
              </a:ext>
            </a:extLst>
          </p:cNvPr>
          <p:cNvSpPr/>
          <p:nvPr/>
        </p:nvSpPr>
        <p:spPr>
          <a:xfrm>
            <a:off x="361686" y="5744561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El escocés disputó la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CanAm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1971 con un Lola T260 oficial,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obtuvo dos victorias y dos segundos puestos en diez carreras.</a:t>
            </a:r>
          </a:p>
        </p:txBody>
      </p:sp>
      <p:pic>
        <p:nvPicPr>
          <p:cNvPr id="7" name="Imagen 6" descr="Imagen que contiene persona, exterior, niño&#10;&#10;Descripción generada con confianza muy alta">
            <a:extLst>
              <a:ext uri="{FF2B5EF4-FFF2-40B4-BE49-F238E27FC236}">
                <a16:creationId xmlns:a16="http://schemas.microsoft.com/office/drawing/2014/main" id="{1A921FFD-A155-4A2F-8E0D-81C35A9887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684" y="278710"/>
            <a:ext cx="4643871" cy="53600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FE4C03F-394B-4231-B8ED-E14114032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03737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250" accel="50000" fill="hold">
                                          <p:stCondLst>
                                            <p:cond delay="18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6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250" accel="50000" fill="hold">
                                          <p:stCondLst>
                                            <p:cond delay="18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6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12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7439891" y="299731"/>
            <a:ext cx="4752109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Por tanto,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resultó tercero en el campeonato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por detrás de Peter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Revson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Denny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Hulme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de McLaren.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680E4AD-1539-445F-915C-3ABA3F3B6B16}"/>
              </a:ext>
            </a:extLst>
          </p:cNvPr>
          <p:cNvSpPr/>
          <p:nvPr/>
        </p:nvSpPr>
        <p:spPr>
          <a:xfrm>
            <a:off x="7439891" y="2128543"/>
            <a:ext cx="4752109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Ese mismo año, resultó segundo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el Gran Premio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Questor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Ontario con Tyrrell.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0D45131-DBED-4DFB-97AC-549851617AC1}"/>
              </a:ext>
            </a:extLst>
          </p:cNvPr>
          <p:cNvSpPr/>
          <p:nvPr/>
        </p:nvSpPr>
        <p:spPr>
          <a:xfrm>
            <a:off x="7439891" y="3929631"/>
            <a:ext cx="4752109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1973,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el piloto participó en cuatro carreras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del Campeonato Europeo de Turismos con un Ford Capri oficial,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logrando un quinto lugar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Paul Ricard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junto a Jochen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Mass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.</a:t>
            </a:r>
          </a:p>
        </p:txBody>
      </p:sp>
      <p:pic>
        <p:nvPicPr>
          <p:cNvPr id="8" name="Imagen 7" descr="Imagen que contiene azul&#10;&#10;Descripción generada con confianza alta">
            <a:extLst>
              <a:ext uri="{FF2B5EF4-FFF2-40B4-BE49-F238E27FC236}">
                <a16:creationId xmlns:a16="http://schemas.microsoft.com/office/drawing/2014/main" id="{D583B82C-EC27-4CA0-BAD9-C30418B324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571072"/>
            <a:ext cx="7231338" cy="5739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923CC78-4724-4CC8-9BA1-E1581D864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5434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1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edificio, persona, hombre, interior&#10;&#10;Descripción generada con confianza muy alta">
            <a:extLst>
              <a:ext uri="{FF2B5EF4-FFF2-40B4-BE49-F238E27FC236}">
                <a16:creationId xmlns:a16="http://schemas.microsoft.com/office/drawing/2014/main" id="{99A84E4E-02DE-4092-9E38-F76F8A2A6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77" y="275388"/>
            <a:ext cx="4507068" cy="2997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carretera, exterior, edificio, automóvil&#10;&#10;Descripción generada con confianza muy alta">
            <a:extLst>
              <a:ext uri="{FF2B5EF4-FFF2-40B4-BE49-F238E27FC236}">
                <a16:creationId xmlns:a16="http://schemas.microsoft.com/office/drawing/2014/main" id="{CAB7F259-2278-4141-847E-11996B0E56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844" y="275388"/>
            <a:ext cx="6587252" cy="2997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árbol, exterior, hierba&#10;&#10;Descripción generada con confianza muy alta">
            <a:extLst>
              <a:ext uri="{FF2B5EF4-FFF2-40B4-BE49-F238E27FC236}">
                <a16:creationId xmlns:a16="http://schemas.microsoft.com/office/drawing/2014/main" id="{0B2C4830-309F-41AA-B0F9-889FF050A3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087" y="3582725"/>
            <a:ext cx="5350041" cy="30093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carretera, exterior, árbol, cielo&#10;&#10;Descripción generada con confianza muy alta">
            <a:extLst>
              <a:ext uri="{FF2B5EF4-FFF2-40B4-BE49-F238E27FC236}">
                <a16:creationId xmlns:a16="http://schemas.microsoft.com/office/drawing/2014/main" id="{6D52E202-06DF-47D5-8038-3414B273ED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54" y="3586646"/>
            <a:ext cx="4483030" cy="30092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AFCCF53-565D-402B-AD92-F45842F8C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2095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árbol, carretera, exterior, plano&#10;&#10;Descripción generada con confianza muy alta">
            <a:extLst>
              <a:ext uri="{FF2B5EF4-FFF2-40B4-BE49-F238E27FC236}">
                <a16:creationId xmlns:a16="http://schemas.microsoft.com/office/drawing/2014/main" id="{AE2D63D8-D83B-4334-86AA-453CAF97BD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978" y="848930"/>
            <a:ext cx="5763491" cy="46107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369006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Protestas sobre seguridad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068A730-F001-4C03-9D74-703B2C641835}"/>
              </a:ext>
            </a:extLst>
          </p:cNvPr>
          <p:cNvSpPr/>
          <p:nvPr/>
        </p:nvSpPr>
        <p:spPr>
          <a:xfrm>
            <a:off x="0" y="6045460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Luego de su retiro en 1973, Stewart continuó trabajando para mejorar la seguridad en el automovilismo.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D153E59-CA8B-4F94-A2B4-B0BA0C7D00F2}"/>
              </a:ext>
            </a:extLst>
          </p:cNvPr>
          <p:cNvSpPr/>
          <p:nvPr/>
        </p:nvSpPr>
        <p:spPr>
          <a:xfrm>
            <a:off x="0" y="1022327"/>
            <a:ext cx="3228109" cy="4793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 partir de fines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la década de 1960, Stewart organizó protestas de pilotos de Fórmula 1 para exigir mejores condiciones de seguridad, en una época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que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frecuemtemente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ocurrían muertes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lesiones graves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como consecuencia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choques e incendios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las pistas.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52ECD27-BEFD-47F4-8777-BDFC0EE9382B}"/>
              </a:ext>
            </a:extLst>
          </p:cNvPr>
          <p:cNvSpPr/>
          <p:nvPr/>
        </p:nvSpPr>
        <p:spPr>
          <a:xfrm>
            <a:off x="8991600" y="1059139"/>
            <a:ext cx="3200400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Propuso el uso obligatorio de cascos integrales, cinturones de seguridad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buzos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antiflamas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la creación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zonas de escape,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barreras de protección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centros médicos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los circuitos,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la presencia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equipos de rescate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atención médica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cada prueba.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7AE1172F-4FAB-4A44-9F8E-DD5BC5552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4702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9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9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612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exterior, árbol, edificio&#10;&#10;Descripción generada con confianza muy alta">
            <a:extLst>
              <a:ext uri="{FF2B5EF4-FFF2-40B4-BE49-F238E27FC236}">
                <a16:creationId xmlns:a16="http://schemas.microsoft.com/office/drawing/2014/main" id="{789849D9-9B0C-4729-9741-7796B008A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73" y="550086"/>
            <a:ext cx="7827825" cy="51076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1241841"/>
            <a:ext cx="491836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Cinco años después,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el dirigente de la Fórmula 1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Bernie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Ecclestone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contrató al médico Sid Watkins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como médico oficial,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comenzando así un proceso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implantación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medidas de seguridad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el automovilismo.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292BD7C-4C95-40BF-A474-61E91A71F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78253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250674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Consultor, comentarista Periodista y propietario de un equipo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60FB4AD-B400-4750-99D3-D9C1FF0D19D0}"/>
              </a:ext>
            </a:extLst>
          </p:cNvPr>
          <p:cNvSpPr/>
          <p:nvPr/>
        </p:nvSpPr>
        <p:spPr>
          <a:xfrm>
            <a:off x="0" y="2495130"/>
            <a:ext cx="2299855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Entre los años setenta y ochenta trabajó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comentarista para la televisión americana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australiana.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539A8F7-FE3C-4149-8FCB-A40EC6070B49}"/>
              </a:ext>
            </a:extLst>
          </p:cNvPr>
          <p:cNvSpPr/>
          <p:nvPr/>
        </p:nvSpPr>
        <p:spPr>
          <a:xfrm>
            <a:off x="8999630" y="1626461"/>
            <a:ext cx="3200400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Actuó como comentarista en las transmisiones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las 500 Millas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Indianápolis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desde 1971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hasta 1981,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las 500 Millas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Daytona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la Copa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NASCAR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entre 1971 y 1978.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1C9A01F-83E3-45BC-8FCE-FE3287C67DC8}"/>
              </a:ext>
            </a:extLst>
          </p:cNvPr>
          <p:cNvSpPr/>
          <p:nvPr/>
        </p:nvSpPr>
        <p:spPr>
          <a:xfrm>
            <a:off x="-8016" y="5434460"/>
            <a:ext cx="12200016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Más tarde se convirtió en un consultor y representante de la Ford hombre de industrias de todo tipo.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51BA515-95D2-4C08-95EE-B22BE5AC74DE}"/>
              </a:ext>
            </a:extLst>
          </p:cNvPr>
          <p:cNvSpPr/>
          <p:nvPr/>
        </p:nvSpPr>
        <p:spPr>
          <a:xfrm>
            <a:off x="0" y="6136675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mismo tiempo se convirtió en un defensor de los coches y los circuitos más seguros en la Fórmula Uno.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8" name="Imagen 7" descr="Imagen que contiene persona, exterior, edificio, personas&#10;&#10;Descripción generada con confianza muy alta">
            <a:extLst>
              <a:ext uri="{FF2B5EF4-FFF2-40B4-BE49-F238E27FC236}">
                <a16:creationId xmlns:a16="http://schemas.microsoft.com/office/drawing/2014/main" id="{413647CA-F330-41C2-A612-80101D66E8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855" y="907129"/>
            <a:ext cx="6691745" cy="4440885"/>
          </a:xfrm>
          <a:prstGeom prst="rect">
            <a:avLst/>
          </a:prstGeom>
          <a:ln w="127000" cap="rnd">
            <a:solidFill>
              <a:schemeClr val="tx1">
                <a:lumMod val="50000"/>
                <a:lumOff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F0A4673-3488-49C6-9F9D-ACBCE95D8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17094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375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12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, calle, cielo&#10;&#10;Descripción generada con confianza muy alta">
            <a:extLst>
              <a:ext uri="{FF2B5EF4-FFF2-40B4-BE49-F238E27FC236}">
                <a16:creationId xmlns:a16="http://schemas.microsoft.com/office/drawing/2014/main" id="{BBC8AB76-43C4-4A47-B595-EC17DDCE6D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87" y="272714"/>
            <a:ext cx="5751095" cy="3084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carretera, interior, karts, cielo&#10;&#10;Descripción generada con confianza alta">
            <a:extLst>
              <a:ext uri="{FF2B5EF4-FFF2-40B4-BE49-F238E27FC236}">
                <a16:creationId xmlns:a16="http://schemas.microsoft.com/office/drawing/2014/main" id="{984C866C-7CF7-4BAB-8511-09602190C5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573" y="233355"/>
            <a:ext cx="4666078" cy="3123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carretera, exterior, edificio, deporte&#10;&#10;Descripción generada con confianza muy alta">
            <a:extLst>
              <a:ext uri="{FF2B5EF4-FFF2-40B4-BE49-F238E27FC236}">
                <a16:creationId xmlns:a16="http://schemas.microsoft.com/office/drawing/2014/main" id="{A8338300-49A2-43BA-B854-574A6BCB9B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260" y="3648576"/>
            <a:ext cx="4652684" cy="29660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hierba, carretera, exterior, patinaje&#10;&#10;Descripción generada con confianza muy alta">
            <a:extLst>
              <a:ext uri="{FF2B5EF4-FFF2-40B4-BE49-F238E27FC236}">
                <a16:creationId xmlns:a16="http://schemas.microsoft.com/office/drawing/2014/main" id="{5F973321-4C28-4957-A5A8-F30F8BE4F3F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16"/>
          <a:stretch/>
        </p:blipFill>
        <p:spPr>
          <a:xfrm>
            <a:off x="7042484" y="3605942"/>
            <a:ext cx="4791241" cy="29873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03C1AAA7-3883-4182-B54D-79EDC37CA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4785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244314"/>
            <a:ext cx="7107382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Constructor de Fórmula 1 1997-1999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7B5BEFB-CAC9-4CC8-A1B1-A0DCEEE5B1BE}"/>
              </a:ext>
            </a:extLst>
          </p:cNvPr>
          <p:cNvSpPr/>
          <p:nvPr/>
        </p:nvSpPr>
        <p:spPr>
          <a:xfrm>
            <a:off x="4876800" y="6271045"/>
            <a:ext cx="73152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Grand Prix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carretera, exterior, persona, edificio&#10;&#10;Descripción generada con confianza muy alta">
            <a:extLst>
              <a:ext uri="{FF2B5EF4-FFF2-40B4-BE49-F238E27FC236}">
                <a16:creationId xmlns:a16="http://schemas.microsoft.com/office/drawing/2014/main" id="{E8AA7CE2-74A9-4B2F-9735-A28565A0D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417" y="899922"/>
            <a:ext cx="8109894" cy="50990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70C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5225A01-B2D4-45A0-B79B-65DE068B3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83922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75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244311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Junto a su hijo Paul, fundó Stewart Grand Prix, con el apoyo de Ford,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que le suministraba los motores; y del banco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HSBC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principal patrocinador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C2956FB-4D32-4A05-BE3E-D0B8EFA1277F}"/>
              </a:ext>
            </a:extLst>
          </p:cNvPr>
          <p:cNvSpPr/>
          <p:nvPr/>
        </p:nvSpPr>
        <p:spPr>
          <a:xfrm>
            <a:off x="0" y="2315017"/>
            <a:ext cx="329738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1997 Stewart regresó a la Fórmula 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Stewart Grand Prix, como dueño del equipo,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colaboración con su hijo, Paul, y Ford.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00A63FD-35C1-4C94-AF5E-CEF186BD2413}"/>
              </a:ext>
            </a:extLst>
          </p:cNvPr>
          <p:cNvSpPr/>
          <p:nvPr/>
        </p:nvSpPr>
        <p:spPr>
          <a:xfrm>
            <a:off x="8991600" y="1968650"/>
            <a:ext cx="320040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mejor resultado fue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Gran Premio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Mónaco de ese año, donde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Rubens Barrichello consiguió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 segundo lugar increíble en la lluvia.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E68961F-D79E-4513-AE85-33E103EB8B87}"/>
              </a:ext>
            </a:extLst>
          </p:cNvPr>
          <p:cNvSpPr/>
          <p:nvPr/>
        </p:nvSpPr>
        <p:spPr>
          <a:xfrm>
            <a:off x="361686" y="5875624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fiabilidad, sin embargo, deja mucho que desear y muchos potencialmente excelentes resultados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fueron frustrados por fallos mecánicos como el segundo lugar en el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Nurburgring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9" name="Imagen 8" descr="Imagen que contiene exterior, hierba, cielo, árbol&#10;&#10;Descripción generada con confianza muy alta">
            <a:extLst>
              <a:ext uri="{FF2B5EF4-FFF2-40B4-BE49-F238E27FC236}">
                <a16:creationId xmlns:a16="http://schemas.microsoft.com/office/drawing/2014/main" id="{9916D761-DC46-4DFE-869C-7374ABA945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321" y="1281980"/>
            <a:ext cx="6038263" cy="4083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90937CD-08C9-4F9E-A417-E71276296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9376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9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984977"/>
            <a:ext cx="3866288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1998 fue aún peor,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sólo 5 puntos anotados.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B3AE87F-8A57-4D2A-A8C5-BC84F7B3E6FD}"/>
              </a:ext>
            </a:extLst>
          </p:cNvPr>
          <p:cNvSpPr/>
          <p:nvPr/>
        </p:nvSpPr>
        <p:spPr>
          <a:xfrm>
            <a:off x="8046362" y="272025"/>
            <a:ext cx="4145638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1997,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decide hacer su regreso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 la Fórmula 1,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esta vez con un equipo propio.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88BFDBF-C61F-4132-A013-8B095730680B}"/>
              </a:ext>
            </a:extLst>
          </p:cNvPr>
          <p:cNvSpPr/>
          <p:nvPr/>
        </p:nvSpPr>
        <p:spPr>
          <a:xfrm>
            <a:off x="-1" y="2050480"/>
            <a:ext cx="3866289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En1999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vió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una renovada competitividad del coche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gracias a un nuevo motor, Johnny Herbert 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Gran Premio de Europa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Rubens Barrichello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ganó tres terceros lugares,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una pole position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una carrera protagonizada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el GP de Brasil.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EDCD679-5840-4AB1-859D-7A45F1BBB905}"/>
              </a:ext>
            </a:extLst>
          </p:cNvPr>
          <p:cNvSpPr/>
          <p:nvPr/>
        </p:nvSpPr>
        <p:spPr>
          <a:xfrm>
            <a:off x="8046362" y="2267088"/>
            <a:ext cx="414563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los tres años que duró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como jefe de escudería,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lograría una sola victoria, la conseguida por Johnny Herbert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el Gran Premio de Europa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1999,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que junto a buenas actuaciones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del otro piloto,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Rubens Barrichello,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colocaron a la escudería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la cuarta posición de constructores en 1999.</a:t>
            </a:r>
          </a:p>
        </p:txBody>
      </p:sp>
      <p:pic>
        <p:nvPicPr>
          <p:cNvPr id="7" name="Imagen 6" descr="Imagen que contiene persona, exterior, sujetando, hombre&#10;&#10;Descripción generada con confianza muy alta">
            <a:extLst>
              <a:ext uri="{FF2B5EF4-FFF2-40B4-BE49-F238E27FC236}">
                <a16:creationId xmlns:a16="http://schemas.microsoft.com/office/drawing/2014/main" id="{6695AE53-852D-4E5E-A308-FAFEC56FCA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000" y="569335"/>
            <a:ext cx="4124651" cy="573448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4DF3F65-81DA-4289-B8C4-5D43021CE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26109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749445"/>
            <a:ext cx="1148395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equipo fue posteriormente adquirida por Ford y se convirtió en Jaguar Racing en 2000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a su vez se convertiría en el Red Bull Racing en 2005 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4519164-2BA8-49D0-BC70-C9C8E73D2CED}"/>
              </a:ext>
            </a:extLst>
          </p:cNvPr>
          <p:cNvSpPr/>
          <p:nvPr/>
        </p:nvSpPr>
        <p:spPr>
          <a:xfrm>
            <a:off x="0" y="1671339"/>
            <a:ext cx="3214255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Posteriormente,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sería vendida a la marca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bebidas energéticas austríacas Red Bull, convirtiéndose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Red Bull Racing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que dominaría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la Fórmula 1  finalizando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primera posición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del Campeonato de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Cosntructores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en 2010, 2011, 2012 y 2013.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9F2CC73-6A20-4B76-9344-FD2BC4338322}"/>
              </a:ext>
            </a:extLst>
          </p:cNvPr>
          <p:cNvSpPr/>
          <p:nvPr/>
        </p:nvSpPr>
        <p:spPr>
          <a:xfrm>
            <a:off x="8866904" y="1871662"/>
            <a:ext cx="321425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llegó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ser nombrado caballero en 2001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fue presidente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desde 2000  hasta 2006  de  los British Racing Drivers' Club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una asociación que gestiona el circuito 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Silverstone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la organización del GP de Gran Bretaña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F1.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8" name="Imagen 7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C5D2B38D-8158-4908-BEAA-1E74D67AD5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12" y="2194842"/>
            <a:ext cx="5720992" cy="38187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7CDEB25-547B-401E-8BC1-45CCCD183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7525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exterior, de pie, foto&#10;&#10;Descripción generada con confianza muy alta">
            <a:extLst>
              <a:ext uri="{FF2B5EF4-FFF2-40B4-BE49-F238E27FC236}">
                <a16:creationId xmlns:a16="http://schemas.microsoft.com/office/drawing/2014/main" id="{4C7A84FA-5919-4ADF-8C76-37D7A9046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8" y="283821"/>
            <a:ext cx="4526897" cy="3012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persona, hombre, sombrero, interior&#10;&#10;Descripción generada con confianza muy alta">
            <a:extLst>
              <a:ext uri="{FF2B5EF4-FFF2-40B4-BE49-F238E27FC236}">
                <a16:creationId xmlns:a16="http://schemas.microsoft.com/office/drawing/2014/main" id="{E6499DDD-41A0-42CB-B5F8-BD7612910C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129" y="283821"/>
            <a:ext cx="4325352" cy="30648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85668725-9A6A-42AB-B282-DF5C5DEB46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128" y="3616110"/>
            <a:ext cx="4331369" cy="30373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persona, hombre, exterior, de pie&#10;&#10;Descripción generada con confianza muy alta">
            <a:extLst>
              <a:ext uri="{FF2B5EF4-FFF2-40B4-BE49-F238E27FC236}">
                <a16:creationId xmlns:a16="http://schemas.microsoft.com/office/drawing/2014/main" id="{17E88CED-E1BB-43DD-8219-6C27D466419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79"/>
          <a:stretch/>
        </p:blipFill>
        <p:spPr>
          <a:xfrm>
            <a:off x="213897" y="3569172"/>
            <a:ext cx="4568845" cy="3028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exterior, cielo, suelo, agua&#10;&#10;Descripción generada con confianza muy alta">
            <a:extLst>
              <a:ext uri="{FF2B5EF4-FFF2-40B4-BE49-F238E27FC236}">
                <a16:creationId xmlns:a16="http://schemas.microsoft.com/office/drawing/2014/main" id="{1C3CFCC1-ACE6-49B9-B63E-9769996451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087" y="1556083"/>
            <a:ext cx="2664237" cy="3769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D7E64576-7B02-444F-8E84-5B4D3FE5C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839454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lum/>
          </a:blip>
          <a:srcRect/>
          <a:stretch>
            <a:fillRect l="23000" r="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Stewart 3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tocado, ropa, casco, negro&#10;&#10;Descripción generada con confianza muy alta">
            <a:extLst>
              <a:ext uri="{FF2B5EF4-FFF2-40B4-BE49-F238E27FC236}">
                <a16:creationId xmlns:a16="http://schemas.microsoft.com/office/drawing/2014/main" id="{ABE32785-9630-45EE-9001-0E7DDCDBD2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09" y="0"/>
            <a:ext cx="6650182" cy="6858000"/>
          </a:xfrm>
          <a:prstGeom prst="rect">
            <a:avLst/>
          </a:prstGeom>
        </p:spPr>
      </p:pic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DF3B7B20-3F10-4035-B35B-BD8663F07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6821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tewart corazon valiente F-Eaglenest-1.wav"/>
          </p:stSnd>
        </p:sndAc>
      </p:transition>
    </mc:Choice>
    <mc:Fallback xmlns="">
      <p:transition spd="slow" advTm="0">
        <p:fade/>
        <p:sndAc>
          <p:stSnd>
            <p:snd r:embed="rId10" name="Stewart corazon valient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7498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792F6BC-C187-4862-BECC-0B4F8C690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57107430"/>
      </p:ext>
    </p:extLst>
  </p:cSld>
  <p:clrMapOvr>
    <a:masterClrMapping/>
  </p:clrMapOvr>
  <p:transition spd="slow" advClick="0" advTm="0">
    <p:fad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2217091" y="5580072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  <a:cs typeface="Arial"/>
              </a:rPr>
              <a:t>4</a:t>
            </a: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FFC000"/>
                </a:solidFill>
              </a:ln>
              <a:solidFill>
                <a:srgbClr val="FFFF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2409231" y="79296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74A5BA49-26C9-4007-ADFC-5BAFB6B18232}"/>
              </a:ext>
            </a:extLst>
          </p:cNvPr>
          <p:cNvSpPr/>
          <p:nvPr/>
        </p:nvSpPr>
        <p:spPr>
          <a:xfrm>
            <a:off x="1649895" y="478501"/>
            <a:ext cx="9198631" cy="36561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747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ortadora de césped, nieve, patinaje, persona&#10;&#10;Descripción generada con confianza alta">
            <a:extLst>
              <a:ext uri="{FF2B5EF4-FFF2-40B4-BE49-F238E27FC236}">
                <a16:creationId xmlns:a16="http://schemas.microsoft.com/office/drawing/2014/main" id="{00866187-7F1F-4E3A-B6D8-4D5FBB3014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76" y="0"/>
            <a:ext cx="12213176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33991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353934" y="5399317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4</a:t>
            </a: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 rot="21274688">
            <a:off x="657793" y="240396"/>
            <a:ext cx="5408179" cy="236731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 </a:t>
            </a: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1073</a:t>
            </a:r>
            <a:endParaRPr kumimoji="0" lang="es-ES" sz="4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893" y="121385"/>
            <a:ext cx="1766813" cy="621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865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tewart Auld Lang Syn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tewart Auld Lang Syn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7" grpId="0"/>
      <p:bldP spid="17" grpId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F833DC4-2590-4349-9196-AA3FFF47DCE1}"/>
              </a:ext>
            </a:extLst>
          </p:cNvPr>
          <p:cNvSpPr/>
          <p:nvPr/>
        </p:nvSpPr>
        <p:spPr>
          <a:xfrm>
            <a:off x="361686" y="333814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Las batallas por una F1 más segura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</a:endParaRPr>
          </a:p>
        </p:txBody>
      </p:sp>
      <p:pic>
        <p:nvPicPr>
          <p:cNvPr id="5" name="Imagen 4" descr="Imagen que contiene interior, hombre, persona, sentado&#10;&#10;Descripción generada con confianza muy alta">
            <a:extLst>
              <a:ext uri="{FF2B5EF4-FFF2-40B4-BE49-F238E27FC236}">
                <a16:creationId xmlns:a16="http://schemas.microsoft.com/office/drawing/2014/main" id="{1E8D0F5C-571B-4727-B8DE-58DE1DDDFC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333" y="1059993"/>
            <a:ext cx="8656136" cy="5410085"/>
          </a:xfrm>
          <a:prstGeom prst="snip2DiagRect">
            <a:avLst>
              <a:gd name="adj1" fmla="val 1357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BDB62B8B-0537-4A21-99A0-FDFF06D54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18481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tewart 4-Eaglenest-1.wav"/>
          </p:stSnd>
        </p:sndAc>
      </p:transition>
    </mc:Choice>
    <mc:Fallback xmlns="">
      <p:transition spd="slow" advTm="0">
        <p:fade/>
        <p:sndAc>
          <p:stSnd>
            <p:snd r:embed="rId5" name="Stewart 4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25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65CD102-B1D8-4143-939C-F5A49549715E}"/>
              </a:ext>
            </a:extLst>
          </p:cNvPr>
          <p:cNvSpPr/>
          <p:nvPr/>
        </p:nvSpPr>
        <p:spPr>
          <a:xfrm>
            <a:off x="0" y="138549"/>
            <a:ext cx="12191999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motivo del Gran Premio de Bélgica en 1966 Stewart  estuvo involucrado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 accidente en la primera vuelta en la lluvia.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4D1A2AF-2BC1-4C0E-B68F-5C7255AFEFC1}"/>
              </a:ext>
            </a:extLst>
          </p:cNvPr>
          <p:cNvSpPr/>
          <p:nvPr/>
        </p:nvSpPr>
        <p:spPr>
          <a:xfrm>
            <a:off x="0" y="5917194"/>
            <a:ext cx="1219199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Estaba atrapado en la cabina con el traje empapado por la gasolina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procedente de los tanques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squarciatasi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durante el impacto.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exterior, suelo, árbol, hierba&#10;&#10;Descripción generada con confianza muy alta">
            <a:extLst>
              <a:ext uri="{FF2B5EF4-FFF2-40B4-BE49-F238E27FC236}">
                <a16:creationId xmlns:a16="http://schemas.microsoft.com/office/drawing/2014/main" id="{FCE1BE0D-8551-4BDF-89AC-B729F6665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76" y="450269"/>
            <a:ext cx="10160000" cy="4876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4C93FC-F0A5-4B2A-B3E5-2A437579C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3598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  <p:bldP spid="5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2313546"/>
            <a:ext cx="272933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Después de ser liberado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estaba tumbado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una furgoneta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la espera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 ambulancia,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llegó muy tarde.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211BD0F-2F15-4413-B579-1475065F83C7}"/>
              </a:ext>
            </a:extLst>
          </p:cNvPr>
          <p:cNvSpPr/>
          <p:nvPr/>
        </p:nvSpPr>
        <p:spPr>
          <a:xfrm>
            <a:off x="0" y="128174"/>
            <a:ext cx="1219200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Cualquier chispa podría provocar un incendio que amenaza con quemarlo pues no pudo salir del vehículo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debido a una deformación de la columna de dirección que bloqueaba una pierna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no había comisarios de la pista en las cercanías o herramientas adecuadas para sacarlo.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BA12843-D9EA-4897-B6B0-339EF62D0BD0}"/>
              </a:ext>
            </a:extLst>
          </p:cNvPr>
          <p:cNvSpPr/>
          <p:nvPr/>
        </p:nvSpPr>
        <p:spPr>
          <a:xfrm>
            <a:off x="9488718" y="1774688"/>
            <a:ext cx="2703282" cy="335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Luego fue trasladado a la sala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emergencia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del circuito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donde fue medicado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suelo, en medio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decenas de colillas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cigarrillos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la suciedad.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3A84451-7AD0-4FD1-BB5D-4F568545608A}"/>
              </a:ext>
            </a:extLst>
          </p:cNvPr>
          <p:cNvSpPr/>
          <p:nvPr/>
        </p:nvSpPr>
        <p:spPr>
          <a:xfrm>
            <a:off x="0" y="5917186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Más tarde, cuando estaba siendo trasladado al hospital de Lieja,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conductor de la ambulancia se perdió en el camino.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exterior, hierba, motocicleta, foto&#10;&#10;Descripción generada con confianza muy alta">
            <a:extLst>
              <a:ext uri="{FF2B5EF4-FFF2-40B4-BE49-F238E27FC236}">
                <a16:creationId xmlns:a16="http://schemas.microsoft.com/office/drawing/2014/main" id="{5C3BA092-2A92-4686-BC9D-821C7E9269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339" y="1251416"/>
            <a:ext cx="6759379" cy="434853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67C5C49C-842A-4900-B511-4739CF7C8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170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47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98271"/>
            <a:ext cx="8160327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Hubo golpes en el césped, objetos, árboles desprotegidos y así sucesivamente.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6" name="Imagen 5" descr="Imagen que contiene persona, exterior, automóvil, carretera&#10;&#10;Descripción generada con confianza alta">
            <a:extLst>
              <a:ext uri="{FF2B5EF4-FFF2-40B4-BE49-F238E27FC236}">
                <a16:creationId xmlns:a16="http://schemas.microsoft.com/office/drawing/2014/main" id="{6A659A98-2F7B-4C20-9611-317C482B22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819" y="817418"/>
            <a:ext cx="9260993" cy="520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7739EEC-5315-4AF0-958E-1F86F20A7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8910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hombre, pared, persona, interior&#10;&#10;Descripción generada con confianza muy alta">
            <a:extLst>
              <a:ext uri="{FF2B5EF4-FFF2-40B4-BE49-F238E27FC236}">
                <a16:creationId xmlns:a16="http://schemas.microsoft.com/office/drawing/2014/main" id="{50B27C49-8CCB-45CC-889E-58EC2D926E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86" y="272718"/>
            <a:ext cx="5092630" cy="3055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persona, exterior, uniforme militar, mujer&#10;&#10;Descripción generada con confianza muy alta">
            <a:extLst>
              <a:ext uri="{FF2B5EF4-FFF2-40B4-BE49-F238E27FC236}">
                <a16:creationId xmlns:a16="http://schemas.microsoft.com/office/drawing/2014/main" id="{6EFED744-A7D1-42D6-9021-58BF4F1F8F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332" y="3601014"/>
            <a:ext cx="4547198" cy="30290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exterior, hombre, motocicleta&#10;&#10;Descripción generada con confianza muy alta">
            <a:extLst>
              <a:ext uri="{FF2B5EF4-FFF2-40B4-BE49-F238E27FC236}">
                <a16:creationId xmlns:a16="http://schemas.microsoft.com/office/drawing/2014/main" id="{C7825D4A-3424-4BF9-B5C5-1F28A2093F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864" y="272719"/>
            <a:ext cx="4189738" cy="63241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C61D379-F45B-4686-BFF9-3BF5186DB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0827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12134"/>
            <a:ext cx="114839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 serie de acontecimientos le hizo darse cuenta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que algo debe hacerse para que el deporte automovilismo fuera mas seguro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se convirtió en uno de los más activos defensores de la seguridad en la F1.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E8E88D1-FEFA-4E92-A7DD-9952EE64D77F}"/>
              </a:ext>
            </a:extLst>
          </p:cNvPr>
          <p:cNvSpPr/>
          <p:nvPr/>
        </p:nvSpPr>
        <p:spPr>
          <a:xfrm>
            <a:off x="0" y="2024071"/>
            <a:ext cx="2687782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Estas son sus palabras sobre el incidente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Spa: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43766A9-CF26-42BC-A98C-6647954557B1}"/>
              </a:ext>
            </a:extLst>
          </p:cNvPr>
          <p:cNvSpPr/>
          <p:nvPr/>
        </p:nvSpPr>
        <p:spPr>
          <a:xfrm>
            <a:off x="-1" y="4170217"/>
            <a:ext cx="2687783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“Estuve atrapado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mi coche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durante 25 minutos, incapaz de moverme.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21A3820-8D92-4923-8921-3B4443A4855C}"/>
              </a:ext>
            </a:extLst>
          </p:cNvPr>
          <p:cNvSpPr/>
          <p:nvPr/>
        </p:nvSpPr>
        <p:spPr>
          <a:xfrm>
            <a:off x="9517241" y="1649998"/>
            <a:ext cx="2674759" cy="1921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Graham Hill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Bob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Bondurant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 hicieron salir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la llave de un kit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un espectador.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1823766-2C71-4A38-B466-36E705D66D75}"/>
              </a:ext>
            </a:extLst>
          </p:cNvPr>
          <p:cNvSpPr/>
          <p:nvPr/>
        </p:nvSpPr>
        <p:spPr>
          <a:xfrm>
            <a:off x="9517241" y="4157649"/>
            <a:ext cx="2674759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Había un médico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no había lugar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ponerme.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6115E83-0E3A-46FE-BC3A-7B51FFA1E2AC}"/>
              </a:ext>
            </a:extLst>
          </p:cNvPr>
          <p:cNvSpPr/>
          <p:nvPr/>
        </p:nvSpPr>
        <p:spPr>
          <a:xfrm>
            <a:off x="0" y="6277417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Entonces me pusieron en la parte trasera de una camioneta.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9" name="Imagen 8" descr="Imagen que contiene pared, interior, persona, hombre&#10;&#10;Descripción generada con confianza muy alta">
            <a:extLst>
              <a:ext uri="{FF2B5EF4-FFF2-40B4-BE49-F238E27FC236}">
                <a16:creationId xmlns:a16="http://schemas.microsoft.com/office/drawing/2014/main" id="{D21F0224-2526-4055-B8BB-9914BD044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06" y="1586491"/>
            <a:ext cx="6387211" cy="4335319"/>
          </a:xfrm>
          <a:prstGeom prst="rect">
            <a:avLst/>
          </a:prstGeom>
          <a:ln w="2286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D3ACB98-2BD3-42ED-8906-3C35CA065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42413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8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91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8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12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98278"/>
            <a:ext cx="1148395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Eventualmente una ambulancia me llevó a la sala de emergencia junto a la torre de control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donde me dejó en una camilla… en el suelo,,, rodeado de colillas de cigarrillos…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2858891-E419-4475-BAAF-9BAB32713131}"/>
              </a:ext>
            </a:extLst>
          </p:cNvPr>
          <p:cNvSpPr/>
          <p:nvPr/>
        </p:nvSpPr>
        <p:spPr>
          <a:xfrm>
            <a:off x="-1" y="1456032"/>
            <a:ext cx="2618510" cy="4042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Entonces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 pusieron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una ambulancia con una escolta policial,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el escolta,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ambulancia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el conductor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sabían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cómo llegar a Lieja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se perdieron.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5877C9B-9531-40DF-81DC-3ABBC708435B}"/>
              </a:ext>
            </a:extLst>
          </p:cNvPr>
          <p:cNvSpPr/>
          <p:nvPr/>
        </p:nvSpPr>
        <p:spPr>
          <a:xfrm>
            <a:off x="9393382" y="1940952"/>
            <a:ext cx="2798618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principio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 sospechaba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tenía una lesión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la columna vertebral, después  se descubrió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la lesión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era grave,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no lo sabía!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CD2F205-0D5E-4FB9-90C8-A68614A51DEA}"/>
              </a:ext>
            </a:extLst>
          </p:cNvPr>
          <p:cNvSpPr/>
          <p:nvPr/>
        </p:nvSpPr>
        <p:spPr>
          <a:xfrm>
            <a:off x="361686" y="5917183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pensé que si este era lo mejor que tuvimos entonces, que había algo malo,,,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había algo mal con los equipos de pistas, coches, médicos, prevención de incendios y de rescate.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persona, hombre, cielo, ropa&#10;&#10;Descripción generada con confianza muy alta">
            <a:extLst>
              <a:ext uri="{FF2B5EF4-FFF2-40B4-BE49-F238E27FC236}">
                <a16:creationId xmlns:a16="http://schemas.microsoft.com/office/drawing/2014/main" id="{80804EB1-824A-442C-ABE7-236EC7584C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671" y="1007034"/>
            <a:ext cx="6692624" cy="46179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905EA24-016E-4E02-97DE-8C3404CE2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6075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4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735587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jóvenes de hoy no entienden…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4D27A65-ECA1-4B25-8665-0FBB296BFB80}"/>
              </a:ext>
            </a:extLst>
          </p:cNvPr>
          <p:cNvSpPr/>
          <p:nvPr/>
        </p:nvSpPr>
        <p:spPr>
          <a:xfrm>
            <a:off x="0" y="3035457"/>
            <a:ext cx="264621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Fue simplemente ridículo…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41A8248-1039-4B78-8BE5-8BC2809AE848}"/>
              </a:ext>
            </a:extLst>
          </p:cNvPr>
          <p:cNvSpPr/>
          <p:nvPr/>
        </p:nvSpPr>
        <p:spPr>
          <a:xfrm>
            <a:off x="9548488" y="3215564"/>
            <a:ext cx="2643512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Agregando que: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0B5AB27-4F59-4E35-828E-5FC9D532F3FF}"/>
              </a:ext>
            </a:extLst>
          </p:cNvPr>
          <p:cNvSpPr/>
          <p:nvPr/>
        </p:nvSpPr>
        <p:spPr>
          <a:xfrm>
            <a:off x="0" y="5792516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 inaceptable morir por chocar contra un árbol que estaba allí "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5B021A9B-2EB7-4927-9F13-96A4B9870E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214" y="1511358"/>
            <a:ext cx="6902274" cy="38720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0CB759D-5706-4C86-8CFC-E640B5546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7081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62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, pared, transporte, señal&#10;&#10;Descripción generada con confianza alta">
            <a:extLst>
              <a:ext uri="{FF2B5EF4-FFF2-40B4-BE49-F238E27FC236}">
                <a16:creationId xmlns:a16="http://schemas.microsoft.com/office/drawing/2014/main" id="{16060355-408F-4C82-8B6D-86B31D072A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43" y="942989"/>
            <a:ext cx="5789866" cy="49720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carretera, perro, edificio, hombre&#10;&#10;Descripción generada con confianza muy alta">
            <a:extLst>
              <a:ext uri="{FF2B5EF4-FFF2-40B4-BE49-F238E27FC236}">
                <a16:creationId xmlns:a16="http://schemas.microsoft.com/office/drawing/2014/main" id="{A63E84DA-D056-427D-B481-F0D69F0FBE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720" y="271478"/>
            <a:ext cx="4909124" cy="3055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264D21C1-9528-415A-A9CD-14D77A1527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61250" y1="82364" x2="61250" y2="82364"/>
                        <a14:foregroundMark x1="67125" y1="79362" x2="67125" y2="79362"/>
                        <a14:foregroundMark x1="77250" y1="71295" x2="77250" y2="71295"/>
                        <a14:foregroundMark x1="76625" y1="73546" x2="76625" y2="73546"/>
                        <a14:foregroundMark x1="72375" y1="74672" x2="72375" y2="746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3455">
            <a:off x="6404024" y="3043238"/>
            <a:ext cx="5611769" cy="3738841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A5F43E6-5741-4CF2-A4D3-D23B289E3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9845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25989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respuesta a esto y respaldado por Louis Stanley (jefe de 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Calibri" panose="020F0502020204030204" pitchFamily="34" charset="0"/>
                <a:cs typeface="Times New Roman" panose="02020603050405020304" pitchFamily="18" charset="0"/>
              </a:rPr>
              <a:t>BRM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), comenzó una campaña para mejorar los servicios de emergencia y para construir las barreras de seguridad en los laterales de las pistas.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72AA7D-AF6D-4959-A115-D35637597030}"/>
              </a:ext>
            </a:extLst>
          </p:cNvPr>
          <p:cNvSpPr/>
          <p:nvPr/>
        </p:nvSpPr>
        <p:spPr>
          <a:xfrm>
            <a:off x="0" y="5556970"/>
            <a:ext cx="1219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mismo tiempo presionaba a los organizadores del Gran Premio 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porque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modernizaran sus circuitos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invitó a sus colegas a boicotear las carreras en los circuitos más peligrosos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el Spa y el circuito 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Nürburgring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, al menos hasta que se modernizaran… aseguró.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E87CB4C-D231-4560-A4CF-E6B97D81238D}"/>
              </a:ext>
            </a:extLst>
          </p:cNvPr>
          <p:cNvSpPr/>
          <p:nvPr/>
        </p:nvSpPr>
        <p:spPr>
          <a:xfrm>
            <a:off x="-1" y="1566863"/>
            <a:ext cx="2660074" cy="335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también seguido por su médico personal en todos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grandes premios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en cada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puso una llave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su cabina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caso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que lo necesitara.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0B9AF35-F185-4AAB-A273-85B79CF29789}"/>
              </a:ext>
            </a:extLst>
          </p:cNvPr>
          <p:cNvSpPr/>
          <p:nvPr/>
        </p:nvSpPr>
        <p:spPr>
          <a:xfrm>
            <a:off x="9545782" y="1386751"/>
            <a:ext cx="2646218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También insistió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que haría obligatorio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uso de cascos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cinturones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seguridad,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objetos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los que hoy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podríamos prescindir.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persona, hombre, música&#10;&#10;Descripción generada con confianza muy alta">
            <a:extLst>
              <a:ext uri="{FF2B5EF4-FFF2-40B4-BE49-F238E27FC236}">
                <a16:creationId xmlns:a16="http://schemas.microsoft.com/office/drawing/2014/main" id="{4C4249DC-5EBD-4DDC-8423-9D3496E236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413" y="1123505"/>
            <a:ext cx="6717153" cy="37783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8B480BA-148D-4059-84F2-92CA69885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8985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25987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en el momento, con todas estas batallas no le hizo popular entre los organizadores 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Grands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Prix , periodistas e incluso entre algunos de sus colegas y, a menudo recuerda que: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BDE8ED2-41DF-4BA4-8464-01BC1F392D44}"/>
              </a:ext>
            </a:extLst>
          </p:cNvPr>
          <p:cNvSpPr/>
          <p:nvPr/>
        </p:nvSpPr>
        <p:spPr>
          <a:xfrm>
            <a:off x="0" y="1940933"/>
            <a:ext cx="2854036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 dijera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que otros querían oír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podría haber sido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 campeón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más popular.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tal vez muerto…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más popular”.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F00BF0C-1C72-4297-A8F9-7F71A285A8C0}"/>
              </a:ext>
            </a:extLst>
          </p:cNvPr>
          <p:cNvSpPr/>
          <p:nvPr/>
        </p:nvSpPr>
        <p:spPr>
          <a:xfrm>
            <a:off x="9365673" y="2315022"/>
            <a:ext cx="282632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sus victorias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su popularidad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entre los aficionados hicieron que su mensaje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quedára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sin precedentes.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59AB22B-5DB5-470B-B224-859DEE985FBB}"/>
              </a:ext>
            </a:extLst>
          </p:cNvPr>
          <p:cNvSpPr/>
          <p:nvPr/>
        </p:nvSpPr>
        <p:spPr>
          <a:xfrm>
            <a:off x="3228108" y="6305114"/>
            <a:ext cx="8963891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Sin embargo, sus amigos y colegas aún estaban muriendo.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persona, edificio, exterior, música&#10;&#10;Descripción generada con confianza muy alta">
            <a:extLst>
              <a:ext uri="{FF2B5EF4-FFF2-40B4-BE49-F238E27FC236}">
                <a16:creationId xmlns:a16="http://schemas.microsoft.com/office/drawing/2014/main" id="{BFE083D2-7182-4507-BCEC-558CBDB7AF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733" y="1512465"/>
            <a:ext cx="7204363" cy="464797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5B8B9E9-1FDB-4A1F-993B-3619FB7AE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04963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5" grpId="0"/>
      <p:bldP spid="6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12134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Él y su esposa fueron particularmente tocados por la muerte de su amigo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Piers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Courage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unos meses más tarde, de Jochen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Rindt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que dejó una joven esposa y una hija pequeña.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8" name="Imagen 7" descr="Imagen que contiene carretera, exterior, persona, patinaje&#10;&#10;Descripción generada con confianza muy alta">
            <a:extLst>
              <a:ext uri="{FF2B5EF4-FFF2-40B4-BE49-F238E27FC236}">
                <a16:creationId xmlns:a16="http://schemas.microsoft.com/office/drawing/2014/main" id="{B97347FE-2F71-4DB0-B5CB-32DFF7F3FA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340" y="1105760"/>
            <a:ext cx="9782859" cy="5502858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57EA944-C8D2-42A4-9067-9A0945D43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89829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1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exterior, hierba, hombre&#10;&#10;Descripción generada con confianza muy alta">
            <a:extLst>
              <a:ext uri="{FF2B5EF4-FFF2-40B4-BE49-F238E27FC236}">
                <a16:creationId xmlns:a16="http://schemas.microsoft.com/office/drawing/2014/main" id="{68C8DD05-593E-4EB9-9E8C-D0AB71ABE5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F720934-468F-40B7-A928-4A6724115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0010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236827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se recuerda:</a:t>
            </a:r>
            <a:endParaRPr kumimoji="0" lang="es-MX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</a:endParaRPr>
          </a:p>
        </p:txBody>
      </p:sp>
      <p:pic>
        <p:nvPicPr>
          <p:cNvPr id="4" name="Imagen 3" descr="Imagen que contiene persona, hombre, de pie, mujer&#10;&#10;Descripción generada con confianza alta">
            <a:extLst>
              <a:ext uri="{FF2B5EF4-FFF2-40B4-BE49-F238E27FC236}">
                <a16:creationId xmlns:a16="http://schemas.microsoft.com/office/drawing/2014/main" id="{1FA60010-DBEB-4F79-A708-4B1B9B2A7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67" y="825038"/>
            <a:ext cx="8430375" cy="5658889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40FAE93-6142-4D4A-A4BF-1E33915C6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75327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12132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" Un día, Helen y yo decidimos hacer una lista de todos los amigos que hemos perdido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debido a accidentes en las carreras de coches, paramos cuando llegamos a 50 ...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AB89B76-C078-4FC6-A4A2-6D0C4DBDBFD6}"/>
              </a:ext>
            </a:extLst>
          </p:cNvPr>
          <p:cNvSpPr/>
          <p:nvPr/>
        </p:nvSpPr>
        <p:spPr>
          <a:xfrm>
            <a:off x="0" y="6263550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Todos estos dramas lo convencieron de retirarse al final de 1973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persona, hombre, personas, mesa&#10;&#10;Descripción generada con confianza alta">
            <a:extLst>
              <a:ext uri="{FF2B5EF4-FFF2-40B4-BE49-F238E27FC236}">
                <a16:creationId xmlns:a16="http://schemas.microsoft.com/office/drawing/2014/main" id="{705EFC4B-4E0A-49AF-A8EC-95C14E32C5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113" y="1068085"/>
            <a:ext cx="8801440" cy="49618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6001E15-62D6-477F-BBFA-341A53C19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27154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569339"/>
            <a:ext cx="1148395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golpe de gracia vino cuando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Francois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Cevert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que sabía que el año siguiente sería la primera guía de Tyrrell, murió durante la clasificación del Gran Premio de Watkins Glen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 accidente del que aún se desconocen los detalles a fondo.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92BD07E-1F6B-4B7F-90EF-7AC633A06553}"/>
              </a:ext>
            </a:extLst>
          </p:cNvPr>
          <p:cNvSpPr/>
          <p:nvPr/>
        </p:nvSpPr>
        <p:spPr>
          <a:xfrm>
            <a:off x="361686" y="6263544"/>
            <a:ext cx="1148395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decidió no correr el GP y retirarse con una carrera de sobra.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7" name="Imagen 6" descr="Imagen que contiene carretera, exterior, automóvil, edificio&#10;&#10;Descripción generada con confianza muy alta">
            <a:extLst>
              <a:ext uri="{FF2B5EF4-FFF2-40B4-BE49-F238E27FC236}">
                <a16:creationId xmlns:a16="http://schemas.microsoft.com/office/drawing/2014/main" id="{FF3F60CF-6B0E-42A0-A264-79F63271F9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812358"/>
            <a:ext cx="7620000" cy="4286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78B42153-1638-4D92-82DE-AE0E3F5BA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24273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hombre, ropa, corbata&#10;&#10;Descripción generada con confianza muy alta">
            <a:extLst>
              <a:ext uri="{FF2B5EF4-FFF2-40B4-BE49-F238E27FC236}">
                <a16:creationId xmlns:a16="http://schemas.microsoft.com/office/drawing/2014/main" id="{B7B7FA62-25AB-4E23-87FB-2E34D8C6AC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115" y="557213"/>
            <a:ext cx="10242246" cy="5757862"/>
          </a:xfrm>
          <a:prstGeom prst="rect">
            <a:avLst/>
          </a:prstGeom>
          <a:ln w="1270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1 Rectángulo">
            <a:extLst>
              <a:ext uri="{FF2B5EF4-FFF2-40B4-BE49-F238E27FC236}">
                <a16:creationId xmlns:a16="http://schemas.microsoft.com/office/drawing/2014/main" id="{13336250-376E-4DAB-9649-05C0D0CA976E}"/>
              </a:ext>
            </a:extLst>
          </p:cNvPr>
          <p:cNvSpPr/>
          <p:nvPr/>
        </p:nvSpPr>
        <p:spPr>
          <a:xfrm>
            <a:off x="7658103" y="1285876"/>
            <a:ext cx="3900483" cy="4286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>
                <a:gd name="adj1" fmla="val 12500"/>
                <a:gd name="adj2" fmla="val 68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3801F0D-4CCE-44CA-8AF2-A66347B7C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90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88384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Stewart 4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12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54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8" name="Imagen 17" descr="Imagen que contiene pizarra, texto&#10;&#10;Descripción generada con confianza muy alta">
            <a:extLst>
              <a:ext uri="{FF2B5EF4-FFF2-40B4-BE49-F238E27FC236}">
                <a16:creationId xmlns:a16="http://schemas.microsoft.com/office/drawing/2014/main" id="{4FA4582E-99D9-449D-A7D9-2D0F17052C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1"/>
            <a:ext cx="12192000" cy="6856307"/>
          </a:xfrm>
          <a:prstGeom prst="rect">
            <a:avLst/>
          </a:prstGeom>
        </p:spPr>
      </p:pic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76455D85-22F2-45CD-B0FD-F634E4D1E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91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65958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tewart corazon valiente F-Eaglenest-1.wav"/>
          </p:stSnd>
        </p:sndAc>
      </p:transition>
    </mc:Choice>
    <mc:Fallback xmlns="">
      <p:transition spd="slow" advTm="0">
        <p:fade/>
        <p:sndAc>
          <p:stSnd>
            <p:snd r:embed="rId10" name="Stewart corazon valient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3846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EE76C974-A661-4B7F-80C4-A474CB6D8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93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48327395"/>
      </p:ext>
    </p:extLst>
  </p:cSld>
  <p:clrMapOvr>
    <a:masterClrMapping/>
  </p:clrMapOvr>
  <p:transition spd="slow" advClick="0" advTm="0">
    <p:fade/>
  </p:transition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2700" cmpd="sng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De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la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 err="1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Denny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lang="es-ES" sz="3200" b="1" kern="0" dirty="0" err="1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hulme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Nueva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lang="es-ES" sz="3200" b="1" kern="0" dirty="0" err="1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zelanda</a:t>
            </a:r>
            <a:endParaRPr lang="es-ES" sz="3200" b="1" kern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oper Black" pitchFamily="18" charset="0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Jakob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 err="1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chemeClr val="accent2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59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persona, hombre, mesa, sujetando&#10;&#10;Descripción generada con confianza alta">
            <a:extLst>
              <a:ext uri="{FF2B5EF4-FFF2-40B4-BE49-F238E27FC236}">
                <a16:creationId xmlns:a16="http://schemas.microsoft.com/office/drawing/2014/main" id="{68A57EA1-12A1-4CE6-874F-B0A0AFB032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391D7A64-45CE-4B5A-A8CA-AE4C2A91E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94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32479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tewart corazon valiente F-Eaglenest-1.wav"/>
          </p:stSnd>
        </p:sndAc>
      </p:transition>
    </mc:Choice>
    <mc:Fallback xmlns="">
      <p:transition spd="slow" advTm="0">
        <p:fade/>
        <p:sndAc>
          <p:stSnd>
            <p:snd r:embed="rId10" name="Stewart corazon valient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137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0DC8E92-A05B-45C4-93A2-11359BE26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96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7258995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4160</TotalTime>
  <Words>4667</Words>
  <Application>Microsoft Office PowerPoint</Application>
  <PresentationFormat>Panorámica</PresentationFormat>
  <Paragraphs>947</Paragraphs>
  <Slides>96</Slides>
  <Notes>0</Notes>
  <HiddenSlides>20</HiddenSlides>
  <MMClips>15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96</vt:i4>
      </vt:variant>
    </vt:vector>
  </HeadingPairs>
  <TitlesOfParts>
    <vt:vector size="112" baseType="lpstr">
      <vt:lpstr>Algerian</vt:lpstr>
      <vt:lpstr>Arial</vt:lpstr>
      <vt:lpstr>Arial Narrow</vt:lpstr>
      <vt:lpstr>Arial Rounded MT Bold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2_Tema de Office</vt:lpstr>
      <vt:lpstr>1_HDOfficeLightV0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Jackie Stewart    Versión Completa  0000</dc:title>
  <dc:creator>Eagle's nest</dc:creator>
  <cp:lastModifiedBy>Eagle's nest</cp:lastModifiedBy>
  <cp:revision>433</cp:revision>
  <dcterms:created xsi:type="dcterms:W3CDTF">2017-07-02T00:56:35Z</dcterms:created>
  <dcterms:modified xsi:type="dcterms:W3CDTF">2018-05-19T01:53:19Z</dcterms:modified>
</cp:coreProperties>
</file>