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34.jpg" ContentType="image/png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755" r:id="rId2"/>
    <p:sldId id="756" r:id="rId3"/>
    <p:sldId id="642" r:id="rId4"/>
    <p:sldId id="799" r:id="rId5"/>
    <p:sldId id="644" r:id="rId6"/>
    <p:sldId id="648" r:id="rId7"/>
    <p:sldId id="652" r:id="rId8"/>
    <p:sldId id="798" r:id="rId9"/>
    <p:sldId id="654" r:id="rId10"/>
    <p:sldId id="658" r:id="rId11"/>
    <p:sldId id="662" r:id="rId12"/>
    <p:sldId id="797" r:id="rId13"/>
    <p:sldId id="664" r:id="rId14"/>
    <p:sldId id="665" r:id="rId15"/>
    <p:sldId id="669" r:id="rId16"/>
    <p:sldId id="795" r:id="rId17"/>
    <p:sldId id="671" r:id="rId18"/>
    <p:sldId id="674" r:id="rId19"/>
    <p:sldId id="789" r:id="rId20"/>
    <p:sldId id="813" r:id="rId21"/>
    <p:sldId id="774" r:id="rId22"/>
    <p:sldId id="775" r:id="rId23"/>
    <p:sldId id="776" r:id="rId2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8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92BA2-2B90-40AF-968F-4280097B8293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A54F-E376-4F64-85DC-F1E7096F8BA4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C409-3C6C-4654-A5E3-2BDEAA196261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495F2-B45E-4D5D-8212-0CA41D6530A3}" type="datetime1">
              <a:rPr lang="es-MX" smtClean="0"/>
              <a:t>25/07/2017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0FB17-E4B6-490D-A8D0-AAC8C94487E2}" type="datetime1">
              <a:rPr lang="es-MX" smtClean="0"/>
              <a:t>25/07/2017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FA42-7522-491F-93E4-DDC88ABD2E36}" type="datetime1">
              <a:rPr lang="es-MX" smtClean="0"/>
              <a:t>25/07/2017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4159-58F7-4408-AD3A-AC502A848204}" type="datetime1">
              <a:rPr lang="es-MX" smtClean="0"/>
              <a:t>25/07/2017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3F0B7-AF4D-4635-9628-32BDCAB4F565}" type="datetime1">
              <a:rPr lang="es-MX" smtClean="0"/>
              <a:t>25/07/2017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3A4BC-6056-4D3A-BA48-64F4E8596A9E}" type="datetime1">
              <a:rPr lang="es-MX" smtClean="0"/>
              <a:t>25/07/2017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4012-BAD5-4882-9A88-2A2B8AA919C8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46B49-0921-4AB4-AD3F-352108C4C7FD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CC33-4BF9-473D-8649-8233E621AAA3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9.png"/><Relationship Id="rId11" Type="http://schemas.microsoft.com/office/2007/relationships/hdphoto" Target="../media/hdphoto1.wdp"/><Relationship Id="rId5" Type="http://schemas.openxmlformats.org/officeDocument/2006/relationships/image" Target="../media/image38.jpg"/><Relationship Id="rId10" Type="http://schemas.openxmlformats.org/officeDocument/2006/relationships/image" Target="../media/image40.png"/><Relationship Id="rId4" Type="http://schemas.openxmlformats.org/officeDocument/2006/relationships/audio" Target="../media/audio3.wav"/><Relationship Id="rId9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 Rectángulo">
            <a:extLst>
              <a:ext uri="{FF2B5EF4-FFF2-40B4-BE49-F238E27FC236}">
                <a16:creationId xmlns:a16="http://schemas.microsoft.com/office/drawing/2014/main" id="{74A5BA49-26C9-4007-ADFC-5BAFB6B18232}"/>
              </a:ext>
            </a:extLst>
          </p:cNvPr>
          <p:cNvSpPr/>
          <p:nvPr/>
        </p:nvSpPr>
        <p:spPr>
          <a:xfrm>
            <a:off x="6786561" y="249902"/>
            <a:ext cx="5205411" cy="28315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Tri</a:t>
            </a: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de F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</a:t>
            </a:r>
            <a:r>
              <a:rPr lang="es-MX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y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1973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7774953" y="3151192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2ª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-32697" y="1479472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965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hierba, exterior, carretera, cielo&#10;&#10;Descripción generada con confianza muy alta">
            <a:extLst>
              <a:ext uri="{FF2B5EF4-FFF2-40B4-BE49-F238E27FC236}">
                <a16:creationId xmlns:a16="http://schemas.microsoft.com/office/drawing/2014/main" id="{211A0E30-0258-4565-A12A-A11E44F4C8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283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24544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3671888" y="21313"/>
            <a:ext cx="8343901" cy="35394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 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1910241" y="2184613"/>
            <a:ext cx="2318859" cy="47286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2ª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0357" y="-25351"/>
            <a:ext cx="1519083" cy="53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77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tewart Auld Lang Syne P-Eaglenest-1.wav"/>
          </p:stSnd>
        </p:sndAc>
      </p:transition>
    </mc:Choice>
    <mc:Fallback xmlns="">
      <p:transition spd="slow" advClick="0" advTm="0">
        <p:fade/>
        <p:sndAc>
          <p:stSnd>
            <p:snd r:embed="rId9" name="Stewart Auld Lang Syn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  <p:bldP spid="17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222975"/>
            <a:ext cx="11483950" cy="889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primeros años en la Fórmula 1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(1965-1967)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2B37C81-F299-4C8E-ADDE-99E54C80B242}"/>
              </a:ext>
            </a:extLst>
          </p:cNvPr>
          <p:cNvSpPr/>
          <p:nvPr/>
        </p:nvSpPr>
        <p:spPr>
          <a:xfrm>
            <a:off x="0" y="1655614"/>
            <a:ext cx="381476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1965 hizo su debut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junto a Graham Hill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la Fórmula 1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BRM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después de que el año anterior había corrido una carrera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F1 en Lotus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reemplazar al lesionado Jim Clark, y su debut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GP de Sudáfrica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ganó su primer punto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campeonato del mundo.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carretera, exterior, hierba, conducir&#10;&#10;Descripción generada con confianza muy alta">
            <a:extLst>
              <a:ext uri="{FF2B5EF4-FFF2-40B4-BE49-F238E27FC236}">
                <a16:creationId xmlns:a16="http://schemas.microsoft.com/office/drawing/2014/main" id="{61DF325D-5068-499E-949F-16AD353406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764" y="1138078"/>
            <a:ext cx="7545963" cy="50274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89521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tewart Jackie 2-Eaglenest-1.wav"/>
          </p:stSnd>
        </p:sndAc>
      </p:transition>
    </mc:Choice>
    <mc:Fallback xmlns="">
      <p:transition spd="slow" advTm="0">
        <p:fade/>
        <p:sndAc>
          <p:stSnd>
            <p:snd r:embed="rId5" name="Stewart Jackie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5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4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cielo, exterior, hombre&#10;&#10;Descripción generada con confianza muy alta">
            <a:extLst>
              <a:ext uri="{FF2B5EF4-FFF2-40B4-BE49-F238E27FC236}">
                <a16:creationId xmlns:a16="http://schemas.microsoft.com/office/drawing/2014/main" id="{F14E6123-0AAF-42F3-8FE5-D658B76F4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419" y="257174"/>
            <a:ext cx="4654615" cy="30604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persona, uniforme militar, exterior, edificio&#10;&#10;Descripción generada con confianza muy alta">
            <a:extLst>
              <a:ext uri="{FF2B5EF4-FFF2-40B4-BE49-F238E27FC236}">
                <a16:creationId xmlns:a16="http://schemas.microsoft.com/office/drawing/2014/main" id="{3B1F5A41-A33D-4DEF-846E-9ACE0EAACF2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6"/>
          <a:stretch/>
        </p:blipFill>
        <p:spPr>
          <a:xfrm>
            <a:off x="577827" y="257174"/>
            <a:ext cx="4794273" cy="30541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motocicleta, hierba, exterior, persona&#10;&#10;Descripción generada con confianza muy alta">
            <a:extLst>
              <a:ext uri="{FF2B5EF4-FFF2-40B4-BE49-F238E27FC236}">
                <a16:creationId xmlns:a16="http://schemas.microsoft.com/office/drawing/2014/main" id="{1A509D53-2A97-4E04-BB0D-603EF0CC62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501" y="3584059"/>
            <a:ext cx="4555642" cy="30351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404FD134-CC81-4479-A899-36959E7A77C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12"/>
          <a:stretch/>
        </p:blipFill>
        <p:spPr>
          <a:xfrm>
            <a:off x="600075" y="3581644"/>
            <a:ext cx="4766096" cy="30359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29320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69271"/>
            <a:ext cx="1219200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final de su primera temporada en la F1 por lo que recogió una victoria ( GP de Italia 1965 ),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tres segundos puestos, un tercero, un quinto y un sexto terminando el campeonato del mundo en el tercer lugar por detrás del ganador Graham Hill y Jim Clark.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5B02F60-291F-4DD9-ABB0-7B62EE7EF73E}"/>
              </a:ext>
            </a:extLst>
          </p:cNvPr>
          <p:cNvSpPr/>
          <p:nvPr/>
        </p:nvSpPr>
        <p:spPr>
          <a:xfrm>
            <a:off x="7243762" y="1619684"/>
            <a:ext cx="4948237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año siguiente, en un Lola,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tocó su victoria en la Indianápolis 500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su primera participación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la carrera americana.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carretera, exterior, suelo, transporte&#10;&#10;Descripción generada con confianza muy alta">
            <a:extLst>
              <a:ext uri="{FF2B5EF4-FFF2-40B4-BE49-F238E27FC236}">
                <a16:creationId xmlns:a16="http://schemas.microsoft.com/office/drawing/2014/main" id="{497A7BFD-79D1-42CA-859B-5D1173D991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14" y="1310894"/>
            <a:ext cx="7043749" cy="46136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2153FE34-7BD7-47B8-80CE-295C1B0C800F}"/>
              </a:ext>
            </a:extLst>
          </p:cNvPr>
          <p:cNvSpPr/>
          <p:nvPr/>
        </p:nvSpPr>
        <p:spPr>
          <a:xfrm>
            <a:off x="7243762" y="3464955"/>
            <a:ext cx="4948238" cy="228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vio obligado a retirarse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una bomba de refrigeración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no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funciónó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 ocho vueltas del final, cuando estaba  una vuelta por delante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su perseguidor, su compañero de equipo Graham Hill, que también fue el debut.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10FF041-41DF-4EC3-A037-12D0674FD6A6}"/>
              </a:ext>
            </a:extLst>
          </p:cNvPr>
          <p:cNvSpPr/>
          <p:nvPr/>
        </p:nvSpPr>
        <p:spPr>
          <a:xfrm>
            <a:off x="0" y="6000312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 actuación impresionó tanto al público estadounidense que fue galardonado con el premio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Novato del Año a pesar también que el ganador Hill fue la primera participación de 500 millas.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9594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9500" accel="50000" fill="hold">
                                          <p:stCondLst>
                                            <p:cond delay="29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9500" accel="50000" fill="hold">
                                          <p:stCondLst>
                                            <p:cond delay="29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9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905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61686" y="369006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BRM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4" name="Imagen 3" descr="Imagen que contiene carretera, edificio, exterior, transporte&#10;&#10;Descripción generada con confianza muy alta">
            <a:extLst>
              <a:ext uri="{FF2B5EF4-FFF2-40B4-BE49-F238E27FC236}">
                <a16:creationId xmlns:a16="http://schemas.microsoft.com/office/drawing/2014/main" id="{94533EEC-E102-4C43-9CC0-4EF2C7B4F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075" y="877490"/>
            <a:ext cx="6128434" cy="4994673"/>
          </a:xfrm>
          <a:prstGeom prst="rect">
            <a:avLst/>
          </a:prstGeom>
          <a:ln w="127000" cap="rnd">
            <a:solidFill>
              <a:schemeClr val="bg1">
                <a:lumMod val="6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E6C59FC-92CD-49B8-B1BD-D28E88561ADD}"/>
              </a:ext>
            </a:extLst>
          </p:cNvPr>
          <p:cNvSpPr/>
          <p:nvPr/>
        </p:nvSpPr>
        <p:spPr>
          <a:xfrm>
            <a:off x="-1" y="2157419"/>
            <a:ext cx="3071813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Debutó en la Fórmula 1 en 1965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la escudería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BRM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,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un equipo que daba apoyo a los británicos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que tenían éxito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las categorías menores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F5ACBE4-31C4-40E3-8CEB-8C690FF1BFCF}"/>
              </a:ext>
            </a:extLst>
          </p:cNvPr>
          <p:cNvSpPr/>
          <p:nvPr/>
        </p:nvSpPr>
        <p:spPr>
          <a:xfrm>
            <a:off x="9324108" y="1615916"/>
            <a:ext cx="2867891" cy="3716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1965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tuvo una destacada actuación,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 incluso ganó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el Gran Premio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Italia,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corriendo contra pilotos de la talla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Jim Clark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Graham Hill.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D33829B-7646-46CB-9E65-D5B050054710}"/>
              </a:ext>
            </a:extLst>
          </p:cNvPr>
          <p:cNvSpPr/>
          <p:nvPr/>
        </p:nvSpPr>
        <p:spPr>
          <a:xfrm>
            <a:off x="0" y="5980091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1966 Triunfó en el Gran Premio de Mónaco, pero </a:t>
            </a: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BRM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empezó a tener muchos problemas relegando a Stewart a la séptima posición, cansado de </a:t>
            </a: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BRM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 pasó a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Matra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57693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2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53699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Entre 1966 y 1967  recogió una victoria en el mundo de la F1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GP MONACO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1966) y algunas colocaciones.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48970EF-4487-4369-8206-55212607AC23}"/>
              </a:ext>
            </a:extLst>
          </p:cNvPr>
          <p:cNvSpPr/>
          <p:nvPr/>
        </p:nvSpPr>
        <p:spPr>
          <a:xfrm>
            <a:off x="0" y="5917191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hecho, estas dos estaciones se caracterizan por la falta de fiabilidad de 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BRM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le obligó a retirarse 14 de 19  comienza Gran Premio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edificio, carretera, calle, exterior&#10;&#10;Descripción generada con confianza muy alta">
            <a:extLst>
              <a:ext uri="{FF2B5EF4-FFF2-40B4-BE49-F238E27FC236}">
                <a16:creationId xmlns:a16="http://schemas.microsoft.com/office/drawing/2014/main" id="{F667745C-1BAD-4AFD-891E-8E20830EFF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312" y="1095420"/>
            <a:ext cx="7186613" cy="47274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C00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4714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2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interior&#10;&#10;Descripción generada con confianza alta">
            <a:extLst>
              <a:ext uri="{FF2B5EF4-FFF2-40B4-BE49-F238E27FC236}">
                <a16:creationId xmlns:a16="http://schemas.microsoft.com/office/drawing/2014/main" id="{B1F1AD11-02AB-4B10-913C-A404ECA853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188" y="270394"/>
            <a:ext cx="4582525" cy="30531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persona, exterior, hierba, rojo&#10;&#10;Descripción generada con confianza muy alta">
            <a:extLst>
              <a:ext uri="{FF2B5EF4-FFF2-40B4-BE49-F238E27FC236}">
                <a16:creationId xmlns:a16="http://schemas.microsoft.com/office/drawing/2014/main" id="{9889BE0A-763F-46FD-9262-0F211844A5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17" y="269809"/>
            <a:ext cx="4692316" cy="30558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exterior&#10;&#10;Descripción generada con confianza alta">
            <a:extLst>
              <a:ext uri="{FF2B5EF4-FFF2-40B4-BE49-F238E27FC236}">
                <a16:creationId xmlns:a16="http://schemas.microsoft.com/office/drawing/2014/main" id="{474C5C01-F773-4A86-B125-A6C9B8897F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906" y="3604488"/>
            <a:ext cx="4515102" cy="30081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motocicleta, persona, exterior, hombre&#10;&#10;Descripción generada con confianza muy alta">
            <a:extLst>
              <a:ext uri="{FF2B5EF4-FFF2-40B4-BE49-F238E27FC236}">
                <a16:creationId xmlns:a16="http://schemas.microsoft.com/office/drawing/2014/main" id="{4446D88D-EC7D-4CDA-9738-D9012430C3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537" y="3565992"/>
            <a:ext cx="4521979" cy="30466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9031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61686" y="161187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Matra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4" name="Imagen 3" descr="Imagen que contiene exterior, carretera&#10;&#10;Descripción generada con confianza muy alta">
            <a:extLst>
              <a:ext uri="{FF2B5EF4-FFF2-40B4-BE49-F238E27FC236}">
                <a16:creationId xmlns:a16="http://schemas.microsoft.com/office/drawing/2014/main" id="{5661446A-58C1-4163-A4AD-0ECC01D00F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526" y="663533"/>
            <a:ext cx="8372475" cy="5599093"/>
          </a:xfrm>
          <a:prstGeom prst="ellipse">
            <a:avLst/>
          </a:prstGeom>
          <a:ln w="190500" cap="rnd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083BB17-E1B7-4001-A679-E2E4EA1C0DBE}"/>
              </a:ext>
            </a:extLst>
          </p:cNvPr>
          <p:cNvSpPr/>
          <p:nvPr/>
        </p:nvSpPr>
        <p:spPr>
          <a:xfrm>
            <a:off x="0" y="1640602"/>
            <a:ext cx="1914526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Matra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permanecería dos años, logrando resultados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muy buenos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logrando el título en 1969 al volante del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Matra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MS80.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AA5383C-7497-423F-8B38-C3902AF43B6E}"/>
              </a:ext>
            </a:extLst>
          </p:cNvPr>
          <p:cNvSpPr/>
          <p:nvPr/>
        </p:nvSpPr>
        <p:spPr>
          <a:xfrm>
            <a:off x="10287001" y="680179"/>
            <a:ext cx="1904998" cy="5511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Sin embargo también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éxito participó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menor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la serie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Tasmania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1966 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Race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Rothmans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Internacional 12 horas carreras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coches deportivos.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21D5CEA-3437-4CCF-99E7-2C759441E2F0}"/>
              </a:ext>
            </a:extLst>
          </p:cNvPr>
          <p:cNvSpPr/>
          <p:nvPr/>
        </p:nvSpPr>
        <p:spPr>
          <a:xfrm>
            <a:off x="0" y="6332819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1969 fue el año de la consagración.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8420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355026"/>
            <a:ext cx="1148395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Siempre con </a:t>
            </a:r>
            <a:r>
              <a:rPr kumimoji="0" lang="es-E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Matra</a:t>
            </a: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de Ken Tyrrell,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Stewart mostró una superioridad abrumadora en más de una ocasión.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0C86210-AF7A-4FDB-AA8D-56F78122CC7F}"/>
              </a:ext>
            </a:extLst>
          </p:cNvPr>
          <p:cNvSpPr/>
          <p:nvPr/>
        </p:nvSpPr>
        <p:spPr>
          <a:xfrm>
            <a:off x="-1" y="2168684"/>
            <a:ext cx="2951019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Ganó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dos vueltas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delante de España , con más de un minuto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Francia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más de una vuelta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Silverstone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A2C88A3-E65D-4B3E-B26F-369D7C2DD14C}"/>
              </a:ext>
            </a:extLst>
          </p:cNvPr>
          <p:cNvSpPr/>
          <p:nvPr/>
        </p:nvSpPr>
        <p:spPr>
          <a:xfrm>
            <a:off x="9712036" y="934325"/>
            <a:ext cx="2479964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Ganó entonces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Sudáfrica,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Países Bajos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de Italia </a:t>
            </a:r>
          </a:p>
          <a:p>
            <a:pPr lvl="0" algn="ctr">
              <a:lnSpc>
                <a:spcPts val="2800"/>
              </a:lnSpc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se graduó como campeón del mundo y, </a:t>
            </a:r>
            <a:r>
              <a:rPr lang="es-ES" sz="3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fue el único piloto </a:t>
            </a:r>
          </a:p>
          <a:p>
            <a:pPr lvl="0" algn="ctr">
              <a:lnSpc>
                <a:spcPts val="2800"/>
              </a:lnSpc>
              <a:defRPr/>
            </a:pPr>
            <a:r>
              <a:rPr lang="es-ES" sz="3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ha ganado </a:t>
            </a:r>
          </a:p>
          <a:p>
            <a:pPr lvl="0" algn="ctr">
              <a:lnSpc>
                <a:spcPts val="2800"/>
              </a:lnSpc>
              <a:defRPr/>
            </a:pPr>
            <a:r>
              <a:rPr lang="es-ES" sz="3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mundial de una marca francesa.</a:t>
            </a:r>
            <a:endParaRPr lang="es-MX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hasta el título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Alonso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2005, 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A48BEAD-A978-4974-8193-CECB473F229A}"/>
              </a:ext>
            </a:extLst>
          </p:cNvPr>
          <p:cNvSpPr/>
          <p:nvPr/>
        </p:nvSpPr>
        <p:spPr>
          <a:xfrm>
            <a:off x="361686" y="5937966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todavía es el único que ha ganado el mundo en un coche construido enteramente en Francia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el equipo Renault desde el año 2002 con sede en Inglaterra.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9" name="Imagen 8" descr="Imagen que contiene árbol, exterior, carretera, suelo&#10;&#10;Descripción generada con confianza muy alta">
            <a:extLst>
              <a:ext uri="{FF2B5EF4-FFF2-40B4-BE49-F238E27FC236}">
                <a16:creationId xmlns:a16="http://schemas.microsoft.com/office/drawing/2014/main" id="{5EAD6F0A-79F7-408E-807A-683C0C0D5F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28"/>
          <a:stretch/>
        </p:blipFill>
        <p:spPr>
          <a:xfrm>
            <a:off x="2951018" y="1600649"/>
            <a:ext cx="6650182" cy="37471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n 7" descr="Imagen que contiene árbol, exterior, carretera, suelo&#10;&#10;Descripción generada con confianza muy alta">
            <a:extLst>
              <a:ext uri="{FF2B5EF4-FFF2-40B4-BE49-F238E27FC236}">
                <a16:creationId xmlns:a16="http://schemas.microsoft.com/office/drawing/2014/main" id="{3F7184F6-B2BF-4A25-9D02-941A1DA8FC5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28"/>
          <a:stretch/>
        </p:blipFill>
        <p:spPr>
          <a:xfrm>
            <a:off x="2964868" y="1614499"/>
            <a:ext cx="6650182" cy="37471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2305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25984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1970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Matra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que ya había sido comprada por Chrysler , insistió en que usara sus motores V12  mientras Tyrrell y Stewart querían mantener el V8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Cosworth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y su colaboración con Ford.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4" name="Imagen 3" descr="Imagen que contiene hierba, carretera, exterior, patinaje&#10;&#10;Descripción generada con confianza muy alta">
            <a:extLst>
              <a:ext uri="{FF2B5EF4-FFF2-40B4-BE49-F238E27FC236}">
                <a16:creationId xmlns:a16="http://schemas.microsoft.com/office/drawing/2014/main" id="{1FE41A43-4029-43A7-82D4-667AD6D82E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52"/>
          <a:stretch/>
        </p:blipFill>
        <p:spPr>
          <a:xfrm>
            <a:off x="2500309" y="1080968"/>
            <a:ext cx="8861425" cy="5522982"/>
          </a:xfrm>
          <a:prstGeom prst="rect">
            <a:avLst/>
          </a:prstGeom>
          <a:ln w="127000" cap="rnd">
            <a:solidFill>
              <a:srgbClr val="00B0F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12560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6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exterior, suelo, cielo, carretera&#10;&#10;Descripción generada con confianza muy alta">
            <a:extLst>
              <a:ext uri="{FF2B5EF4-FFF2-40B4-BE49-F238E27FC236}">
                <a16:creationId xmlns:a16="http://schemas.microsoft.com/office/drawing/2014/main" id="{9F567E0C-9659-4012-852D-5937BFF6F8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40" y="274643"/>
            <a:ext cx="4714868" cy="30469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carretera, pequeño, exterior&#10;&#10;Descripción generada con confianza alta">
            <a:extLst>
              <a:ext uri="{FF2B5EF4-FFF2-40B4-BE49-F238E27FC236}">
                <a16:creationId xmlns:a16="http://schemas.microsoft.com/office/drawing/2014/main" id="{C31AD434-8128-48E8-99D8-C323958A7A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594" y="273058"/>
            <a:ext cx="4575714" cy="30485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árbol, carretera, exterior, patinaje&#10;&#10;Descripción generada con confianza muy alta">
            <a:extLst>
              <a:ext uri="{FF2B5EF4-FFF2-40B4-BE49-F238E27FC236}">
                <a16:creationId xmlns:a16="http://schemas.microsoft.com/office/drawing/2014/main" id="{048F1121-0D30-4F15-9752-A513016BCC5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74"/>
          <a:stretch/>
        </p:blipFill>
        <p:spPr>
          <a:xfrm>
            <a:off x="6835351" y="3546356"/>
            <a:ext cx="5038542" cy="3059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ielo, carretera, exterior, azul&#10;&#10;Descripción generada con confianza muy alta">
            <a:extLst>
              <a:ext uri="{FF2B5EF4-FFF2-40B4-BE49-F238E27FC236}">
                <a16:creationId xmlns:a16="http://schemas.microsoft.com/office/drawing/2014/main" id="{C57BD2D1-3690-4DD5-979B-75766BAAD3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30" y="3546355"/>
            <a:ext cx="4865275" cy="3059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44995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569339"/>
            <a:ext cx="1148395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Incluso con el nuevo Tyrrell 001 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Cosworth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que apareció a mediados de temporada,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Stewart no pudo evitar que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Rindt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ganara el mundial (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Rindt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murió en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Monza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ese año ganó el título después de su muerte gracias a la gran ventaja adquirida).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081058A-266E-4494-95EA-FDC72A01A03E}"/>
              </a:ext>
            </a:extLst>
          </p:cNvPr>
          <p:cNvSpPr/>
          <p:nvPr/>
        </p:nvSpPr>
        <p:spPr>
          <a:xfrm>
            <a:off x="0" y="5222619"/>
            <a:ext cx="12192000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Así que para ese año, el apoyo financiero del patrocinador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Elf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, Tyrrell dejó la marca francesa para comprar marcos 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march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en Ingeniería y retener motores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Cosworth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; con la nueva March 701 -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Cosworth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Stewart ganó de inmediato al Jarama , pero pronto se desactivó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abrumadora superioridad con el nuevo Lotus 72 D  conducido por Jochen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Rindt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carretera, exterior, transporte, montar&#10;&#10;Descripción generada con confianza muy alta">
            <a:extLst>
              <a:ext uri="{FF2B5EF4-FFF2-40B4-BE49-F238E27FC236}">
                <a16:creationId xmlns:a16="http://schemas.microsoft.com/office/drawing/2014/main" id="{BDDAA395-75FC-4947-8ECD-3B2989350E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466" y="1800808"/>
            <a:ext cx="6134014" cy="33426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6202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4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78791"/>
            <a:ext cx="11483950" cy="1114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éxitos con Ken Tyrrell </a:t>
            </a:r>
          </a:p>
          <a:p>
            <a:pPr marL="0" marR="0" lvl="0" indent="0" algn="ctr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(1968-1973)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F757725-BA3B-4C41-8030-F200470A3D5E}"/>
              </a:ext>
            </a:extLst>
          </p:cNvPr>
          <p:cNvSpPr/>
          <p:nvPr/>
        </p:nvSpPr>
        <p:spPr>
          <a:xfrm>
            <a:off x="1" y="1767326"/>
            <a:ext cx="2600322" cy="3357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1968 fue el año del retorno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la estabilidad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Ken Tyrrell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cuando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alinearon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mundo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 F1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Matra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MS10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Cosworth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BB7E1B3-791A-4B64-8EA2-DF7061895D39}"/>
              </a:ext>
            </a:extLst>
          </p:cNvPr>
          <p:cNvSpPr/>
          <p:nvPr/>
        </p:nvSpPr>
        <p:spPr>
          <a:xfrm>
            <a:off x="9329738" y="941680"/>
            <a:ext cx="2862262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 talento, combinado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neumáticos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Dunlop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nuevo tipo,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 permitió ganar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Zandvoort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bajo un diluvio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el circuito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Nürburgring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la niebla,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donde se impuso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un intervalo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cuatro minutos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sobre el segundo.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A45B7C3-2849-460C-ACA0-0D38601B9775}"/>
              </a:ext>
            </a:extLst>
          </p:cNvPr>
          <p:cNvSpPr/>
          <p:nvPr/>
        </p:nvSpPr>
        <p:spPr>
          <a:xfrm>
            <a:off x="0" y="6248394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 última carrera es considerada una de sus obras maestras.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9" name="Imagen 8" descr="Imagen que contiene carretera, exterior, suelo, conducir&#10;&#10;Descripción generada con confianza muy alta">
            <a:extLst>
              <a:ext uri="{FF2B5EF4-FFF2-40B4-BE49-F238E27FC236}">
                <a16:creationId xmlns:a16="http://schemas.microsoft.com/office/drawing/2014/main" id="{381CD71E-2AD0-40BF-B5BA-0A1D10E946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266" y="1383537"/>
            <a:ext cx="7318656" cy="4574357"/>
          </a:xfrm>
          <a:prstGeom prst="ellipse">
            <a:avLst/>
          </a:prstGeom>
          <a:ln w="190500" cap="rnd">
            <a:solidFill>
              <a:schemeClr val="accent1">
                <a:lumMod val="40000"/>
                <a:lumOff val="6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38401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5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15" dur="4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4125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569339"/>
            <a:ext cx="1219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Él volvió a ganar en Watkins Glen , pero no asistió a las carreras en España y Mónaco,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debido a una lesión remediarlos F2 en el GP de España, y se retiró del Gran Premio de México,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debido a una falla mecánica, por lo que tenía para dar la victoria del mundo a Graham Hill 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9EFD11A-A1A7-44DD-92CB-C5CB690841E3}"/>
              </a:ext>
            </a:extLst>
          </p:cNvPr>
          <p:cNvSpPr/>
          <p:nvPr/>
        </p:nvSpPr>
        <p:spPr>
          <a:xfrm>
            <a:off x="0" y="5924666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1971, después de un año no demasiado bueno en March,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regresa a las órdenes de Ken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Tyrrel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junto a François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Cevert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.</a:t>
            </a:r>
          </a:p>
        </p:txBody>
      </p:sp>
      <p:pic>
        <p:nvPicPr>
          <p:cNvPr id="7" name="Imagen 6" descr="Imagen que contiene persona&#10;&#10;Descripción generada con confianza alta">
            <a:extLst>
              <a:ext uri="{FF2B5EF4-FFF2-40B4-BE49-F238E27FC236}">
                <a16:creationId xmlns:a16="http://schemas.microsoft.com/office/drawing/2014/main" id="{03A2D619-FF39-4228-81EF-F139F53B83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747845"/>
            <a:ext cx="7620000" cy="41052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0052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38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hierba, edificio&#10;&#10;Descripción generada con confianza muy alta">
            <a:extLst>
              <a:ext uri="{FF2B5EF4-FFF2-40B4-BE49-F238E27FC236}">
                <a16:creationId xmlns:a16="http://schemas.microsoft.com/office/drawing/2014/main" id="{ACE3571A-1450-4DD9-98F4-BA9F484D18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80" y="271464"/>
            <a:ext cx="4981563" cy="30636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Imagen 4" descr="Imagen que contiene carretera, exterior, automóvil, rojo&#10;&#10;Descripción generada con confianza muy alta">
            <a:extLst>
              <a:ext uri="{FF2B5EF4-FFF2-40B4-BE49-F238E27FC236}">
                <a16:creationId xmlns:a16="http://schemas.microsoft.com/office/drawing/2014/main" id="{654BED00-83F8-4E7C-86C1-F5FDC37DA3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508" y="257184"/>
            <a:ext cx="5470848" cy="3077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n 6" descr="Imagen que contiene carretera, exterior, edificio, persona&#10;&#10;Descripción generada con confianza muy alta">
            <a:extLst>
              <a:ext uri="{FF2B5EF4-FFF2-40B4-BE49-F238E27FC236}">
                <a16:creationId xmlns:a16="http://schemas.microsoft.com/office/drawing/2014/main" id="{DA9698DF-0464-429A-B43F-7C6186C5D6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48" y="3543960"/>
            <a:ext cx="4624375" cy="3057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Imagen 8" descr="Imagen que contiene exterior, carretera, motocicleta, suelo&#10;&#10;Descripción generada con confianza muy alta">
            <a:extLst>
              <a:ext uri="{FF2B5EF4-FFF2-40B4-BE49-F238E27FC236}">
                <a16:creationId xmlns:a16="http://schemas.microsoft.com/office/drawing/2014/main" id="{629E0392-FB6D-4D5B-AA17-B5CD7B5D08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002" y="3536461"/>
            <a:ext cx="4581858" cy="30526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8846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0" y="91912"/>
            <a:ext cx="12192000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El escocés volverá a repetir triunfo en el mundial, algo que también hará en 1973 retirándose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justo después del Gran Premio de Estados Unidos en Watkins Glen, en el que su compañero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Cevert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perdió la vida, hecho que le afectó profundamente y motivó su retiro de dicha carrera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de la actividad como piloto, justo antes de completar cien carreras largadas.</a:t>
            </a:r>
          </a:p>
        </p:txBody>
      </p:sp>
      <p:pic>
        <p:nvPicPr>
          <p:cNvPr id="4" name="Imagen 3" descr="Imagen que contiene persona, exterior&#10;&#10;Descripción generada con confianza muy alta">
            <a:extLst>
              <a:ext uri="{FF2B5EF4-FFF2-40B4-BE49-F238E27FC236}">
                <a16:creationId xmlns:a16="http://schemas.microsoft.com/office/drawing/2014/main" id="{0B099B30-9901-414A-8790-608B7D875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738" y="1698867"/>
            <a:ext cx="7343775" cy="4901970"/>
          </a:xfrm>
          <a:prstGeom prst="ellipse">
            <a:avLst/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EE59E61-807A-43A0-9ED9-3A30731E9867}"/>
              </a:ext>
            </a:extLst>
          </p:cNvPr>
          <p:cNvSpPr/>
          <p:nvPr/>
        </p:nvSpPr>
        <p:spPr>
          <a:xfrm>
            <a:off x="0" y="2012383"/>
            <a:ext cx="4657738" cy="3357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pesar de una temporada decepcionante,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Stewart tenía confianza en Tyrrell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1971 se revolvió Tyrrell 003 -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Cosworth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con el que ganó en España, Mónaco, Francia, Gran Bretaña, Alemania y Canadá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con quien se graduó campeón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del mundo por segunda vez.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1930305-BA05-462B-9BFA-3604A9B356FB}"/>
              </a:ext>
            </a:extLst>
          </p:cNvPr>
          <p:cNvSpPr/>
          <p:nvPr/>
        </p:nvSpPr>
        <p:spPr>
          <a:xfrm>
            <a:off x="0" y="5612384"/>
            <a:ext cx="4657738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mismo año también participó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campeonato Can-Am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así como en el año 1973.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27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63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7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electrónica, pantalla, captura de pantalla&#10;&#10;Descripción generada con confianza muy alta">
            <a:extLst>
              <a:ext uri="{FF2B5EF4-FFF2-40B4-BE49-F238E27FC236}">
                <a16:creationId xmlns:a16="http://schemas.microsoft.com/office/drawing/2014/main" id="{84E98392-14E5-4726-B0FC-C904C88CB4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738" y="1142802"/>
            <a:ext cx="9586912" cy="4572396"/>
          </a:xfrm>
          <a:prstGeom prst="rect">
            <a:avLst/>
          </a:prstGeom>
          <a:ln w="127000" cap="rnd">
            <a:solidFill>
              <a:schemeClr val="accent1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1773382" y="1788541"/>
            <a:ext cx="8631382" cy="332398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1972, después de considerar una retirada de la competición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debido a una serie de problemas de salud debido a los viajes frecuentes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la mononucleosis, continuó su compromiso en el mundo del automóvil,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tuvo que saltarse el GP 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Nivelles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y abandonó la carrera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McLaren en el campeonato Can-Am,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pero en la F1 había acumulado una serie de victorias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Argentina, Francia, los EE.UU. y Canadá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le hizo terminar el campeonato en segunda posición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detrás de Emerson Fittipaldi 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7969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837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69267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mismo año también corrió en el campeonato europeo de turismos con su compañero y talentoso conductor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Francois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Cevert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en un Ford Capri con la que terminó segundo a 6 horas de Paul Ricard.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323CD42-6620-49CF-B9F6-AF797263EB28}"/>
              </a:ext>
            </a:extLst>
          </p:cNvPr>
          <p:cNvSpPr/>
          <p:nvPr/>
        </p:nvSpPr>
        <p:spPr>
          <a:xfrm>
            <a:off x="0" y="1043000"/>
            <a:ext cx="2507673" cy="4434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comienzo de la temporada 1973 Stewart ya había decidido retirarse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 competición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finales de año,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eso no le impidió volver a ganar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Sudáfrica, Bélgica, Mónaco, los Países Bajos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Alemania,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hierba, cielo, plano, exterior&#10;&#10;Descripción generada con confianza muy alta">
            <a:extLst>
              <a:ext uri="{FF2B5EF4-FFF2-40B4-BE49-F238E27FC236}">
                <a16:creationId xmlns:a16="http://schemas.microsoft.com/office/drawing/2014/main" id="{FD43CBBF-ADAA-4F08-807B-E0243861AE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45" y="1033745"/>
            <a:ext cx="7534289" cy="39954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F7509500-0D6C-4140-BEA8-0EF0AD51F78D}"/>
              </a:ext>
            </a:extLst>
          </p:cNvPr>
          <p:cNvSpPr/>
          <p:nvPr/>
        </p:nvSpPr>
        <p:spPr>
          <a:xfrm>
            <a:off x="9806435" y="1236963"/>
            <a:ext cx="2371690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también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era su vigésimo séptima victoria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su carrera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delante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su compañero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Francois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Cevert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luego el campeonato mundial de F1.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9B060A5-DE03-4AE5-8CFD-1A56515240C1}"/>
              </a:ext>
            </a:extLst>
          </p:cNvPr>
          <p:cNvSpPr/>
          <p:nvPr/>
        </p:nvSpPr>
        <p:spPr>
          <a:xfrm>
            <a:off x="0" y="5820214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último GP de la temporada en Watkins Glen, después de la muerte de su compañero y amigo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Cevert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durante la clasificación, Stewart decidió no correr por lo que falta su carrera número cien de GP.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9332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46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13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87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exterior, árbol, carretera, foto&#10;&#10;Descripción generada con confianza muy alta">
            <a:extLst>
              <a:ext uri="{FF2B5EF4-FFF2-40B4-BE49-F238E27FC236}">
                <a16:creationId xmlns:a16="http://schemas.microsoft.com/office/drawing/2014/main" id="{DF07C147-F257-4826-8E1E-C1A664412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462" y="-262349"/>
            <a:ext cx="5622599" cy="42169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n 6" descr="Imagen que contiene carretera, exterior, árbol, automóvil&#10;&#10;Descripción generada con confianza muy alta">
            <a:extLst>
              <a:ext uri="{FF2B5EF4-FFF2-40B4-BE49-F238E27FC236}">
                <a16:creationId xmlns:a16="http://schemas.microsoft.com/office/drawing/2014/main" id="{855F4711-BB93-4916-8F84-279D1C0DE2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99" y="2079136"/>
            <a:ext cx="5803619" cy="43744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21027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16000" r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Stewart 2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16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Imagen 15" descr="Imagen que contiene tocado, casco, ropa&#10;&#10;Descripción generada con confianza muy alta">
            <a:extLst>
              <a:ext uri="{FF2B5EF4-FFF2-40B4-BE49-F238E27FC236}">
                <a16:creationId xmlns:a16="http://schemas.microsoft.com/office/drawing/2014/main" id="{1467D04F-8ECF-4EDF-9186-E0C3B48BFE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450" y="0"/>
            <a:ext cx="836626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487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tewart corazon valiente F-Eaglenest-1.wav"/>
          </p:stSnd>
        </p:sndAc>
      </p:transition>
    </mc:Choice>
    <mc:Fallback xmlns="">
      <p:transition spd="slow" advTm="0">
        <p:fade/>
        <p:sndAc>
          <p:stSnd>
            <p:snd r:embed="rId12" name="Stewart corazon valient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127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4015998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4131</TotalTime>
  <Words>1327</Words>
  <Application>Microsoft Office PowerPoint</Application>
  <PresentationFormat>Panorámica</PresentationFormat>
  <Paragraphs>198</Paragraphs>
  <Slides>23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6" baseType="lpstr">
      <vt:lpstr>Algerian</vt:lpstr>
      <vt:lpstr>Arial</vt:lpstr>
      <vt:lpstr>Arial Narrow</vt:lpstr>
      <vt:lpstr>Arial Rounded MT Bold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Jackie Stewart    2ª parte de 4  1601</dc:title>
  <dc:creator>Eagle's nest</dc:creator>
  <cp:lastModifiedBy>Eagle's nest</cp:lastModifiedBy>
  <cp:revision>423</cp:revision>
  <dcterms:created xsi:type="dcterms:W3CDTF">2017-07-02T00:56:35Z</dcterms:created>
  <dcterms:modified xsi:type="dcterms:W3CDTF">2017-07-25T19:12:47Z</dcterms:modified>
</cp:coreProperties>
</file>