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notesMasterIdLst>
    <p:notesMasterId r:id="rId105"/>
  </p:notesMasterIdLst>
  <p:sldIdLst>
    <p:sldId id="528" r:id="rId5"/>
    <p:sldId id="258" r:id="rId6"/>
    <p:sldId id="436" r:id="rId7"/>
    <p:sldId id="386" r:id="rId8"/>
    <p:sldId id="385" r:id="rId9"/>
    <p:sldId id="437" r:id="rId10"/>
    <p:sldId id="439" r:id="rId11"/>
    <p:sldId id="440" r:id="rId12"/>
    <p:sldId id="390" r:id="rId13"/>
    <p:sldId id="445" r:id="rId14"/>
    <p:sldId id="393" r:id="rId15"/>
    <p:sldId id="446" r:id="rId16"/>
    <p:sldId id="392" r:id="rId17"/>
    <p:sldId id="447" r:id="rId18"/>
    <p:sldId id="391" r:id="rId19"/>
    <p:sldId id="448" r:id="rId20"/>
    <p:sldId id="395" r:id="rId21"/>
    <p:sldId id="449" r:id="rId22"/>
    <p:sldId id="397" r:id="rId23"/>
    <p:sldId id="450" r:id="rId24"/>
    <p:sldId id="396" r:id="rId25"/>
    <p:sldId id="451" r:id="rId26"/>
    <p:sldId id="398" r:id="rId27"/>
    <p:sldId id="490" r:id="rId28"/>
    <p:sldId id="403" r:id="rId29"/>
    <p:sldId id="452" r:id="rId30"/>
    <p:sldId id="399" r:id="rId31"/>
    <p:sldId id="453" r:id="rId32"/>
    <p:sldId id="400" r:id="rId33"/>
    <p:sldId id="508" r:id="rId34"/>
    <p:sldId id="401" r:id="rId35"/>
    <p:sldId id="459" r:id="rId36"/>
    <p:sldId id="402" r:id="rId37"/>
    <p:sldId id="460" r:id="rId38"/>
    <p:sldId id="404" r:id="rId39"/>
    <p:sldId id="461" r:id="rId40"/>
    <p:sldId id="406" r:id="rId41"/>
    <p:sldId id="462" r:id="rId42"/>
    <p:sldId id="405" r:id="rId43"/>
    <p:sldId id="509" r:id="rId44"/>
    <p:sldId id="407" r:id="rId45"/>
    <p:sldId id="464" r:id="rId46"/>
    <p:sldId id="408" r:id="rId47"/>
    <p:sldId id="466" r:id="rId48"/>
    <p:sldId id="409" r:id="rId49"/>
    <p:sldId id="463" r:id="rId50"/>
    <p:sldId id="410" r:id="rId51"/>
    <p:sldId id="467" r:id="rId52"/>
    <p:sldId id="411" r:id="rId53"/>
    <p:sldId id="510" r:id="rId54"/>
    <p:sldId id="412" r:id="rId55"/>
    <p:sldId id="259" r:id="rId56"/>
    <p:sldId id="388" r:id="rId57"/>
    <p:sldId id="443" r:id="rId58"/>
    <p:sldId id="414" r:id="rId59"/>
    <p:sldId id="415" r:id="rId60"/>
    <p:sldId id="413" r:id="rId61"/>
    <p:sldId id="416" r:id="rId62"/>
    <p:sldId id="454" r:id="rId63"/>
    <p:sldId id="417" r:id="rId64"/>
    <p:sldId id="455" r:id="rId65"/>
    <p:sldId id="418" r:id="rId66"/>
    <p:sldId id="456" r:id="rId67"/>
    <p:sldId id="420" r:id="rId68"/>
    <p:sldId id="457" r:id="rId69"/>
    <p:sldId id="419" r:id="rId70"/>
    <p:sldId id="458" r:id="rId71"/>
    <p:sldId id="421" r:id="rId72"/>
    <p:sldId id="513" r:id="rId73"/>
    <p:sldId id="423" r:id="rId74"/>
    <p:sldId id="514" r:id="rId75"/>
    <p:sldId id="422" r:id="rId76"/>
    <p:sldId id="515" r:id="rId77"/>
    <p:sldId id="424" r:id="rId78"/>
    <p:sldId id="516" r:id="rId79"/>
    <p:sldId id="518" r:id="rId80"/>
    <p:sldId id="517" r:id="rId81"/>
    <p:sldId id="441" r:id="rId82"/>
    <p:sldId id="468" r:id="rId83"/>
    <p:sldId id="427" r:id="rId84"/>
    <p:sldId id="519" r:id="rId85"/>
    <p:sldId id="522" r:id="rId86"/>
    <p:sldId id="521" r:id="rId87"/>
    <p:sldId id="434" r:id="rId88"/>
    <p:sldId id="478" r:id="rId89"/>
    <p:sldId id="429" r:id="rId90"/>
    <p:sldId id="469" r:id="rId91"/>
    <p:sldId id="430" r:id="rId92"/>
    <p:sldId id="470" r:id="rId93"/>
    <p:sldId id="433" r:id="rId94"/>
    <p:sldId id="480" r:id="rId95"/>
    <p:sldId id="432" r:id="rId96"/>
    <p:sldId id="475" r:id="rId97"/>
    <p:sldId id="527" r:id="rId98"/>
    <p:sldId id="520" r:id="rId99"/>
    <p:sldId id="479" r:id="rId100"/>
    <p:sldId id="435" r:id="rId101"/>
    <p:sldId id="523" r:id="rId102"/>
    <p:sldId id="379" r:id="rId103"/>
    <p:sldId id="380" r:id="rId104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164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-62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07" Type="http://schemas.openxmlformats.org/officeDocument/2006/relationships/viewProps" Target="viewProps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87" Type="http://schemas.openxmlformats.org/officeDocument/2006/relationships/slide" Target="slides/slide83.xml"/><Relationship Id="rId102" Type="http://schemas.openxmlformats.org/officeDocument/2006/relationships/slide" Target="slides/slide98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90" Type="http://schemas.openxmlformats.org/officeDocument/2006/relationships/slide" Target="slides/slide86.xml"/><Relationship Id="rId95" Type="http://schemas.openxmlformats.org/officeDocument/2006/relationships/slide" Target="slides/slide9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100" Type="http://schemas.openxmlformats.org/officeDocument/2006/relationships/slide" Target="slides/slide96.xml"/><Relationship Id="rId10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93" Type="http://schemas.openxmlformats.org/officeDocument/2006/relationships/slide" Target="slides/slide89.xml"/><Relationship Id="rId98" Type="http://schemas.openxmlformats.org/officeDocument/2006/relationships/slide" Target="slides/slide9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103" Type="http://schemas.openxmlformats.org/officeDocument/2006/relationships/slide" Target="slides/slide99.xml"/><Relationship Id="rId108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slide" Target="slides/slide87.xml"/><Relationship Id="rId96" Type="http://schemas.openxmlformats.org/officeDocument/2006/relationships/slide" Target="slides/slide9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6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slide" Target="slides/slide90.xml"/><Relationship Id="rId99" Type="http://schemas.openxmlformats.org/officeDocument/2006/relationships/slide" Target="slides/slide95.xml"/><Relationship Id="rId101" Type="http://schemas.openxmlformats.org/officeDocument/2006/relationships/slide" Target="slides/slide9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109" Type="http://schemas.openxmlformats.org/officeDocument/2006/relationships/tableStyles" Target="tableStyles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slide" Target="slides/slide93.xml"/><Relationship Id="rId104" Type="http://schemas.openxmlformats.org/officeDocument/2006/relationships/slide" Target="slides/slide100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224A0-23C0-4E57-9141-FE7DFDDB6CC3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F35-2B7F-4B65-8C8C-EAA55B34350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D577C-C80A-4598-8E01-6AB4CB762BCE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B21B9-7723-4F73-9DDF-E2AB40582732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EAA50-1EBF-4904-A8A6-B3C2E85F58FB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932C-30EE-4730-922A-D83C66BEA476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C5C76-1823-4602-B239-3BD09F5E2AD9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4F81A-E105-4C84-A895-02804CF56797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C2C78-1916-4E60-9969-245C64E403DB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F0773-181B-4087-A9E1-BC2B9CE8C28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1DD04-DC46-4919-AA32-27695BB81935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27A5-910E-4A59-B109-B297D4C315BC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25/02/2018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2678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F80D-2107-45A4-9711-CD0F2A57438E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25/02/2018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3275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86914-0C29-4CFC-AB85-9B85685FAB37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25/02/2018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137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456DF-1812-4DC3-BA8B-C9C157D17D8F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25/02/2018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9182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70E6-577C-48D5-B001-407225393BB5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25/02/2018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294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03D49-12DD-488A-AD9D-B87957F38908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25/02/2018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7418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6CC19-A38D-42A3-A714-22DE96297655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25/02/2018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5746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42634-D193-472A-9C45-05CC95814690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25/02/2018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1762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232C4-0F08-4665-9B4E-E4AC4AFE009E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25/02/2018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0569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187BE-A5DD-4EE9-AA77-B70828C8CAC9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25/02/2018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90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824F4-C696-4142-BE84-C47588132906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25/02/2018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4954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F28AB-71B0-45CE-8204-C96041F5E18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F49B-98FA-41B0-8474-AD37505F82A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4C81F-5620-4E59-BE7A-BB8489FCB86E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17B31-3A49-4F6C-925B-CE22A4661032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DF24-2EF6-48C4-9C26-25201FBF23BA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D4AF-AB7B-45F5-8DCB-EA22F3AE0D95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41071-CD0B-4784-8070-05A90F9D2947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2DEBC-35BE-4DBF-A7E4-F861AD149499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80B7-EF6B-4ECD-9CB6-7759547C1E3C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BA12D-50EA-48CC-9B8C-69278692D7A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87D7-D8F4-4C8E-B51F-A4784B635867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FD293-CAB3-47A1-A7C2-475F5CC3E92A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8278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AD8B0-1ECB-4D86-8F4D-7EE2FD4AE4E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875795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4CE3-B085-433D-A09A-030294A6DEB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6046447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EE7D-D2CA-4285-B28E-DEEF40A577C3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0181743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2F04E-06C6-4236-A075-695A25470E5C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95365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5E5E6-AC20-4A13-9F39-9FDD4B2C7302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98413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ED2B4-2DE2-4E0D-8358-E1289EB0F138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823068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8AEF9-0CE2-4D71-9B6C-FACAE55BA445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0119630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FE31-1178-4A34-AAB5-8BD436A2F3D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5562942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4C75A-0550-4D80-933E-5B34AA82982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0392581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4B28F-223F-4AB8-822F-7CD8A146C82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49840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5BDD4-D875-456D-B3BA-E0C346F8D4B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Texturizer/>
                    </a14:imgEffect>
                    <a14:imgEffect>
                      <a14:sharpenSoften amount="75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4113C-D013-4873-8583-BCC452E4E369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25/02/2018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76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3B502-2C05-4554-A6FD-546091C58682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D2AB793-F7D5-4A95-8B52-4A19A96DAAA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91976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jpg"/><Relationship Id="rId7" Type="http://schemas.microsoft.com/office/2007/relationships/hdphoto" Target="../media/hdphoto3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10" Type="http://schemas.openxmlformats.org/officeDocument/2006/relationships/audio" Target="../media/audio1.wav"/><Relationship Id="rId4" Type="http://schemas.openxmlformats.org/officeDocument/2006/relationships/image" Target="../media/image3.png"/><Relationship Id="rId9" Type="http://schemas.microsoft.com/office/2007/relationships/hdphoto" Target="../media/hdphoto4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9.jpg"/><Relationship Id="rId4" Type="http://schemas.openxmlformats.org/officeDocument/2006/relationships/audio" Target="../media/audio2.wav"/><Relationship Id="rId9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3.wav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7.jp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9.jp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1.jp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6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8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6.jpg"/><Relationship Id="rId5" Type="http://schemas.openxmlformats.org/officeDocument/2006/relationships/image" Target="../media/image55.jpg"/><Relationship Id="rId4" Type="http://schemas.openxmlformats.org/officeDocument/2006/relationships/image" Target="../media/image5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0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2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4.wav"/><Relationship Id="rId5" Type="http://schemas.openxmlformats.org/officeDocument/2006/relationships/image" Target="../media/image64.jpg"/><Relationship Id="rId4" Type="http://schemas.openxmlformats.org/officeDocument/2006/relationships/image" Target="../media/image63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7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5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0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2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6.wd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6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9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2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7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9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1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6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6.wav"/><Relationship Id="rId5" Type="http://schemas.openxmlformats.org/officeDocument/2006/relationships/image" Target="../media/image98.jpg"/><Relationship Id="rId4" Type="http://schemas.openxmlformats.org/officeDocument/2006/relationships/image" Target="../media/image97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0.jp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2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5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7.jp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9.jp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2.jp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5.jp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7.jp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9.jp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2.jp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5.jp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8.jp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1.jp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4.jp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7.wav"/><Relationship Id="rId5" Type="http://schemas.openxmlformats.org/officeDocument/2006/relationships/image" Target="../media/image137.png"/><Relationship Id="rId4" Type="http://schemas.openxmlformats.org/officeDocument/2006/relationships/image" Target="../media/image136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0.jp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3.jp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8.jp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1.jp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4.jp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7.jp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0.jp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3.jp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7.jpg"/></Relationships>
</file>

<file path=ppt/slides/_rels/slide9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69.png"/><Relationship Id="rId5" Type="http://schemas.openxmlformats.org/officeDocument/2006/relationships/image" Target="../media/image168.jpg"/><Relationship Id="rId10" Type="http://schemas.openxmlformats.org/officeDocument/2006/relationships/audio" Target="../media/audio8.wav"/><Relationship Id="rId4" Type="http://schemas.openxmlformats.org/officeDocument/2006/relationships/audio" Target="../media/audio8.wav"/><Relationship Id="rId9" Type="http://schemas.openxmlformats.org/officeDocument/2006/relationships/image" Target="../media/image7.png"/></Relationships>
</file>

<file path=ppt/slides/_rels/slide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1.png"/><Relationship Id="rId10" Type="http://schemas.openxmlformats.org/officeDocument/2006/relationships/image" Target="../media/image1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6.png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persona, pared, sujetando, mujer&#10;&#10;Descripción generada con confianza muy alta">
            <a:extLst>
              <a:ext uri="{FF2B5EF4-FFF2-40B4-BE49-F238E27FC236}">
                <a16:creationId xmlns:a16="http://schemas.microsoft.com/office/drawing/2014/main" id="{A8D372F6-F989-49F7-B9FE-97C4E93BA8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889" b="98889" l="10000" r="90000">
                        <a14:foregroundMark x1="58625" y1="11778" x2="58625" y2="11778"/>
                        <a14:foregroundMark x1="70500" y1="69111" x2="70500" y2="69111"/>
                        <a14:foregroundMark x1="72375" y1="74000" x2="72375" y2="74000"/>
                        <a14:foregroundMark x1="73500" y1="67111" x2="73500" y2="67111"/>
                        <a14:foregroundMark x1="73875" y1="64889" x2="73875" y2="64889"/>
                        <a14:foregroundMark x1="66250" y1="74444" x2="66250" y2="74444"/>
                        <a14:foregroundMark x1="63375" y1="79111" x2="63375" y2="79111"/>
                        <a14:foregroundMark x1="62250" y1="87556" x2="62250" y2="87556"/>
                        <a14:foregroundMark x1="59750" y1="90667" x2="59750" y2="90667"/>
                        <a14:foregroundMark x1="63250" y1="96667" x2="63250" y2="96667"/>
                        <a14:foregroundMark x1="43375" y1="96444" x2="43375" y2="96444"/>
                        <a14:foregroundMark x1="30750" y1="92222" x2="30750" y2="92222"/>
                        <a14:foregroundMark x1="30250" y1="89111" x2="30250" y2="89111"/>
                        <a14:foregroundMark x1="29750" y1="91333" x2="29750" y2="91333"/>
                        <a14:foregroundMark x1="28000" y1="93111" x2="28000" y2="93111"/>
                        <a14:foregroundMark x1="27375" y1="93333" x2="27375" y2="93333"/>
                        <a14:foregroundMark x1="28750" y1="60889" x2="28750" y2="60889"/>
                        <a14:foregroundMark x1="39000" y1="34000" x2="39000" y2="34000"/>
                        <a14:foregroundMark x1="17500" y1="52222" x2="17500" y2="52222"/>
                        <a14:foregroundMark x1="16750" y1="49111" x2="16750" y2="49111"/>
                        <a14:foregroundMark x1="44625" y1="98889" x2="44625" y2="98889"/>
                        <a14:foregroundMark x1="62000" y1="6889" x2="62000" y2="6889"/>
                        <a14:backgroundMark x1="72375" y1="40444" x2="72375" y2="40444"/>
                        <a14:backgroundMark x1="71875" y1="42444" x2="71875" y2="42444"/>
                        <a14:backgroundMark x1="41000" y1="87556" x2="41000" y2="87556"/>
                        <a14:backgroundMark x1="55750" y1="11111" x2="55750" y2="11111"/>
                        <a14:backgroundMark x1="56625" y1="10222" x2="56625" y2="10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349" y="2092270"/>
            <a:ext cx="8473268" cy="4766213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776670B-2205-4E13-BC2E-4A3C5C65F4CC}"/>
              </a:ext>
            </a:extLst>
          </p:cNvPr>
          <p:cNvSpPr txBox="1"/>
          <p:nvPr/>
        </p:nvSpPr>
        <p:spPr>
          <a:xfrm>
            <a:off x="0" y="471946"/>
            <a:ext cx="12191999" cy="738664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conoceremos la historia de un </a:t>
            </a:r>
            <a:r>
              <a:rPr kumimoji="0" lang="es-ES" sz="2800" b="1" i="0" u="none" strike="noStrike" kern="1200" cap="none" spc="0" normalizeH="0" baseline="0" noProof="0" dirty="0" err="1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Britanico</a:t>
            </a: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un </a:t>
            </a:r>
            <a:r>
              <a:rPr kumimoji="0" lang="es-ES" sz="2800" b="1" i="0" u="none" strike="noStrike" kern="1200" cap="none" spc="0" normalizeH="0" baseline="0" noProof="0" dirty="0" err="1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curriculum</a:t>
            </a: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sorprendente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área del Motociclismo deportivo y Campeón de F1 en 1964…</a:t>
            </a:r>
            <a:endParaRPr kumimoji="0" lang="es-MX" sz="2800" b="1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321186" y="1767695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John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Surtees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 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7762993" y="69318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 rot="20046455">
            <a:off x="-4804" y="5543336"/>
            <a:ext cx="6258445" cy="613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600" b="1" i="0" u="none" strike="noStrike" cap="none" spc="0" normalizeH="0" baseline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A1E12A6-1E4F-4A3E-AC07-51A906BD8DD7}"/>
              </a:ext>
            </a:extLst>
          </p:cNvPr>
          <p:cNvSpPr txBox="1"/>
          <p:nvPr/>
        </p:nvSpPr>
        <p:spPr>
          <a:xfrm>
            <a:off x="1306551" y="2949539"/>
            <a:ext cx="5102943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9º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1964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C99DD9A1-1A4F-4346-9229-C6BBF10627A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11" b="89474" l="3323" r="89426">
                        <a14:foregroundMark x1="85498" y1="51974" x2="85498" y2="51974"/>
                        <a14:foregroundMark x1="82477" y1="46053" x2="82477" y2="46053"/>
                        <a14:foregroundMark x1="8157" y1="51316" x2="8157" y2="51316"/>
                        <a14:foregroundMark x1="3323" y1="55921" x2="3323" y2="55921"/>
                        <a14:foregroundMark x1="38671" y1="37500" x2="38671" y2="37500"/>
                        <a14:foregroundMark x1="39577" y1="31579" x2="39577" y2="31579"/>
                        <a14:foregroundMark x1="39577" y1="31579" x2="39577" y2="31579"/>
                        <a14:foregroundMark x1="38671" y1="36842" x2="38671" y2="36842"/>
                        <a14:foregroundMark x1="38369" y1="39474" x2="38369" y2="39474"/>
                        <a14:foregroundMark x1="39879" y1="40132" x2="39879" y2="40132"/>
                        <a14:foregroundMark x1="39577" y1="40132" x2="39577" y2="40132"/>
                        <a14:foregroundMark x1="38671" y1="42763" x2="38671" y2="42763"/>
                        <a14:foregroundMark x1="39879" y1="38158" x2="39879" y2="38158"/>
                        <a14:foregroundMark x1="40785" y1="34868" x2="40785" y2="34868"/>
                        <a14:foregroundMark x1="40785" y1="33553" x2="40785" y2="33553"/>
                        <a14:foregroundMark x1="41088" y1="32237" x2="41088" y2="32237"/>
                        <a14:foregroundMark x1="41994" y1="34868" x2="41994" y2="34868"/>
                        <a14:foregroundMark x1="39577" y1="40132" x2="39577" y2="40132"/>
                        <a14:foregroundMark x1="38671" y1="41447" x2="38671" y2="41447"/>
                        <a14:foregroundMark x1="30211" y1="48026" x2="30211" y2="48026"/>
                        <a14:foregroundMark x1="33233" y1="47368" x2="33233" y2="47368"/>
                        <a14:foregroundMark x1="34441" y1="46711" x2="34441" y2="46711"/>
                        <a14:foregroundMark x1="38671" y1="49342" x2="38671" y2="49342"/>
                        <a14:foregroundMark x1="39275" y1="46711" x2="39275" y2="46711"/>
                        <a14:foregroundMark x1="39577" y1="30921" x2="39577" y2="30921"/>
                        <a14:foregroundMark x1="39275" y1="32237" x2="39275" y2="32237"/>
                        <a14:foregroundMark x1="39275" y1="33553" x2="39275" y2="33553"/>
                        <a14:foregroundMark x1="39275" y1="32237" x2="39275" y2="32237"/>
                        <a14:backgroundMark x1="40181" y1="34211" x2="40181" y2="34211"/>
                        <a14:backgroundMark x1="39275" y1="30921" x2="39275" y2="30921"/>
                        <a14:backgroundMark x1="38973" y1="31579" x2="38973" y2="31579"/>
                        <a14:backgroundMark x1="39577" y1="32237" x2="39577" y2="32237"/>
                        <a14:backgroundMark x1="39577" y1="36184" x2="39577" y2="36184"/>
                        <a14:backgroundMark x1="38973" y1="38158" x2="38973" y2="38158"/>
                        <a14:backgroundMark x1="38973" y1="40132" x2="38973" y2="401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303" r="8792" b="22793"/>
          <a:stretch/>
        </p:blipFill>
        <p:spPr>
          <a:xfrm>
            <a:off x="12177773" y="3011480"/>
            <a:ext cx="2778556" cy="859344"/>
          </a:xfrm>
          <a:prstGeom prst="rect">
            <a:avLst/>
          </a:prstGeom>
        </p:spPr>
      </p:pic>
      <p:pic>
        <p:nvPicPr>
          <p:cNvPr id="3" name="Imagen 2" descr="Imagen que contiene motocicleta&#10;&#10;Descripción generada con confianza muy alta">
            <a:extLst>
              <a:ext uri="{FF2B5EF4-FFF2-40B4-BE49-F238E27FC236}">
                <a16:creationId xmlns:a16="http://schemas.microsoft.com/office/drawing/2014/main" id="{CE1D7E92-4A66-4ED9-A090-67A86D6363C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1767" y="2749507"/>
            <a:ext cx="1373218" cy="137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80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2" name="HIMNO DEL REINO UNIDO-Eaglenest-1.wav"/>
          </p:stSnd>
        </p:sndAc>
      </p:transition>
    </mc:Choice>
    <mc:Fallback xmlns="">
      <p:transition spd="slow" advTm="0">
        <p:fade/>
        <p:sndAc>
          <p:stSnd>
            <p:snd r:embed="rId10" name="HIMNO DEL REINO UNIDO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6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397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407"/>
                            </p:stCondLst>
                            <p:childTnLst>
                              <p:par>
                                <p:cTn id="5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5" animBg="1"/>
      <p:bldP spid="6" grpId="0"/>
      <p:bldP spid="7" grpId="0"/>
      <p:bldP spid="9" grpId="0"/>
      <p:bldP spid="10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1000" t="7000" r="40000" b="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8532178" y="5059363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27E7827-3115-4C82-BA7A-10E8222B78FA}"/>
              </a:ext>
            </a:extLst>
          </p:cNvPr>
          <p:cNvSpPr/>
          <p:nvPr/>
        </p:nvSpPr>
        <p:spPr>
          <a:xfrm>
            <a:off x="7355840" y="714376"/>
            <a:ext cx="4717098" cy="404395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John </a:t>
            </a: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Surtees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Motociclismo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1955,1956,1957,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1958, 1959 y1960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Y 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964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25283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3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0000"/>
            <a:lum/>
          </a:blip>
          <a:srcRect/>
          <a:stretch>
            <a:fillRect l="3000" t="22000" r="34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B74151B0-7F65-40A3-8F92-42B2B1C474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84" y="1472813"/>
            <a:ext cx="7620000" cy="516255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9089394" y="4202116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6" name="1 Rectángulo">
            <a:extLst>
              <a:ext uri="{FF2B5EF4-FFF2-40B4-BE49-F238E27FC236}">
                <a16:creationId xmlns:a16="http://schemas.microsoft.com/office/drawing/2014/main" id="{FAF0EFA3-8AF4-4E02-AC67-1F31B77C6070}"/>
              </a:ext>
            </a:extLst>
          </p:cNvPr>
          <p:cNvSpPr/>
          <p:nvPr/>
        </p:nvSpPr>
        <p:spPr>
          <a:xfrm>
            <a:off x="0" y="414342"/>
            <a:ext cx="12192000" cy="98488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John Surtes </a:t>
            </a: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MultiCampeón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Motociclismo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1955,1956,1956,1957, 1958, 1959 y 1960</a:t>
            </a: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8243888" y="2224096"/>
            <a:ext cx="3948112" cy="14157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Y 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964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08460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Surtees P-Eaglenest-1.wav"/>
          </p:stSnd>
        </p:sndAc>
      </p:transition>
    </mc:Choice>
    <mc:Fallback xmlns="">
      <p:transition spd="slow" advClick="0" advTm="0">
        <p:fade/>
        <p:sndAc>
          <p:stSnd>
            <p:snd r:embed="rId9" name="Surtees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005"/>
                            </p:stCondLst>
                            <p:childTnLst>
                              <p:par>
                                <p:cTn id="56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6" grpId="0"/>
      <p:bldP spid="16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>
            <a:extLst>
              <a:ext uri="{FF2B5EF4-FFF2-40B4-BE49-F238E27FC236}">
                <a16:creationId xmlns:a16="http://schemas.microsoft.com/office/drawing/2014/main" id="{9B42379A-6B52-4CFB-B152-0EC410EA1BA0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10AB0BC-24D7-4D8C-94B2-69FC8B98562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83" b="13333"/>
          <a:stretch/>
        </p:blipFill>
        <p:spPr>
          <a:xfrm>
            <a:off x="452271" y="-242892"/>
            <a:ext cx="10785932" cy="60333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002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urtes 1-Eaglenest-1.wav"/>
          </p:stSnd>
        </p:sndAc>
      </p:transition>
    </mc:Choice>
    <mc:Fallback xmlns="">
      <p:transition spd="slow" advTm="0">
        <p:fade/>
        <p:sndAc>
          <p:stSnd>
            <p:snd r:embed="rId5" name="Surtes 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>
            <a:extLst>
              <a:ext uri="{FF2B5EF4-FFF2-40B4-BE49-F238E27FC236}">
                <a16:creationId xmlns:a16="http://schemas.microsoft.com/office/drawing/2014/main" id="{AE35E9D9-22C4-49E1-89C4-EC1FFC7BB86E}"/>
              </a:ext>
            </a:extLst>
          </p:cNvPr>
          <p:cNvGrpSpPr/>
          <p:nvPr/>
        </p:nvGrpSpPr>
        <p:grpSpPr>
          <a:xfrm>
            <a:off x="8139237" y="899230"/>
            <a:ext cx="3739406" cy="5085941"/>
            <a:chOff x="8139237" y="677550"/>
            <a:chExt cx="3739406" cy="5085941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DEF70D01-FF8C-4D7D-B52F-C6B31615A3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95854" y="1108362"/>
              <a:ext cx="3221381" cy="4322620"/>
            </a:xfrm>
            <a:prstGeom prst="rect">
              <a:avLst/>
            </a:prstGeom>
          </p:spPr>
        </p:pic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194A9D6F-4464-4B95-822C-D22A36B245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9237" y="677550"/>
              <a:ext cx="3739406" cy="5085941"/>
            </a:xfrm>
            <a:prstGeom prst="rect">
              <a:avLst/>
            </a:prstGeom>
          </p:spPr>
        </p:pic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31C7AC57-82F9-42AD-B62F-97D8C286C85C}"/>
              </a:ext>
            </a:extLst>
          </p:cNvPr>
          <p:cNvSpPr/>
          <p:nvPr/>
        </p:nvSpPr>
        <p:spPr>
          <a:xfrm>
            <a:off x="4089468" y="369332"/>
            <a:ext cx="4062310" cy="6199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6000" dirty="0">
                <a:ln>
                  <a:solidFill>
                    <a:srgbClr val="C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John </a:t>
            </a:r>
            <a:r>
              <a:rPr lang="es-MX" sz="6000" dirty="0" err="1">
                <a:ln>
                  <a:solidFill>
                    <a:srgbClr val="C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endParaRPr lang="es-MX" sz="6000" dirty="0">
              <a:ln>
                <a:solidFill>
                  <a:srgbClr val="C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800"/>
              </a:lnSpc>
            </a:pP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MX" sz="4400" b="1" dirty="0">
                <a:solidFill>
                  <a:srgbClr val="C00000"/>
                </a:solidFill>
                <a:latin typeface="Edwardian Script ITC" panose="030303020407070D0804" pitchFamily="66" charset="0"/>
              </a:rPr>
              <a:t>Datos personales</a:t>
            </a:r>
          </a:p>
          <a:p>
            <a:pPr algn="ctr">
              <a:lnSpc>
                <a:spcPts val="2800"/>
              </a:lnSpc>
            </a:pP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Nacionalidad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Británico</a:t>
            </a:r>
          </a:p>
          <a:p>
            <a:pPr algn="ctr">
              <a:lnSpc>
                <a:spcPts val="2800"/>
              </a:lnSpc>
            </a:pP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Nació</a:t>
            </a:r>
          </a:p>
          <a:p>
            <a:pPr algn="ctr">
              <a:lnSpc>
                <a:spcPts val="2800"/>
              </a:lnSpc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Tatsfield,</a:t>
            </a:r>
            <a:r>
              <a:rPr lang="es-ES" sz="2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Surrey</a:t>
            </a:r>
          </a:p>
          <a:p>
            <a:pPr algn="ctr">
              <a:lnSpc>
                <a:spcPts val="2800"/>
              </a:lnSpc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11 de febrero</a:t>
            </a:r>
            <a:r>
              <a:rPr lang="es-ES" sz="2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s-ES" sz="2800" dirty="0"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 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1934</a:t>
            </a:r>
          </a:p>
          <a:p>
            <a:pPr algn="ctr">
              <a:lnSpc>
                <a:spcPts val="2800"/>
              </a:lnSpc>
            </a:pP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Carrera deportiva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Palmarés general</a:t>
            </a:r>
          </a:p>
          <a:p>
            <a:pPr algn="ctr">
              <a:lnSpc>
                <a:spcPts val="2800"/>
              </a:lnSpc>
            </a:pP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Competiciones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Fórmula 1</a:t>
            </a: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7F7A0395-57DD-4C5A-9E1E-3DF709C2BE80}"/>
              </a:ext>
            </a:extLst>
          </p:cNvPr>
          <p:cNvGrpSpPr/>
          <p:nvPr/>
        </p:nvGrpSpPr>
        <p:grpSpPr>
          <a:xfrm>
            <a:off x="339132" y="677555"/>
            <a:ext cx="3739406" cy="5650674"/>
            <a:chOff x="775855" y="96982"/>
            <a:chExt cx="4738254" cy="6761018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3192EEB6-20A7-4F34-9E1A-807F8DAD482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0653" y="553344"/>
              <a:ext cx="4142508" cy="5770609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2D2EC4EB-C364-4587-B72C-5F5AC65A98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855" y="96982"/>
              <a:ext cx="4738254" cy="6761018"/>
            </a:xfrm>
            <a:prstGeom prst="rect">
              <a:avLst/>
            </a:prstGeom>
          </p:spPr>
        </p:pic>
      </p:grp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0D67E60-B26B-4264-B267-2C0212AAEFB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99623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8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506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>
            <a:extLst>
              <a:ext uri="{FF2B5EF4-FFF2-40B4-BE49-F238E27FC236}">
                <a16:creationId xmlns:a16="http://schemas.microsoft.com/office/drawing/2014/main" id="{5EFF259D-E159-40B9-9886-13781B0BA5F1}"/>
              </a:ext>
            </a:extLst>
          </p:cNvPr>
          <p:cNvGrpSpPr/>
          <p:nvPr/>
        </p:nvGrpSpPr>
        <p:grpSpPr>
          <a:xfrm>
            <a:off x="339153" y="570508"/>
            <a:ext cx="4132270" cy="5760034"/>
            <a:chOff x="339153" y="677555"/>
            <a:chExt cx="3739406" cy="5238336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FE9062D8-5F42-4632-A98C-9427CD439F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327" y="1065068"/>
              <a:ext cx="3327149" cy="4454996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2D2EC4EB-C364-4587-B72C-5F5AC65A98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9153" y="677555"/>
              <a:ext cx="3739406" cy="5238336"/>
            </a:xfrm>
            <a:prstGeom prst="rect">
              <a:avLst/>
            </a:prstGeom>
          </p:spPr>
        </p:pic>
      </p:grpSp>
      <p:sp>
        <p:nvSpPr>
          <p:cNvPr id="12" name="Rectángulo 11">
            <a:extLst>
              <a:ext uri="{FF2B5EF4-FFF2-40B4-BE49-F238E27FC236}">
                <a16:creationId xmlns:a16="http://schemas.microsoft.com/office/drawing/2014/main" id="{2DD03AB0-5946-40CD-A11F-4E465C2A1122}"/>
              </a:ext>
            </a:extLst>
          </p:cNvPr>
          <p:cNvSpPr/>
          <p:nvPr/>
        </p:nvSpPr>
        <p:spPr>
          <a:xfrm>
            <a:off x="4471423" y="528943"/>
            <a:ext cx="364241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Años en activo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1960-1972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9CE7338B-BDB2-4683-83FF-059F0781F9C2}"/>
              </a:ext>
            </a:extLst>
          </p:cNvPr>
          <p:cNvSpPr/>
          <p:nvPr/>
        </p:nvSpPr>
        <p:spPr>
          <a:xfrm>
            <a:off x="4471423" y="1581469"/>
            <a:ext cx="3642414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Equipos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Lotus,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Cooper,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Lola,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Ferrari,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Maserati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Honda,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BRM,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McLaren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1C3083C-A47F-4B38-A36D-FA6103DACB7E}"/>
              </a:ext>
            </a:extLst>
          </p:cNvPr>
          <p:cNvSpPr/>
          <p:nvPr/>
        </p:nvSpPr>
        <p:spPr>
          <a:xfrm>
            <a:off x="4471423" y="5520064"/>
            <a:ext cx="364241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Carreras comenzadas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112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0D67E60-B26B-4264-B267-2C0212AAEFB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44C0D13B-E655-423D-B314-CE655E2455F9}"/>
              </a:ext>
            </a:extLst>
          </p:cNvPr>
          <p:cNvGrpSpPr/>
          <p:nvPr/>
        </p:nvGrpSpPr>
        <p:grpSpPr>
          <a:xfrm>
            <a:off x="8113837" y="552854"/>
            <a:ext cx="3750969" cy="5777687"/>
            <a:chOff x="8125400" y="677550"/>
            <a:chExt cx="3739406" cy="5650674"/>
          </a:xfrm>
        </p:grpSpPr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974B5D0D-6947-475A-84E8-419459FE857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16819" y="851798"/>
              <a:ext cx="3517981" cy="5285766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CEB6233C-5D12-43C1-88AB-B6840EEACA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5400" y="677550"/>
              <a:ext cx="3739406" cy="56506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01318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/>
      <p:bldP spid="13" grpId="0" uiExpand="1"/>
      <p:bldP spid="14" grpId="0" uiExpand="1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>
            <a:extLst>
              <a:ext uri="{FF2B5EF4-FFF2-40B4-BE49-F238E27FC236}">
                <a16:creationId xmlns:a16="http://schemas.microsoft.com/office/drawing/2014/main" id="{30649C4D-E4A4-42C4-A6F0-01E4B9B9338F}"/>
              </a:ext>
            </a:extLst>
          </p:cNvPr>
          <p:cNvGrpSpPr/>
          <p:nvPr/>
        </p:nvGrpSpPr>
        <p:grpSpPr>
          <a:xfrm>
            <a:off x="124691" y="692736"/>
            <a:ext cx="4184522" cy="5470814"/>
            <a:chOff x="124691" y="263235"/>
            <a:chExt cx="4378036" cy="5763491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796F8B51-6BB5-46DC-A7EE-9AFB8C1399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347" y="703234"/>
              <a:ext cx="3846058" cy="4902084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2D2EC4EB-C364-4587-B72C-5F5AC65A98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691" y="263235"/>
              <a:ext cx="4378036" cy="5763491"/>
            </a:xfrm>
            <a:prstGeom prst="rect">
              <a:avLst/>
            </a:prstGeom>
          </p:spPr>
        </p:pic>
      </p:grp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0D67E60-B26B-4264-B267-2C0212AAEFB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77DE31F2-860C-4A07-966E-454BD621EF1B}"/>
              </a:ext>
            </a:extLst>
          </p:cNvPr>
          <p:cNvGrpSpPr/>
          <p:nvPr/>
        </p:nvGrpSpPr>
        <p:grpSpPr>
          <a:xfrm>
            <a:off x="8182663" y="982357"/>
            <a:ext cx="3682143" cy="4901317"/>
            <a:chOff x="7536873" y="677550"/>
            <a:chExt cx="4327933" cy="5650674"/>
          </a:xfrm>
        </p:grpSpPr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CEB6233C-5D12-43C1-88AB-B6840EEACA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6873" y="677550"/>
              <a:ext cx="4327933" cy="5650674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6B7F7CD6-E595-4CCE-99D2-4451F7415C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103"/>
            <a:stretch/>
          </p:blipFill>
          <p:spPr>
            <a:xfrm>
              <a:off x="7802865" y="1149933"/>
              <a:ext cx="3812556" cy="5005789"/>
            </a:xfrm>
            <a:prstGeom prst="rect">
              <a:avLst/>
            </a:prstGeom>
          </p:spPr>
        </p:pic>
      </p:grpSp>
      <p:sp>
        <p:nvSpPr>
          <p:cNvPr id="16" name="Rectángulo 15">
            <a:extLst>
              <a:ext uri="{FF2B5EF4-FFF2-40B4-BE49-F238E27FC236}">
                <a16:creationId xmlns:a16="http://schemas.microsoft.com/office/drawing/2014/main" id="{44EEC270-9B3A-4CB0-B4B7-7D2299176353}"/>
              </a:ext>
            </a:extLst>
          </p:cNvPr>
          <p:cNvSpPr/>
          <p:nvPr/>
        </p:nvSpPr>
        <p:spPr>
          <a:xfrm>
            <a:off x="4111016" y="1738609"/>
            <a:ext cx="408116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Primera victoria	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Gran Premio de Alemania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1963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7D3343DF-19E7-4186-B075-21F640BA07C1}"/>
              </a:ext>
            </a:extLst>
          </p:cNvPr>
          <p:cNvSpPr/>
          <p:nvPr/>
        </p:nvSpPr>
        <p:spPr>
          <a:xfrm>
            <a:off x="4091713" y="2998107"/>
            <a:ext cx="4037578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Campeonatos mundiales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 (1964)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7C6F7890-8CDA-4F41-8666-6BA9BE310EED}"/>
              </a:ext>
            </a:extLst>
          </p:cNvPr>
          <p:cNvSpPr/>
          <p:nvPr/>
        </p:nvSpPr>
        <p:spPr>
          <a:xfrm>
            <a:off x="4101496" y="528930"/>
            <a:ext cx="408116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Primera carrera	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Gran Premio de Mónaco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1960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8E0ADC4E-F08B-47DC-A524-53194B8F2125}"/>
              </a:ext>
            </a:extLst>
          </p:cNvPr>
          <p:cNvSpPr/>
          <p:nvPr/>
        </p:nvSpPr>
        <p:spPr>
          <a:xfrm>
            <a:off x="4072657" y="4036343"/>
            <a:ext cx="4037578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Victorias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6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916CD01-8D97-4195-9134-C61CC7137433}"/>
              </a:ext>
            </a:extLst>
          </p:cNvPr>
          <p:cNvSpPr/>
          <p:nvPr/>
        </p:nvSpPr>
        <p:spPr>
          <a:xfrm>
            <a:off x="4082310" y="5024460"/>
            <a:ext cx="404696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4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Poles</a:t>
            </a:r>
            <a:endParaRPr lang="es-MX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8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7A6C8707-F0B3-4732-943A-8A3C8AA7841A}"/>
              </a:ext>
            </a:extLst>
          </p:cNvPr>
          <p:cNvSpPr/>
          <p:nvPr/>
        </p:nvSpPr>
        <p:spPr>
          <a:xfrm>
            <a:off x="4077527" y="5905527"/>
            <a:ext cx="404696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Vueltas rápidas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11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39569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912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40D67E60-B26B-4264-B267-2C0212AAEFB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8D1A2D83-AA20-4A89-86D6-ADE3C71E58BA}"/>
              </a:ext>
            </a:extLst>
          </p:cNvPr>
          <p:cNvGrpSpPr/>
          <p:nvPr/>
        </p:nvGrpSpPr>
        <p:grpSpPr>
          <a:xfrm>
            <a:off x="8103301" y="552855"/>
            <a:ext cx="3775360" cy="5762394"/>
            <a:chOff x="8125400" y="677550"/>
            <a:chExt cx="3739406" cy="5650674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36E1951A-1B04-4CF6-B42C-F653F8EA61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06430" y="848979"/>
              <a:ext cx="3552774" cy="5351366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CEB6233C-5D12-43C1-88AB-B6840EEACA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5400" y="677550"/>
              <a:ext cx="3739406" cy="5650674"/>
            </a:xfrm>
            <a:prstGeom prst="rect">
              <a:avLst/>
            </a:prstGeom>
          </p:spPr>
        </p:pic>
      </p:grpSp>
      <p:sp>
        <p:nvSpPr>
          <p:cNvPr id="9" name="Rectángulo 8">
            <a:extLst>
              <a:ext uri="{FF2B5EF4-FFF2-40B4-BE49-F238E27FC236}">
                <a16:creationId xmlns:a16="http://schemas.microsoft.com/office/drawing/2014/main" id="{C7791928-72EA-4BCD-9DFF-42D3246CF80C}"/>
              </a:ext>
            </a:extLst>
          </p:cNvPr>
          <p:cNvSpPr/>
          <p:nvPr/>
        </p:nvSpPr>
        <p:spPr>
          <a:xfrm>
            <a:off x="4070643" y="728659"/>
            <a:ext cx="404696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Podios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24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17813DC-0E15-4AAE-BB19-75D685B91AC1}"/>
              </a:ext>
            </a:extLst>
          </p:cNvPr>
          <p:cNvSpPr/>
          <p:nvPr/>
        </p:nvSpPr>
        <p:spPr>
          <a:xfrm>
            <a:off x="4056337" y="3300445"/>
            <a:ext cx="404696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Última carrera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Gran Premio de Italia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1972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6EF11CF4-22B2-47BA-B700-BA7A126C85D5}"/>
              </a:ext>
            </a:extLst>
          </p:cNvPr>
          <p:cNvSpPr/>
          <p:nvPr/>
        </p:nvSpPr>
        <p:spPr>
          <a:xfrm>
            <a:off x="4061258" y="1719564"/>
            <a:ext cx="408116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Última victoria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Gran Premio de Italia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1967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716B4044-94AC-4F03-ACC7-1A36995111A7}"/>
              </a:ext>
            </a:extLst>
          </p:cNvPr>
          <p:cNvSpPr/>
          <p:nvPr/>
        </p:nvSpPr>
        <p:spPr>
          <a:xfrm>
            <a:off x="4056490" y="4786625"/>
            <a:ext cx="4081167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Falleció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ES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Londres Inglaterra,</a:t>
            </a:r>
          </a:p>
          <a:p>
            <a:pPr algn="ctr">
              <a:lnSpc>
                <a:spcPts val="2800"/>
              </a:lnSpc>
            </a:pPr>
            <a:r>
              <a:rPr lang="es-ES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10 de marzo de 2017</a:t>
            </a:r>
          </a:p>
          <a:p>
            <a:pPr algn="ctr">
              <a:lnSpc>
                <a:spcPts val="2800"/>
              </a:lnSpc>
            </a:pPr>
            <a:r>
              <a:rPr lang="es-ES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 panose="020B0604020202020204" pitchFamily="34" charset="0"/>
              </a:rPr>
              <a:t>(83 años)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7C81F221-A8EF-4EF6-A1C4-7C9D66DA3FE4}"/>
              </a:ext>
            </a:extLst>
          </p:cNvPr>
          <p:cNvGrpSpPr/>
          <p:nvPr/>
        </p:nvGrpSpPr>
        <p:grpSpPr>
          <a:xfrm>
            <a:off x="334550" y="554175"/>
            <a:ext cx="4154323" cy="5761074"/>
            <a:chOff x="4045526" y="387927"/>
            <a:chExt cx="4073237" cy="5583382"/>
          </a:xfrm>
        </p:grpSpPr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37901429-7164-49FA-BCC6-E9471E0176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12478" y="803555"/>
              <a:ext cx="3536018" cy="4738264"/>
            </a:xfrm>
            <a:prstGeom prst="rect">
              <a:avLst/>
            </a:prstGeom>
          </p:spPr>
        </p:pic>
        <p:pic>
          <p:nvPicPr>
            <p:cNvPr id="17" name="Imagen 16">
              <a:extLst>
                <a:ext uri="{FF2B5EF4-FFF2-40B4-BE49-F238E27FC236}">
                  <a16:creationId xmlns:a16="http://schemas.microsoft.com/office/drawing/2014/main" id="{8C29C09C-28D9-48EF-9CA5-E28BBAA1B0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5526" y="387927"/>
              <a:ext cx="4073237" cy="558338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00635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2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9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808BF444-497D-4A02-B192-D2454FE53D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" t="1942" r="2837" b="3218"/>
          <a:stretch/>
        </p:blipFill>
        <p:spPr>
          <a:xfrm>
            <a:off x="346362" y="96979"/>
            <a:ext cx="5583382" cy="39682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15C48198-62E8-4E47-A26D-E1A5956213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145" y="2045183"/>
            <a:ext cx="5658167" cy="43002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648690" y="4211765"/>
            <a:ext cx="304800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Fue un piloto británico,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único en la historia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convertirse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Campeón Mundial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Motociclismo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7 ocasiones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7A41229-85FB-4060-B733-32ED3D310680}"/>
              </a:ext>
            </a:extLst>
          </p:cNvPr>
          <p:cNvSpPr/>
          <p:nvPr/>
        </p:nvSpPr>
        <p:spPr>
          <a:xfrm>
            <a:off x="7301346" y="1496283"/>
            <a:ext cx="38931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Campeón mundial </a:t>
            </a: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fórmula 1.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2305037-7D09-4D6D-B868-9DF8FCF0916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80253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62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1615E39-E0A8-41F9-B1DE-F0A0CD7CA5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651" y="568036"/>
            <a:ext cx="7121536" cy="5777346"/>
          </a:xfrm>
          <a:prstGeom prst="rect">
            <a:avLst/>
          </a:prstGeom>
          <a:ln w="127000" cap="rnd">
            <a:solidFill>
              <a:schemeClr val="bg2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444CF3B-4EEC-4D79-8CAD-6005B5E23C1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81224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302327" y="55412"/>
            <a:ext cx="10889674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 década de 1950, obtuvo tres títulos en el Campeonato Mundial  de Motociclismo en la clase 350 cc 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BBAF127-C055-412D-9302-6E3287F749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8" r="2885"/>
          <a:stretch/>
        </p:blipFill>
        <p:spPr>
          <a:xfrm>
            <a:off x="290948" y="926522"/>
            <a:ext cx="6273555" cy="4999238"/>
          </a:xfrm>
          <a:prstGeom prst="rect">
            <a:avLst/>
          </a:prstGeom>
          <a:ln w="177800">
            <a:solidFill>
              <a:schemeClr val="accent6">
                <a:lumMod val="5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90E5DB4-92DA-4281-87C1-AB41080611E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3" r="2709" b="4390"/>
          <a:stretch/>
        </p:blipFill>
        <p:spPr>
          <a:xfrm>
            <a:off x="5625317" y="803559"/>
            <a:ext cx="6414283" cy="51954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D6658446-2E72-4EDE-88CE-0FFC018B8A30}"/>
              </a:ext>
            </a:extLst>
          </p:cNvPr>
          <p:cNvSpPr/>
          <p:nvPr/>
        </p:nvSpPr>
        <p:spPr>
          <a:xfrm>
            <a:off x="1" y="6303829"/>
            <a:ext cx="12191999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cuatro títulos 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Campeonato Mundial de Motociclismo en la clase 500 cc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C3C94F7-6F26-48FF-B21E-D025EE0CF9F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11151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FD99672-189B-4C79-9463-155F35B879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579" y="1565562"/>
            <a:ext cx="6455912" cy="43807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B49377B-4040-4540-87F8-A0C8CEF406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7519" y="465940"/>
            <a:ext cx="6439552" cy="47572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9F3DBDB-CAA4-45D0-A6D4-7E6C922525C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46191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303814" y="1704111"/>
            <a:ext cx="54864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Luego fue campeón mundial de Fórmula 1 en 1964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26F0DAD-F4F2-4344-B537-575DD9205C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6" y="573817"/>
            <a:ext cx="5777338" cy="38592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F311A1E-F6BA-4515-93D7-88D81C265D8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3"/>
          <a:stretch/>
        </p:blipFill>
        <p:spPr>
          <a:xfrm>
            <a:off x="6248399" y="2589147"/>
            <a:ext cx="5744179" cy="37146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0331AB2B-875C-4E65-A416-B936E3966339}"/>
              </a:ext>
            </a:extLst>
          </p:cNvPr>
          <p:cNvSpPr/>
          <p:nvPr/>
        </p:nvSpPr>
        <p:spPr>
          <a:xfrm>
            <a:off x="2715491" y="5375560"/>
            <a:ext cx="33805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subcampeón en 1966.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909B517-8375-42AD-9AB2-D92154E9986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12660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6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37ECC85-EF1A-45A0-9D74-97836415704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3"/>
          <a:stretch/>
        </p:blipFill>
        <p:spPr>
          <a:xfrm>
            <a:off x="194214" y="2535379"/>
            <a:ext cx="5795466" cy="382097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2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CD592F8-A2A6-4019-A873-3127781E57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70"/>
          <a:stretch/>
        </p:blipFill>
        <p:spPr>
          <a:xfrm>
            <a:off x="6276102" y="568052"/>
            <a:ext cx="5721927" cy="39880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2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3128D35-EA7E-419E-8265-A5A726C5620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2802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174402" y="346365"/>
            <a:ext cx="57959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Además ganó las 12 Horas de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Sebring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de 1963.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6DA9019-41B6-46ED-8AF9-75DE1A6A4C94}"/>
              </a:ext>
            </a:extLst>
          </p:cNvPr>
          <p:cNvSpPr/>
          <p:nvPr/>
        </p:nvSpPr>
        <p:spPr>
          <a:xfrm>
            <a:off x="235534" y="1842647"/>
            <a:ext cx="50846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el campeonato de la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CanAm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en 1966.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790A4E9-DF6E-4046-8DEE-E7C38DC225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29"/>
          <a:stretch/>
        </p:blipFill>
        <p:spPr>
          <a:xfrm>
            <a:off x="207826" y="2407433"/>
            <a:ext cx="5735774" cy="38963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B48C652-D8C0-4943-9B05-39D7B4FED8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402" y="916734"/>
            <a:ext cx="5807480" cy="37938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07D15D8-3515-4C35-ACD7-1D6ABB83A4C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93425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7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629EBBB-9AD1-42C3-939E-5A0C50BE2B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447" y="1510138"/>
            <a:ext cx="5834589" cy="38654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0E28806-8AE6-4061-842F-D3DC721B848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20"/>
          <a:stretch/>
        </p:blipFill>
        <p:spPr>
          <a:xfrm>
            <a:off x="214373" y="2024543"/>
            <a:ext cx="5784646" cy="28106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5885C34-B21E-41A4-8CDC-5F9AA2F0B5B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63135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7D380EBE-33BF-46BE-BF66-F42F1D8DA7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212" y="1374014"/>
            <a:ext cx="5727715" cy="49458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4249038"/>
            <a:ext cx="6272211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 principios de la década de 1950,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corrió en carreras de motociclismo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ruta tales como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el TT Isla de Man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el Gran Premio del Ulster.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D586BE1-6D01-443B-8693-5D56D64DD4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8" y="553509"/>
            <a:ext cx="5645403" cy="31755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F79A4C9-5651-46B0-BBA6-435BC1546AA0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32321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12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379E184-4433-4E04-8EAF-FF32A4B856F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5" t="7206" r="10545"/>
          <a:stretch/>
        </p:blipFill>
        <p:spPr>
          <a:xfrm>
            <a:off x="5378755" y="1995055"/>
            <a:ext cx="6494589" cy="42960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1E71DFC7-D3F3-44B9-B7F4-A5F7B29B3E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30" y="-234433"/>
            <a:ext cx="5775034" cy="43065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72C0387-56FC-4FE9-A535-6B67F7535689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70830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3974893" y="2479967"/>
            <a:ext cx="3386913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Fue campeón Mundial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motociclismo de velocidad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1956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 clase 500 cc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tres victorias.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3801110-5127-4A4F-ADC4-38E368E8A2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46" y="498764"/>
            <a:ext cx="3626347" cy="58189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0818B0A-2B77-4A9B-8CEC-7F7A9C2C0F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806" y="498764"/>
            <a:ext cx="4580809" cy="5943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64F198D-82EF-4015-9D0D-D07A2BE3296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3029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58FFAE7-32DF-4602-8EA6-D7BEF885A2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855" y="2327565"/>
            <a:ext cx="5964385" cy="3976256"/>
          </a:xfrm>
          <a:prstGeom prst="ellipse">
            <a:avLst/>
          </a:prstGeom>
          <a:ln w="190500" cap="rnd">
            <a:solidFill>
              <a:schemeClr val="bg2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2C8AA58-C8BB-4D8C-BA5A-6162431C6F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5" y="571411"/>
            <a:ext cx="6016503" cy="3820479"/>
          </a:xfrm>
          <a:prstGeom prst="ellipse">
            <a:avLst/>
          </a:prstGeom>
          <a:ln w="190500" cap="rnd">
            <a:solidFill>
              <a:schemeClr val="bg2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945126B-B732-47C0-9D72-16837591F62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893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3DB20A7-B2CA-474E-9D31-0EA1691A82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4182" y="395203"/>
            <a:ext cx="7065818" cy="53346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BA90948-41A9-4702-8C2F-DA23332B5CB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4" t="4075" r="16845" b="8134"/>
          <a:stretch/>
        </p:blipFill>
        <p:spPr>
          <a:xfrm>
            <a:off x="7786689" y="714374"/>
            <a:ext cx="4071933" cy="559890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39F541C-E3F3-4542-B313-A6CC63C176CA}"/>
              </a:ext>
            </a:extLst>
          </p:cNvPr>
          <p:cNvSpPr/>
          <p:nvPr/>
        </p:nvSpPr>
        <p:spPr>
          <a:xfrm>
            <a:off x="1" y="6428512"/>
            <a:ext cx="12036814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1955, se incorporó al equipo oficial de Norton, pero en 1956, pasó a correr con MV Augusta.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258DCCD-C9FA-40D6-B723-EF87894A2E8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95566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7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1E48679-960F-4F7D-828D-5C3E2D8793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61" y="2909456"/>
            <a:ext cx="6748707" cy="37961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45B89B5-6A49-40D0-BF69-57A3950BE1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898" y="238847"/>
            <a:ext cx="6136324" cy="4222317"/>
          </a:xfrm>
          <a:prstGeom prst="ellipse">
            <a:avLst/>
          </a:prstGeom>
          <a:ln w="63500" cap="rnd">
            <a:solidFill>
              <a:schemeClr val="accent6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54B7A92-000B-4957-A2AF-EBBB7ECCE5F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24200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7C996D0A-A0F0-45D3-9723-B083EEA1DA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8" y="1496279"/>
            <a:ext cx="5843335" cy="38931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0470DFC-313A-4BEE-AD31-3D5B3A2492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20" y="124692"/>
            <a:ext cx="5279010" cy="3200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38551" y="5818906"/>
            <a:ext cx="56387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1957 fue superado por las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Gilera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B03550B-7ADB-4272-BA60-E008D837B7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5" y="3588398"/>
            <a:ext cx="3701351" cy="30351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0A32D94-4614-479C-8687-972960D9B7C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6415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87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5EE62D5-B43D-4633-ADC9-1171034D18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291" y="550717"/>
            <a:ext cx="7675417" cy="57565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2BC5109-9FDC-45C6-B364-1BD7AC47BFB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479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E58B350-848F-434A-9807-606CB00CC8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56" y="218681"/>
            <a:ext cx="3923136" cy="27461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C5D6D2A-226B-4118-8BD2-E7A849A2FA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473" y="218682"/>
            <a:ext cx="3716355" cy="29030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2189958-F774-43DE-9E3A-55D7259301BB}"/>
              </a:ext>
            </a:extLst>
          </p:cNvPr>
          <p:cNvSpPr/>
          <p:nvPr/>
        </p:nvSpPr>
        <p:spPr>
          <a:xfrm>
            <a:off x="4259292" y="748139"/>
            <a:ext cx="3887181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John gozaba además de las simpatías del público italiano,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después de los numerosos campeonatos de motociclismo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ganados con la MV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Agusta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55A3A0E-D631-42A0-AE98-E6386A43BC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63" y="3400210"/>
            <a:ext cx="4256982" cy="31927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7D41C8A-13E1-402A-9EFF-762E7FA5187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33" b="12877"/>
          <a:stretch/>
        </p:blipFill>
        <p:spPr>
          <a:xfrm>
            <a:off x="5780867" y="3412648"/>
            <a:ext cx="5804861" cy="31821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C706C961-DD36-45BF-ACAB-2D65330DA81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42605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12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3A5A8E2-933D-4366-A4EC-DE115B4B62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14" y="564344"/>
            <a:ext cx="5792550" cy="43263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F0A31E2-3FB1-4308-BCCD-0B088C8907F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62"/>
          <a:stretch/>
        </p:blipFill>
        <p:spPr>
          <a:xfrm>
            <a:off x="6228224" y="3352805"/>
            <a:ext cx="5788122" cy="29510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C3454CE-EBE7-4814-90DB-79C42C438E4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21292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5971309" y="1094515"/>
            <a:ext cx="622069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Luego obtuvo los campeonatos mundiales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1958, 1959  y 1960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las clases 500cc y 350cc,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E2580A1-2092-4055-8C53-8895C98124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964" y="2911643"/>
            <a:ext cx="5708066" cy="32107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BD04FB2E-F6ED-41F3-A552-499BBB6846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6" y="254001"/>
            <a:ext cx="5763483" cy="38423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D74BA764-FF57-4D33-B2E7-394BE9BD187D}"/>
              </a:ext>
            </a:extLst>
          </p:cNvPr>
          <p:cNvSpPr/>
          <p:nvPr/>
        </p:nvSpPr>
        <p:spPr>
          <a:xfrm>
            <a:off x="-13841" y="4558148"/>
            <a:ext cx="6220692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para retirarse de la especialidad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38 victorias en 51 carreras.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33ABC60-CD4D-411C-B72D-83CBAC95803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60374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875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3FA76AC-9F2D-4962-8B5A-25CAB4A7DA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580" y="1208873"/>
            <a:ext cx="5817452" cy="4457623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60A1E74-726C-43B0-9D02-1F29A706B34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36"/>
          <a:stretch/>
        </p:blipFill>
        <p:spPr>
          <a:xfrm>
            <a:off x="209271" y="1879488"/>
            <a:ext cx="5762038" cy="30941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E062579-DB34-4DFF-B0B6-A9D5542982B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15280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2" y="678866"/>
            <a:ext cx="6095996" cy="2264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se cambió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motocicletas a automóviles,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haciendo su debut en 1960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 Fórmula 1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el equipo Lotus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Gran Premio de Mónaco,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7C8705E-AAEC-4429-8DE6-11CB279A0D5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13"/>
          <a:stretch/>
        </p:blipFill>
        <p:spPr>
          <a:xfrm>
            <a:off x="304811" y="3430719"/>
            <a:ext cx="5793639" cy="28902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3D41A1A-DAF9-4B68-87CB-BAD18E5FB45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1"/>
          <a:stretch/>
        </p:blipFill>
        <p:spPr>
          <a:xfrm>
            <a:off x="6289964" y="568053"/>
            <a:ext cx="5377999" cy="34600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E1866D50-D493-47C1-97F3-E33DC7FCFF3B}"/>
              </a:ext>
            </a:extLst>
          </p:cNvPr>
          <p:cNvSpPr/>
          <p:nvPr/>
        </p:nvSpPr>
        <p:spPr>
          <a:xfrm>
            <a:off x="6954982" y="4793672"/>
            <a:ext cx="5237015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obteniendo un segundo puesto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su segunda carrera,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circuito de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Silverstone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.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62C903B-CF2B-43E9-9545-249F4869540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05740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urtes 2 Medley-Eaglenest-1.wav"/>
          </p:stSnd>
        </p:sndAc>
      </p:transition>
    </mc:Choice>
    <mc:Fallback xmlns="">
      <p:transition spd="slow" advTm="0">
        <p:fade/>
        <p:sndAc>
          <p:stSnd>
            <p:snd r:embed="rId6" name="Surtes 2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87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1FDB742-A732-4898-AB5D-1044EFBC0F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84" y="568036"/>
            <a:ext cx="10977827" cy="5749637"/>
          </a:xfrm>
          <a:prstGeom prst="ellipse">
            <a:avLst/>
          </a:prstGeom>
          <a:ln w="190500" cap="rnd">
            <a:solidFill>
              <a:schemeClr val="accent2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A28133A-6867-4720-A9F3-206B164ABB2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48377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D0ABA03-BE29-49A7-B40C-93CF2283DB3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97"/>
          <a:stretch/>
        </p:blipFill>
        <p:spPr>
          <a:xfrm>
            <a:off x="207818" y="277093"/>
            <a:ext cx="6232931" cy="33250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440749" y="748136"/>
            <a:ext cx="5752053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1961 corrió para el equipo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Yeoman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Credit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 bordo de un Cooper TS3,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malos resultados: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7A6670C-CCAF-4DE4-8B6D-A04DBBE12C2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15"/>
          <a:stretch/>
        </p:blipFill>
        <p:spPr>
          <a:xfrm>
            <a:off x="6484742" y="3200400"/>
            <a:ext cx="5513288" cy="34082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933127B-5EC4-4FDA-9EE4-C12662C2CE1F}"/>
              </a:ext>
            </a:extLst>
          </p:cNvPr>
          <p:cNvSpPr/>
          <p:nvPr/>
        </p:nvSpPr>
        <p:spPr>
          <a:xfrm>
            <a:off x="13851" y="4904515"/>
            <a:ext cx="648474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sólo logró finalizar tres carreras,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dos quintos puestos como mejor recompensa.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EF112A3-EC06-40C3-8570-3C8772849C4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09977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2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39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7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976" tmFilter="0, 0; 0.125,0.2665; 0.25,0.4; 0.375,0.465; 0.5,0.5;  0.625,0.535; 0.75,0.6; 0.875,0.7335; 1,1">
                                          <p:stCondLst>
                                            <p:cond delay="59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988" tmFilter="0, 0; 0.125,0.2665; 0.25,0.4; 0.375,0.465; 0.5,0.5;  0.625,0.535; 0.75,0.6; 0.875,0.7335; 1,1">
                                          <p:stCondLst>
                                            <p:cond delay="119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76" tmFilter="0, 0; 0.125,0.2665; 0.25,0.4; 0.375,0.465; 0.5,0.5;  0.625,0.535; 0.75,0.6; 0.875,0.7335; 1,1">
                                          <p:stCondLst>
                                            <p:cond delay="149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34">
                                          <p:stCondLst>
                                            <p:cond delay="58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494" decel="50000">
                                          <p:stCondLst>
                                            <p:cond delay="60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34">
                                          <p:stCondLst>
                                            <p:cond delay="1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494" decel="50000">
                                          <p:stCondLst>
                                            <p:cond delay="120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34">
                                          <p:stCondLst>
                                            <p:cond delay="1477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494" decel="50000">
                                          <p:stCondLst>
                                            <p:cond delay="150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34">
                                          <p:stCondLst>
                                            <p:cond delay="1627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494" decel="50000">
                                          <p:stCondLst>
                                            <p:cond delay="1650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630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981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22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221" tmFilter="0, 0; 0.125,0.2665; 0.25,0.4; 0.375,0.465; 0.5,0.5;  0.625,0.535; 0.75,0.6; 0.875,0.7335; 1,1">
                                          <p:stCondLst>
                                            <p:cond delay="72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610" tmFilter="0, 0; 0.125,0.2665; 0.25,0.4; 0.375,0.465; 0.5,0.5;  0.625,0.535; 0.75,0.6; 0.875,0.7335; 1,1">
                                          <p:stCondLst>
                                            <p:cond delay="143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4" tmFilter="0, 0; 0.125,0.2665; 0.25,0.4; 0.375,0.465; 0.5,0.5;  0.625,0.535; 0.75,0.6; 0.875,0.7335; 1,1">
                                          <p:stCondLst>
                                            <p:cond delay="1800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83">
                                          <p:stCondLst>
                                            <p:cond delay="70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805" decel="50000">
                                          <p:stCondLst>
                                            <p:cond delay="73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83">
                                          <p:stCondLst>
                                            <p:cond delay="142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805" decel="50000">
                                          <p:stCondLst>
                                            <p:cond delay="145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83">
                                          <p:stCondLst>
                                            <p:cond delay="1785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805" decel="50000">
                                          <p:stCondLst>
                                            <p:cond delay="181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83">
                                          <p:stCondLst>
                                            <p:cond delay="19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805" decel="50000">
                                          <p:stCondLst>
                                            <p:cond delay="199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C4F98C6-CF30-4F73-B6A9-9D11DA0F4C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057" y="568902"/>
            <a:ext cx="10195438" cy="573491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A28133A-6867-4720-A9F3-206B164ABB2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97691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581894"/>
            <a:ext cx="609599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1962 continuó en el mismo equipo,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ahora rebautizado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Bowmaker-Yeoman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pero esta vez al comando de un Lola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Mk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4,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D286361-D658-4274-8930-30229DF19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924" y="270164"/>
            <a:ext cx="5273961" cy="395547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9090078-D6E2-486B-93EE-2F9CB7068C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04" y="2401481"/>
            <a:ext cx="6239660" cy="417277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B7B208A-3A99-4227-967C-5F28A123567A}"/>
              </a:ext>
            </a:extLst>
          </p:cNvPr>
          <p:cNvSpPr/>
          <p:nvPr/>
        </p:nvSpPr>
        <p:spPr>
          <a:xfrm>
            <a:off x="6082125" y="4336473"/>
            <a:ext cx="6095999" cy="2264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obteniendo en el año dos segundos puestos,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un cuarto y dos quintos,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que le dieron el cuarto lugar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campeonato de conductores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detrás de Graham Hill,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Jim Clark y Bruce McLaren.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EA9C898-7A7B-4E42-B8EE-A5D2F4463C8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17603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8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41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26482AF-72EA-4BF2-8052-9E87F8BB27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969" y="3131127"/>
            <a:ext cx="5640340" cy="3172691"/>
          </a:xfrm>
          <a:prstGeom prst="snip2DiagRect">
            <a:avLst>
              <a:gd name="adj1" fmla="val 1615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AA527DC-9504-49ED-BEB6-08F52BE2F8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29" y="573870"/>
            <a:ext cx="5654598" cy="3180711"/>
          </a:xfrm>
          <a:prstGeom prst="snip2DiagRect">
            <a:avLst>
              <a:gd name="adj1" fmla="val 1698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40BA7B9-ED85-4561-A56F-42AA7107928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78998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7869381" y="1787235"/>
            <a:ext cx="432261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Los buenos resultados de 1962 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hicieron que en1963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lo contratara Ferrari,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que buscaba un piloto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condiciones de reponerla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los primeros planos en la Fórmula 1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después de un año desastroso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que el mejor de sus pilotos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quedó en el 11° lugar en el campeonato.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4B36C5E-860E-4295-8943-9595B73530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81" y="845977"/>
            <a:ext cx="7620000" cy="5153025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B922950-120F-4063-B00F-49E1241D37A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28372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90DE1A0-5B5B-4F85-892D-AE8140FFE47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8053692-E9D5-4DC6-9306-9F508834B6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66" y="651138"/>
            <a:ext cx="6933832" cy="52003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62853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095999" y="290942"/>
            <a:ext cx="609600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Si bien el año no fue extraordinario,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una victoria en el GP de Alemania,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un segundo, un tercero y un cuarto lugar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95B2069-BF16-4445-BA8E-C0AD3F5CD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70" y="713513"/>
            <a:ext cx="6496929" cy="40524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7C43E6E-D8F2-4447-AA63-BE0C61085C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373" y="1759525"/>
            <a:ext cx="6501658" cy="43317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3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69FC823-EB09-433E-B7D7-4AB6489E6C9F}"/>
              </a:ext>
            </a:extLst>
          </p:cNvPr>
          <p:cNvSpPr/>
          <p:nvPr/>
        </p:nvSpPr>
        <p:spPr>
          <a:xfrm>
            <a:off x="207826" y="5070755"/>
            <a:ext cx="612370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le dieron los puntos suficientes para lograr otra vez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el cuarto lugar en el campeonato,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aunque muy lejos del indiscutido campeón de ese año,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Jim Clark.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BA33CF4-46D3-4847-B07A-61A75DBF3D6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4397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125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52E42059-71A7-4D3A-A448-7A386B28C0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23"/>
          <a:stretch/>
        </p:blipFill>
        <p:spPr>
          <a:xfrm>
            <a:off x="1651105" y="78765"/>
            <a:ext cx="8850627" cy="575396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C00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9A482F7-05FB-449B-99E1-C1CB43DDD0A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43802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1343890"/>
            <a:ext cx="579119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demostró, de todos modos,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ser una excelente adquisición para Ferrari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02D28DC-A8E8-4BBB-8627-FDA4A98868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88" y="3084126"/>
            <a:ext cx="5753603" cy="32135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433A747-C2C0-48ED-BAF5-9304E3E77AF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5" r="12679" b="2871"/>
          <a:stretch/>
        </p:blipFill>
        <p:spPr>
          <a:xfrm>
            <a:off x="6470073" y="574963"/>
            <a:ext cx="5153891" cy="37773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1E862C6-9B26-49F8-AC9D-8FDEFE082F22}"/>
              </a:ext>
            </a:extLst>
          </p:cNvPr>
          <p:cNvSpPr/>
          <p:nvPr/>
        </p:nvSpPr>
        <p:spPr>
          <a:xfrm>
            <a:off x="7024255" y="5181595"/>
            <a:ext cx="4953453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sus compañeros de equipo,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Lorenzo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Bandini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y Ludovico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Scarfiotti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terminaron el campeonato en 10° y 17° lugar,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64 y 1 puntos respectivamente.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1CF9890-5490-496C-9979-6514AC795F0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08538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5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 accel="5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9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500" accel="50000" fill="hold">
                                          <p:stCondLst>
                                            <p:cond delay="8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500" accel="50000" fill="hold">
                                          <p:stCondLst>
                                            <p:cond delay="8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375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C682DB1-C0CB-442B-8AC0-5CDE8419A7E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68"/>
          <a:stretch/>
        </p:blipFill>
        <p:spPr>
          <a:xfrm>
            <a:off x="1759537" y="692723"/>
            <a:ext cx="8678025" cy="54863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9A482F7-05FB-449B-99E1-C1CB43DDD0A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9932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095999" y="872841"/>
            <a:ext cx="609600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Asimismo, triunfó en la 12 Horas de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Sebring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junto a Ludovico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Scarfiotti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una Ferrari 250P oficial.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A98280E-CE72-4D27-86AC-FDA9E89AD0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4" t="4047" r="1139"/>
          <a:stretch/>
        </p:blipFill>
        <p:spPr>
          <a:xfrm>
            <a:off x="207815" y="568030"/>
            <a:ext cx="5826272" cy="41840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36DE03B-5B38-4355-9A8B-CBC79F769B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844" y="2424545"/>
            <a:ext cx="5828497" cy="38856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599035E-706F-4FD4-B66F-86F2BDD9927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63894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2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355FD64-A1BC-4A6D-BC20-0E96FF1D74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773" y="166082"/>
            <a:ext cx="8717426" cy="57480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D8CE85F-E773-4B36-BAC9-E6C53690D59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07111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166253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campeonato de Fórmula 1 de 1964 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Graham Hill y Clark disputaron palmo a palmo la corona.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E2E6922-4D4B-4007-B5DC-F81E9C6665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50" y="899828"/>
            <a:ext cx="9130145" cy="5694927"/>
          </a:xfrm>
          <a:prstGeom prst="rect">
            <a:avLst/>
          </a:prstGeom>
          <a:ln w="127000" cap="rnd">
            <a:solidFill>
              <a:schemeClr val="accent3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45DBBC4-1641-42A6-8358-61989C8465D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20854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200" accel="100000" fill="hold">
                                          <p:stCondLst>
                                            <p:cond delay="8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00" accel="100000" fill="hold">
                                          <p:stCondLst>
                                            <p:cond delay="8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12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2CF406E-0686-4D83-A6E3-EA89BACADD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230" y="571930"/>
            <a:ext cx="8624005" cy="5745743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8F39A7A-6E4F-4D0B-B929-3A8C1D3307A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11870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651167"/>
            <a:ext cx="624639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venció en los grandes premios de Alemania e Italia, Hill en Mónaco y los Estados Unidos,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BA7DF55-09D7-4758-9EF6-74B4DB8FC8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17" y="2410690"/>
            <a:ext cx="5344358" cy="3955429"/>
          </a:xfrm>
          <a:prstGeom prst="rect">
            <a:avLst/>
          </a:prstGeom>
          <a:ln w="2286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E2125D1-B1A9-4F92-8E89-E003F548F8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391" y="249325"/>
            <a:ext cx="5745093" cy="430882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513CC5E-E6F6-44A6-95B3-98AE1239E60F}"/>
              </a:ext>
            </a:extLst>
          </p:cNvPr>
          <p:cNvSpPr/>
          <p:nvPr/>
        </p:nvSpPr>
        <p:spPr>
          <a:xfrm>
            <a:off x="6095999" y="5597237"/>
            <a:ext cx="6096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Clark en Holanda, Bélgica y Gran Bretaña.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EC2001E-0D76-4B33-92DA-9F71D70ACEE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34445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37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C980280-5124-4836-A15A-44879F5AB8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1" y="2755527"/>
            <a:ext cx="5763488" cy="38392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5A98AA9-8DE7-4F48-AAAB-B9CBFC1A63C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0"/>
          <a:stretch/>
        </p:blipFill>
        <p:spPr>
          <a:xfrm>
            <a:off x="6248399" y="253276"/>
            <a:ext cx="5764217" cy="35289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4407FFE-9A4B-40A2-89DC-304C59DB075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05325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017113" y="734297"/>
            <a:ext cx="6174887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 la última carrera del año, el Gran Premio de México, llegaron los tres con posibilidades de ser campeones,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ED5AF24-8738-4669-B0DA-517D472F73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57" r="12580"/>
          <a:stretch/>
        </p:blipFill>
        <p:spPr>
          <a:xfrm>
            <a:off x="6215964" y="2244437"/>
            <a:ext cx="5782080" cy="43503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75590502-ECC8-4C15-BA18-37C8C2BFA7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5" y="271895"/>
            <a:ext cx="5809289" cy="5228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159F48D-50B7-4569-B4BC-E7848F4F81E7}"/>
              </a:ext>
            </a:extLst>
          </p:cNvPr>
          <p:cNvSpPr/>
          <p:nvPr/>
        </p:nvSpPr>
        <p:spPr>
          <a:xfrm>
            <a:off x="4248" y="5680365"/>
            <a:ext cx="6174887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Hill aventajando a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por 6 puntos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a Clark por 9.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D1784EA-81A6-4BDB-9709-79BB9B99F4D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20913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1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5C303A3-5EB2-4D3C-AFC1-B6CB48D28E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34" y="554182"/>
            <a:ext cx="10998728" cy="5757723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DE2A11D-99DA-47CE-B6A9-A6509116B25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59675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166246"/>
            <a:ext cx="12192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El segundo puesto de John lo consagró campeón por la mínima diferencia, en una carrera agotadora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 que Clark fue puntero hasta la penúltima vuelta, en que su motor estalló.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12BC5F2-35F9-41EB-AA08-CCBB7B2DE4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33" y="1199802"/>
            <a:ext cx="9143998" cy="5394959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642D98D-A02E-41D6-AC01-E953DA46FE20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40736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800" accel="100000" fill="hold">
                                          <p:stCondLst>
                                            <p:cond delay="15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800" accel="100000" fill="hold">
                                          <p:stCondLst>
                                            <p:cond delay="15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87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5655A54-5F46-41F0-81AB-4FB397FE5B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900" y="1188017"/>
            <a:ext cx="8963899" cy="504219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DE2A11D-99DA-47CE-B6A9-A6509116B25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72115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1108369"/>
            <a:ext cx="51954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1965 su Ferrari ya no era tan competitivo,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ECAF2D5-EC3C-4DA5-8312-F337DD625A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639" y="284012"/>
            <a:ext cx="5754398" cy="26254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9F23B41-2BAA-464D-91A2-C9C4D5AC30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86" y="2046337"/>
            <a:ext cx="5732013" cy="45518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DA150ACB-90CA-463D-8849-C17E09DF1730}"/>
              </a:ext>
            </a:extLst>
          </p:cNvPr>
          <p:cNvSpPr/>
          <p:nvPr/>
        </p:nvSpPr>
        <p:spPr>
          <a:xfrm>
            <a:off x="7010400" y="4696685"/>
            <a:ext cx="517683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el desarrollo del nuevo motor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12 cilindros se retrasaba.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DCE3B8A-6A55-4532-9F70-12545269357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37210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7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640D23-D9B6-4C32-A862-6920D26F233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33" b="11534"/>
          <a:stretch/>
        </p:blipFill>
        <p:spPr>
          <a:xfrm>
            <a:off x="203236" y="3477492"/>
            <a:ext cx="5781927" cy="28263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2E77FD7-3CD3-4A8F-985A-713584FF8C5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7EC2FA6-AD1D-4D0E-ABA3-39E2F24533FC}"/>
              </a:ext>
            </a:extLst>
          </p:cNvPr>
          <p:cNvSpPr/>
          <p:nvPr/>
        </p:nvSpPr>
        <p:spPr>
          <a:xfrm>
            <a:off x="2" y="1177643"/>
            <a:ext cx="5985162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Para mayor complicación,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sufrió un grave accidente en el circuito de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Mosport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Park,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al comando de un Lola T-70,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durante una práctica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para la carrera del campeonato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CanAm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. 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0EA0EDB-AD8A-4DF5-AFC6-5E470EA4A2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373" y="595740"/>
            <a:ext cx="5745019" cy="43087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C0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61257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urtees 3 Medley-Eaglenest-1.wav"/>
          </p:stSnd>
        </p:sndAc>
      </p:transition>
    </mc:Choice>
    <mc:Fallback xmlns="">
      <p:transition spd="slow" advTm="0">
        <p:fade/>
        <p:sndAc>
          <p:stSnd>
            <p:snd r:embed="rId6" name="Surtees 3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3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0A4CF19-6D9A-40CA-87DF-3D7E0E24FB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32" y="563278"/>
            <a:ext cx="5745994" cy="37593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D4B2D8D-5B5E-42E5-95C4-E9DD7476DA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108" y="2733112"/>
            <a:ext cx="5717311" cy="35671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16BAEFC-5A97-4468-AB6B-CB443F9FDB1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47850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31B9E18-304B-49EC-A8F4-23A420D9B9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837" y="1620970"/>
            <a:ext cx="5752822" cy="3463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EB87309-E73C-43BC-B4B3-BD36CACEE8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78" y="1468583"/>
            <a:ext cx="5654001" cy="37528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11C6F3C-023C-4696-B426-E1B2E4F3021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D008098-3CC1-4740-A2E9-C2D6948791DF}"/>
              </a:ext>
            </a:extLst>
          </p:cNvPr>
          <p:cNvSpPr/>
          <p:nvPr/>
        </p:nvSpPr>
        <p:spPr>
          <a:xfrm>
            <a:off x="1" y="789715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Aun con el accidente y los pobres resultados, logró el quinto puesto en el campeonato 1965,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18C27E3-0B22-4A3C-8996-6F4FAED9298C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75558E8-ADD4-46C3-88B9-A7FB2BBF1FA4}"/>
              </a:ext>
            </a:extLst>
          </p:cNvPr>
          <p:cNvSpPr/>
          <p:nvPr/>
        </p:nvSpPr>
        <p:spPr>
          <a:xfrm>
            <a:off x="1" y="5541819"/>
            <a:ext cx="12192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Aun con el accidente y los pobres resultados, logró el quinto puesto en el campeonato 1965, por delante de su compañero de equipo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Bandini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69692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2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C71BAE50-F08C-46AA-9041-34D9291BB9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518" y="564542"/>
            <a:ext cx="7657189" cy="5742892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F058F08-E9BB-42BB-8D43-4862940A3EA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33674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004641" y="4571999"/>
            <a:ext cx="618736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Sorprendentemente se repuso de su accidente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(aunque las secuelas habrían de afectarlo hasta mucho después) y compitió nuevamente en Fórmula 1 para Ferrari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las tres primeras carreras de 1966.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85138A5-DF72-4206-BC55-EC7863DB1B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2"/>
          <a:stretch/>
        </p:blipFill>
        <p:spPr>
          <a:xfrm>
            <a:off x="6188393" y="568026"/>
            <a:ext cx="5809638" cy="33528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D798D0B-3914-4079-A1F3-DDE2673348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76" y="2770900"/>
            <a:ext cx="5814165" cy="35329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A11B548-1F7A-40FF-8747-6950844A420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13625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1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C4E4CDE-958A-4BBC-A55F-B9B92BDB54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91" y="2528453"/>
            <a:ext cx="5666510" cy="37717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BA2C18C-B60A-4EB5-863F-7393A38368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942" y="275155"/>
            <a:ext cx="5663385" cy="38440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65EED46-701A-45D3-8150-7B5C7980B02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93895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195DBCDE-2451-4642-9655-F7BCF0EC86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13" y="2674064"/>
            <a:ext cx="5753147" cy="38330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D173E943-B5A1-4231-AD72-FBC4F73B2C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189" y="-184016"/>
            <a:ext cx="5881254" cy="39208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1163782"/>
            <a:ext cx="658090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Pero después de haber vencido en Spa-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Francorchamps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a raíz de una disputa con el director deportivo de Ferrari, Eugenio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Dragoni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se pasó a Cooper,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A2E7B88-A630-4D15-BF43-36B9DE6CFE1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0442A27-0DE4-4C9D-B937-9376F0515E5B}"/>
              </a:ext>
            </a:extLst>
          </p:cNvPr>
          <p:cNvSpPr/>
          <p:nvPr/>
        </p:nvSpPr>
        <p:spPr>
          <a:xfrm>
            <a:off x="6096000" y="4849094"/>
            <a:ext cx="6095993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marca con la que corrió las restantes carreras del año adjudicándose un segundo puesto, un tercero,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la victoria en el Gran Premio de México.</a:t>
            </a:r>
          </a:p>
        </p:txBody>
      </p:sp>
    </p:spTree>
    <p:extLst>
      <p:ext uri="{BB962C8B-B14F-4D97-AF65-F5344CB8AC3E}">
        <p14:creationId xmlns:p14="http://schemas.microsoft.com/office/powerpoint/2010/main" val="3173526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875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17325F9-6D5D-4489-93A8-929053AF87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497" y="549443"/>
            <a:ext cx="9809529" cy="5787622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443230D-D821-4B2C-B525-4E4EA83658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A6CA0FA-C0FD-4BC5-A039-09C6F8ACEA26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23779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5943599" y="1122228"/>
            <a:ext cx="624840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Jack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Brabham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resultó campeón ese año,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segundo.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AA1AB40-5EF7-4217-BE25-33076CB032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13" y="537961"/>
            <a:ext cx="5741687" cy="3703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FA7CD4F-3426-4090-87A3-F8D0E7D10F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255" y="3081780"/>
            <a:ext cx="5735776" cy="32263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947B858-1722-4F4E-A0EC-1DB0E4931B9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31729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87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F9596E29-2B27-4399-B4B0-5C338BBF46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071" y="604861"/>
            <a:ext cx="10106850" cy="5685103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D618C30-A350-4617-927F-4A71565D5F55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4862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-6702" y="1302328"/>
            <a:ext cx="6213548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Por otra parte, fue campeón de la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CanAm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un Lola T70-Chevrolet,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0BFD476-AE17-4542-89AD-A77F826AA0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8" y="3283527"/>
            <a:ext cx="5808249" cy="30202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E55D8B9-11E1-4A84-95B2-92433F9816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695" y="564023"/>
            <a:ext cx="5770627" cy="32459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508F7CC7-8A3B-4691-AD2C-EB94DF0C2512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29E7795-4FB4-4F0E-AF82-3A7EC4BC2DA0}"/>
              </a:ext>
            </a:extLst>
          </p:cNvPr>
          <p:cNvSpPr/>
          <p:nvPr/>
        </p:nvSpPr>
        <p:spPr>
          <a:xfrm>
            <a:off x="7897091" y="4461155"/>
            <a:ext cx="369915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obteniendo tres victorias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Mont-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Tremblant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Riverside y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Stardust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19009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AAB42C9-97EC-4622-A27B-E5F2DB839D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80" y="1288489"/>
            <a:ext cx="5788093" cy="32558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8EC26B5-6F4A-4616-BF0E-9F41BE617D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326" y="2064328"/>
            <a:ext cx="5679259" cy="35256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7344B02-3252-4D49-A87F-ED61F1B8FE0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ADCAB60-5836-40BE-A4FD-CE1F1885DF51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07283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1177643"/>
            <a:ext cx="609599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Entre 1967 y 1968 participó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proyecto de Honda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0EA3726-C411-4504-8B5D-E9DC3E214B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70" y="2424545"/>
            <a:ext cx="5777401" cy="39069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C2E7ECD-AB4F-4F39-AF64-7459B2A9C3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566" y="568027"/>
            <a:ext cx="5755464" cy="4618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6E430B2A-3958-48F8-BDF5-3AB7D0AC216A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56E2778-8865-404C-87BC-78A8103806E1}"/>
              </a:ext>
            </a:extLst>
          </p:cNvPr>
          <p:cNvSpPr/>
          <p:nvPr/>
        </p:nvSpPr>
        <p:spPr>
          <a:xfrm>
            <a:off x="7758545" y="5569522"/>
            <a:ext cx="443345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poner un automóvil enteramente japonés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 Fórmula 1.</a:t>
            </a:r>
          </a:p>
        </p:txBody>
      </p:sp>
    </p:spTree>
    <p:extLst>
      <p:ext uri="{BB962C8B-B14F-4D97-AF65-F5344CB8AC3E}">
        <p14:creationId xmlns:p14="http://schemas.microsoft.com/office/powerpoint/2010/main" val="1357469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875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12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7D5033F-43BB-467C-9CA2-B166806B11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81" y="568038"/>
            <a:ext cx="10196945" cy="5735782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AFA3BC7-8289-4608-84A3-05ACF446B8E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061AFAA-969A-45BD-99C5-BFF8E0FA8777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40107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007617" y="401788"/>
            <a:ext cx="618438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Los resultados fueron en general desalentadores: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el auto desarrollaba una potencia inusual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para aquellos tiempos,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1E7A044-94E1-4C32-94BB-931C5C96C3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04" y="568030"/>
            <a:ext cx="5805714" cy="396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1BB7204-2E84-4D6B-A3D8-A8B55E985D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521" y="1967172"/>
            <a:ext cx="5781963" cy="43364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11C9804D-6552-43D9-8A5D-E0134658D2D8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5457A47-C396-49A1-B7E7-F1BAB431E48D}"/>
              </a:ext>
            </a:extLst>
          </p:cNvPr>
          <p:cNvSpPr/>
          <p:nvPr/>
        </p:nvSpPr>
        <p:spPr>
          <a:xfrm>
            <a:off x="-5252" y="5264728"/>
            <a:ext cx="6184383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pero adolecía de defectos de sustentabilidad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confiabilidad.</a:t>
            </a:r>
          </a:p>
        </p:txBody>
      </p:sp>
    </p:spTree>
    <p:extLst>
      <p:ext uri="{BB962C8B-B14F-4D97-AF65-F5344CB8AC3E}">
        <p14:creationId xmlns:p14="http://schemas.microsoft.com/office/powerpoint/2010/main" val="2637539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8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87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C553E46-7AD5-4420-99D5-3B32760E02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971" y="-451711"/>
            <a:ext cx="7065811" cy="67272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1D0FA7D-5F4B-4E67-A18E-FB0EE12E99D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44EA4C3-78AA-4E60-8B99-1448D493D8A2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91149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928259"/>
            <a:ext cx="5140035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1967 sólo logró arribar a la meta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4 carreras,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pero tuvo la enorme satisfacción de vencer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Gran Premio de Italia,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1D5AB63-2CA0-46D6-88BC-9363443F70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09" y="3103419"/>
            <a:ext cx="5808807" cy="32529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B42A594-F6B2-40DA-8005-C41C78E3C7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2012" y="568050"/>
            <a:ext cx="5775829" cy="37822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07AD6A0-1140-4BC6-9DD1-E2FA2E2EF1BE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DF9DEE9-3950-44EE-8CA0-FC346D7226CC}"/>
              </a:ext>
            </a:extLst>
          </p:cNvPr>
          <p:cNvSpPr/>
          <p:nvPr/>
        </p:nvSpPr>
        <p:spPr>
          <a:xfrm>
            <a:off x="6636326" y="4904507"/>
            <a:ext cx="5555673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   en la que muchos medios de prensa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(en particular italianos)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consideraron su "venganza"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por haber sido injustamente despedido de Ferrari,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terminar el año con un cuarto puesto en el campeonato.</a:t>
            </a:r>
          </a:p>
        </p:txBody>
      </p:sp>
    </p:spTree>
    <p:extLst>
      <p:ext uri="{BB962C8B-B14F-4D97-AF65-F5344CB8AC3E}">
        <p14:creationId xmlns:p14="http://schemas.microsoft.com/office/powerpoint/2010/main" val="1378741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125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62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29C412A-07A4-405A-964D-9EA6BDF327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50" y="569831"/>
            <a:ext cx="7661564" cy="5746173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1D0FA7D-5F4B-4E67-A18E-FB0EE12E99D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401F74-DB19-4EE5-80DE-970DDB24EFFA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43042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568037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1968 los resultados volvieron a ser esquivos.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7C4C6F8-49A4-4EF0-8451-A3432E272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835" y="2675076"/>
            <a:ext cx="5818905" cy="36287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6543CD1-D34E-41F3-BC4C-8091B899C77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04"/>
          <a:stretch/>
        </p:blipFill>
        <p:spPr>
          <a:xfrm>
            <a:off x="207819" y="1731545"/>
            <a:ext cx="5777345" cy="36855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900D8A71-C333-4C88-9337-10EC3FEF09B6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28578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75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2A59C0C-E728-4342-819A-7F825C9201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62" y="550370"/>
            <a:ext cx="9393382" cy="5753446"/>
          </a:xfrm>
          <a:prstGeom prst="ellipse">
            <a:avLst/>
          </a:prstGeom>
          <a:ln w="190500" cap="rnd">
            <a:solidFill>
              <a:schemeClr val="accent3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AFA3BC7-8289-4608-84A3-05ACF446B8E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2398B15-0B64-4AD7-954E-4A5899848BFA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7329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9598F75-3BD3-49CE-B808-07A771EA56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12" y="563409"/>
            <a:ext cx="4424205" cy="57383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32548F4-5E57-4E3F-8D17-102548C9E9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236" y="568032"/>
            <a:ext cx="7142795" cy="48213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DF4F866-121D-4964-BE2C-451F742CB354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7E83FCD-E975-4253-BEEE-FE77DC96A8D7}"/>
              </a:ext>
            </a:extLst>
          </p:cNvPr>
          <p:cNvSpPr/>
          <p:nvPr/>
        </p:nvSpPr>
        <p:spPr>
          <a:xfrm>
            <a:off x="4627417" y="5791202"/>
            <a:ext cx="7564584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siendo su mejor resultado un segundo puesto en Francia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como mejor clasificación y obteniendo un octavo lugar en el campeonato.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F76D4727-A0F4-438D-9E65-E1397B138C9F}"/>
              </a:ext>
            </a:extLst>
          </p:cNvPr>
          <p:cNvSpPr/>
          <p:nvPr/>
        </p:nvSpPr>
        <p:spPr>
          <a:xfrm>
            <a:off x="0" y="110843"/>
            <a:ext cx="12192001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logró llegar a la meta sólo en cuatro ocasiones, abandonando en las ocho restantes, </a:t>
            </a:r>
          </a:p>
        </p:txBody>
      </p:sp>
    </p:spTree>
    <p:extLst>
      <p:ext uri="{BB962C8B-B14F-4D97-AF65-F5344CB8AC3E}">
        <p14:creationId xmlns:p14="http://schemas.microsoft.com/office/powerpoint/2010/main" val="1976427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7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3F4EB1D-C993-4877-8E55-AE2E6B8572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1" r="12577"/>
          <a:stretch/>
        </p:blipFill>
        <p:spPr>
          <a:xfrm>
            <a:off x="2327561" y="568676"/>
            <a:ext cx="7550728" cy="5720832"/>
          </a:xfrm>
          <a:prstGeom prst="rect">
            <a:avLst/>
          </a:prstGeom>
          <a:ln w="1270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443230D-D821-4B2C-B525-4E4EA83658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CF54BC8-9577-449A-8BB1-0111202C41EC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02385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5999017" y="803568"/>
            <a:ext cx="6192983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Honda decidió terminar su proyecto al final del año.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B6D18FC-6191-485D-95AD-80DF55DB26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4"/>
          <a:stretch/>
        </p:blipFill>
        <p:spPr>
          <a:xfrm>
            <a:off x="6278352" y="1925783"/>
            <a:ext cx="5724055" cy="43817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A119E24-F825-4180-A594-1B8A08BDB3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96" y="568031"/>
            <a:ext cx="5800722" cy="43505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9F17679-DEF8-4613-ACCE-80AE12BDEF9A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88894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12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8C818F8-789E-4E49-8C28-8F80A6C125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7"/>
          <a:stretch/>
        </p:blipFill>
        <p:spPr>
          <a:xfrm>
            <a:off x="3048002" y="563297"/>
            <a:ext cx="6111661" cy="57522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C81EC0F4-5E95-47D1-ACCF-4C7A2D8B0224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40721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-6" y="2078167"/>
            <a:ext cx="354677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dirty="0" err="1">
                <a:latin typeface="Edwardian Script ITC" panose="030303020407070D0804" pitchFamily="66" charset="0"/>
              </a:rPr>
              <a:t>Surtees</a:t>
            </a:r>
            <a:r>
              <a:rPr lang="es-MX" sz="2800" b="1" dirty="0">
                <a:latin typeface="Edwardian Script ITC" panose="030303020407070D0804" pitchFamily="66" charset="0"/>
              </a:rPr>
              <a:t> compitiendo </a:t>
            </a:r>
          </a:p>
          <a:p>
            <a:pPr algn="ctr">
              <a:lnSpc>
                <a:spcPts val="28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un Ferrari 330P2 </a:t>
            </a:r>
          </a:p>
          <a:p>
            <a:pPr algn="ctr">
              <a:lnSpc>
                <a:spcPts val="28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1965.</a:t>
            </a: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E4532529-757D-4C3D-88BE-79EBF2174EA7}"/>
              </a:ext>
            </a:extLst>
          </p:cNvPr>
          <p:cNvGrpSpPr/>
          <p:nvPr/>
        </p:nvGrpSpPr>
        <p:grpSpPr>
          <a:xfrm>
            <a:off x="3546764" y="554197"/>
            <a:ext cx="8312717" cy="5802154"/>
            <a:chOff x="83123" y="828026"/>
            <a:chExt cx="6456218" cy="5777136"/>
          </a:xfrm>
        </p:grpSpPr>
        <p:pic>
          <p:nvPicPr>
            <p:cNvPr id="4" name="Imagen 3" descr="https://upload.wikimedia.org/wikipedia/commons/thumb/6/6b/1965-05-23_07b_John_Surtees%2C_Ferrari_330P2.jpg/250px-1965-05-23_07b_John_Surtees%2C_Ferrari_330P2.jpg">
              <a:extLst>
                <a:ext uri="{FF2B5EF4-FFF2-40B4-BE49-F238E27FC236}">
                  <a16:creationId xmlns:a16="http://schemas.microsoft.com/office/drawing/2014/main" id="{B1607C5B-2B1D-47D8-BAFC-3E5DDCB605F3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204" y="1351246"/>
              <a:ext cx="5696210" cy="477247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CC2C8EE6-EE10-4002-8477-9E7BD8B0D0D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123" y="828026"/>
              <a:ext cx="6456218" cy="5777136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E0BF00A2-A1AF-4B70-90B2-0443C721E60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42623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urtees Medley 4-Eaglenest-1.wav"/>
          </p:stSnd>
        </p:sndAc>
      </p:transition>
    </mc:Choice>
    <mc:Fallback xmlns="">
      <p:transition spd="slow" advTm="0">
        <p:fade/>
        <p:sndAc>
          <p:stSnd>
            <p:snd r:embed="rId6" name="Surtees Medley 4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02CA26A-91DA-40BB-B2B7-D556CC06F7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966" y="546067"/>
            <a:ext cx="10292504" cy="5810284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5F14199-10B8-49F8-B41E-A32F2913AE5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27035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751F59B2-0345-4C0A-A2D8-40F6A211DF8F}"/>
              </a:ext>
            </a:extLst>
          </p:cNvPr>
          <p:cNvSpPr/>
          <p:nvPr/>
        </p:nvSpPr>
        <p:spPr>
          <a:xfrm>
            <a:off x="6163149" y="1163775"/>
            <a:ext cx="5957456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Para 1969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se convirtió en piloto del equipo BRM. 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1F5452C-1602-4D22-9BC4-4EC477C070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0" y="1021769"/>
            <a:ext cx="5769099" cy="3841179"/>
          </a:xfrm>
          <a:prstGeom prst="ellipse">
            <a:avLst/>
          </a:prstGeom>
          <a:ln w="190500" cap="rnd">
            <a:solidFill>
              <a:schemeClr val="tx2">
                <a:lumMod val="40000"/>
                <a:lumOff val="6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BE32B134-1CC7-4FE0-975A-B4C2EA6349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963" y="2734647"/>
            <a:ext cx="5703829" cy="320421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6DBDF4A-095F-40BD-975D-6E812358170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73707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88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9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15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158" tmFilter="0, 0; 0.125,0.2665; 0.25,0.4; 0.375,0.465; 0.5,0.5;  0.625,0.535; 0.75,0.6; 0.875,0.7335; 1,1">
                                          <p:stCondLst>
                                            <p:cond delay="21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79" tmFilter="0, 0; 0.125,0.2665; 0.25,0.4; 0.375,0.465; 0.5,0.5;  0.625,0.535; 0.75,0.6; 0.875,0.7335; 1,1">
                                          <p:stCondLst>
                                            <p:cond delay="430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33" tmFilter="0, 0; 0.125,0.2665; 0.25,0.4; 0.375,0.465; 0.5,0.5;  0.625,0.535; 0.75,0.6; 0.875,0.7335; 1,1">
                                          <p:stCondLst>
                                            <p:cond delay="538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85">
                                          <p:stCondLst>
                                            <p:cond delay="21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539" decel="50000">
                                          <p:stCondLst>
                                            <p:cond delay="219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85">
                                          <p:stCondLst>
                                            <p:cond delay="42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539" decel="50000">
                                          <p:stCondLst>
                                            <p:cond delay="43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85">
                                          <p:stCondLst>
                                            <p:cond delay="533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539" decel="50000">
                                          <p:stCondLst>
                                            <p:cond delay="54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85">
                                          <p:stCondLst>
                                            <p:cond delay="58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539" decel="50000">
                                          <p:stCondLst>
                                            <p:cond delay="596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27" dur="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88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9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15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158" tmFilter="0, 0; 0.125,0.2665; 0.25,0.4; 0.375,0.465; 0.5,0.5;  0.625,0.535; 0.75,0.6; 0.875,0.7335; 1,1">
                                          <p:stCondLst>
                                            <p:cond delay="215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79" tmFilter="0, 0; 0.125,0.2665; 0.25,0.4; 0.375,0.465; 0.5,0.5;  0.625,0.535; 0.75,0.6; 0.875,0.7335; 1,1">
                                          <p:stCondLst>
                                            <p:cond delay="430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33" tmFilter="0, 0; 0.125,0.2665; 0.25,0.4; 0.375,0.465; 0.5,0.5;  0.625,0.535; 0.75,0.6; 0.875,0.7335; 1,1">
                                          <p:stCondLst>
                                            <p:cond delay="538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85">
                                          <p:stCondLst>
                                            <p:cond delay="21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539" decel="50000">
                                          <p:stCondLst>
                                            <p:cond delay="219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85">
                                          <p:stCondLst>
                                            <p:cond delay="42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539" decel="50000">
                                          <p:stCondLst>
                                            <p:cond delay="43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85">
                                          <p:stCondLst>
                                            <p:cond delay="533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539" decel="50000">
                                          <p:stCondLst>
                                            <p:cond delay="54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85">
                                          <p:stCondLst>
                                            <p:cond delay="58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539" decel="50000">
                                          <p:stCondLst>
                                            <p:cond delay="596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50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D29F39D-4E75-4464-96D5-BC52772206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418" y="826156"/>
            <a:ext cx="7868120" cy="52421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5F14199-10B8-49F8-B41E-A32F2913AE5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6066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429487"/>
            <a:ext cx="6327865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Fue otro año sin resultados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apenas pudo terminar tres carreras,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un tercer puesto en México como mejor resultado,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que le valieron el décimo primer puesto en el campeonato.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E09AB08-BAEA-4662-BDE7-6C5AF4C92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370" y="540327"/>
            <a:ext cx="5756660" cy="5756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EA5DE28-16E7-46DD-8033-D490C242DC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28" y="2437847"/>
            <a:ext cx="5781482" cy="3859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F38DFA00-693E-4A33-B612-4A25287A345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102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C3B8C6BF-571B-4292-BB13-536108F0F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885" y="577210"/>
            <a:ext cx="7786251" cy="57266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62E0CE5-0DF6-4F4F-BE8B-6E14DC09C1C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21872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193962"/>
            <a:ext cx="12192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Para 1970 decidió formar su propio equipo,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Racing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Organization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primero con McLaren M7C de la temporada anterior modificados,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hasta que a mitad de año salió a las pistas el primer modelo propio, el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TS/7.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1C623E3-00C9-4F44-90DF-89B8108AE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908" y="1381467"/>
            <a:ext cx="8688822" cy="52132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52869F3-86C6-4FD8-9730-6D7B2195956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53387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62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059A5AC-3618-4EC4-861E-4019BF65029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7F80ACCF-5B60-45FB-B1BA-FC7F9E834F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296" y="521270"/>
            <a:ext cx="10299582" cy="57935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2055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249380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El joven piloto de tan solo 18 años moría la tarde del 19 de julio de 2009.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AFDED32-2819-41C1-94FD-9BEE903939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742" y="214316"/>
            <a:ext cx="7457390" cy="57315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CA8F184-60E0-4AC7-B99D-02F5B0497C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92" y="568037"/>
            <a:ext cx="3692412" cy="57357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540D2AA-DCB3-4FB1-B738-F62D2E38F754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39170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8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DF56626-A931-4A02-908B-7D6B2A34BC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112" y="554182"/>
            <a:ext cx="10328965" cy="574285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245505F-7061-48B1-AF28-9ED3DAA0285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76412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303818" y="1039084"/>
            <a:ext cx="5888182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Compitió con su propia marca hasta su retiro en 1972,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continuó dirigiendo su equipo durante las 119 carreras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2BBB72A-C632-4E22-AF7C-30B60D97C9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818" y="2510037"/>
            <a:ext cx="5694212" cy="37937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DECF28B-EC49-4558-AD00-107566DE80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5" y="568034"/>
            <a:ext cx="5736233" cy="38576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E4AEC37-8C6D-4DEF-93FE-A9422F3DCEF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5350E12-0F44-40EC-AA83-4DD3F3AC6600}"/>
              </a:ext>
            </a:extLst>
          </p:cNvPr>
          <p:cNvSpPr/>
          <p:nvPr/>
        </p:nvSpPr>
        <p:spPr>
          <a:xfrm>
            <a:off x="17" y="5417127"/>
            <a:ext cx="5791184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que este disputó hasta abandonar la Fórmula 1 en 1978. </a:t>
            </a:r>
          </a:p>
        </p:txBody>
      </p:sp>
    </p:spTree>
    <p:extLst>
      <p:ext uri="{BB962C8B-B14F-4D97-AF65-F5344CB8AC3E}">
        <p14:creationId xmlns:p14="http://schemas.microsoft.com/office/powerpoint/2010/main" val="2580275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75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FD7BD1C6-ECC0-409A-9118-DEE86B0003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1" y="552132"/>
            <a:ext cx="8654473" cy="5766043"/>
          </a:xfrm>
          <a:prstGeom prst="rect">
            <a:avLst/>
          </a:prstGeom>
          <a:ln w="1270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059A5AC-3618-4EC4-861E-4019BF65029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962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2" y="1371601"/>
            <a:ext cx="5417126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La aventura del equipo propio se acabó ese año,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tanto por dificultades presupuestarias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C876A2C-991C-43D9-8AE7-F1763FD55C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536" y="562822"/>
            <a:ext cx="5723500" cy="32194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5BFBD1D-5A87-4EE7-A6F7-6AF590F812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6" y="3065182"/>
            <a:ext cx="5763483" cy="32419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F9D42C50-36DE-445E-B15A-DDD83AB0713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C4E80BE-D880-478F-B24E-137FA2B8D1B0}"/>
              </a:ext>
            </a:extLst>
          </p:cNvPr>
          <p:cNvSpPr/>
          <p:nvPr/>
        </p:nvSpPr>
        <p:spPr>
          <a:xfrm>
            <a:off x="7800106" y="5029203"/>
            <a:ext cx="432103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cuanto por una nueva internación de John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(secuela de su accidente de 1965).</a:t>
            </a:r>
          </a:p>
        </p:txBody>
      </p:sp>
    </p:spTree>
    <p:extLst>
      <p:ext uri="{BB962C8B-B14F-4D97-AF65-F5344CB8AC3E}">
        <p14:creationId xmlns:p14="http://schemas.microsoft.com/office/powerpoint/2010/main" val="4148860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8BDE31B-6504-4383-985D-01F6048382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680" y="544655"/>
            <a:ext cx="10238509" cy="5759161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920A1B7-896F-4BF6-89A9-74AEB45D7F8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427745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2" y="3948539"/>
            <a:ext cx="5500253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hasta que en una carrera de Fórmula 2 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la rueda de otro monoplaza accidentado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le golpeó en la cabeza creándole fuertes traumatismos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heridas en cabeza y cuello que no consiguió superar.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54DED3F-C084-41BB-AB57-1C2CD3D064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127" y="2563090"/>
            <a:ext cx="5715614" cy="37437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92A98B5-9C8D-408A-857C-435005BD25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6" y="568991"/>
            <a:ext cx="5735774" cy="2392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A51392F3-C84D-4E6F-BDC3-7B6F58AEBA1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2F4307F-7201-4AC1-9F7F-17612E380E62}"/>
              </a:ext>
            </a:extLst>
          </p:cNvPr>
          <p:cNvSpPr/>
          <p:nvPr/>
        </p:nvSpPr>
        <p:spPr>
          <a:xfrm>
            <a:off x="6511617" y="1288462"/>
            <a:ext cx="5500253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 hijo, Henry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también había sido piloto de automovilismo de velocidad</a:t>
            </a:r>
          </a:p>
        </p:txBody>
      </p:sp>
    </p:spTree>
    <p:extLst>
      <p:ext uri="{BB962C8B-B14F-4D97-AF65-F5344CB8AC3E}">
        <p14:creationId xmlns:p14="http://schemas.microsoft.com/office/powerpoint/2010/main" val="1621233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6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E95B8A2B-EC58-4125-85CE-B4568E1D93B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47ECF68-2260-4DB8-87BF-B79A242F23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979" y="567805"/>
            <a:ext cx="5708066" cy="574374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C0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27281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7439891" y="4807524"/>
            <a:ext cx="475211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1996, fue incorporado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al Salón de la Fama de los deportes de motor.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1E10472-4124-4DE9-A9B6-1C50EB4563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18" y="1274618"/>
            <a:ext cx="5726538" cy="4294903"/>
          </a:xfrm>
          <a:prstGeom prst="snip2DiagRect">
            <a:avLst>
              <a:gd name="adj1" fmla="val 1709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C0FBB8F-E2D2-4ACA-9AA0-0199697B572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8"/>
          <a:stretch/>
        </p:blipFill>
        <p:spPr>
          <a:xfrm>
            <a:off x="6172465" y="805658"/>
            <a:ext cx="5816643" cy="3336860"/>
          </a:xfrm>
          <a:prstGeom prst="snip2DiagRect">
            <a:avLst>
              <a:gd name="adj1" fmla="val 19929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5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5AC49AF-A782-415B-A0C0-62FD4659711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05525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7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8D1258D-92BC-42F8-87A4-A1FA512289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51"/>
          <a:stretch/>
        </p:blipFill>
        <p:spPr>
          <a:xfrm>
            <a:off x="1911930" y="1644845"/>
            <a:ext cx="8368146" cy="3597870"/>
          </a:xfrm>
          <a:prstGeom prst="rect">
            <a:avLst/>
          </a:prstGeom>
          <a:ln w="2286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CBA31D0-99C6-49DD-A725-3F99B041DBE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60628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0" y="900550"/>
            <a:ext cx="1219200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Algo reconfortante, sin embargo, sacó de su internación…  acabó casándose con una de sus enfermeras,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quien tuvo tres hijos y vivió hasta su fallecimiento en la zona rural de Kent, Inglaterra.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0B148EF-EB2B-4234-A232-C12A6D3FBDD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96A8B9C-DBCB-46D6-972F-F94F890BE4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163" y="1932724"/>
            <a:ext cx="5785868" cy="394162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7C79B195-74AA-48A3-A740-9FD5BCDF58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79" y="2380979"/>
            <a:ext cx="5348367" cy="3008456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12431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C5FAD77-B188-4977-8CBF-48CFD90B95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06" y="554183"/>
            <a:ext cx="9753601" cy="54864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245505F-7061-48B1-AF28-9ED3DAA0285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41811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01C2EB1-C82F-41EC-92C2-AD79F1B199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2FFF162-8615-48C8-9961-925F1CB2E2B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24CED68-750A-468E-9811-E21B3D9A48E7}"/>
              </a:ext>
            </a:extLst>
          </p:cNvPr>
          <p:cNvSpPr/>
          <p:nvPr/>
        </p:nvSpPr>
        <p:spPr>
          <a:xfrm>
            <a:off x="6095999" y="969823"/>
            <a:ext cx="609600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El 10 de marzo de 2017,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cuando llevaba un mes internado en Londres.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,falleció por problemas respiratorios.</a:t>
            </a:r>
          </a:p>
        </p:txBody>
      </p:sp>
    </p:spTree>
    <p:extLst>
      <p:ext uri="{BB962C8B-B14F-4D97-AF65-F5344CB8AC3E}">
        <p14:creationId xmlns:p14="http://schemas.microsoft.com/office/powerpoint/2010/main" val="4012002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8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6DA57D1-845C-42CE-9F08-5A4DA5C65E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10" y="2729335"/>
            <a:ext cx="5360245" cy="301513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749EF24-9ADD-48C0-8E0A-1EF0C4491E0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18" b="11413"/>
          <a:stretch/>
        </p:blipFill>
        <p:spPr>
          <a:xfrm>
            <a:off x="6567055" y="789713"/>
            <a:ext cx="5207117" cy="299803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E9D5281-BEDC-4A12-B464-C6E9CCE8CD0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29713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Surtees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1, 2, 3 y 4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Sarah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Brightman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32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05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F801D5D3-AE9C-4DD5-90F9-8464A05BD6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-1"/>
            <a:ext cx="1217771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618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Surtees F-Eaglenest-1.wav"/>
          </p:stSnd>
        </p:sndAc>
      </p:transition>
    </mc:Choice>
    <mc:Fallback xmlns="">
      <p:transition spd="slow" advTm="0">
        <p:fade/>
        <p:sndAc>
          <p:stSnd>
            <p:snd r:embed="rId10" name="Surtees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4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2544</TotalTime>
  <Words>1669</Words>
  <Application>Microsoft Office PowerPoint</Application>
  <PresentationFormat>Panorámica</PresentationFormat>
  <Paragraphs>381</Paragraphs>
  <Slides>100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100</vt:i4>
      </vt:variant>
    </vt:vector>
  </HeadingPairs>
  <TitlesOfParts>
    <vt:vector size="117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Dubai Medium</vt:lpstr>
      <vt:lpstr>Edwardian Script ITC</vt:lpstr>
      <vt:lpstr>Kristen ITC</vt:lpstr>
      <vt:lpstr>Times New Roman</vt:lpstr>
      <vt:lpstr>Verdana</vt:lpstr>
      <vt:lpstr>Wingdings 2</vt:lpstr>
      <vt:lpstr>1_Tema de Office</vt:lpstr>
      <vt:lpstr>3_Tema de Office</vt:lpstr>
      <vt:lpstr>2_Tema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1964    John Surtees  Versión Completa  3205</dc:title>
  <dc:creator>Eagle's nest</dc:creator>
  <cp:lastModifiedBy>Eagle's nest</cp:lastModifiedBy>
  <cp:revision>241</cp:revision>
  <dcterms:created xsi:type="dcterms:W3CDTF">2017-07-02T00:56:35Z</dcterms:created>
  <dcterms:modified xsi:type="dcterms:W3CDTF">2018-02-25T15:19:36Z</dcterms:modified>
</cp:coreProperties>
</file>