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</p:sldMasterIdLst>
  <p:notesMasterIdLst>
    <p:notesMasterId r:id="rId33"/>
  </p:notesMasterIdLst>
  <p:sldIdLst>
    <p:sldId id="499" r:id="rId4"/>
    <p:sldId id="500" r:id="rId5"/>
    <p:sldId id="259" r:id="rId6"/>
    <p:sldId id="388" r:id="rId7"/>
    <p:sldId id="443" r:id="rId8"/>
    <p:sldId id="414" r:id="rId9"/>
    <p:sldId id="415" r:id="rId10"/>
    <p:sldId id="413" r:id="rId11"/>
    <p:sldId id="416" r:id="rId12"/>
    <p:sldId id="454" r:id="rId13"/>
    <p:sldId id="417" r:id="rId14"/>
    <p:sldId id="455" r:id="rId15"/>
    <p:sldId id="418" r:id="rId16"/>
    <p:sldId id="456" r:id="rId17"/>
    <p:sldId id="420" r:id="rId18"/>
    <p:sldId id="457" r:id="rId19"/>
    <p:sldId id="419" r:id="rId20"/>
    <p:sldId id="458" r:id="rId21"/>
    <p:sldId id="421" r:id="rId22"/>
    <p:sldId id="513" r:id="rId23"/>
    <p:sldId id="423" r:id="rId24"/>
    <p:sldId id="514" r:id="rId25"/>
    <p:sldId id="422" r:id="rId26"/>
    <p:sldId id="515" r:id="rId27"/>
    <p:sldId id="424" r:id="rId28"/>
    <p:sldId id="516" r:id="rId29"/>
    <p:sldId id="512" r:id="rId30"/>
    <p:sldId id="502" r:id="rId31"/>
    <p:sldId id="503" r:id="rId32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m+K5yK2wvGvyWZhiUXzVQ==" hashData="qHyO0/pSoolzBkNX1Czke/G3OMkx9oMOc1B9sEe7J3PR754qaHa1ZTOla1HQBKPhfS6Akuia2b/C3meNybdrG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164" autoAdjust="0"/>
    <p:restoredTop sz="94660"/>
  </p:normalViewPr>
  <p:slideViewPr>
    <p:cSldViewPr snapToGrid="0" showGuides="1">
      <p:cViewPr varScale="1">
        <p:scale>
          <a:sx n="69" d="100"/>
          <a:sy n="69" d="100"/>
        </p:scale>
        <p:origin x="1002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notesMaster" Target="notesMasters/notesMaster1.xml"/><Relationship Id="rId38" Type="http://schemas.microsoft.com/office/2015/10/relationships/revisionInfo" Target="revisionInfo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890C72-7283-47E4-AB7B-E70F4CA349E1}" type="datetimeFigureOut">
              <a:rPr lang="es-MX" smtClean="0"/>
              <a:t>17/07/2017</a:t>
            </a:fld>
            <a:endParaRPr lang="es-MX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87F657-8C5E-4E38-92AB-230687246DA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608292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2E148-B114-4DFF-9EC9-9FB994F26F76}" type="datetime1">
              <a:rPr lang="es-MX" smtClean="0"/>
              <a:t>17/07/2017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468063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86067-5851-417D-B29F-C95175CE4356}" type="datetime1">
              <a:rPr lang="es-MX" smtClean="0"/>
              <a:t>17/07/2017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493140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1FD49-D3D7-41B8-80BD-FB5A3DD3CE5E}" type="datetime1">
              <a:rPr lang="es-MX" smtClean="0"/>
              <a:t>17/07/2017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907134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A03BC-CE7A-46A4-9045-17003FF5D738}" type="datetime1">
              <a:rPr lang="es-MX" smtClean="0"/>
              <a:t>17/07/2017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420914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225601-4FDB-4DC8-8105-2D4F2D014FF2}" type="datetime1">
              <a:rPr lang="es-MX" smtClean="0"/>
              <a:t>17/07/2017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505227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CD2A9A-CC14-45F7-8C80-6C3BA1E70D82}" type="datetime1">
              <a:rPr lang="es-MX" smtClean="0"/>
              <a:t>17/07/2017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64292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88F624-BEF7-45D6-919C-D99A55AE9A4A}" type="datetime1">
              <a:rPr lang="es-MX" smtClean="0"/>
              <a:t>17/07/2017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94611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868F4-CBE3-4B4A-850A-C29672383E7E}" type="datetime1">
              <a:rPr lang="es-MX" smtClean="0"/>
              <a:t>17/07/2017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422784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79E8B-EAC4-430C-AD38-285722242A83}" type="datetime1">
              <a:rPr lang="es-MX" smtClean="0"/>
              <a:t>17/07/2017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87679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6E12E-5848-48E7-A77C-12D8D387D16E}" type="datetime1">
              <a:rPr lang="es-MX" smtClean="0"/>
              <a:t>17/07/2017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73046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8A90B-7F62-440D-A270-5F0773E0724F}" type="datetime1">
              <a:rPr lang="es-MX" smtClean="0"/>
              <a:t>17/07/2017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275486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47506-8963-4104-A619-38CA646E16B8}" type="datetime1">
              <a:rPr lang="es-MX" smtClean="0">
                <a:solidFill>
                  <a:prstClr val="black">
                    <a:tint val="75000"/>
                  </a:prstClr>
                </a:solidFill>
              </a:rPr>
              <a:t>17/07/2017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F32AC-BED3-4A00-A601-14EB184EFA3D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82678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4AC1D-241E-4846-897C-5289EE4FE1C8}" type="datetime1">
              <a:rPr lang="es-MX" smtClean="0">
                <a:solidFill>
                  <a:prstClr val="black">
                    <a:tint val="75000"/>
                  </a:prstClr>
                </a:solidFill>
              </a:rPr>
              <a:t>17/07/2017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F32AC-BED3-4A00-A601-14EB184EFA3D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432759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1E21B-1910-4B74-B43E-63F1B2D99700}" type="datetime1">
              <a:rPr lang="es-MX" smtClean="0">
                <a:solidFill>
                  <a:prstClr val="black">
                    <a:tint val="75000"/>
                  </a:prstClr>
                </a:solidFill>
              </a:rPr>
              <a:t>17/07/2017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F32AC-BED3-4A00-A601-14EB184EFA3D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713714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B9B6F-52FB-4616-9276-22218BDBF702}" type="datetime1">
              <a:rPr lang="es-MX" smtClean="0">
                <a:solidFill>
                  <a:prstClr val="black">
                    <a:tint val="75000"/>
                  </a:prstClr>
                </a:solidFill>
              </a:rPr>
              <a:t>17/07/2017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F32AC-BED3-4A00-A601-14EB184EFA3D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591821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45B23-E548-4891-9F66-54142FF39FA0}" type="datetime1">
              <a:rPr lang="es-MX" smtClean="0">
                <a:solidFill>
                  <a:prstClr val="black">
                    <a:tint val="75000"/>
                  </a:prstClr>
                </a:solidFill>
              </a:rPr>
              <a:t>17/07/2017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F32AC-BED3-4A00-A601-14EB184EFA3D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629408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32677-7AA7-4DF1-82EE-2A407246A357}" type="datetime1">
              <a:rPr lang="es-MX" smtClean="0">
                <a:solidFill>
                  <a:prstClr val="black">
                    <a:tint val="75000"/>
                  </a:prstClr>
                </a:solidFill>
              </a:rPr>
              <a:t>17/07/2017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F32AC-BED3-4A00-A601-14EB184EFA3D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374182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94904F-706D-4C4F-9A51-E625D5F8B705}" type="datetime1">
              <a:rPr lang="es-MX" smtClean="0">
                <a:solidFill>
                  <a:prstClr val="black">
                    <a:tint val="75000"/>
                  </a:prstClr>
                </a:solidFill>
              </a:rPr>
              <a:t>17/07/2017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F32AC-BED3-4A00-A601-14EB184EFA3D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057461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32387-8B0E-42BE-B707-D1FBAF04FE86}" type="datetime1">
              <a:rPr lang="es-MX" smtClean="0">
                <a:solidFill>
                  <a:prstClr val="black">
                    <a:tint val="75000"/>
                  </a:prstClr>
                </a:solidFill>
              </a:rPr>
              <a:t>17/07/2017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F32AC-BED3-4A00-A601-14EB184EFA3D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017627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B5DD2-BED3-493E-9F74-1CF3BF449CCE}" type="datetime1">
              <a:rPr lang="es-MX" smtClean="0">
                <a:solidFill>
                  <a:prstClr val="black">
                    <a:tint val="75000"/>
                  </a:prstClr>
                </a:solidFill>
              </a:rPr>
              <a:t>17/07/2017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F32AC-BED3-4A00-A601-14EB184EFA3D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905690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A46D0-67CA-4D20-B4B7-1418A7BC86D3}" type="datetime1">
              <a:rPr lang="es-MX" smtClean="0">
                <a:solidFill>
                  <a:prstClr val="black">
                    <a:tint val="75000"/>
                  </a:prstClr>
                </a:solidFill>
              </a:rPr>
              <a:t>17/07/2017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F32AC-BED3-4A00-A601-14EB184EFA3D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29086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3A3C4-88F2-4715-9F71-A0B0EE7B491A}" type="datetime1">
              <a:rPr lang="es-MX" smtClean="0">
                <a:solidFill>
                  <a:prstClr val="black">
                    <a:tint val="75000"/>
                  </a:prstClr>
                </a:solidFill>
              </a:rPr>
              <a:t>17/07/2017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F32AC-BED3-4A00-A601-14EB184EFA3D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849549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92C65-F1F1-4D53-A817-D4E97A18BBCE}" type="datetime1">
              <a:rPr lang="es-MX" smtClean="0"/>
              <a:t>17/07/2017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5255427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79244-0B2A-4A17-BAC2-F9344C875D09}" type="datetime1">
              <a:rPr lang="es-MX" smtClean="0"/>
              <a:t>17/07/2017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3473447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79A70-D308-406A-BE73-C016C76784BB}" type="datetime1">
              <a:rPr lang="es-MX" smtClean="0"/>
              <a:t>17/07/2017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6013261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C7D00-A49C-4672-9302-CC0C1F565C3A}" type="datetime1">
              <a:rPr lang="es-MX" smtClean="0"/>
              <a:t>17/07/2017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472417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B0007F-59C0-44FD-ABD7-4BC4FBFDCEBA}" type="datetime1">
              <a:rPr lang="es-MX" smtClean="0"/>
              <a:t>17/07/2017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8689372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FE0F19-DC5F-44EA-922A-21A0939AD312}" type="datetime1">
              <a:rPr lang="es-MX" smtClean="0"/>
              <a:t>17/07/2017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0678815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9ACD4C-CA54-45AB-BF87-8326ECF98C84}" type="datetime1">
              <a:rPr lang="es-MX" smtClean="0"/>
              <a:t>17/07/2017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4128413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12DE3-5472-4CB0-8509-E1829C4C62AF}" type="datetime1">
              <a:rPr lang="es-MX" smtClean="0"/>
              <a:t>17/07/2017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6926512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44793-6FC6-4966-89AE-838E00D9AA08}" type="datetime1">
              <a:rPr lang="es-MX" smtClean="0"/>
              <a:t>17/07/2017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719756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291E0-94B5-410A-90BF-6B2BA7678BD1}" type="datetime1">
              <a:rPr lang="es-MX" smtClean="0"/>
              <a:t>17/07/2017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7779497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4BB6EF-D5BC-49F5-93EB-434D723F9633}" type="datetime1">
              <a:rPr lang="es-MX" smtClean="0"/>
              <a:t>17/07/2017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928865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microsoft.com/office/2007/relationships/hdphoto" Target="../media/hdphoto1.wdp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8846D2-D728-47B7-B165-0705692C212C}" type="datetime1">
              <a:rPr lang="es-MX" smtClean="0"/>
              <a:t>17/07/2017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12796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artisticTexturizer/>
                    </a14:imgEffect>
                    <a14:imgEffect>
                      <a14:sharpenSoften amount="75000"/>
                    </a14:imgEffect>
                  </a14:imgLayer>
                </a14:imgProps>
              </a:ext>
            </a:extLst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69C46C-610D-4472-8E60-736D1D29E306}" type="datetime1">
              <a:rPr lang="es-MX" smtClean="0">
                <a:solidFill>
                  <a:prstClr val="black">
                    <a:tint val="75000"/>
                  </a:prstClr>
                </a:solidFill>
              </a:rPr>
              <a:t>17/07/2017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BF32AC-BED3-4A00-A601-14EB184EFA3D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2769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3BC94F-5D6B-42D6-8067-7825DA1101C0}" type="datetime1">
              <a:rPr lang="es-MX" smtClean="0"/>
              <a:t>17/07/2017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355898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6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5.jpg"/><Relationship Id="rId4" Type="http://schemas.openxmlformats.org/officeDocument/2006/relationships/audio" Target="../media/audio1.wav"/><Relationship Id="rId9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8.xml"/><Relationship Id="rId6" Type="http://schemas.openxmlformats.org/officeDocument/2006/relationships/audio" Target="../media/audio2.wav"/><Relationship Id="rId5" Type="http://schemas.openxmlformats.org/officeDocument/2006/relationships/image" Target="../media/image9.jpg"/><Relationship Id="rId4" Type="http://schemas.openxmlformats.org/officeDocument/2006/relationships/image" Target="../media/image8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1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6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8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0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3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6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8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0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3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6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9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2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5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48.png"/><Relationship Id="rId11" Type="http://schemas.openxmlformats.org/officeDocument/2006/relationships/audio" Target="../media/audio3.wav"/><Relationship Id="rId5" Type="http://schemas.openxmlformats.org/officeDocument/2006/relationships/image" Target="../media/image47.jpg"/><Relationship Id="rId10" Type="http://schemas.openxmlformats.org/officeDocument/2006/relationships/image" Target="../media/image49.jpg"/><Relationship Id="rId4" Type="http://schemas.openxmlformats.org/officeDocument/2006/relationships/audio" Target="../media/audio3.wav"/><Relationship Id="rId9" Type="http://schemas.openxmlformats.org/officeDocument/2006/relationships/image" Target="../media/image3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5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1.png"/><Relationship Id="rId10" Type="http://schemas.openxmlformats.org/officeDocument/2006/relationships/image" Target="../media/image5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6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r="2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 Rectángulo">
            <a:extLst>
              <a:ext uri="{FF2B5EF4-FFF2-40B4-BE49-F238E27FC236}">
                <a16:creationId xmlns:a16="http://schemas.microsoft.com/office/drawing/2014/main" id="{50ECBFDE-B3AD-4674-A495-9B438C97A67E}"/>
              </a:ext>
            </a:extLst>
          </p:cNvPr>
          <p:cNvSpPr/>
          <p:nvPr/>
        </p:nvSpPr>
        <p:spPr>
          <a:xfrm>
            <a:off x="8658225" y="104505"/>
            <a:ext cx="3533775" cy="3713837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MultiCampeón</a:t>
            </a: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Mundial </a:t>
            </a:r>
          </a:p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2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De Motociclismo</a:t>
            </a:r>
          </a:p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s-MX" sz="28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Arial"/>
              <a:cs typeface="Arial"/>
            </a:endParaRPr>
          </a:p>
          <a:p>
            <a:pPr lvl="0" algn="ctr" defTabSz="1219170">
              <a:lnSpc>
                <a:spcPts val="2800"/>
              </a:lnSpc>
              <a:defRPr/>
            </a:pPr>
            <a:r>
              <a:rPr lang="es-ES" sz="2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350cc </a:t>
            </a:r>
          </a:p>
          <a:p>
            <a:pPr lvl="0" algn="ctr" defTabSz="1219170">
              <a:lnSpc>
                <a:spcPts val="2800"/>
              </a:lnSpc>
              <a:defRPr/>
            </a:pPr>
            <a:r>
              <a:rPr lang="es-ES" sz="2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1958, 1959 y 1960</a:t>
            </a:r>
          </a:p>
          <a:p>
            <a:pPr lvl="0" algn="ctr" defTabSz="1219170">
              <a:lnSpc>
                <a:spcPts val="2800"/>
              </a:lnSpc>
              <a:defRPr/>
            </a:pPr>
            <a:endParaRPr lang="es-ES" sz="28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Arial"/>
              <a:cs typeface="Arial"/>
            </a:endParaRPr>
          </a:p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500cc </a:t>
            </a:r>
          </a:p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1956,1958, </a:t>
            </a:r>
          </a:p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1959 y 1960, </a:t>
            </a:r>
          </a:p>
        </p:txBody>
      </p:sp>
      <p:sp>
        <p:nvSpPr>
          <p:cNvPr id="12" name="1 Rectángulo">
            <a:extLst>
              <a:ext uri="{FF2B5EF4-FFF2-40B4-BE49-F238E27FC236}">
                <a16:creationId xmlns:a16="http://schemas.microsoft.com/office/drawing/2014/main" id="{E32969BE-E697-4FC8-BF05-FC79D2372646}"/>
              </a:ext>
            </a:extLst>
          </p:cNvPr>
          <p:cNvSpPr/>
          <p:nvPr/>
        </p:nvSpPr>
        <p:spPr>
          <a:xfrm>
            <a:off x="8658226" y="3957640"/>
            <a:ext cx="3533774" cy="1559401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Y Campeón Mundial </a:t>
            </a:r>
          </a:p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F</a:t>
            </a: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</a:p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964</a:t>
            </a:r>
            <a:endParaRPr kumimoji="0" lang="es-ES" sz="2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4" name="1 Rectángulo">
            <a:extLst>
              <a:ext uri="{FF2B5EF4-FFF2-40B4-BE49-F238E27FC236}">
                <a16:creationId xmlns:a16="http://schemas.microsoft.com/office/drawing/2014/main" id="{2E51D689-D218-46C6-840A-E72C89721CE4}"/>
              </a:ext>
            </a:extLst>
          </p:cNvPr>
          <p:cNvSpPr/>
          <p:nvPr/>
        </p:nvSpPr>
        <p:spPr>
          <a:xfrm>
            <a:off x="9375140" y="5565779"/>
            <a:ext cx="2321560" cy="46677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>
                <a:gd name="adj1" fmla="val 12500"/>
                <a:gd name="adj2" fmla="val -789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3ª parte de 4</a:t>
            </a:r>
            <a:endParaRPr kumimoji="0" lang="es-ES" sz="24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3965506"/>
            <a:ext cx="23042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71964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fade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alphaModFix amt="15000"/>
            <a:lum/>
          </a:blip>
          <a:srcRect/>
          <a:stretch>
            <a:fillRect l="2000" t="5000" r="24000" b="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n 13">
            <a:extLst>
              <a:ext uri="{FF2B5EF4-FFF2-40B4-BE49-F238E27FC236}">
                <a16:creationId xmlns:a16="http://schemas.microsoft.com/office/drawing/2014/main" id="{719BB4C7-C26E-4C05-9487-EBE9C8A13FB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895" y="325790"/>
            <a:ext cx="9009092" cy="6191125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64250"/>
            <a:ext cx="864096" cy="303988"/>
          </a:xfrm>
          <a:prstGeom prst="rect">
            <a:avLst/>
          </a:prstGeom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148247"/>
            <a:ext cx="23042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1 Rectángulo">
            <a:extLst>
              <a:ext uri="{FF2B5EF4-FFF2-40B4-BE49-F238E27FC236}">
                <a16:creationId xmlns:a16="http://schemas.microsoft.com/office/drawing/2014/main" id="{665BEEEC-EBCD-47B4-90CF-5E2E05566B2F}"/>
              </a:ext>
            </a:extLst>
          </p:cNvPr>
          <p:cNvSpPr/>
          <p:nvPr/>
        </p:nvSpPr>
        <p:spPr>
          <a:xfrm>
            <a:off x="6344175" y="554261"/>
            <a:ext cx="2321560" cy="463330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>
                <a:gd name="adj1" fmla="val 12500"/>
                <a:gd name="adj2" fmla="val -789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3ª parte de 4</a:t>
            </a:r>
            <a:endParaRPr kumimoji="0" lang="es-ES" sz="24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sp>
        <p:nvSpPr>
          <p:cNvPr id="16" name="1 Rectángulo">
            <a:extLst>
              <a:ext uri="{FF2B5EF4-FFF2-40B4-BE49-F238E27FC236}">
                <a16:creationId xmlns:a16="http://schemas.microsoft.com/office/drawing/2014/main" id="{FAF0EFA3-8AF4-4E02-AC67-1F31B77C6070}"/>
              </a:ext>
            </a:extLst>
          </p:cNvPr>
          <p:cNvSpPr/>
          <p:nvPr/>
        </p:nvSpPr>
        <p:spPr>
          <a:xfrm>
            <a:off x="9048328" y="156671"/>
            <a:ext cx="3143672" cy="479105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6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John </a:t>
            </a:r>
            <a:r>
              <a:rPr kumimoji="0" lang="es-MX" sz="36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Surtees</a:t>
            </a:r>
            <a:endParaRPr kumimoji="0" lang="es-MX" sz="36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36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MultiCampeón</a:t>
            </a: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Mundial </a:t>
            </a:r>
          </a:p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2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De Motociclismo</a:t>
            </a:r>
          </a:p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s-MX" sz="28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Arial"/>
              <a:cs typeface="Arial"/>
            </a:endParaRPr>
          </a:p>
          <a:p>
            <a:pPr lvl="0" algn="ctr" defTabSz="1219170">
              <a:lnSpc>
                <a:spcPts val="2800"/>
              </a:lnSpc>
              <a:defRPr/>
            </a:pPr>
            <a:r>
              <a:rPr lang="es-ES" sz="2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350cc </a:t>
            </a:r>
          </a:p>
          <a:p>
            <a:pPr lvl="0" algn="ctr" defTabSz="1219170">
              <a:lnSpc>
                <a:spcPts val="2800"/>
              </a:lnSpc>
              <a:defRPr/>
            </a:pPr>
            <a:r>
              <a:rPr lang="es-ES" sz="2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1958, 1959 </a:t>
            </a:r>
          </a:p>
          <a:p>
            <a:pPr lvl="0" algn="ctr" defTabSz="1219170">
              <a:lnSpc>
                <a:spcPts val="2800"/>
              </a:lnSpc>
              <a:defRPr/>
            </a:pPr>
            <a:r>
              <a:rPr lang="es-ES" sz="2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y 1960</a:t>
            </a:r>
          </a:p>
          <a:p>
            <a:pPr lvl="0" algn="ctr" defTabSz="1219170">
              <a:lnSpc>
                <a:spcPts val="2800"/>
              </a:lnSpc>
              <a:defRPr/>
            </a:pPr>
            <a:endParaRPr lang="es-ES" sz="28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Arial"/>
              <a:cs typeface="Arial"/>
            </a:endParaRPr>
          </a:p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500cc </a:t>
            </a:r>
          </a:p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1956,1958, </a:t>
            </a:r>
          </a:p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1959 y 1960, </a:t>
            </a:r>
          </a:p>
        </p:txBody>
      </p:sp>
      <p:sp>
        <p:nvSpPr>
          <p:cNvPr id="17" name="1 Rectángulo">
            <a:extLst>
              <a:ext uri="{FF2B5EF4-FFF2-40B4-BE49-F238E27FC236}">
                <a16:creationId xmlns:a16="http://schemas.microsoft.com/office/drawing/2014/main" id="{E127DC25-2E82-433B-8CF9-4C639B7749AA}"/>
              </a:ext>
            </a:extLst>
          </p:cNvPr>
          <p:cNvSpPr/>
          <p:nvPr/>
        </p:nvSpPr>
        <p:spPr>
          <a:xfrm>
            <a:off x="9048328" y="5047113"/>
            <a:ext cx="3143672" cy="1559401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Y Campeón Mundial </a:t>
            </a:r>
          </a:p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F</a:t>
            </a: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</a:p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964</a:t>
            </a:r>
            <a:endParaRPr kumimoji="0" lang="es-ES" sz="2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4612901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  <p:sndAc>
          <p:stSnd>
            <p:snd r:embed="rId4" name="Surtees P-Eaglenest-1.wav"/>
          </p:stSnd>
        </p:sndAc>
      </p:transition>
    </mc:Choice>
    <mc:Fallback xmlns="">
      <p:transition spd="slow" advClick="0" advTm="0">
        <p:fade/>
        <p:sndAc>
          <p:stSnd>
            <p:snd r:embed="rId9" name="Surtees P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7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1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1" nodeType="withEffect">
                                  <p:stCondLst>
                                    <p:cond delay="1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7" presetClass="entr" presetSubtype="4" fill="hold" grpId="0" nodeType="withEffect">
                                  <p:stCondLst>
                                    <p:cond delay="2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1" nodeType="withEffect">
                                  <p:stCondLst>
                                    <p:cond delay="2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5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6" presetID="36" presetClass="path" presetSubtype="0" accel="50000" decel="5000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47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5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54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8005"/>
                            </p:stCondLst>
                            <p:childTnLst>
                              <p:par>
                                <p:cTn id="56" presetID="1" presetClass="entr" presetSubtype="0" fill="hold" grpId="0" nodeType="after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5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5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0" grpId="1"/>
      <p:bldP spid="13" grpId="0"/>
      <p:bldP spid="15" grpId="0"/>
      <p:bldP spid="15" grpId="1"/>
      <p:bldP spid="16" grpId="0"/>
      <p:bldP spid="16" grpId="1"/>
      <p:bldP spid="17" grpId="0"/>
      <p:bldP spid="17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A0640D23-D9B6-4C32-A862-6920D26F233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033" b="11534"/>
          <a:stretch/>
        </p:blipFill>
        <p:spPr>
          <a:xfrm>
            <a:off x="203236" y="3477492"/>
            <a:ext cx="5781927" cy="282632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A2E77FD7-3CD3-4A8F-985A-713584FF8C5A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07EC2FA6-AD1D-4D0E-ABA3-39E2F24533FC}"/>
              </a:ext>
            </a:extLst>
          </p:cNvPr>
          <p:cNvSpPr/>
          <p:nvPr/>
        </p:nvSpPr>
        <p:spPr>
          <a:xfrm>
            <a:off x="2" y="1177643"/>
            <a:ext cx="5985162" cy="1887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Para mayor complicación,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sufrió un grave accidente en el circuito de </a:t>
            </a:r>
            <a:r>
              <a:rPr lang="es-MX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Mosport</a:t>
            </a: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 Park,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al comando de un Lola T-70,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durante una práctica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para la carrera del campeonato </a:t>
            </a:r>
            <a:r>
              <a:rPr lang="es-MX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CanAm</a:t>
            </a: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. 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40EA0EDB-AD8A-4DF5-AFC6-5E470EA4A2E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8373" y="595740"/>
            <a:ext cx="5745019" cy="430876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C000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7612576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  <p:sndAc>
          <p:stSnd>
            <p:snd r:embed="rId2" name="Surtees 3 Medley-Eaglenest-1.wav"/>
          </p:stSnd>
        </p:sndAc>
      </p:transition>
    </mc:Choice>
    <mc:Fallback xmlns="">
      <p:transition spd="slow" advTm="0">
        <p:fade/>
        <p:sndAc>
          <p:stSnd>
            <p:snd r:embed="rId6" name="Surtees 3 Medley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9375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40A4CF19-6D9A-40CA-87DF-3D7E0E24FB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732" y="563278"/>
            <a:ext cx="5745994" cy="375934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6D4B2D8D-5B5E-42E5-95C4-E9DD7476DA3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6108" y="2733112"/>
            <a:ext cx="5717311" cy="356710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216BAEFC-5A97-4468-AB6B-CB443F9FDB11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7478501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431B9E18-304B-49EC-A8F4-23A420D9B9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0837" y="1620970"/>
            <a:ext cx="5752822" cy="346363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AEB87309-E73C-43BC-B4B3-BD36CACEE87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978" y="1468583"/>
            <a:ext cx="5654001" cy="375284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211C6F3C-023C-4696-B426-E1B2E4F30212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DD008098-3CC1-4740-A2E9-C2D6948791DF}"/>
              </a:ext>
            </a:extLst>
          </p:cNvPr>
          <p:cNvSpPr/>
          <p:nvPr/>
        </p:nvSpPr>
        <p:spPr>
          <a:xfrm>
            <a:off x="1" y="789715"/>
            <a:ext cx="12192000" cy="451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Aun con el accidente y los pobres resultados, logró el quinto puesto en el campeonato 1965,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A18C27E3-0B22-4A3C-8996-6F4FAED9298C}"/>
              </a:ext>
            </a:extLst>
          </p:cNvPr>
          <p:cNvSpPr txBox="1"/>
          <p:nvPr/>
        </p:nvSpPr>
        <p:spPr>
          <a:xfrm>
            <a:off x="152400" y="15240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F75558E8-ADD4-46C3-88B9-A7FB2BBF1FA4}"/>
              </a:ext>
            </a:extLst>
          </p:cNvPr>
          <p:cNvSpPr/>
          <p:nvPr/>
        </p:nvSpPr>
        <p:spPr>
          <a:xfrm>
            <a:off x="1" y="5541819"/>
            <a:ext cx="12192000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Aun con el accidente y los pobres resultados, logró el quinto puesto en el campeonato 1965,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por delante de su compañero de equipo </a:t>
            </a:r>
            <a:r>
              <a:rPr lang="es-MX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Bandini</a:t>
            </a: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696926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725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C71BAE50-F08C-46AA-9041-34D9291BB9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6518" y="564542"/>
            <a:ext cx="7657189" cy="5742892"/>
          </a:xfrm>
          <a:prstGeom prst="rect">
            <a:avLst/>
          </a:prstGeom>
          <a:ln w="228600" cap="sq" cmpd="thickThin">
            <a:solidFill>
              <a:schemeClr val="accent6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FF058F08-E9BB-42BB-8D43-4862940A3EA6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2336747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36CE0535-FAEE-42BE-A432-B9F8366272D3}"/>
              </a:ext>
            </a:extLst>
          </p:cNvPr>
          <p:cNvSpPr/>
          <p:nvPr/>
        </p:nvSpPr>
        <p:spPr>
          <a:xfrm>
            <a:off x="6004641" y="4571999"/>
            <a:ext cx="6187360" cy="15465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Sorprendentemente se repuso de su accidente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(aunque las secuelas habrían de afectarlo hasta mucho después) y compitió nuevamente en Fórmula 1 para Ferrari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en las tres primeras carreras de 1966.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685138A5-DF72-4206-BC55-EC7863DB1B2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32"/>
          <a:stretch/>
        </p:blipFill>
        <p:spPr>
          <a:xfrm>
            <a:off x="6188393" y="568026"/>
            <a:ext cx="5809638" cy="335280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AD798D0B-3914-4079-A1F3-DDE2673348A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476" y="2770900"/>
            <a:ext cx="5814165" cy="353291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CA11B548-1F7A-40FF-8747-6950844A420B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4136254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125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EC4E4CDE-958A-4BBC-A55F-B9B92BDB548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491" y="2528453"/>
            <a:ext cx="5666510" cy="377174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9BA2C18C-B60A-4EB5-863F-7393A383681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6942" y="275155"/>
            <a:ext cx="5663385" cy="384402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B65EED46-701A-45D3-8150-7B5C7980B02A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2938958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195DBCDE-2451-4642-9655-F7BCF0EC86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313" y="2674064"/>
            <a:ext cx="5753147" cy="383303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D173E943-B5A1-4231-AD72-FBC4F73B2C4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5189" y="-184016"/>
            <a:ext cx="5881254" cy="392083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36CE0535-FAEE-42BE-A432-B9F8366272D3}"/>
              </a:ext>
            </a:extLst>
          </p:cNvPr>
          <p:cNvSpPr/>
          <p:nvPr/>
        </p:nvSpPr>
        <p:spPr>
          <a:xfrm>
            <a:off x="1" y="1163782"/>
            <a:ext cx="6580908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Pero después de haber vencido en Spa-</a:t>
            </a:r>
            <a:r>
              <a:rPr lang="es-MX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Francorchamps</a:t>
            </a: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y a raíz de una disputa con el director deportivo de Ferrari, Eugenio </a:t>
            </a:r>
            <a:r>
              <a:rPr lang="es-MX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Dragoni</a:t>
            </a: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, se pasó a Cooper, 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7A2E7B88-A630-4D15-BF43-36B9DE6CFE13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00442A27-0DE4-4C9D-B937-9376F0515E5B}"/>
              </a:ext>
            </a:extLst>
          </p:cNvPr>
          <p:cNvSpPr/>
          <p:nvPr/>
        </p:nvSpPr>
        <p:spPr>
          <a:xfrm>
            <a:off x="6096000" y="4849094"/>
            <a:ext cx="6095993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marca con la que corrió las restantes carreras del año adjudicándose un segundo puesto, un tercero,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y la victoria en el Gran Premio de México.</a:t>
            </a:r>
          </a:p>
        </p:txBody>
      </p:sp>
    </p:spTree>
    <p:extLst>
      <p:ext uri="{BB962C8B-B14F-4D97-AF65-F5344CB8AC3E}">
        <p14:creationId xmlns:p14="http://schemas.microsoft.com/office/powerpoint/2010/main" val="31735261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3875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417325F9-6D5D-4489-93A8-929053AF87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1497" y="549443"/>
            <a:ext cx="9809529" cy="5787622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6443230D-D821-4B2C-B525-4E4EA836584D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DA6CA0FA-C0FD-4BC5-A039-09C6F8ACEA26}"/>
              </a:ext>
            </a:extLst>
          </p:cNvPr>
          <p:cNvSpPr txBox="1"/>
          <p:nvPr/>
        </p:nvSpPr>
        <p:spPr>
          <a:xfrm>
            <a:off x="152400" y="15240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2237795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50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36CE0535-FAEE-42BE-A432-B9F8366272D3}"/>
              </a:ext>
            </a:extLst>
          </p:cNvPr>
          <p:cNvSpPr/>
          <p:nvPr/>
        </p:nvSpPr>
        <p:spPr>
          <a:xfrm>
            <a:off x="5943599" y="1122228"/>
            <a:ext cx="6248401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Jack </a:t>
            </a:r>
            <a:r>
              <a:rPr lang="es-MX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Brabham</a:t>
            </a: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 resultó campeón ese año,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con </a:t>
            </a:r>
            <a:r>
              <a:rPr lang="es-MX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Surtees</a:t>
            </a: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 segundo.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4AA1AB40-5EF7-4217-BE25-33076CB032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913" y="537961"/>
            <a:ext cx="5741687" cy="370338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DFA7CD4F-3426-4090-87A3-F8D0E7D10F2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2255" y="3081780"/>
            <a:ext cx="5735776" cy="322637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C947B858-1722-4F4E-A0EC-1DB0E4931B97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3317291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875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F9596E29-2B27-4399-B4B0-5C338BBF46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071" y="604861"/>
            <a:ext cx="10106850" cy="5685103"/>
          </a:xfrm>
          <a:prstGeom prst="ellipse">
            <a:avLst/>
          </a:prstGeom>
          <a:ln w="190500" cap="rnd">
            <a:solidFill>
              <a:srgbClr val="C00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5D618C30-A350-4617-927F-4A71565D5F55}"/>
              </a:ext>
            </a:extLst>
          </p:cNvPr>
          <p:cNvSpPr txBox="1"/>
          <p:nvPr/>
        </p:nvSpPr>
        <p:spPr>
          <a:xfrm>
            <a:off x="152400" y="15240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248624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36CE0535-FAEE-42BE-A432-B9F8366272D3}"/>
              </a:ext>
            </a:extLst>
          </p:cNvPr>
          <p:cNvSpPr/>
          <p:nvPr/>
        </p:nvSpPr>
        <p:spPr>
          <a:xfrm>
            <a:off x="-6702" y="1302328"/>
            <a:ext cx="6213548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Por otra parte, fue campeón de la </a:t>
            </a:r>
            <a:r>
              <a:rPr lang="es-MX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CanAm</a:t>
            </a: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con un Lola T70-Chevrolet,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80BFD476-AE17-4542-89AD-A77F826AA07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28" y="3283527"/>
            <a:ext cx="5808249" cy="302028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9E55D8B9-11E1-4A84-95B2-92433F98168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0695" y="564023"/>
            <a:ext cx="5770627" cy="324597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508F7CC7-8A3B-4691-AD2C-EB94DF0C2512}"/>
              </a:ext>
            </a:extLst>
          </p:cNvPr>
          <p:cNvSpPr txBox="1"/>
          <p:nvPr/>
        </p:nvSpPr>
        <p:spPr>
          <a:xfrm>
            <a:off x="152400" y="15240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B29E7795-4FB4-4F0E-AF82-3A7EC4BC2DA0}"/>
              </a:ext>
            </a:extLst>
          </p:cNvPr>
          <p:cNvSpPr/>
          <p:nvPr/>
        </p:nvSpPr>
        <p:spPr>
          <a:xfrm>
            <a:off x="7897091" y="4461155"/>
            <a:ext cx="3699159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obteniendo tres victorias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en Mont-</a:t>
            </a:r>
            <a:r>
              <a:rPr lang="es-MX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Tremblant</a:t>
            </a: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Riverside y </a:t>
            </a:r>
            <a:r>
              <a:rPr lang="es-MX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Stardust</a:t>
            </a: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190098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7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500"/>
                            </p:stCondLst>
                            <p:childTnLst>
                              <p:par>
                                <p:cTn id="1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8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9AAB42C9-97EC-4622-A27B-E5F2DB839D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680" y="1288489"/>
            <a:ext cx="5788093" cy="325580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C8EC26B5-6F4A-4616-BF0E-9F41BE617DD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4326" y="2064328"/>
            <a:ext cx="5679259" cy="352565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F7344B02-3252-4D49-A87F-ED61F1B8FE0C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FADCAB60-5836-40BE-A4FD-CE1F1885DF51}"/>
              </a:ext>
            </a:extLst>
          </p:cNvPr>
          <p:cNvSpPr txBox="1"/>
          <p:nvPr/>
        </p:nvSpPr>
        <p:spPr>
          <a:xfrm>
            <a:off x="152400" y="15240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0072837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36CE0535-FAEE-42BE-A432-B9F8366272D3}"/>
              </a:ext>
            </a:extLst>
          </p:cNvPr>
          <p:cNvSpPr/>
          <p:nvPr/>
        </p:nvSpPr>
        <p:spPr>
          <a:xfrm>
            <a:off x="1" y="1177643"/>
            <a:ext cx="6095999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Entre 1967 y 1968 participó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en el proyecto de Honda 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80EA3726-C411-4504-8B5D-E9DC3E214B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370" y="2424545"/>
            <a:ext cx="5777401" cy="390696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6C2E7ECD-AB4F-4F39-AF64-7459B2A9C3D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2566" y="568027"/>
            <a:ext cx="5755464" cy="461876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6E430B2A-3958-48F8-BDF5-3AB7D0AC216A}"/>
              </a:ext>
            </a:extLst>
          </p:cNvPr>
          <p:cNvSpPr txBox="1"/>
          <p:nvPr/>
        </p:nvSpPr>
        <p:spPr>
          <a:xfrm>
            <a:off x="152400" y="15240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D56E2778-8865-404C-87BC-78A8103806E1}"/>
              </a:ext>
            </a:extLst>
          </p:cNvPr>
          <p:cNvSpPr/>
          <p:nvPr/>
        </p:nvSpPr>
        <p:spPr>
          <a:xfrm>
            <a:off x="7758545" y="5569522"/>
            <a:ext cx="4433450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de poner un automóvil enteramente japonés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en la Fórmula 1.</a:t>
            </a:r>
          </a:p>
        </p:txBody>
      </p:sp>
    </p:spTree>
    <p:extLst>
      <p:ext uri="{BB962C8B-B14F-4D97-AF65-F5344CB8AC3E}">
        <p14:creationId xmlns:p14="http://schemas.microsoft.com/office/powerpoint/2010/main" val="13574692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875"/>
                            </p:stCondLst>
                            <p:childTnLst>
                              <p:par>
                                <p:cTn id="1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4125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77D5033F-43BB-467C-9CA2-B166806B11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381" y="568038"/>
            <a:ext cx="10196945" cy="5735782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BAFA3BC7-8289-4608-84A3-05ACF446B8E5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4061AFAA-969A-45BD-99C5-BFF8E0FA8777}"/>
              </a:ext>
            </a:extLst>
          </p:cNvPr>
          <p:cNvSpPr txBox="1"/>
          <p:nvPr/>
        </p:nvSpPr>
        <p:spPr>
          <a:xfrm>
            <a:off x="152400" y="15240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5401075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36CE0535-FAEE-42BE-A432-B9F8366272D3}"/>
              </a:ext>
            </a:extLst>
          </p:cNvPr>
          <p:cNvSpPr/>
          <p:nvPr/>
        </p:nvSpPr>
        <p:spPr>
          <a:xfrm>
            <a:off x="6007617" y="401788"/>
            <a:ext cx="6184383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Los resultados fueron en general desalentadores: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el auto desarrollaba una potencia inusual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para aquellos tiempos,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11E7A044-94E1-4C32-94BB-931C5C96C3A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904" y="568030"/>
            <a:ext cx="5805714" cy="39624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91BB7204-2E84-4D6B-A3D8-A8B55E985DD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9521" y="1967172"/>
            <a:ext cx="5781963" cy="433647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11C9804D-6552-43D9-8A5D-E0134658D2D8}"/>
              </a:ext>
            </a:extLst>
          </p:cNvPr>
          <p:cNvSpPr txBox="1"/>
          <p:nvPr/>
        </p:nvSpPr>
        <p:spPr>
          <a:xfrm>
            <a:off x="152400" y="15240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25457A47-C396-49A1-B7E7-F1BAB431E48D}"/>
              </a:ext>
            </a:extLst>
          </p:cNvPr>
          <p:cNvSpPr/>
          <p:nvPr/>
        </p:nvSpPr>
        <p:spPr>
          <a:xfrm>
            <a:off x="-5252" y="5264728"/>
            <a:ext cx="6184383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pero adolecía de defectos de sustentabilidad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y confiabilidad.</a:t>
            </a:r>
          </a:p>
        </p:txBody>
      </p:sp>
    </p:spTree>
    <p:extLst>
      <p:ext uri="{BB962C8B-B14F-4D97-AF65-F5344CB8AC3E}">
        <p14:creationId xmlns:p14="http://schemas.microsoft.com/office/powerpoint/2010/main" val="26375399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4000"/>
                            </p:stCondLst>
                            <p:childTnLst>
                              <p:par>
                                <p:cTn id="13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8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2875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8C553E46-7AD5-4420-99D5-3B32760E027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9971" y="-451711"/>
            <a:ext cx="7065811" cy="672724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51D0FA7D-5F4B-4E67-A18E-FB0EE12E99DE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E44EA4C3-78AA-4E60-8B99-1448D493D8A2}"/>
              </a:ext>
            </a:extLst>
          </p:cNvPr>
          <p:cNvSpPr txBox="1"/>
          <p:nvPr/>
        </p:nvSpPr>
        <p:spPr>
          <a:xfrm>
            <a:off x="152400" y="15240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911493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50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36CE0535-FAEE-42BE-A432-B9F8366272D3}"/>
              </a:ext>
            </a:extLst>
          </p:cNvPr>
          <p:cNvSpPr/>
          <p:nvPr/>
        </p:nvSpPr>
        <p:spPr>
          <a:xfrm>
            <a:off x="1" y="928259"/>
            <a:ext cx="5140035" cy="15286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En 1967 sólo logró arribar a la meta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en 4 carreras,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pero tuvo la enorme satisfacción de vencer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en el Gran Premio de Italia, 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81D5AB63-2CA0-46D6-88BC-9363443F70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209" y="3103419"/>
            <a:ext cx="5808807" cy="325293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DB42A594-F6B2-40DA-8005-C41C78E3C75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232012" y="568050"/>
            <a:ext cx="5775829" cy="378229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407AD6A0-1140-4BC6-9DD1-E2FA2E2EF1BE}"/>
              </a:ext>
            </a:extLst>
          </p:cNvPr>
          <p:cNvSpPr txBox="1"/>
          <p:nvPr/>
        </p:nvSpPr>
        <p:spPr>
          <a:xfrm>
            <a:off x="152400" y="15240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6DF9DEE9-3950-44EE-8CA0-FC346D7226CC}"/>
              </a:ext>
            </a:extLst>
          </p:cNvPr>
          <p:cNvSpPr/>
          <p:nvPr/>
        </p:nvSpPr>
        <p:spPr>
          <a:xfrm>
            <a:off x="6636326" y="4904507"/>
            <a:ext cx="5555673" cy="1905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     en la que muchos medios de prensa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(en particular italianos)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consideraron su "venganza"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por haber sido injustamente despedido de Ferrari,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y terminar el año con un cuarto puesto en el campeonato.</a:t>
            </a:r>
          </a:p>
        </p:txBody>
      </p:sp>
    </p:spTree>
    <p:extLst>
      <p:ext uri="{BB962C8B-B14F-4D97-AF65-F5344CB8AC3E}">
        <p14:creationId xmlns:p14="http://schemas.microsoft.com/office/powerpoint/2010/main" val="13787418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4125"/>
                            </p:stCondLst>
                            <p:childTnLst>
                              <p:par>
                                <p:cTn id="1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6625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829C412A-07A4-405A-964D-9EA6BDF327E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2150" y="569831"/>
            <a:ext cx="7661564" cy="5746173"/>
          </a:xfrm>
          <a:prstGeom prst="rect">
            <a:avLst/>
          </a:prstGeom>
          <a:ln w="127000" cap="rnd">
            <a:solidFill>
              <a:srgbClr val="C0000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51D0FA7D-5F4B-4E67-A18E-FB0EE12E99DE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81401F74-DB19-4EE5-80DE-970DDB24EFFA}"/>
              </a:ext>
            </a:extLst>
          </p:cNvPr>
          <p:cNvSpPr txBox="1"/>
          <p:nvPr/>
        </p:nvSpPr>
        <p:spPr>
          <a:xfrm>
            <a:off x="152400" y="15240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3430421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5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36CE0535-FAEE-42BE-A432-B9F8366272D3}"/>
              </a:ext>
            </a:extLst>
          </p:cNvPr>
          <p:cNvSpPr/>
          <p:nvPr/>
        </p:nvSpPr>
        <p:spPr>
          <a:xfrm>
            <a:off x="1" y="568037"/>
            <a:ext cx="12192000" cy="469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En 1968 los resultados volvieron a ser esquivos.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D7C4C6F8-49A4-4EF0-8451-A3432E2721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6835" y="2675076"/>
            <a:ext cx="5818905" cy="362873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46543CD1-D34E-41F3-BC4C-8091B899C77F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604"/>
          <a:stretch/>
        </p:blipFill>
        <p:spPr>
          <a:xfrm>
            <a:off x="207819" y="1731545"/>
            <a:ext cx="5777345" cy="368558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900D8A71-C333-4C88-9337-10EC3FEF09B6}"/>
              </a:ext>
            </a:extLst>
          </p:cNvPr>
          <p:cNvSpPr txBox="1"/>
          <p:nvPr/>
        </p:nvSpPr>
        <p:spPr>
          <a:xfrm>
            <a:off x="152400" y="15240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4285785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1750"/>
                            </p:stCondLst>
                            <p:childTnLst>
                              <p:par>
                                <p:cTn id="2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82A59C0C-E728-4342-819A-7F825C9201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3162" y="550370"/>
            <a:ext cx="9393382" cy="5753446"/>
          </a:xfrm>
          <a:prstGeom prst="ellipse">
            <a:avLst/>
          </a:prstGeom>
          <a:ln w="190500" cap="rnd">
            <a:solidFill>
              <a:schemeClr val="accent3">
                <a:lumMod val="75000"/>
              </a:schemeClr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BAFA3BC7-8289-4608-84A3-05ACF446B8E5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92398B15-0B64-4AD7-954E-4A5899848BFA}"/>
              </a:ext>
            </a:extLst>
          </p:cNvPr>
          <p:cNvSpPr txBox="1"/>
          <p:nvPr/>
        </p:nvSpPr>
        <p:spPr>
          <a:xfrm>
            <a:off x="152400" y="15240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873291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5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39598F75-3BD3-49CE-B808-07A771EA56E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12" y="563409"/>
            <a:ext cx="4424205" cy="573832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832548F4-5E57-4E3F-8D17-102548C9E9F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5236" y="568032"/>
            <a:ext cx="7142795" cy="482138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BDF4F866-121D-4964-BE2C-451F742CB354}"/>
              </a:ext>
            </a:extLst>
          </p:cNvPr>
          <p:cNvSpPr txBox="1"/>
          <p:nvPr/>
        </p:nvSpPr>
        <p:spPr>
          <a:xfrm>
            <a:off x="152400" y="15240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57E83FCD-E975-4253-BEEE-FE77DC96A8D7}"/>
              </a:ext>
            </a:extLst>
          </p:cNvPr>
          <p:cNvSpPr/>
          <p:nvPr/>
        </p:nvSpPr>
        <p:spPr>
          <a:xfrm>
            <a:off x="4627417" y="5791202"/>
            <a:ext cx="7564584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siendo su mejor resultado un segundo puesto en Francia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como mejor clasificación y obteniendo un octavo lugar en el campeonato.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F76D4727-A0F4-438D-9E65-E1397B138C9F}"/>
              </a:ext>
            </a:extLst>
          </p:cNvPr>
          <p:cNvSpPr/>
          <p:nvPr/>
        </p:nvSpPr>
        <p:spPr>
          <a:xfrm>
            <a:off x="0" y="110843"/>
            <a:ext cx="12192001" cy="451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Surtees</a:t>
            </a: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 logró llegar a la meta sólo en cuatro ocasiones, abandonando en las ocho restantes, </a:t>
            </a:r>
          </a:p>
        </p:txBody>
      </p:sp>
    </p:spTree>
    <p:extLst>
      <p:ext uri="{BB962C8B-B14F-4D97-AF65-F5344CB8AC3E}">
        <p14:creationId xmlns:p14="http://schemas.microsoft.com/office/powerpoint/2010/main" val="19764272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2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675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43F4EB1D-C993-4877-8E55-AE2E6B85720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81" r="12577"/>
          <a:stretch/>
        </p:blipFill>
        <p:spPr>
          <a:xfrm>
            <a:off x="2327561" y="568676"/>
            <a:ext cx="7550728" cy="5720832"/>
          </a:xfrm>
          <a:prstGeom prst="rect">
            <a:avLst/>
          </a:prstGeom>
          <a:ln w="127000" cap="sq">
            <a:solidFill>
              <a:schemeClr val="accent3">
                <a:lumMod val="75000"/>
              </a:schemeClr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6443230D-D821-4B2C-B525-4E4EA836584D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2CF54BC8-9577-449A-8BB1-0111202C41EC}"/>
              </a:ext>
            </a:extLst>
          </p:cNvPr>
          <p:cNvSpPr txBox="1"/>
          <p:nvPr/>
        </p:nvSpPr>
        <p:spPr>
          <a:xfrm>
            <a:off x="152400" y="15240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1023854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50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36CE0535-FAEE-42BE-A432-B9F8366272D3}"/>
              </a:ext>
            </a:extLst>
          </p:cNvPr>
          <p:cNvSpPr/>
          <p:nvPr/>
        </p:nvSpPr>
        <p:spPr>
          <a:xfrm>
            <a:off x="5999017" y="803568"/>
            <a:ext cx="6192983" cy="469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Honda decidió terminar su proyecto al final del año.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4B6D18FC-6191-485D-95AD-80DF55DB269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4"/>
          <a:stretch/>
        </p:blipFill>
        <p:spPr>
          <a:xfrm>
            <a:off x="6278352" y="1925783"/>
            <a:ext cx="5724055" cy="438171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AA119E24-F825-4180-A594-1B8A08BDB37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96" y="568031"/>
            <a:ext cx="5800722" cy="435054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89F17679-DEF8-4613-ACCE-80AE12BDEF9A}"/>
              </a:ext>
            </a:extLst>
          </p:cNvPr>
          <p:cNvSpPr txBox="1"/>
          <p:nvPr/>
        </p:nvSpPr>
        <p:spPr>
          <a:xfrm>
            <a:off x="152400" y="15240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7888943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6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6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6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6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125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88C818F8-789E-4E49-8C28-8F80A6C125C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47"/>
          <a:stretch/>
        </p:blipFill>
        <p:spPr>
          <a:xfrm>
            <a:off x="3048002" y="563297"/>
            <a:ext cx="6111661" cy="575228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00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C81EC0F4-5E95-47D1-ACCF-4C7A2D8B0224}"/>
              </a:ext>
            </a:extLst>
          </p:cNvPr>
          <p:cNvSpPr txBox="1"/>
          <p:nvPr/>
        </p:nvSpPr>
        <p:spPr>
          <a:xfrm>
            <a:off x="152400" y="15240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5407212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8787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767304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77600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100460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9 Rectángulo"/>
          <p:cNvSpPr/>
          <p:nvPr/>
        </p:nvSpPr>
        <p:spPr>
          <a:xfrm>
            <a:off x="3729042" y="0"/>
            <a:ext cx="4760871" cy="6857999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spc="50" normalizeH="0" baseline="0" noProof="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spc="50" normalizeH="0" baseline="0" noProof="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spc="50" normalizeH="0" baseline="0" noProof="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Surtees</a:t>
            </a:r>
            <a:r>
              <a:rPr kumimoji="0" lang="es-ES" sz="1867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 3 </a:t>
            </a:r>
            <a:r>
              <a:rPr kumimoji="0" lang="es-ES" sz="1867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Medley</a:t>
            </a:r>
            <a:endParaRPr kumimoji="0" lang="es-ES" sz="1867" b="1" i="0" u="none" strike="noStrike" kern="0" cap="none" spc="0" normalizeH="0" baseline="0" noProof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spc="50" normalizeH="0" baseline="0" noProof="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Sarah </a:t>
            </a: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Brightman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spc="50" normalizeH="0" baseline="0" noProof="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spc="50" normalizeH="0" baseline="0" noProof="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09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49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  <p:pic>
        <p:nvPicPr>
          <p:cNvPr id="17" name="Imagen 16">
            <a:extLst>
              <a:ext uri="{FF2B5EF4-FFF2-40B4-BE49-F238E27FC236}">
                <a16:creationId xmlns:a16="http://schemas.microsoft.com/office/drawing/2014/main" id="{29081094-B052-4F00-8616-B92AF86AC15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16228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  <p:sndAc>
          <p:stSnd>
            <p:snd r:embed="rId4" name="Surtees F-Eaglenest-1.wav"/>
          </p:stSnd>
        </p:sndAc>
      </p:transition>
    </mc:Choice>
    <mc:Fallback xmlns="">
      <p:transition spd="slow" advTm="0">
        <p:fade/>
        <p:sndAc>
          <p:stSnd>
            <p:snd r:embed="rId11" name="Surtees F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-2.29167E-6 0.00209 L 1.20716 -0.2037 " pathEditMode="relative" rAng="0" ptsTypes="AA">
                                      <p:cBhvr>
                                        <p:cTn id="38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8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3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+mn-cs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393404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6585159"/>
      </p:ext>
    </p:extLst>
  </p:cSld>
  <p:clrMapOvr>
    <a:masterClrMapping/>
  </p:clrMapOvr>
  <p:transition spd="slow" advClick="0" advTm="0">
    <p:fade/>
  </p:transition>
</p:sld>
</file>

<file path=ppt/theme/theme1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2.xml><?xml version="1.0" encoding="utf-8"?>
<a:theme xmlns:a="http://schemas.openxmlformats.org/drawingml/2006/main" name="3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2516</TotalTime>
  <Words>530</Words>
  <Application>Microsoft Office PowerPoint</Application>
  <PresentationFormat>Panorámica</PresentationFormat>
  <Paragraphs>135</Paragraphs>
  <Slides>29</Slides>
  <Notes>0</Notes>
  <HiddenSlides>0</HiddenSlides>
  <MMClips>3</MMClips>
  <ScaleCrop>false</ScaleCrop>
  <HeadingPairs>
    <vt:vector size="6" baseType="variant">
      <vt:variant>
        <vt:lpstr>Fuentes usadas</vt:lpstr>
      </vt:variant>
      <vt:variant>
        <vt:i4>10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29</vt:i4>
      </vt:variant>
    </vt:vector>
  </HeadingPairs>
  <TitlesOfParts>
    <vt:vector size="42" baseType="lpstr">
      <vt:lpstr>Algerian</vt:lpstr>
      <vt:lpstr>Arial</vt:lpstr>
      <vt:lpstr>Arial Narrow</vt:lpstr>
      <vt:lpstr>Calibri</vt:lpstr>
      <vt:lpstr>Calibri Light</vt:lpstr>
      <vt:lpstr>Cooper Black</vt:lpstr>
      <vt:lpstr>Edwardian Script ITC</vt:lpstr>
      <vt:lpstr>Kristen ITC</vt:lpstr>
      <vt:lpstr>Times New Roman</vt:lpstr>
      <vt:lpstr>Verdana</vt:lpstr>
      <vt:lpstr>1_Tema de Office</vt:lpstr>
      <vt:lpstr>3_Tema de Office</vt:lpstr>
      <vt:lpstr>2_Tema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(F1a)  1964    John Surtees  3ª parte de 4  0949</dc:title>
  <dc:creator>Eagle's nest</dc:creator>
  <cp:lastModifiedBy>Eagle's nest</cp:lastModifiedBy>
  <cp:revision>232</cp:revision>
  <dcterms:created xsi:type="dcterms:W3CDTF">2017-07-02T00:56:35Z</dcterms:created>
  <dcterms:modified xsi:type="dcterms:W3CDTF">2017-07-17T18:14:19Z</dcterms:modified>
</cp:coreProperties>
</file>