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4"/>
  </p:notesMasterIdLst>
  <p:sldIdLst>
    <p:sldId id="856" r:id="rId3"/>
    <p:sldId id="582" r:id="rId4"/>
    <p:sldId id="583" r:id="rId5"/>
    <p:sldId id="684" r:id="rId6"/>
    <p:sldId id="688" r:id="rId7"/>
    <p:sldId id="689" r:id="rId8"/>
    <p:sldId id="690" r:id="rId9"/>
    <p:sldId id="691" r:id="rId10"/>
    <p:sldId id="693" r:id="rId11"/>
    <p:sldId id="695" r:id="rId12"/>
    <p:sldId id="697" r:id="rId13"/>
    <p:sldId id="829" r:id="rId14"/>
    <p:sldId id="699" r:id="rId15"/>
    <p:sldId id="701" r:id="rId16"/>
    <p:sldId id="703" r:id="rId17"/>
    <p:sldId id="705" r:id="rId18"/>
    <p:sldId id="827" r:id="rId19"/>
    <p:sldId id="707" r:id="rId20"/>
    <p:sldId id="709" r:id="rId21"/>
    <p:sldId id="711" r:id="rId22"/>
    <p:sldId id="714" r:id="rId23"/>
    <p:sldId id="830" r:id="rId24"/>
    <p:sldId id="712" r:id="rId25"/>
    <p:sldId id="715" r:id="rId26"/>
    <p:sldId id="717" r:id="rId27"/>
    <p:sldId id="719" r:id="rId28"/>
    <p:sldId id="826" r:id="rId29"/>
    <p:sldId id="721" r:id="rId30"/>
    <p:sldId id="723" r:id="rId31"/>
    <p:sldId id="725" r:id="rId32"/>
    <p:sldId id="727" r:id="rId33"/>
    <p:sldId id="833" r:id="rId34"/>
    <p:sldId id="729" r:id="rId35"/>
    <p:sldId id="730" r:id="rId36"/>
    <p:sldId id="731" r:id="rId37"/>
    <p:sldId id="733" r:id="rId38"/>
    <p:sldId id="831" r:id="rId39"/>
    <p:sldId id="735" r:id="rId40"/>
    <p:sldId id="737" r:id="rId41"/>
    <p:sldId id="739" r:id="rId42"/>
    <p:sldId id="742" r:id="rId43"/>
    <p:sldId id="745" r:id="rId44"/>
    <p:sldId id="834" r:id="rId45"/>
    <p:sldId id="746" r:id="rId46"/>
    <p:sldId id="750" r:id="rId47"/>
    <p:sldId id="752" r:id="rId48"/>
    <p:sldId id="835" r:id="rId49"/>
    <p:sldId id="754" r:id="rId50"/>
    <p:sldId id="758" r:id="rId51"/>
    <p:sldId id="760" r:id="rId52"/>
    <p:sldId id="762" r:id="rId53"/>
    <p:sldId id="767" r:id="rId54"/>
    <p:sldId id="768" r:id="rId55"/>
    <p:sldId id="813" r:id="rId56"/>
    <p:sldId id="838" r:id="rId57"/>
    <p:sldId id="770" r:id="rId58"/>
    <p:sldId id="772" r:id="rId59"/>
    <p:sldId id="773" r:id="rId60"/>
    <p:sldId id="775" r:id="rId61"/>
    <p:sldId id="837" r:id="rId62"/>
    <p:sldId id="776" r:id="rId63"/>
    <p:sldId id="778" r:id="rId64"/>
    <p:sldId id="779" r:id="rId65"/>
    <p:sldId id="780" r:id="rId66"/>
    <p:sldId id="840" r:id="rId67"/>
    <p:sldId id="784" r:id="rId68"/>
    <p:sldId id="814" r:id="rId69"/>
    <p:sldId id="782" r:id="rId70"/>
    <p:sldId id="786" r:id="rId71"/>
    <p:sldId id="836" r:id="rId72"/>
    <p:sldId id="788" r:id="rId73"/>
    <p:sldId id="793" r:id="rId74"/>
    <p:sldId id="791" r:id="rId75"/>
    <p:sldId id="794" r:id="rId76"/>
    <p:sldId id="841" r:id="rId77"/>
    <p:sldId id="798" r:id="rId78"/>
    <p:sldId id="800" r:id="rId79"/>
    <p:sldId id="803" r:id="rId80"/>
    <p:sldId id="807" r:id="rId81"/>
    <p:sldId id="842" r:id="rId82"/>
    <p:sldId id="809" r:id="rId83"/>
    <p:sldId id="808" r:id="rId84"/>
    <p:sldId id="811" r:id="rId85"/>
    <p:sldId id="824" r:id="rId86"/>
    <p:sldId id="828" r:id="rId87"/>
    <p:sldId id="812" r:id="rId88"/>
    <p:sldId id="818" r:id="rId89"/>
    <p:sldId id="855" r:id="rId90"/>
    <p:sldId id="854" r:id="rId91"/>
    <p:sldId id="843" r:id="rId92"/>
    <p:sldId id="815" r:id="rId93"/>
    <p:sldId id="819" r:id="rId94"/>
    <p:sldId id="816" r:id="rId95"/>
    <p:sldId id="844" r:id="rId96"/>
    <p:sldId id="817" r:id="rId97"/>
    <p:sldId id="820" r:id="rId98"/>
    <p:sldId id="821" r:id="rId99"/>
    <p:sldId id="825" r:id="rId100"/>
    <p:sldId id="535" r:id="rId101"/>
    <p:sldId id="260" r:id="rId102"/>
    <p:sldId id="280" r:id="rId10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1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theme" Target="theme/theme1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58363-8C7E-4D10-86B0-8079C85F3879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E9EF5-2B6B-4487-B96C-188970CF265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688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2B771-762F-4B99-B815-826AA178056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80A4-7AF1-42B6-8CB8-9A102E0C200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1E05-FCDD-4317-89F1-704449109CD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39E43-F2D8-4A4C-AD3A-83496E461AF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79C3F-EEC6-4939-8674-A6861D711179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CB605-2BBF-4A8D-82C1-A79B01195E8E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B73B-8062-474F-8FE8-1AB576317E24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CDA3-0DE7-487A-8985-A975432867F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8B63-91BB-4CB6-B62A-AFAC378BB0B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7018C-D993-434A-8040-F43D02BD452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703D8-A6BC-4E63-8A46-55BE2579F29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FD293-CAB3-47A1-A7C2-475F5CC3E92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8767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AD8B0-1ECB-4D86-8F4D-7EE2FD4AE4E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1863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4CE3-B085-433D-A09A-030294A6DEB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8631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1EE7D-D2CA-4285-B28E-DEEF40A577C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6643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04E-06C6-4236-A075-695A25470E5C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759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5E5E6-AC20-4A13-9F39-9FDD4B2C7302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672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ED2B4-2DE2-4E0D-8358-E1289EB0F138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617757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8AEF9-0CE2-4D71-9B6C-FACAE55BA44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1646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EFE31-1178-4A34-AAB5-8BD436A2F3D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08769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4C75A-0550-4D80-933E-5B34AA82982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84265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4B28F-223F-4AB8-822F-7CD8A146C82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0686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21216-476E-40F1-90FC-D48A51933FD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D2AB793-F7D5-4A95-8B52-4A19A96DAAA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6008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microsoft.com/office/2007/relationships/hdphoto" Target="../media/hdphoto3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11" Type="http://schemas.openxmlformats.org/officeDocument/2006/relationships/audio" Target="../media/audio2.wav"/><Relationship Id="rId5" Type="http://schemas.openxmlformats.org/officeDocument/2006/relationships/image" Target="../media/image7.jp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g"/><Relationship Id="rId4" Type="http://schemas.openxmlformats.org/officeDocument/2006/relationships/image" Target="../media/image12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g"/><Relationship Id="rId4" Type="http://schemas.openxmlformats.org/officeDocument/2006/relationships/image" Target="../media/image12.gi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g"/><Relationship Id="rId4" Type="http://schemas.openxmlformats.org/officeDocument/2006/relationships/image" Target="../media/image76.jp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png"/><Relationship Id="rId4" Type="http://schemas.openxmlformats.org/officeDocument/2006/relationships/image" Target="../media/image12.gi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jp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jpg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102.png"/><Relationship Id="rId4" Type="http://schemas.openxmlformats.org/officeDocument/2006/relationships/image" Target="../media/image101.jpg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4.png"/><Relationship Id="rId10" Type="http://schemas.openxmlformats.org/officeDocument/2006/relationships/image" Target="../media/image10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9.png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hombre, interior, ropa&#10;&#10;Descripción generada con confianza alta">
            <a:extLst>
              <a:ext uri="{FF2B5EF4-FFF2-40B4-BE49-F238E27FC236}">
                <a16:creationId xmlns:a16="http://schemas.microsoft.com/office/drawing/2014/main" id="{6DBDFEB1-B09D-4C9E-A827-5BE11A9208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50" b="98558" l="3125" r="96250">
                        <a14:foregroundMark x1="66250" y1="80769" x2="66250" y2="80769"/>
                        <a14:foregroundMark x1="58750" y1="70673" x2="58750" y2="70673"/>
                        <a14:foregroundMark x1="56875" y1="73558" x2="56875" y2="73558"/>
                        <a14:foregroundMark x1="65000" y1="73558" x2="65000" y2="73558"/>
                        <a14:foregroundMark x1="81875" y1="75481" x2="81875" y2="75481"/>
                        <a14:foregroundMark x1="90000" y1="79327" x2="90000" y2="79327"/>
                        <a14:foregroundMark x1="91875" y1="69712" x2="91875" y2="69712"/>
                        <a14:foregroundMark x1="92500" y1="67308" x2="92500" y2="67308"/>
                        <a14:foregroundMark x1="91250" y1="67308" x2="91250" y2="67308"/>
                        <a14:foregroundMark x1="96250" y1="70192" x2="96250" y2="70192"/>
                        <a14:foregroundMark x1="95625" y1="74038" x2="95625" y2="74038"/>
                        <a14:foregroundMark x1="90000" y1="76442" x2="90000" y2="76442"/>
                        <a14:foregroundMark x1="91250" y1="62981" x2="91250" y2="62981"/>
                        <a14:foregroundMark x1="73750" y1="81250" x2="73750" y2="81250"/>
                        <a14:foregroundMark x1="55000" y1="91346" x2="55000" y2="91346"/>
                        <a14:foregroundMark x1="63125" y1="98077" x2="63125" y2="98077"/>
                        <a14:foregroundMark x1="82500" y1="99519" x2="82500" y2="99519"/>
                        <a14:foregroundMark x1="72500" y1="97596" x2="72500" y2="97596"/>
                        <a14:foregroundMark x1="78750" y1="96154" x2="78750" y2="96154"/>
                        <a14:foregroundMark x1="14375" y1="98077" x2="14375" y2="98077"/>
                        <a14:foregroundMark x1="8750" y1="88462" x2="8750" y2="88462"/>
                        <a14:foregroundMark x1="3125" y1="87500" x2="3125" y2="87500"/>
                        <a14:foregroundMark x1="30000" y1="66346" x2="30000" y2="66346"/>
                        <a14:foregroundMark x1="55000" y1="13462" x2="55000" y2="13462"/>
                        <a14:foregroundMark x1="45625" y1="13942" x2="45625" y2="13942"/>
                        <a14:foregroundMark x1="35000" y1="14904" x2="35000" y2="14904"/>
                        <a14:foregroundMark x1="33750" y1="17308" x2="33750" y2="17308"/>
                        <a14:foregroundMark x1="31875" y1="16346" x2="31875" y2="16346"/>
                        <a14:foregroundMark x1="41250" y1="14904" x2="41250" y2="14904"/>
                        <a14:foregroundMark x1="65000" y1="13462" x2="65000" y2="13462"/>
                        <a14:foregroundMark x1="70000" y1="13462" x2="70000" y2="13462"/>
                        <a14:foregroundMark x1="77500" y1="18269" x2="77500" y2="18269"/>
                        <a14:foregroundMark x1="74375" y1="12981" x2="74375" y2="12981"/>
                        <a14:foregroundMark x1="78750" y1="13942" x2="78750" y2="13942"/>
                        <a14:foregroundMark x1="85625" y1="22596" x2="85625" y2="22596"/>
                        <a14:foregroundMark x1="88125" y1="28846" x2="88125" y2="28846"/>
                        <a14:foregroundMark x1="80625" y1="30769" x2="80625" y2="30769"/>
                        <a14:foregroundMark x1="88750" y1="32212" x2="88750" y2="32212"/>
                        <a14:foregroundMark x1="88750" y1="43269" x2="88750" y2="43269"/>
                        <a14:foregroundMark x1="86250" y1="47596" x2="86250" y2="47596"/>
                        <a14:foregroundMark x1="83750" y1="50481" x2="83750" y2="50481"/>
                        <a14:foregroundMark x1="88750" y1="25000" x2="88750" y2="25000"/>
                        <a14:foregroundMark x1="85000" y1="18269" x2="85000" y2="18269"/>
                        <a14:foregroundMark x1="88125" y1="21154" x2="88125" y2="21154"/>
                        <a14:foregroundMark x1="83125" y1="13942" x2="83125" y2="13942"/>
                        <a14:foregroundMark x1="78125" y1="9615" x2="78125" y2="9615"/>
                        <a14:foregroundMark x1="75000" y1="7212" x2="75000" y2="7212"/>
                        <a14:foregroundMark x1="51875" y1="6250" x2="51875" y2="6250"/>
                        <a14:foregroundMark x1="41250" y1="7692" x2="41250" y2="7692"/>
                        <a14:foregroundMark x1="53750" y1="6250" x2="53750" y2="6250"/>
                        <a14:foregroundMark x1="16875" y1="87981" x2="16875" y2="87981"/>
                        <a14:foregroundMark x1="10000" y1="93269" x2="10000" y2="93269"/>
                        <a14:foregroundMark x1="11250" y1="90865" x2="11250" y2="908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791" y="1606629"/>
            <a:ext cx="4042848" cy="525570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471946"/>
            <a:ext cx="12191999" cy="1046440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fascinante historia del carismático “Escoces Volador”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alcanzó el campeonato Mundial de pilotos Formula Uno,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Base de esfuerzo y constancia…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018609" y="198467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Jim Clark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7560812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2597832" y="6286812"/>
            <a:ext cx="6258445" cy="613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Disfruta estos relatos…</a:t>
            </a:r>
            <a:endParaRPr kumimoji="0" lang="es-MX" sz="28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A1E12A6-1E4F-4A3E-AC07-51A906BD8DD7}"/>
              </a:ext>
            </a:extLst>
          </p:cNvPr>
          <p:cNvSpPr txBox="1"/>
          <p:nvPr/>
        </p:nvSpPr>
        <p:spPr>
          <a:xfrm>
            <a:off x="2251191" y="3092049"/>
            <a:ext cx="5102943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8º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Bi-campeón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1963  1965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pic>
        <p:nvPicPr>
          <p:cNvPr id="11" name="Imagen 10">
            <a:hlinkClick r:id="" action="ppaction://noaction"/>
            <a:extLst>
              <a:ext uri="{FF2B5EF4-FFF2-40B4-BE49-F238E27FC236}">
                <a16:creationId xmlns:a16="http://schemas.microsoft.com/office/drawing/2014/main" id="{8306244D-0A83-4514-89DE-D4314EB5960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71" b="89883" l="3809" r="93262">
                        <a14:foregroundMark x1="40918" y1="52199" x2="40918" y2="52199"/>
                        <a14:foregroundMark x1="39355" y1="54399" x2="39355" y2="54399"/>
                        <a14:foregroundMark x1="11914" y1="58065" x2="11914" y2="58065"/>
                        <a14:foregroundMark x1="8203" y1="58065" x2="8203" y2="58065"/>
                        <a14:foregroundMark x1="93359" y1="60557" x2="93359" y2="60557"/>
                        <a14:foregroundMark x1="3809" y1="41202" x2="3809" y2="41202"/>
                        <a14:foregroundMark x1="12500" y1="40909" x2="12500" y2="40909"/>
                        <a14:foregroundMark x1="36914" y1="46041" x2="36914" y2="46041"/>
                        <a14:foregroundMark x1="40723" y1="49267" x2="40723" y2="49267"/>
                        <a14:foregroundMark x1="41309" y1="45455" x2="41309" y2="45455"/>
                        <a14:foregroundMark x1="42285" y1="43109" x2="42285" y2="43109"/>
                        <a14:foregroundMark x1="44922" y1="48240" x2="44922" y2="48240"/>
                        <a14:foregroundMark x1="45898" y1="47801" x2="45898" y2="47801"/>
                        <a14:foregroundMark x1="46289" y1="47947" x2="46289" y2="47947"/>
                        <a14:foregroundMark x1="45215" y1="44575" x2="45215" y2="44575"/>
                        <a14:foregroundMark x1="44434" y1="43109" x2="44434" y2="43109"/>
                        <a14:foregroundMark x1="44141" y1="41935" x2="44141" y2="41935"/>
                        <a14:foregroundMark x1="45215" y1="42375" x2="45215" y2="42375"/>
                        <a14:foregroundMark x1="46289" y1="42375" x2="46289" y2="42375"/>
                        <a14:foregroundMark x1="46191" y1="44135" x2="46191" y2="44135"/>
                        <a14:foregroundMark x1="46582" y1="43109" x2="46582" y2="43109"/>
                        <a14:foregroundMark x1="46973" y1="42669" x2="46973" y2="42669"/>
                        <a14:foregroundMark x1="46973" y1="41935" x2="46973" y2="41935"/>
                        <a14:foregroundMark x1="45996" y1="41202" x2="45996" y2="41202"/>
                        <a14:foregroundMark x1="45410" y1="40762" x2="45410" y2="40762"/>
                        <a14:foregroundMark x1="46289" y1="40762" x2="46289" y2="40762"/>
                        <a14:foregroundMark x1="46875" y1="41642" x2="46875" y2="41642"/>
                        <a14:foregroundMark x1="47559" y1="47507" x2="47559" y2="47507"/>
                        <a14:foregroundMark x1="49609" y1="47067" x2="49609" y2="47067"/>
                        <a14:foregroundMark x1="48730" y1="47947" x2="48730" y2="47947"/>
                        <a14:foregroundMark x1="50977" y1="48240" x2="50977" y2="48240"/>
                        <a14:foregroundMark x1="51953" y1="47947" x2="51953" y2="47947"/>
                        <a14:foregroundMark x1="50879" y1="47361" x2="50879" y2="47361"/>
                        <a14:foregroundMark x1="50098" y1="46628" x2="50098" y2="46628"/>
                        <a14:foregroundMark x1="48047" y1="46481" x2="48047" y2="46481"/>
                        <a14:foregroundMark x1="47461" y1="45894" x2="47461" y2="45894"/>
                        <a14:foregroundMark x1="47168" y1="44135" x2="47168" y2="44135"/>
                        <a14:foregroundMark x1="48340" y1="45161" x2="48340" y2="45161"/>
                        <a14:foregroundMark x1="47852" y1="43255" x2="47852" y2="43255"/>
                        <a14:foregroundMark x1="49414" y1="45601" x2="49414" y2="45601"/>
                        <a14:foregroundMark x1="48340" y1="43695" x2="48340" y2="43695"/>
                        <a14:foregroundMark x1="47559" y1="42669" x2="47559" y2="42669"/>
                        <a14:foregroundMark x1="49023" y1="44721" x2="49023" y2="44721"/>
                        <a14:foregroundMark x1="49316" y1="45455" x2="49316" y2="45455"/>
                        <a14:foregroundMark x1="73145" y1="65103" x2="73145" y2="65103"/>
                        <a14:foregroundMark x1="73145" y1="65689" x2="73145" y2="65689"/>
                        <a14:foregroundMark x1="72461" y1="63783" x2="72461" y2="63783"/>
                        <a14:foregroundMark x1="72461" y1="64663" x2="72461" y2="64663"/>
                        <a14:foregroundMark x1="73828" y1="65689" x2="73828" y2="65689"/>
                        <a14:foregroundMark x1="23828" y1="47361" x2="23828" y2="47361"/>
                        <a14:foregroundMark x1="20996" y1="46628" x2="20996" y2="46628"/>
                        <a14:foregroundMark x1="19727" y1="47067" x2="19727" y2="47067"/>
                        <a14:foregroundMark x1="18359" y1="47947" x2="18359" y2="47947"/>
                        <a14:foregroundMark x1="17480" y1="47947" x2="17480" y2="47947"/>
                        <a14:foregroundMark x1="17090" y1="47947" x2="17090" y2="47947"/>
                        <a14:foregroundMark x1="16309" y1="48387" x2="16309" y2="48387"/>
                        <a14:foregroundMark x1="57227" y1="47361" x2="57227" y2="47361"/>
                        <a14:foregroundMark x1="56934" y1="46041" x2="56934" y2="46041"/>
                        <a14:foregroundMark x1="56836" y1="47067" x2="56836" y2="47067"/>
                        <a14:foregroundMark x1="57813" y1="46921" x2="57813" y2="46921"/>
                        <a14:foregroundMark x1="57227" y1="46628" x2="57227" y2="46628"/>
                        <a14:backgroundMark x1="87793" y1="66276" x2="87793" y2="66276"/>
                        <a14:backgroundMark x1="70996" y1="65836" x2="70996" y2="65836"/>
                        <a14:backgroundMark x1="6836" y1="66716" x2="6836" y2="66716"/>
                        <a14:backgroundMark x1="72559" y1="64809" x2="72559" y2="64809"/>
                        <a14:backgroundMark x1="74414" y1="67595" x2="74414" y2="67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932" b="15953"/>
          <a:stretch/>
        </p:blipFill>
        <p:spPr>
          <a:xfrm>
            <a:off x="12260558" y="2868314"/>
            <a:ext cx="2677765" cy="116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4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Himno Nacional Escocia Scotland the Brave-Eaglenest-1.wav"/>
          </p:stSnd>
        </p:sndAc>
      </p:transition>
    </mc:Choice>
    <mc:Fallback xmlns="">
      <p:transition spd="slow" advTm="0">
        <p:fade/>
        <p:sndAc>
          <p:stSnd>
            <p:snd r:embed="rId8" name="Himno Nacional Escocia Scotland the Brav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9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950"/>
                            </p:stCondLst>
                            <p:childTnLst>
                              <p:par>
                                <p:cTn id="2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4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7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002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8512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5" animBg="1"/>
      <p:bldP spid="6" grpId="0"/>
      <p:bldP spid="7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2000" t="2000" r="2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973459" y="159513"/>
            <a:ext cx="4717667" cy="36583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3AC4B552-4705-4A60-8140-D5E4C9151A56}"/>
              </a:ext>
            </a:extLst>
          </p:cNvPr>
          <p:cNvSpPr txBox="1"/>
          <p:nvPr/>
        </p:nvSpPr>
        <p:spPr>
          <a:xfrm>
            <a:off x="8013904" y="511477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01F80EAF-DA1E-4752-860B-823406D9E0D9}"/>
              </a:ext>
            </a:extLst>
          </p:cNvPr>
          <p:cNvSpPr/>
          <p:nvPr/>
        </p:nvSpPr>
        <p:spPr>
          <a:xfrm>
            <a:off x="1433151" y="508000"/>
            <a:ext cx="4990737" cy="5859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248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8000">
        <p:fad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"/>
            <a:lum/>
          </a:blip>
          <a:srcRect/>
          <a:stretch>
            <a:fillRect l="2000" t="2000" r="44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4FD2538-ED9C-4928-A2AB-2FB4541876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6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13" y="148247"/>
            <a:ext cx="6557601" cy="6548678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785814"/>
            <a:ext cx="4470400" cy="37396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7965440" y="3521068"/>
            <a:ext cx="3440716" cy="6362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im Clark Medley Full-Eaglenest-1.wav"/>
          </p:stSnd>
        </p:sndAc>
      </p:transition>
    </mc:Choice>
    <mc:Fallback xmlns="">
      <p:transition spd="slow" advClick="0" advTm="0">
        <p:fade/>
        <p:sndAc>
          <p:stSnd>
            <p:snd r:embed="rId11" name="Jim Clark Medley Full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4402D92E-5ECD-4676-BB3D-39170E856297}"/>
              </a:ext>
            </a:extLst>
          </p:cNvPr>
          <p:cNvGrpSpPr/>
          <p:nvPr/>
        </p:nvGrpSpPr>
        <p:grpSpPr>
          <a:xfrm>
            <a:off x="235527" y="551150"/>
            <a:ext cx="4516560" cy="5804361"/>
            <a:chOff x="330755" y="551150"/>
            <a:chExt cx="4421332" cy="5804361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B6DC888C-EE40-4FDA-ACD2-E6830B3BA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929" y="689811"/>
              <a:ext cx="4323158" cy="5518484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5" y="551150"/>
              <a:ext cx="4421332" cy="5804361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752087" y="2404675"/>
            <a:ext cx="7439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Nacido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James Clark, Jr. 4 de marzo de 1936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Fife , Escocia, Reino Unido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Nacionalidad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Escoces (</a:t>
            </a: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Britanico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)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Fórmula Uno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 del Campeonato Mundial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E473E25-DD56-469A-B51E-24455E35A340}"/>
              </a:ext>
            </a:extLst>
          </p:cNvPr>
          <p:cNvSpPr/>
          <p:nvPr/>
        </p:nvSpPr>
        <p:spPr>
          <a:xfrm>
            <a:off x="1171385" y="6334436"/>
            <a:ext cx="2672526" cy="4693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Jim Clark en 1965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2B2A365-1468-4D6B-9B39-51330594E716}"/>
              </a:ext>
            </a:extLst>
          </p:cNvPr>
          <p:cNvSpPr/>
          <p:nvPr/>
        </p:nvSpPr>
        <p:spPr>
          <a:xfrm>
            <a:off x="6670347" y="1324895"/>
            <a:ext cx="3219151" cy="592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6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Jim Clark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ED93819-EEDD-4173-BE5B-9544D9085B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420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22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94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62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124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090862" y="871991"/>
            <a:ext cx="5005137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Período de actividad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1960 – 1968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equipos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Lotus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Entradas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73 (72 aperturas)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Campeonatos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2 ( 1963 , 1965 )</a:t>
            </a:r>
          </a:p>
          <a:p>
            <a:pPr algn="ctr">
              <a:lnSpc>
                <a:spcPts val="2800"/>
              </a:lnSpc>
            </a:pPr>
            <a:endParaRPr lang="es-ES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victorias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25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A8520E70-9659-419D-A9B1-AD10512CDA22}"/>
              </a:ext>
            </a:extLst>
          </p:cNvPr>
          <p:cNvGrpSpPr/>
          <p:nvPr/>
        </p:nvGrpSpPr>
        <p:grpSpPr>
          <a:xfrm>
            <a:off x="7106654" y="551150"/>
            <a:ext cx="3593432" cy="5804361"/>
            <a:chOff x="8293768" y="551150"/>
            <a:chExt cx="3593432" cy="580436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3768" y="551150"/>
              <a:ext cx="3593432" cy="5804361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8C701C85-6E1E-47F7-B57B-97816999A5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49"/>
            <a:stretch/>
          </p:blipFill>
          <p:spPr>
            <a:xfrm>
              <a:off x="8413506" y="705852"/>
              <a:ext cx="3351225" cy="5502443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0E1D4202-9E45-451F-8FB1-F7F46DA9D71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299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74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26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358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8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384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752087" y="348575"/>
            <a:ext cx="7439912" cy="6196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Podios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32 </a:t>
            </a:r>
          </a:p>
          <a:p>
            <a:pPr lvl="0" algn="ctr">
              <a:lnSpc>
                <a:spcPts val="2800"/>
              </a:lnSpc>
            </a:pPr>
            <a:endParaRPr lang="es-MX" sz="2800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Puntos en su carrera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255 (274)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endParaRPr lang="es-MX" sz="40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33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Vueltas rápidas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28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Primera entrada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1960 Gran Premio de Holanda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Primera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1962 Gran Premio de Bélgica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EB5DA25B-E52E-4415-8570-7CE187B8C51F}"/>
              </a:ext>
            </a:extLst>
          </p:cNvPr>
          <p:cNvGrpSpPr/>
          <p:nvPr/>
        </p:nvGrpSpPr>
        <p:grpSpPr>
          <a:xfrm>
            <a:off x="330755" y="551150"/>
            <a:ext cx="4421332" cy="5804361"/>
            <a:chOff x="330755" y="551150"/>
            <a:chExt cx="4421332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02B832F-3C44-4A64-B68E-0C6B07F608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928" y="687805"/>
              <a:ext cx="4219977" cy="5552574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5" y="551150"/>
              <a:ext cx="4421332" cy="5804361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C2F6B7C6-112B-42DA-8740-EECFDD60A0F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8569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4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5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602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176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8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702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3625" y="1599857"/>
            <a:ext cx="7221606" cy="4760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Última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1968 Gran Premio de Sudáfrica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Última entrada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1968 Gran Premio de Sudáfrica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Falleció 	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7 de abril de 1968 (32 años) </a:t>
            </a:r>
          </a:p>
          <a:p>
            <a:pPr lvl="0"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, Baden-</a:t>
            </a: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Wurttemberg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Alemania Occidental</a:t>
            </a:r>
          </a:p>
          <a:p>
            <a:pPr lvl="0" algn="ctr">
              <a:lnSpc>
                <a:spcPts val="2800"/>
              </a:lnSpc>
            </a:pPr>
            <a:endParaRPr lang="es-ES" sz="2800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ES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Apodo</a:t>
            </a:r>
          </a:p>
          <a:p>
            <a:pPr lvl="0" algn="ctr">
              <a:lnSpc>
                <a:spcPts val="2800"/>
              </a:lnSpc>
            </a:pPr>
            <a:r>
              <a:rPr lang="es-ES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‘El Escoces Volador’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C72151CC-42AC-42ED-9DFC-166F6390CAC9}"/>
              </a:ext>
            </a:extLst>
          </p:cNvPr>
          <p:cNvGrpSpPr/>
          <p:nvPr/>
        </p:nvGrpSpPr>
        <p:grpSpPr>
          <a:xfrm>
            <a:off x="7357192" y="551150"/>
            <a:ext cx="4421332" cy="5804361"/>
            <a:chOff x="330755" y="551150"/>
            <a:chExt cx="4421332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C614F81-A72D-4D1C-B12A-BFB63C03BD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060" y="673768"/>
              <a:ext cx="4175066" cy="5568690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5" y="551150"/>
              <a:ext cx="4421332" cy="5804361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D81BFBA1-493C-4129-8791-1C0526535D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51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762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24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71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362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548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6788727" y="554929"/>
            <a:ext cx="5403271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James Clark,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OBE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4 marzo 1936-7 abril 1968,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conocido como Jim Clark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un piloto de Fórmula Uno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carreras británicas de Escocia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ganó dos campeonatos del mundo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1963 y 1965.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0664E9E-C0A7-4E40-8195-CE6AAF3B73BF}"/>
              </a:ext>
            </a:extLst>
          </p:cNvPr>
          <p:cNvSpPr/>
          <p:nvPr/>
        </p:nvSpPr>
        <p:spPr>
          <a:xfrm>
            <a:off x="4017807" y="4049931"/>
            <a:ext cx="4173310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un conductor versátil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compitió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los coches deportivos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coches de turismo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Indianápolis 500,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ganó en 1965.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4D48054-2ACC-414F-9466-E755F57A5D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06" y="4239486"/>
            <a:ext cx="3645890" cy="2050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311B5A4-F1C2-439F-BDA6-C740CBE6DB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247119"/>
            <a:ext cx="6439406" cy="3775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38F7FF8-FBF4-4EF4-9CD5-D81FED55DC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116" y="4239486"/>
            <a:ext cx="3674544" cy="2066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2171F5A-93BD-478B-BBD4-7FAC554DBB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047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90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386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310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969" y="198358"/>
            <a:ext cx="7439912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le relaciona particularmente con la marca Lotus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322289-1F06-485B-B7BE-1FC9B74C5503}"/>
              </a:ext>
            </a:extLst>
          </p:cNvPr>
          <p:cNvSpPr/>
          <p:nvPr/>
        </p:nvSpPr>
        <p:spPr>
          <a:xfrm>
            <a:off x="-18" y="5892580"/>
            <a:ext cx="12192018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Falleció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1968,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accidente de automovilismo de Fórmula 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Alemania,.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C01FBFA-2D6C-4F4C-A139-697770B8D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38" y="-69275"/>
            <a:ext cx="10056976" cy="56570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E00B9AF-CA00-42C6-9C08-BBC349E28CA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492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63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902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EFF8086-F78B-41B8-BDA2-3DCF926ED8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1497001"/>
            <a:ext cx="5632751" cy="4121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856BA87-7BC5-45E3-A8F1-DF18D4574D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39" y="1423557"/>
            <a:ext cx="5749642" cy="4312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42939"/>
            <a:ext cx="1219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momento de su muerte, había ganado más carreras de Gran Premio (25)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logrado más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Grand Prix (33)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cualquier otro piloto.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697BBFB-331F-481E-B961-794108BC979E}"/>
              </a:ext>
            </a:extLst>
          </p:cNvPr>
          <p:cNvSpPr/>
          <p:nvPr/>
        </p:nvSpPr>
        <p:spPr>
          <a:xfrm>
            <a:off x="0" y="5920300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2009,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The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Times coloca A Clark en la parte superior de una lista de pilotos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lo mejor en la historia de la Fórmula Uno.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49EB8D7-2BB2-4BD0-A25E-CA32738AAAF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3178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78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77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758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55402" y="170659"/>
            <a:ext cx="1213659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Primeros años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83F633B-5B9B-494E-8BD1-7DE9337AFE1B}"/>
              </a:ext>
            </a:extLst>
          </p:cNvPr>
          <p:cNvSpPr/>
          <p:nvPr/>
        </p:nvSpPr>
        <p:spPr>
          <a:xfrm>
            <a:off x="-14" y="5934146"/>
            <a:ext cx="12192013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James Clark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nació en una familia de agricultores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House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Farm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de Fife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hijo menor de cinco, y el único chico.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5E731E8-9344-4F7A-A8C7-AEDE3B079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75" y="0"/>
            <a:ext cx="9981422" cy="5614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6A75C48-66CB-46D3-A536-91EB981E77B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206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78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97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7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58C0175-3E59-47B5-8DCD-A9385F69C4BF}"/>
              </a:ext>
            </a:extLst>
          </p:cNvPr>
          <p:cNvGrpSpPr/>
          <p:nvPr/>
        </p:nvGrpSpPr>
        <p:grpSpPr>
          <a:xfrm>
            <a:off x="1842653" y="537297"/>
            <a:ext cx="8562110" cy="5804361"/>
            <a:chOff x="1856508" y="495732"/>
            <a:chExt cx="8562110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94D8071D-A381-4B64-A037-79EEEC0E8B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0"/>
            <a:stretch/>
          </p:blipFill>
          <p:spPr>
            <a:xfrm>
              <a:off x="2032000" y="678870"/>
              <a:ext cx="8128000" cy="551815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508" y="495732"/>
              <a:ext cx="8562110" cy="5804361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68A60027-AA55-452C-AC33-E49616CC476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7010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550727" y="378465"/>
            <a:ext cx="4641272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1942 la familia se trasladó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Edington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a la Granja de Red, cerca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Berwickshire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frontera.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0190E32-13AD-4D3A-BE50-B92DFCC4959A}"/>
              </a:ext>
            </a:extLst>
          </p:cNvPr>
          <p:cNvSpPr/>
          <p:nvPr/>
        </p:nvSpPr>
        <p:spPr>
          <a:xfrm>
            <a:off x="7550727" y="2415066"/>
            <a:ext cx="4641272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educado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las escuelas primarias,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primero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Chirnside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los siguientes tres años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estudio preparatoria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Clifton Hall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School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cerca de Edimburgo,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enviado a la Escuela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Loretto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Mejillones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cerca de Edimburgo.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3BF632A-A8CB-4967-BA8B-B25B8A8E59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4" r="12839"/>
          <a:stretch/>
        </p:blipFill>
        <p:spPr>
          <a:xfrm>
            <a:off x="358751" y="651167"/>
            <a:ext cx="7313961" cy="55695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62C82A5-6ACB-48BE-ABA9-3376513428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7876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82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52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4" y="253781"/>
            <a:ext cx="12192013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Aunque sus padres se opusieron a la idea, Clark comenzó su propia competición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reunión del camino y la subida de la colina con eventos que impulsaban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propia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Sunbeam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-Talbot , y demostró ser un competidor temible desde el principio.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D78F69F-8860-4E11-A89D-FA8B46C169AC}"/>
              </a:ext>
            </a:extLst>
          </p:cNvPr>
          <p:cNvSpPr/>
          <p:nvPr/>
        </p:nvSpPr>
        <p:spPr>
          <a:xfrm>
            <a:off x="-18" y="2567478"/>
            <a:ext cx="289562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16 de junio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1956,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su primer evento,  estaba detrás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volante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un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DKW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Sonderklasse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Crimond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Escocia.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C7F3B86-0FA2-43E2-B87D-ADCB65EC2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8" y="1549112"/>
            <a:ext cx="8970048" cy="504565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99ECFD9-91C9-4452-A8FC-F62D9C56FA0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8402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892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08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84510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1958, Clark estaba manejando para el equipo local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Border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Reivers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carreras de Jaguar D-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type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Porsche en eventos nacionales… ganando 18 carreras.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6E0889A-613D-401B-B347-EB00584D38B3}"/>
              </a:ext>
            </a:extLst>
          </p:cNvPr>
          <p:cNvSpPr/>
          <p:nvPr/>
        </p:nvSpPr>
        <p:spPr>
          <a:xfrm>
            <a:off x="0" y="5906434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continuación, en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Boxing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Day de 1958,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corrió contra el hombre que lo lanzaría al estrellato.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6CC8C10-F8A5-4258-AE8C-FBD3FA112E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582" y="1246909"/>
            <a:ext cx="7758545" cy="4364181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89DAA09-D3B5-469B-9B10-7A3EE9080C3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293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78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876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332507" y="198369"/>
            <a:ext cx="3934704" cy="226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Conducir un Lotus Elite , que terminó segundo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Colin Chapman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GT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10 vueltas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449D907-0E29-437D-9591-0B1C72E67E11}"/>
              </a:ext>
            </a:extLst>
          </p:cNvPr>
          <p:cNvSpPr/>
          <p:nvPr/>
        </p:nvSpPr>
        <p:spPr>
          <a:xfrm>
            <a:off x="332507" y="2955398"/>
            <a:ext cx="3934704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1959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condujo un Lotus Elite, terminando décimo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asoció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John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Whitmore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Bruce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Halford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Lister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Jaguar,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ganando la subida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colina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Bo'ness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DD76077-202F-42B1-B98C-C872FE001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581" y="1100137"/>
            <a:ext cx="7620000" cy="4657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9AF5E84-F9FA-49FB-86E4-2897DFD5F8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9759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3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52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7319D0D-AF4D-4A32-9482-6242DC065ADB}"/>
              </a:ext>
            </a:extLst>
          </p:cNvPr>
          <p:cNvGrpSpPr/>
          <p:nvPr/>
        </p:nvGrpSpPr>
        <p:grpSpPr>
          <a:xfrm>
            <a:off x="2161308" y="568036"/>
            <a:ext cx="7883236" cy="5791200"/>
            <a:chOff x="3685308" y="1593273"/>
            <a:chExt cx="4835237" cy="3671454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3AE73DD-130B-45CA-98DB-4CD6A67044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0000" y="1714500"/>
              <a:ext cx="4572000" cy="342900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5308" y="1593273"/>
              <a:ext cx="4835237" cy="3671454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07C448E2-C36B-4A55-A02F-B4212586803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62615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841673" y="1223598"/>
            <a:ext cx="43503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Chapman quedó  suficientemente impresionado como para dar a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paseo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uno de sus coches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Fórmula Júnior.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A2539A5-A21E-4C1C-A502-A30285798759}"/>
              </a:ext>
            </a:extLst>
          </p:cNvPr>
          <p:cNvSpPr/>
          <p:nvPr/>
        </p:nvSpPr>
        <p:spPr>
          <a:xfrm>
            <a:off x="7716981" y="3911365"/>
            <a:ext cx="4475017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"En marzo de 1960,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primera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la Fórmula junior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recién introducida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tuvo lugar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Goodwood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697E139-A741-4984-80FD-BDC6FD7C4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28" y="1062649"/>
            <a:ext cx="8183423" cy="53806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19BB749-FF96-4502-9B7D-01EE10E98F6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2353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53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86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21" y="212217"/>
            <a:ext cx="12192021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“El ganador fue J. Clark (Lotus Ford),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J.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(Cooper BMC) segundo y T. Taylor (Lotus Ford) tercero.”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3528F66-E96C-4667-8CD9-A25CA32DE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5" y="1147325"/>
            <a:ext cx="7703135" cy="4286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B810D5F-4F47-4F37-B335-2BDC9530EFEC}"/>
              </a:ext>
            </a:extLst>
          </p:cNvPr>
          <p:cNvSpPr/>
          <p:nvPr/>
        </p:nvSpPr>
        <p:spPr>
          <a:xfrm>
            <a:off x="-21" y="5546218"/>
            <a:ext cx="121920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había hecho su aparición a principios de 1959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,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llevándose la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Bandera de cuadros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carrera de una sola vez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 en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Boxing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Day,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conduciendo un Gemini-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BMC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para Graham Warner del garaje,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Chiswick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DBFF506-E817-45CE-8EE0-6E709FAFBA5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438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94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36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03" y="5837157"/>
            <a:ext cx="121921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hizo su debut en la F1 Grand Prix, parcialmente a lo largo de la temporada,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Gran Premio de Holanda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Zandvoort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el 6 de junio de 1960.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7005731-C7ED-4A18-84A9-32CA5F41B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119" y="871494"/>
            <a:ext cx="7273624" cy="48227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0355CE7-9252-481D-A6F9-B2D32402B5E6}"/>
              </a:ext>
            </a:extLst>
          </p:cNvPr>
          <p:cNvSpPr/>
          <p:nvPr/>
        </p:nvSpPr>
        <p:spPr>
          <a:xfrm>
            <a:off x="-108" y="295340"/>
            <a:ext cx="11859594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Clark y Lotus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180D296-604D-405E-BFA4-AB077AFA8723}"/>
              </a:ext>
            </a:extLst>
          </p:cNvPr>
          <p:cNvSpPr/>
          <p:nvPr/>
        </p:nvSpPr>
        <p:spPr>
          <a:xfrm>
            <a:off x="9739743" y="2664473"/>
            <a:ext cx="245225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GP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Alemania 1962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B4B093E-7CD8-4FCE-A11F-225E08B6DC2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159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66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26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448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8277726" y="701499"/>
            <a:ext cx="391055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principio de su carrera, en el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Bélgica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1960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segunda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Fórmula Uno,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extremadamente rápido y peligroso circuito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 Spa-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Francorchamps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tiene un sabor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realidad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hubo dos accidentes fatales en esa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(Chris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Bristow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Alan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Stacey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D1D422C-187B-4296-B6B2-F3A7C5215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10" y="818146"/>
            <a:ext cx="7926297" cy="5245768"/>
          </a:xfrm>
          <a:prstGeom prst="ellipse">
            <a:avLst/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35239E4-8090-4222-AA08-F131C21D81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772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41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F8611577-E930-49CD-81CD-B3DD8D6C59D1}"/>
              </a:ext>
            </a:extLst>
          </p:cNvPr>
          <p:cNvGrpSpPr/>
          <p:nvPr/>
        </p:nvGrpSpPr>
        <p:grpSpPr>
          <a:xfrm>
            <a:off x="997528" y="346364"/>
            <a:ext cx="4128654" cy="6096000"/>
            <a:chOff x="4003964" y="346364"/>
            <a:chExt cx="4128654" cy="60960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7E35D62-5F39-4635-B9F6-9ACB9290E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305" y="495732"/>
              <a:ext cx="3885765" cy="5804361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3964" y="346364"/>
              <a:ext cx="4128654" cy="6096000"/>
            </a:xfrm>
            <a:prstGeom prst="rect">
              <a:avLst/>
            </a:prstGeom>
          </p:spPr>
        </p:pic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id="{96476336-8FCE-44AF-8C57-B3C0B79EE3BA}"/>
              </a:ext>
            </a:extLst>
          </p:cNvPr>
          <p:cNvGrpSpPr/>
          <p:nvPr/>
        </p:nvGrpSpPr>
        <p:grpSpPr>
          <a:xfrm>
            <a:off x="5486395" y="360218"/>
            <a:ext cx="6040583" cy="6096000"/>
            <a:chOff x="3103418" y="360218"/>
            <a:chExt cx="6040583" cy="60960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C2D23E09-DB03-4942-9A1E-7BD00DDC3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5818" y="561106"/>
              <a:ext cx="5735769" cy="5735769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06462068-C2EC-450B-9A57-100435743A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3418" y="360218"/>
              <a:ext cx="6040583" cy="6096000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E79458-8C06-437B-95B8-77A384074AF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8572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6950C2F-58F2-4DA3-8B40-2123F98C48D1}"/>
              </a:ext>
            </a:extLst>
          </p:cNvPr>
          <p:cNvSpPr/>
          <p:nvPr/>
        </p:nvSpPr>
        <p:spPr>
          <a:xfrm>
            <a:off x="2992596" y="6211237"/>
            <a:ext cx="8869855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… Se retiró en la vuelta 49 por falla en un disco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9BACD9C-BA14-46CB-B663-3568C7D6D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97" y="1085061"/>
            <a:ext cx="8869854" cy="4989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12224"/>
            <a:ext cx="1220578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"Lotus había perdido 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ya que había ido a la Isla de Man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hacer algunas carreras en motos Grave,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62373F0-A6B0-4AAF-91C3-614CCF10E602}"/>
              </a:ext>
            </a:extLst>
          </p:cNvPr>
          <p:cNvSpPr/>
          <p:nvPr/>
        </p:nvSpPr>
        <p:spPr>
          <a:xfrm>
            <a:off x="1" y="2318123"/>
            <a:ext cx="29925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 que tuvieron que escoger entre 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Stacey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Clark,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este último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siendo un sustituto aceptable "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605D710-EB28-496D-92D2-6A150BB5247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9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64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68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34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319399"/>
            <a:ext cx="12191929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fue posteriormente citado en una entrevista de 1964: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ED5EFDE-7DE9-493D-A09A-CD61BC062ABC}"/>
              </a:ext>
            </a:extLst>
          </p:cNvPr>
          <p:cNvSpPr/>
          <p:nvPr/>
        </p:nvSpPr>
        <p:spPr>
          <a:xfrm>
            <a:off x="-4466" y="2698745"/>
            <a:ext cx="5795661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"Yo estaba conduciendo muerto de miedo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más o menos a lo largo de la carrera",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a pesar de que terminó quinto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sumó sus primeros puntos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5D26AA4-C146-4255-8253-E1304EB658A6}"/>
              </a:ext>
            </a:extLst>
          </p:cNvPr>
          <p:cNvSpPr/>
          <p:nvPr/>
        </p:nvSpPr>
        <p:spPr>
          <a:xfrm>
            <a:off x="-1" y="5714659"/>
            <a:ext cx="1219192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año siguiente,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participó en uno de los peores accidentes en la historia de la Fórmula 1.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ACB5687-1BF9-4ECD-B9F8-DA69F96E4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195" y="1034050"/>
            <a:ext cx="6074942" cy="4577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8353276-06FA-43FB-B994-DA9D410805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45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46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268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124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55513" y="926099"/>
            <a:ext cx="4739808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1961,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 Gran Premio de Italia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10 de septiembre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Wolfgang von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su Ferrari chocó con el Lotus de Jim Clark.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1452B8F-28CC-4A61-AEC1-C35A0C670D4B}"/>
              </a:ext>
            </a:extLst>
          </p:cNvPr>
          <p:cNvSpPr/>
          <p:nvPr/>
        </p:nvSpPr>
        <p:spPr>
          <a:xfrm>
            <a:off x="69181" y="3161779"/>
            <a:ext cx="4615114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coche de von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salió despedido sin control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se estrelló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contra una barrera lateral, fatalmente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falleciendo von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matando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quince espectadores mas.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028763E-FDAC-4026-AE35-F61982940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942" y="824913"/>
            <a:ext cx="6980277" cy="5235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317CA72-3CE5-44BA-81D7-81F372113BA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998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83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94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315200" y="508995"/>
            <a:ext cx="46827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Sus primeros triunfos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del Campeonato Mundial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llegáron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conduciendo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Lotus 25 en 1963,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ganando siete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las diez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Lotus fue uno de los primeros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ganar  el título de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constructores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Campeonato Mundial F1.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B0C7074-2389-4938-B295-576E8D62D547}"/>
              </a:ext>
            </a:extLst>
          </p:cNvPr>
          <p:cNvSpPr/>
          <p:nvPr/>
        </p:nvSpPr>
        <p:spPr>
          <a:xfrm>
            <a:off x="7555831" y="4576393"/>
            <a:ext cx="4580677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récord de siete victorias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temporada de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no sería igualada hasta 1984 cuando el francés Alain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ganó siete carreras para McLaren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386A23A-1803-4F14-915B-160D66CA8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1" r="12878"/>
          <a:stretch/>
        </p:blipFill>
        <p:spPr>
          <a:xfrm>
            <a:off x="332508" y="799945"/>
            <a:ext cx="6975821" cy="5296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786D313-9467-4067-B952-7E08CE084A4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073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92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37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8E4BBB6C-222D-4F6A-ADB7-7919DC5CA052}"/>
              </a:ext>
            </a:extLst>
          </p:cNvPr>
          <p:cNvGrpSpPr/>
          <p:nvPr/>
        </p:nvGrpSpPr>
        <p:grpSpPr>
          <a:xfrm>
            <a:off x="554180" y="495732"/>
            <a:ext cx="11139055" cy="5804361"/>
            <a:chOff x="568035" y="495732"/>
            <a:chExt cx="11139055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3229278-A12E-4406-9B1F-DA5DDC2DEA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68"/>
            <a:stretch/>
          </p:blipFill>
          <p:spPr>
            <a:xfrm>
              <a:off x="762000" y="684856"/>
              <a:ext cx="10601724" cy="5466562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035" y="495732"/>
              <a:ext cx="11139055" cy="580436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6E21D36-5261-46E3-B2E1-713B8BE822A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27150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B305164-2875-458C-8E90-DAEDDEC3F2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44" y="523442"/>
            <a:ext cx="8021765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96746" y="932656"/>
            <a:ext cx="7439912" cy="226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registro no se rompería hasta que el brasileño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Ayrton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Senna ganó ocho carreras en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la temporada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1988, también para McLaren (irónicamente,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compañero de equipo de Senna ese año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quien nuevamente igualó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récord al ganar 7 carreras).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644263A-F145-4E4D-AE6E-4DAFED9BBFB1}"/>
              </a:ext>
            </a:extLst>
          </p:cNvPr>
          <p:cNvSpPr/>
          <p:nvPr/>
        </p:nvSpPr>
        <p:spPr>
          <a:xfrm>
            <a:off x="2507581" y="3357198"/>
            <a:ext cx="7439912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Sin embargo, el historial de Clark es favorable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comparación con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Senna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el campeonato de 1963 sólo consistía en 10 rondas (dando Clark una tasa de éxito del 70%),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mientras que 1984 y 1988 se ejecutaron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más de 16 rondas, dando 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una tasa de éxito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43,75% y Senna un 50%.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BB8575D-E03F-42CD-A416-9D1ECF57EF2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1309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87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989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17034"/>
            <a:ext cx="12192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1963 también compitió en la Indianápolis 500  por primera vez,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terminó en la segunda posición detrás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Parnelli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Jones…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ganó el premio </a:t>
            </a:r>
            <a:r>
              <a:rPr lang="es-MX" sz="36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Novato del Año.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47DC958-380E-4569-8C2E-8ADD91CF92AB}"/>
              </a:ext>
            </a:extLst>
          </p:cNvPr>
          <p:cNvSpPr/>
          <p:nvPr/>
        </p:nvSpPr>
        <p:spPr>
          <a:xfrm>
            <a:off x="0" y="5892583"/>
            <a:ext cx="12191999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resultado de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 del 1963 sigue siendo controvertido.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B4ACC7C-8B15-4CFC-ABD9-89182309EB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56520"/>
            <a:ext cx="76200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291FE74-71FD-462B-B87E-8FBEF5F700C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03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1138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572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70652"/>
            <a:ext cx="1219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Antes de la carrera de Estados Unidos Auto Club (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USAC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) funcionarios habían dicho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los conductores que la bandera negra sería para cualquier coche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se notara con una fuga de aceite en la pista.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B6CB9B9-04A2-40E2-B89F-9318A5121613}"/>
              </a:ext>
            </a:extLst>
          </p:cNvPr>
          <p:cNvSpPr/>
          <p:nvPr/>
        </p:nvSpPr>
        <p:spPr>
          <a:xfrm>
            <a:off x="0" y="5961843"/>
            <a:ext cx="1219200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Final de la carrera,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roadster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motor delantero de Jones desarrolló una grieta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depósito de aceite y comenzó a gotear.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CA8C6CF-3517-4043-A137-CC5A3E937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91" y="1482862"/>
            <a:ext cx="7525790" cy="4239064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EF514DB-9E02-4207-8106-6DF60B5DBC1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678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67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366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340FDA2-3333-4C86-B4E1-CCDF7FE7D5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324" y="495732"/>
            <a:ext cx="8077201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882" y="1057345"/>
            <a:ext cx="7439912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la superficie de la pista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ya se estaba poniendo resbaladiza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dio lugar a que un número de vehículos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patinaron y dio lugar a que el popular piloto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Eddie Sachs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chocára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contra la pared exterior.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EC3B9ED-A922-4316-A215-3115B18B34F1}"/>
              </a:ext>
            </a:extLst>
          </p:cNvPr>
          <p:cNvSpPr/>
          <p:nvPr/>
        </p:nvSpPr>
        <p:spPr>
          <a:xfrm>
            <a:off x="2382887" y="3260207"/>
            <a:ext cx="7439912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Funcionarios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USAC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establecieron dar la bandera negra a Jones después del accidente de Sachs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hasta que el propietario del vehículo JC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Agajanian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corriendo por el carril de boxes y de alguna manera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convenció de que la fuga de aceite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estaba por debajo del nivel de la grieta conocida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que no se filtraba más.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6200603-7EE0-463B-965C-0D23F641248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721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3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18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51EFF71B-6C97-4F92-B233-06E3E48627DF}"/>
              </a:ext>
            </a:extLst>
          </p:cNvPr>
          <p:cNvGrpSpPr/>
          <p:nvPr/>
        </p:nvGrpSpPr>
        <p:grpSpPr>
          <a:xfrm>
            <a:off x="2272160" y="495732"/>
            <a:ext cx="7647697" cy="5804361"/>
            <a:chOff x="1773394" y="495732"/>
            <a:chExt cx="7647697" cy="580436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3394" y="495732"/>
              <a:ext cx="7647697" cy="580436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410E3AE1-B03C-4FF6-BDF3-B809FEA93A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34" r="12726"/>
            <a:stretch/>
          </p:blipFill>
          <p:spPr>
            <a:xfrm>
              <a:off x="2009956" y="678872"/>
              <a:ext cx="7175329" cy="545869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1F53E57-FFDE-41B9-A052-434F16895C3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28033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27804" y="59819"/>
            <a:ext cx="122198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Colin Chapman más tarde acusó a los funcionarios de la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USAC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ser parciales,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porque Clark y Lotus eran un equipo británico con un coche de motor trasero.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DB37E1E-236B-4BF2-915B-EF387ABAE034}"/>
              </a:ext>
            </a:extLst>
          </p:cNvPr>
          <p:cNvSpPr/>
          <p:nvPr/>
        </p:nvSpPr>
        <p:spPr>
          <a:xfrm>
            <a:off x="-99" y="5213708"/>
            <a:ext cx="12219803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Muchos, entre ellos el periodista y autor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Brock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Yates 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creen que si el coche en segundo lugar en vez de Clark y Lotus de  fabricación británica,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habíera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sido estadounidense,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funcionarios hubieran puesto bandera negra para Jones.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BB00C82-EFF6-472D-BD33-A5AD3EE76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432" y="983674"/>
            <a:ext cx="6202535" cy="4104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4ABDABA-0723-47B7-9BC5-6266677F31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718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548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4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62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6573319" y="1237464"/>
            <a:ext cx="55909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pesar de esto ni Lotus o su proveedor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motores Ford protestó el resultado, razonando que ganar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resultado de una descalificación cuando Jones había llevado por 167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200 vueltas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carrera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no serían bien recibidos por el público.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(Clark condujo durante 28 vueltas)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había puesto la velocidad récord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vuelta de 151,541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mp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/ h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vuelta 114)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F16CB63-259B-4815-A6A0-710E8D357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20" y="1358772"/>
            <a:ext cx="6253799" cy="41691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D1F189E-0689-41F8-AEDE-45D83839270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562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987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98367"/>
            <a:ext cx="12192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1964, Clark se quedó a sólo un par de vueltas de retener su corona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Campeonato Mundial, pero al igual que en 1962, una fuga de aceite del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robó el título, esta vez concedido a John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602BDF2-2307-48DA-BF5E-172249CB8A00}"/>
              </a:ext>
            </a:extLst>
          </p:cNvPr>
          <p:cNvSpPr/>
          <p:nvPr/>
        </p:nvSpPr>
        <p:spPr>
          <a:xfrm>
            <a:off x="0" y="5906434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Fallo de los neumáticos dañó la suspensión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Lotus de ese año en la Indianápolis 500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50C109A-3765-4119-B488-F985B0935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457" y="1468582"/>
            <a:ext cx="9888025" cy="4239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372CB39-B811-4B44-9DF2-6E9E11050FA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3343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41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70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hizo las paces y ganó el campeonato de nuevo en 1965 y también el Indianápolis 500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Lotus 38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D72CCEB-6A0D-466A-B2D2-EFF43C6C6EE4}"/>
              </a:ext>
            </a:extLst>
          </p:cNvPr>
          <p:cNvSpPr/>
          <p:nvPr/>
        </p:nvSpPr>
        <p:spPr>
          <a:xfrm>
            <a:off x="0" y="6294359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en boca de Lotus en el GP de Alemania 1964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DB79E89-29E6-40CD-82BF-6E3ED37487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45" y="888251"/>
            <a:ext cx="10699970" cy="5256360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14BE6A0-80FE-49CB-BF18-18AB1F9ACB1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17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1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77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201B680E-5ED9-4ED4-99B0-E1C8C5C8B955}"/>
              </a:ext>
            </a:extLst>
          </p:cNvPr>
          <p:cNvGrpSpPr/>
          <p:nvPr/>
        </p:nvGrpSpPr>
        <p:grpSpPr>
          <a:xfrm>
            <a:off x="1704108" y="526473"/>
            <a:ext cx="8797635" cy="5846618"/>
            <a:chOff x="2105890" y="775855"/>
            <a:chExt cx="8049492" cy="526472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A3B4A9BE-0620-491D-A5E7-0EFF70159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947737"/>
              <a:ext cx="7620000" cy="4962525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890" y="775855"/>
              <a:ext cx="8049492" cy="5264727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D63E12D6-001E-416F-BCBC-15EA80BCBEA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91241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B68B8F8-4F42-41A6-A885-58221A86D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324" y="551152"/>
            <a:ext cx="8077201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877" y="904957"/>
            <a:ext cx="7439912" cy="2982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Tuvo que perder el prestigioso Gran Premio de Mónaco con el fin de competir en Indianápolis,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hizo historia al accionar el primer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mediados de coche para ganar en el mítico "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Brickyard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además de convertirse en el único piloto hasta la fecha (2014) en ganar tanto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500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el título de F1 en el mismo año.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4FA0C34-6033-439E-A213-720D2007E78A}"/>
              </a:ext>
            </a:extLst>
          </p:cNvPr>
          <p:cNvSpPr/>
          <p:nvPr/>
        </p:nvSpPr>
        <p:spPr>
          <a:xfrm>
            <a:off x="2382872" y="4133056"/>
            <a:ext cx="7439912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Otros conductores, incluyendo a Graham Hill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Mario Andretti , Emerson Fittipaldi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Jacques Villeneuve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han ganado los dos coronas,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no en el mismo año.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861C6B0-EAA7-40F3-9340-117097058A3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4569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9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6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22654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mismo tiempo, Clark estaba compitiendo en la serie Australasia basada en Tasmania , para ejecutar los coches de F1 de más edad, y fue campeón de la serie en 1965 , 1967 y 1968 de conducción para Lotus.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F3DF337-3531-4843-9FF4-DD38AE6733B9}"/>
              </a:ext>
            </a:extLst>
          </p:cNvPr>
          <p:cNvSpPr/>
          <p:nvPr/>
        </p:nvSpPr>
        <p:spPr>
          <a:xfrm>
            <a:off x="0" y="6389153"/>
            <a:ext cx="11997964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Ganó catorce carreras en total, un récord para la serie.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E96A328-FE11-476F-ACD6-8C6E50B01E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8" r="12631"/>
          <a:stretch/>
        </p:blipFill>
        <p:spPr>
          <a:xfrm>
            <a:off x="336884" y="1274343"/>
            <a:ext cx="6673516" cy="505838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560C69D-BAC1-434E-846C-21074186A64A}"/>
              </a:ext>
            </a:extLst>
          </p:cNvPr>
          <p:cNvSpPr/>
          <p:nvPr/>
        </p:nvSpPr>
        <p:spPr>
          <a:xfrm>
            <a:off x="7010399" y="1696114"/>
            <a:ext cx="5185897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incluyó ganar el 1968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Australia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Sandown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Internacional en Melbourne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derrotó al Ferrari 246t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un 0,1 segundos después de 55 vueltas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3,1 kilómetros (1,92 millas)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circuito, el final más cerrado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historia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Gran Premio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australiano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6AFABEF-320D-4DB3-96CD-6C3E155EF0F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4637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1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7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556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B09A1B7-0FD2-43C9-9C5A-D7A0554B9561}"/>
              </a:ext>
            </a:extLst>
          </p:cNvPr>
          <p:cNvSpPr/>
          <p:nvPr/>
        </p:nvSpPr>
        <p:spPr>
          <a:xfrm>
            <a:off x="0" y="465241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1968 Series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Tasman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Gran Premio de Australia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resultarían ser sus últimas grandes victorias antes de su muerte prematura.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ACB3293-808E-44E8-9AE6-24F64E8A8D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" t="14371" r="1870" b="15262"/>
          <a:stretch/>
        </p:blipFill>
        <p:spPr>
          <a:xfrm>
            <a:off x="1716505" y="1507957"/>
            <a:ext cx="8775032" cy="47994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DFF4AD7-F32E-4723-9F53-75D6ABECEF9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863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95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88155"/>
            <a:ext cx="1219200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acuerdo con un piloto australiano y el conductor habitual de Series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Tasman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Geoghegan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durante su tiempo de inactividad bajo de la serie en 1967,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llegó 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Sydney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a la casa que Leo comparte con sus padres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su hermano menor Ian "Pete"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Geoghegan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87D47DC-D11B-49F6-B673-4F648AC33443}"/>
              </a:ext>
            </a:extLst>
          </p:cNvPr>
          <p:cNvSpPr/>
          <p:nvPr/>
        </p:nvSpPr>
        <p:spPr>
          <a:xfrm>
            <a:off x="0" y="5929765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Ni Leo, Pete o su padre Tom estaban en casa en ese momento,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sin embargo, la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Sra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(esposa de Tom).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27ADBCF-B8B7-4E23-A93E-3842D396B8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353" y="1860884"/>
            <a:ext cx="7264917" cy="3882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3C31AD-B412-44D0-BC9D-4AEE4E43150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763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46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5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6577264" y="1070473"/>
            <a:ext cx="56147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realidad al no saber quién era Clark, 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Geoghegan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pensó que él estaba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allí para cortar el césped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dijo que la cortadora estaba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cobertizo que podría comenzar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cualquier momento.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191C773-A963-498C-8AF4-69EA15428EC3}"/>
              </a:ext>
            </a:extLst>
          </p:cNvPr>
          <p:cNvSpPr/>
          <p:nvPr/>
        </p:nvSpPr>
        <p:spPr>
          <a:xfrm>
            <a:off x="6577264" y="4033880"/>
            <a:ext cx="5614735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el trío llegó a casa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poco más tarde se sorprendieron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encontrar un Clark, sin camisa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podando su jardín delantero.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9DE2A3C-62E9-46AE-B815-5D70C0AAE2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7" r="12631"/>
          <a:stretch/>
        </p:blipFill>
        <p:spPr>
          <a:xfrm>
            <a:off x="336884" y="878358"/>
            <a:ext cx="6240380" cy="4707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2ADB7F5-9AF4-4894-BD95-87E096D8C8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439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852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186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B546CA4D-E8E6-4B22-9213-4771A9332694}"/>
              </a:ext>
            </a:extLst>
          </p:cNvPr>
          <p:cNvGrpSpPr/>
          <p:nvPr/>
        </p:nvGrpSpPr>
        <p:grpSpPr>
          <a:xfrm>
            <a:off x="2119751" y="495732"/>
            <a:ext cx="7966352" cy="5804361"/>
            <a:chOff x="1025236" y="495732"/>
            <a:chExt cx="7966352" cy="580436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236" y="495732"/>
              <a:ext cx="7966352" cy="580436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FCEF562-1FEA-4F62-B0E8-560841C01E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77" t="3483" r="12500"/>
            <a:stretch/>
          </p:blipFill>
          <p:spPr>
            <a:xfrm>
              <a:off x="1233055" y="692727"/>
              <a:ext cx="7467600" cy="544753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CE605321-F6FE-43C8-8814-5B62C054460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97658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FIA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decretó que a partir de 1966,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nuevas regulaciones de motor de 3 litros entraría en vigor.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968F78C-C0ED-430F-B25A-419E905E263E}"/>
              </a:ext>
            </a:extLst>
          </p:cNvPr>
          <p:cNvSpPr/>
          <p:nvPr/>
        </p:nvSpPr>
        <p:spPr>
          <a:xfrm>
            <a:off x="4668884" y="4853484"/>
            <a:ext cx="7439912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Lotus eran menos competitivos.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1FB2046-9AB4-4A7C-8A88-E3F6E8CA33F9}"/>
              </a:ext>
            </a:extLst>
          </p:cNvPr>
          <p:cNvSpPr/>
          <p:nvPr/>
        </p:nvSpPr>
        <p:spPr>
          <a:xfrm>
            <a:off x="1" y="1022352"/>
            <a:ext cx="50211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partir de un motor 2 litros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Coventry-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Climax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el Lotus 33, Clark no anotó puntos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hasta el GP de Gran Bretaña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un tercer lugar en el siguiente Gran Premio de Holanda 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C018B95-BA75-4661-81C0-C0C28F286950}"/>
              </a:ext>
            </a:extLst>
          </p:cNvPr>
          <p:cNvSpPr/>
          <p:nvPr/>
        </p:nvSpPr>
        <p:spPr>
          <a:xfrm>
            <a:off x="0" y="3540954"/>
            <a:ext cx="50211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Desde el Gran Premio de Italia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adelante Lotus utilizaba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motor altamente complejo </a:t>
            </a:r>
          </a:p>
          <a:p>
            <a:pPr algn="ctr">
              <a:lnSpc>
                <a:spcPts val="2800"/>
              </a:lnSpc>
            </a:pP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BRM H16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coche Lotus 43,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que Clark ganó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Gran Premio de Estados Unidos 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7843F35-0472-42CC-94B9-05947C21AB87}"/>
              </a:ext>
            </a:extLst>
          </p:cNvPr>
          <p:cNvSpPr/>
          <p:nvPr/>
        </p:nvSpPr>
        <p:spPr>
          <a:xfrm>
            <a:off x="0" y="5963312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se colgó otro segundo lugar en la Indianápolis 500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 vez detrás de Graham Hill.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4A9D207-4105-48DB-A5A7-A2F573581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511" y="887834"/>
            <a:ext cx="6433388" cy="3900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061A4B5E-321B-4744-BE3A-9457F2AAD9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5458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0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34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4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1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18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56C7DA3-2C31-4CB3-936F-4888F8DE5AA7}"/>
              </a:ext>
            </a:extLst>
          </p:cNvPr>
          <p:cNvSpPr/>
          <p:nvPr/>
        </p:nvSpPr>
        <p:spPr>
          <a:xfrm>
            <a:off x="0" y="319403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Durante 1967 Lotus y Clark utilizan tres coches y motores completamente diferentes.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E13F26-3D33-49C4-902A-B371818AEC59}"/>
              </a:ext>
            </a:extLst>
          </p:cNvPr>
          <p:cNvSpPr/>
          <p:nvPr/>
        </p:nvSpPr>
        <p:spPr>
          <a:xfrm>
            <a:off x="7170816" y="1954245"/>
            <a:ext cx="5021177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Lotus 43 se comportaba mal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apertura del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Sudáfrica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por lo que Clark utilizó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viejo Lotus 33 en el siguiente Gran Premio de Mónaco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retiró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porque la suspensión fracaso.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9ED1FC9-F0AF-40FD-92CD-6B6E4C5499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6" r="12807"/>
          <a:stretch/>
        </p:blipFill>
        <p:spPr>
          <a:xfrm>
            <a:off x="368966" y="857250"/>
            <a:ext cx="6833937" cy="5143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06CA5FE-4E7E-482B-B074-523E37523099}"/>
              </a:ext>
            </a:extLst>
          </p:cNvPr>
          <p:cNvSpPr/>
          <p:nvPr/>
        </p:nvSpPr>
        <p:spPr>
          <a:xfrm>
            <a:off x="-1" y="6164561"/>
            <a:ext cx="1219200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Lotus entonces comenzó su fructífera asociación con Ford-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Cosworth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91DA3DB-AA1F-4158-A992-AEA70B09B4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099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5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11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142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33C27A7-DB3C-4933-A259-DBD7B406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48" y="343235"/>
            <a:ext cx="10160000" cy="5016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2A70A26-1811-4F38-AE55-CAF379D2933A}"/>
              </a:ext>
            </a:extLst>
          </p:cNvPr>
          <p:cNvSpPr/>
          <p:nvPr/>
        </p:nvSpPr>
        <p:spPr>
          <a:xfrm>
            <a:off x="27612" y="268365"/>
            <a:ext cx="12164388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Actuaciones notables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85A647D-C00A-4F8A-BE0A-65AAA73C5C17}"/>
              </a:ext>
            </a:extLst>
          </p:cNvPr>
          <p:cNvSpPr/>
          <p:nvPr/>
        </p:nvSpPr>
        <p:spPr>
          <a:xfrm rot="336896">
            <a:off x="19592" y="5377780"/>
            <a:ext cx="1216438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Nürburgring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1965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89C0A0C-3393-4B4B-9EB1-5AF15EA0134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567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04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3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9D8A0BA-581A-456C-8ECA-C0CAB9502F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" t="7030"/>
          <a:stretch/>
        </p:blipFill>
        <p:spPr>
          <a:xfrm>
            <a:off x="166258" y="292316"/>
            <a:ext cx="11859484" cy="6346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A081DBF-4305-4EFE-A05E-2EB03CBDD03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48006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primer coche, el Lotus 49 ofrece el más exitoso motor de F1 en la historia,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Ford-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Cosworth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DFV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ganó su primera carrera en el Gran Premio de Holanda , impulsado por Clark.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E3E6B50-B211-4B7B-83A3-ED9DECE9F38B}"/>
              </a:ext>
            </a:extLst>
          </p:cNvPr>
          <p:cNvSpPr/>
          <p:nvPr/>
        </p:nvSpPr>
        <p:spPr>
          <a:xfrm>
            <a:off x="0" y="1582354"/>
            <a:ext cx="5839325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Ganó con ella de nuevo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grandes premios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británicos , Estados Unidos y México;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y, en enero de 1968,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Gran Premio de Sudáfrica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1C1E33A-E3C4-46C8-AF0A-6EACBD4AC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225884"/>
            <a:ext cx="5759115" cy="4313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8D4B2DA-89EA-41A0-B972-8EE477C7CFB0}"/>
              </a:ext>
            </a:extLst>
          </p:cNvPr>
          <p:cNvSpPr/>
          <p:nvPr/>
        </p:nvSpPr>
        <p:spPr>
          <a:xfrm>
            <a:off x="0" y="3271146"/>
            <a:ext cx="583932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iniciar 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octava posición de la parrilla,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pasó todos los coches delante de él, incluyendo a los primeros líderes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Graham Hill 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513FB1E-7BA8-48F4-9284-DC039FE219CB}"/>
              </a:ext>
            </a:extLst>
          </p:cNvPr>
          <p:cNvSpPr/>
          <p:nvPr/>
        </p:nvSpPr>
        <p:spPr>
          <a:xfrm>
            <a:off x="0" y="5610387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la lluvia cayendo… 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erca de 17 vueltas en la carrera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más difícil que nunca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no sólo habían rodado todo el campo a excepción de Bruce McLaren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eran casi cinco minutos por delante de McLaren y su Cooper.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74D14CE-2E05-49E8-B723-069258FBB4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682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5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47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993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002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692C00DA-9F54-4C5B-9C42-6EA45AD933C9}"/>
              </a:ext>
            </a:extLst>
          </p:cNvPr>
          <p:cNvSpPr/>
          <p:nvPr/>
        </p:nvSpPr>
        <p:spPr>
          <a:xfrm>
            <a:off x="0" y="278572"/>
            <a:ext cx="12191999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 sería la primera de las siete victorias de Clark y el equipo Lotus de ese año.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A8F93C9-5EFE-4577-9A3B-D9862CC8C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614" y="868782"/>
            <a:ext cx="8702842" cy="4895349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05A6E56-832B-42C0-9DD4-3B9AC2FF34AC}"/>
              </a:ext>
            </a:extLst>
          </p:cNvPr>
          <p:cNvSpPr/>
          <p:nvPr/>
        </p:nvSpPr>
        <p:spPr>
          <a:xfrm>
            <a:off x="-1" y="5899142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1967 El Gran Premio de Italia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después de salir desde la pole,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fue líder en su Lotus 49 (chasis R2), cuando un neumático se pinchó.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29FEB29-AC08-49DC-B032-3AD0EDBC51B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056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96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42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7CE39CB-8347-46BD-A5BC-4A58990D5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68" y="878305"/>
            <a:ext cx="7192210" cy="5394158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84230871-9279-48A3-B9BD-02E9D937792F}"/>
              </a:ext>
            </a:extLst>
          </p:cNvPr>
          <p:cNvSpPr/>
          <p:nvPr/>
        </p:nvSpPr>
        <p:spPr>
          <a:xfrm>
            <a:off x="0" y="40855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Él perdió una vuelta entera… el tiempo que la rueda fue cambiada en los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pits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B3C8096-DC30-4C38-92AA-970F9842F123}"/>
              </a:ext>
            </a:extLst>
          </p:cNvPr>
          <p:cNvSpPr/>
          <p:nvPr/>
        </p:nvSpPr>
        <p:spPr>
          <a:xfrm>
            <a:off x="7539788" y="541083"/>
            <a:ext cx="4652212" cy="3341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Reincorporarse,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arrancó de nuevo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través del campo,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reduciendo progresivamente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récord de vuelta y, finalmente, igualando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tiempo de la pole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1m 28.5s, para recuperar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vuelta perdida y el plomo.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3950AB-CA09-4609-8B70-36D0D6D03AF8}"/>
              </a:ext>
            </a:extLst>
          </p:cNvPr>
          <p:cNvSpPr/>
          <p:nvPr/>
        </p:nvSpPr>
        <p:spPr>
          <a:xfrm>
            <a:off x="7074568" y="3925962"/>
            <a:ext cx="5117432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por delante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iniciar la última vuelta,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su coche no había sido llenado con suficiente combustible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un rendimiento tal: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quebró, y finalmente se deslizó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través de la línea de meta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tercer lugar.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2AF3418-BDBB-4DED-BAFD-3316F469332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473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49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6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7044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E1D9118-7F01-45D7-9E7C-2340300455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58" y="1453958"/>
            <a:ext cx="7929614" cy="3964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E984CFA-24EB-4B42-B991-32E802C2E28E}"/>
              </a:ext>
            </a:extLst>
          </p:cNvPr>
          <p:cNvSpPr/>
          <p:nvPr/>
        </p:nvSpPr>
        <p:spPr>
          <a:xfrm>
            <a:off x="0" y="236281"/>
            <a:ext cx="1219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victoria de Indianápolis 500, Clark llegó a 190 de las 200 vueltas,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una velocidad media sin precedentes de más de 150 millas por hora (240 km / h), para convertirse en el primer no estadounidense en casi medio siglo en ganar la famosa carrera 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2ECF046-BAD8-419E-AB6A-583CD599DCC5}"/>
              </a:ext>
            </a:extLst>
          </p:cNvPr>
          <p:cNvSpPr/>
          <p:nvPr/>
        </p:nvSpPr>
        <p:spPr>
          <a:xfrm>
            <a:off x="0" y="1997986"/>
            <a:ext cx="3946358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1963 y 1965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igualó el registro de Alberto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Ascari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registro de más alto porcentaje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posibles puntos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el campeonato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temporada (100%).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0C17B18-47AA-4198-8992-C6B1C7726CCB}"/>
              </a:ext>
            </a:extLst>
          </p:cNvPr>
          <p:cNvSpPr/>
          <p:nvPr/>
        </p:nvSpPr>
        <p:spPr>
          <a:xfrm>
            <a:off x="-1" y="5724131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conduce 71,47% de las vueltas en 1963 , Jim Clark tiene el récord de más alto porcentaje de vueltas a la cabeza en una temporada 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F193E03-7FB2-4952-84C4-12625A72510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33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48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362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916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700211" y="1174023"/>
            <a:ext cx="449178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1962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British Grand Prix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1963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Holanda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1963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Francia,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1963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México , 1964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GP de Gran Bretaña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1965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Sudáfrica , 1965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Francia,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1965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Alemania 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2A4A69C-BDE5-44A1-95CA-192D95A2A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9" y="1286875"/>
            <a:ext cx="7620000" cy="5086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0E08854-0BB4-4DF9-88B4-369246C51538}"/>
              </a:ext>
            </a:extLst>
          </p:cNvPr>
          <p:cNvSpPr/>
          <p:nvPr/>
        </p:nvSpPr>
        <p:spPr>
          <a:xfrm>
            <a:off x="-8019" y="107224"/>
            <a:ext cx="12200018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tiene el récord de más Grand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Slams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la pole, vueltas rápidas,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victoria en las carreras liderar todas las vueltas de la carrera en 8 carreras.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5EF7A99-7A4B-4970-B2D6-01AD6231C69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7088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19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32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40CDD35F-7553-4409-BCFE-43FE63EF9E0F}"/>
              </a:ext>
            </a:extLst>
          </p:cNvPr>
          <p:cNvGrpSpPr/>
          <p:nvPr/>
        </p:nvGrpSpPr>
        <p:grpSpPr>
          <a:xfrm>
            <a:off x="997532" y="551150"/>
            <a:ext cx="4405655" cy="5804361"/>
            <a:chOff x="235527" y="551150"/>
            <a:chExt cx="4405655" cy="580436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2D49BB68-4381-4EEE-B3F7-D8D245FEDB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446" y="734291"/>
              <a:ext cx="4186082" cy="5583383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68A0FA09-5655-42DB-B3C1-FDBB8AD47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527" y="551150"/>
              <a:ext cx="4405655" cy="5804361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5472872" y="752558"/>
            <a:ext cx="6608222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Un Final Inesperado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FC16C04-DEDA-41DF-BDE8-74B3E70E8A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209" y="1017480"/>
            <a:ext cx="5498216" cy="394245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13D61C9-23FE-43C5-9211-96D13404D63F}"/>
              </a:ext>
            </a:extLst>
          </p:cNvPr>
          <p:cNvSpPr/>
          <p:nvPr/>
        </p:nvSpPr>
        <p:spPr>
          <a:xfrm>
            <a:off x="5625272" y="5130592"/>
            <a:ext cx="660822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7 de abril 1968,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murió en un accidente de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en Alemania.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DC511F-AE7C-4C9B-A151-9C2084C8E8E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45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68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68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68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778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47203F28-9436-4F5F-BE01-9197F340796D}"/>
              </a:ext>
            </a:extLst>
          </p:cNvPr>
          <p:cNvSpPr/>
          <p:nvPr/>
        </p:nvSpPr>
        <p:spPr>
          <a:xfrm>
            <a:off x="0" y="3080096"/>
            <a:ext cx="6096000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originalmente programado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conducir en el </a:t>
            </a:r>
            <a:r>
              <a:rPr lang="es-MX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astellar" panose="020A0402060406010301" pitchFamily="18" charset="0"/>
              </a:rPr>
              <a:t>BOAC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1000 deportivo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en su lugar eligió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conducir en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Deutschland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Trophäe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fórmula dos carrera, de Lotus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debido principalmente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obligaciones contractuales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Firestone 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B3D3902-DA3D-4459-9C17-66A979B6E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370" y="647700"/>
            <a:ext cx="4381500" cy="556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6415E2E-C959-4A18-AECE-D86DD82EB8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396" y="272010"/>
            <a:ext cx="3657600" cy="2743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DCE8DB5-DCF3-406C-8188-5CDB6C5B479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7155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91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2CA1ECCF-BF7C-440B-B7E8-5C57212AD882}"/>
              </a:ext>
            </a:extLst>
          </p:cNvPr>
          <p:cNvGrpSpPr/>
          <p:nvPr/>
        </p:nvGrpSpPr>
        <p:grpSpPr>
          <a:xfrm>
            <a:off x="1371589" y="374074"/>
            <a:ext cx="9476511" cy="6096000"/>
            <a:chOff x="1967344" y="374074"/>
            <a:chExt cx="9476511" cy="60960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52822E5-BD4A-4D9F-9DF0-6B12256482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50702" y="535184"/>
              <a:ext cx="9025298" cy="5764909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7344" y="374074"/>
              <a:ext cx="9476511" cy="6096000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308AA3F9-EF21-455F-B09D-89F79C44A6B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1536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502315" y="323060"/>
            <a:ext cx="4343322" cy="62529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Matras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los pilotos franceses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Jean-Pierre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Beltoise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Henri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Pescarolo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32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Tecnos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Carlo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Facetti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Regazzoni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32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Brabhams</a:t>
            </a: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Derek Bell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piers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Courage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32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</a:t>
            </a: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errari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McLaren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32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Graeme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Lawrence </a:t>
            </a:r>
          </a:p>
          <a:p>
            <a:pPr algn="ctr">
              <a:lnSpc>
                <a:spcPts val="32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Robin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Widdows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44D7DFB-0849-4CDD-95E6-5632175E3DCE}"/>
              </a:ext>
            </a:extLst>
          </p:cNvPr>
          <p:cNvSpPr/>
          <p:nvPr/>
        </p:nvSpPr>
        <p:spPr>
          <a:xfrm>
            <a:off x="360219" y="198360"/>
            <a:ext cx="714209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pesar de que la carrera en ocasiones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ha caracterizado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una "reunión de raza menor"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lista de inscritos era impresionante,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la parte superior estaban corriendo …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59005C3-45FC-4113-A735-B30EEB654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188592"/>
            <a:ext cx="7142097" cy="4364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426D15D-35BE-4D91-B661-C4182F99348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4812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554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5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71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83033" y="5095079"/>
            <a:ext cx="644245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quinta vuelta de la primera manga,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Lotus 48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Clark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salió de la pista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chocó contra los árboles.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99DD6B8-D4D5-4BDD-9D42-69E0A2EC12B5}"/>
              </a:ext>
            </a:extLst>
          </p:cNvPr>
          <p:cNvSpPr/>
          <p:nvPr/>
        </p:nvSpPr>
        <p:spPr>
          <a:xfrm>
            <a:off x="357196" y="877226"/>
            <a:ext cx="5957887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pilotos de Lotus Graham Hill y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estaban en el pan de oro del equipo Lotus…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joven Max Mosley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participó en la carrera,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pasando de la serie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Clubman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A9E8A21-1303-4265-B99A-C74EEF80A2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7" r="12529"/>
          <a:stretch/>
        </p:blipFill>
        <p:spPr>
          <a:xfrm>
            <a:off x="7072810" y="3300414"/>
            <a:ext cx="4380581" cy="32971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2FE7D9A-089E-4E0F-ACF9-F97492071AD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9"/>
          <a:stretch/>
        </p:blipFill>
        <p:spPr>
          <a:xfrm>
            <a:off x="6849770" y="266699"/>
            <a:ext cx="4737398" cy="272158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983CB8B-AB68-4FB9-9865-6E98B2D65D72}"/>
              </a:ext>
            </a:extLst>
          </p:cNvPr>
          <p:cNvSpPr/>
          <p:nvPr/>
        </p:nvSpPr>
        <p:spPr>
          <a:xfrm>
            <a:off x="-1" y="4066755"/>
            <a:ext cx="6315083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El evento se ejecuta en dos series.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2773B0D-BB1D-48A4-917D-F7F9647446E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2114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992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476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8922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922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Sufrió una fractura de cráneo y fractura de cuello , y murió antes de llegar al hospital.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FB9A29C-C3C4-416E-8A0B-F29D32C92F54}"/>
              </a:ext>
            </a:extLst>
          </p:cNvPr>
          <p:cNvSpPr/>
          <p:nvPr/>
        </p:nvSpPr>
        <p:spPr>
          <a:xfrm>
            <a:off x="0" y="5920286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causa del accidente nunca fue identificada definitivamente, pero los investigadores concluyeron que era probable, debido a un neumático trasero desinflado.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17EAEA-D938-4B38-A74E-0BE87DA654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3" b="10275"/>
          <a:stretch/>
        </p:blipFill>
        <p:spPr>
          <a:xfrm>
            <a:off x="2045852" y="734291"/>
            <a:ext cx="8128000" cy="4959928"/>
          </a:xfrm>
          <a:prstGeom prst="snip2DiagRect">
            <a:avLst>
              <a:gd name="adj1" fmla="val 1592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C97DA65-481A-4CC2-9780-C44DDE719E0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353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7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2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8285019" y="1411514"/>
            <a:ext cx="3906980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Graham Hill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Jackie Stewart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Dan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Gurney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John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y Jack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37A15CF-D7E5-445C-A79A-AD9B9BA5D7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0" y="1657358"/>
            <a:ext cx="7948447" cy="40338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1665D8A-5A7C-4CB4-9725-82694CFE8755}"/>
              </a:ext>
            </a:extLst>
          </p:cNvPr>
          <p:cNvSpPr/>
          <p:nvPr/>
        </p:nvSpPr>
        <p:spPr>
          <a:xfrm>
            <a:off x="1" y="249461"/>
            <a:ext cx="12191998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muerte de Jim Clark afectó a la comunidad de las carreras terriblemente…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pilotos de Fórmula Uno y amigos cercanos como: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1746B90-7D23-4147-BEBE-AA65C2794121}"/>
              </a:ext>
            </a:extLst>
          </p:cNvPr>
          <p:cNvSpPr/>
          <p:nvPr/>
        </p:nvSpPr>
        <p:spPr>
          <a:xfrm>
            <a:off x="6095999" y="6095590"/>
            <a:ext cx="6095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personalmente afectados por la tragedia.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3243B7A-8A18-4B49-9D8A-4669B53B97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375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716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71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80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112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F770E3C6-39F7-4A41-A0D5-1B7AA5468DAA}"/>
              </a:ext>
            </a:extLst>
          </p:cNvPr>
          <p:cNvGrpSpPr/>
          <p:nvPr/>
        </p:nvGrpSpPr>
        <p:grpSpPr>
          <a:xfrm>
            <a:off x="1925779" y="415636"/>
            <a:ext cx="8368147" cy="6054437"/>
            <a:chOff x="1967344" y="415636"/>
            <a:chExt cx="8368147" cy="605443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7333915-C38E-4DC4-8EE4-DB44F9E53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7455" y="566305"/>
              <a:ext cx="7938654" cy="5755524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7344" y="415636"/>
              <a:ext cx="8368147" cy="6054437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93FE4C7A-E39F-4C3B-8E2C-85A7481BE61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01129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" y="231275"/>
            <a:ext cx="1219200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gente venía de todas partes del mundo para el funeral de Jim Clark.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041572B-2E9F-4B31-86DA-CF03D564F477}"/>
              </a:ext>
            </a:extLst>
          </p:cNvPr>
          <p:cNvSpPr/>
          <p:nvPr/>
        </p:nvSpPr>
        <p:spPr>
          <a:xfrm>
            <a:off x="-2" y="5920728"/>
            <a:ext cx="12192001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Colin Chapman fue moralmente devastado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declaró públicamente que había perdido a su mejor amigo.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68E5A78-6A08-4BF9-B962-2F8889DED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69" y="820003"/>
            <a:ext cx="7523018" cy="5023705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274711F-E940-404B-BE8A-DFE2F48B98D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89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788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144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26079"/>
            <a:ext cx="12067239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de F1 1968 de pilotos fue ganado posteriormente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su compañero de equipo de Lotus Graham Hill,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sacó al equipo con el corazón roto  y mantuvo a raya a Jackie Stewart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la corona, que más tarde le dedicara a Jim Clark.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9B02AEC-FC1C-4E8D-8BCF-79462D68AC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17" y="1828809"/>
            <a:ext cx="9310248" cy="4655124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F052A8B-6311-40FE-B82D-F00BA54859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126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954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318655" y="193995"/>
            <a:ext cx="11540836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Memorial Jim Clark en </a:t>
            </a: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Hockenheimring</a:t>
            </a: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4F0F3B2-7FB5-4C45-AB5A-9C210BDC38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50" y="858982"/>
            <a:ext cx="10095531" cy="5680418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3D81512-4926-4A4A-91E8-8C631F4B035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122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56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45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396B86F-CA2B-42EF-AD8E-38AEBCBCF5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302" y="495732"/>
            <a:ext cx="8659072" cy="580436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07769" y="932641"/>
            <a:ext cx="7439912" cy="226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especuló inicial en cuanto a si el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causado por un error del conductor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 un neumático trasero desinflado,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Lotus fue investigado a fondo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los investigadores del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durante tres semanas.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9021BAB-AF3C-410C-8190-DC0943A88FC1}"/>
              </a:ext>
            </a:extLst>
          </p:cNvPr>
          <p:cNvSpPr/>
          <p:nvPr/>
        </p:nvSpPr>
        <p:spPr>
          <a:xfrm>
            <a:off x="2307769" y="3343337"/>
            <a:ext cx="7439912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Muchos conductores incluyendo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NO estaban convencidos de que el accidente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causado por un neumático trasero desinflado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mostraron inflexibles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“Clark no era un conductor de errores simplemente porque creían que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no era capaz de cometer un error tipo”.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742A457-91F3-4E31-B74C-9AAECAEB6C4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97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80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59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D1A5665D-B93E-4355-94D2-C290BEAE7A81}"/>
              </a:ext>
            </a:extLst>
          </p:cNvPr>
          <p:cNvGrpSpPr/>
          <p:nvPr/>
        </p:nvGrpSpPr>
        <p:grpSpPr>
          <a:xfrm>
            <a:off x="1607126" y="415636"/>
            <a:ext cx="8950038" cy="6026728"/>
            <a:chOff x="1607126" y="415636"/>
            <a:chExt cx="8950038" cy="602672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974E8836-C890-4BB2-85EE-278E94F5C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1477" y="568035"/>
              <a:ext cx="8491938" cy="5732058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7126" y="415636"/>
              <a:ext cx="8950038" cy="6026728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93838368-6146-4A24-A443-EAE2FB31B098}"/>
              </a:ext>
            </a:extLst>
          </p:cNvPr>
          <p:cNvSpPr txBox="1"/>
          <p:nvPr/>
        </p:nvSpPr>
        <p:spPr>
          <a:xfrm>
            <a:off x="0" y="1385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876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43777"/>
            <a:ext cx="12192000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Hay un gran monumento a Clark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hoy,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debido a que la pista se ha reducido en longitud y el curso del tiempo reforestada,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ubicación real del accidente se encuentra en una zona boscosa;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sin embargo, es de fácil acceso.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7261F0A-2A29-4A92-B92E-6AF67C84A8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891" y="1646317"/>
            <a:ext cx="8737600" cy="4914900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C5ACD88-B744-4671-B227-E96EFF3AB74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6668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454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DF6B1F79-26CC-4E65-B4BE-6CDD9F5062E5}"/>
              </a:ext>
            </a:extLst>
          </p:cNvPr>
          <p:cNvSpPr/>
          <p:nvPr/>
        </p:nvSpPr>
        <p:spPr>
          <a:xfrm>
            <a:off x="0" y="5791220"/>
            <a:ext cx="12192000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 habido muchas historias sobre los neumáticos en los coches de Jim Clark…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duración promedio era de cuatro carreras.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DB48DBB-8FDC-4C32-9FA0-30EEA7A55956}"/>
              </a:ext>
            </a:extLst>
          </p:cNvPr>
          <p:cNvSpPr/>
          <p:nvPr/>
        </p:nvSpPr>
        <p:spPr>
          <a:xfrm>
            <a:off x="4892844" y="344929"/>
            <a:ext cx="239749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El Legado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35FF323-AC9F-40DC-AB45-1884298D46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487" y="917411"/>
            <a:ext cx="7275096" cy="4765188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6684B4C-48CA-49A4-BDDF-AE4D1F93E63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19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486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C7E5A2-DA06-48FE-A1B3-7EBA57719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307" y="1106904"/>
            <a:ext cx="9254820" cy="468429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773382" y="1500697"/>
            <a:ext cx="8645236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Según Andrew Marriott de la revista clásica del Motor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estaba cubriendo la carrera como un joven reportero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"Las muertes en el deporte eran algo habitual en aquellos días, pero seguramente NO para alguien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talento y habilidad sublime de Clark.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0F19148-7A31-4407-A5FD-560AAAD1BC17}"/>
              </a:ext>
            </a:extLst>
          </p:cNvPr>
          <p:cNvSpPr/>
          <p:nvPr/>
        </p:nvSpPr>
        <p:spPr>
          <a:xfrm>
            <a:off x="1773382" y="3689708"/>
            <a:ext cx="8645236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gente calcula que el neumático trasero se había desinflado…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hay otra teoría,… de que la unidad de medición mecánica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motor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Cosworth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FVA se había atrofiado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había causado que se bloqueara".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C9947F6-C7D2-40CB-B6D7-7005C086B82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3898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84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75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050E283-67A4-4C61-BF79-E63C56540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6" y="1652339"/>
            <a:ext cx="10820400" cy="357739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074820" y="2168623"/>
            <a:ext cx="10074443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es cierto, pero también las pastillas de freno duró tres veces más,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los de cualquier otro conductor.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D7C613A-890C-4BAC-82A1-3581CCBEB2A1}"/>
              </a:ext>
            </a:extLst>
          </p:cNvPr>
          <p:cNvSpPr/>
          <p:nvPr/>
        </p:nvSpPr>
        <p:spPr>
          <a:xfrm>
            <a:off x="1074820" y="3290841"/>
            <a:ext cx="10074443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Derek Wild solía decir que usted podría poner todas las cajas de cambio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banco frente a él de forma aleatoria y podría decir,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caja de cambios salió del auto de Jim,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ya que mostró menos signos de desgaste.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E98C3F0-F5C8-4905-8D13-2242BE2E21A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321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77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444046C7-03CE-4458-97E0-2DCD03A6CED0}"/>
              </a:ext>
            </a:extLst>
          </p:cNvPr>
          <p:cNvGrpSpPr/>
          <p:nvPr/>
        </p:nvGrpSpPr>
        <p:grpSpPr>
          <a:xfrm>
            <a:off x="1080657" y="495732"/>
            <a:ext cx="4045528" cy="5804361"/>
            <a:chOff x="831273" y="495732"/>
            <a:chExt cx="4045528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E2B5D6F-1A50-456A-95E0-94A47C414E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909" y="565007"/>
              <a:ext cx="3791792" cy="5735086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273" y="495732"/>
              <a:ext cx="4045528" cy="5804361"/>
            </a:xfrm>
            <a:prstGeom prst="rect">
              <a:avLst/>
            </a:prstGeom>
          </p:spPr>
        </p:pic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9D068868-8439-462F-8DAC-CE6F24461004}"/>
              </a:ext>
            </a:extLst>
          </p:cNvPr>
          <p:cNvGrpSpPr/>
          <p:nvPr/>
        </p:nvGrpSpPr>
        <p:grpSpPr>
          <a:xfrm>
            <a:off x="7342909" y="387928"/>
            <a:ext cx="4045524" cy="6050712"/>
            <a:chOff x="7342909" y="387928"/>
            <a:chExt cx="4045524" cy="6050712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DCCA7E-DF2D-47C6-A201-DEECE6E10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2909" y="387928"/>
              <a:ext cx="4045524" cy="6050712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679A38A3-A311-4F32-A311-814C20C8A1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3350" y="551153"/>
              <a:ext cx="3830387" cy="5735086"/>
            </a:xfrm>
            <a:prstGeom prst="rect">
              <a:avLst/>
            </a:prstGeom>
          </p:spPr>
        </p:pic>
      </p:grp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B8BF88D-E0DF-443F-A4ED-F05229D51F1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58987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979FBC2-63D8-4CA2-B2FA-1CE824E8E7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185" y="888250"/>
            <a:ext cx="8734927" cy="4913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punto es que el nivel de preparación no fue diferente entre el coche de Jim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el número dos.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18999D8-306C-4A43-8ACC-D953FFBD063B}"/>
              </a:ext>
            </a:extLst>
          </p:cNvPr>
          <p:cNvSpPr/>
          <p:nvPr/>
        </p:nvSpPr>
        <p:spPr>
          <a:xfrm>
            <a:off x="0" y="1965908"/>
            <a:ext cx="3120185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sólo que el hombre era muy 'suave’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su coche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 que tiende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distancia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resultado.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F8CDD1-EA96-4A7B-9360-2A92F70688F5}"/>
              </a:ext>
            </a:extLst>
          </p:cNvPr>
          <p:cNvSpPr/>
          <p:nvPr/>
        </p:nvSpPr>
        <p:spPr>
          <a:xfrm>
            <a:off x="0" y="589475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Cedric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Selzer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ha llegado segundo y ha podido,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ganar el Campeonato Mundial frente a Jim Clark.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C77BD54-CFD0-4D07-98C3-F8BCDAB5D39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642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3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56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9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887" y="59819"/>
            <a:ext cx="7439912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1967 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3616EFD-29EB-4644-AF70-358DDBD5C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246" y="571648"/>
            <a:ext cx="9764032" cy="5492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52F2E8F-F267-470E-88ED-54735A0642A7}"/>
              </a:ext>
            </a:extLst>
          </p:cNvPr>
          <p:cNvSpPr/>
          <p:nvPr/>
        </p:nvSpPr>
        <p:spPr>
          <a:xfrm>
            <a:off x="2390909" y="6244045"/>
            <a:ext cx="7439912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USGP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Watkins Glen, Nueva York.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DAFFB7A-85A7-4A89-8218-1D414EB8CF9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8662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3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59819"/>
            <a:ext cx="12192000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consiguió 33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ganó 25 carreras de su 72 grandes premios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esto comienza en carreras del campeonato.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8161BAE-88D7-4137-BA28-F1AFB37B00B7}"/>
              </a:ext>
            </a:extLst>
          </p:cNvPr>
          <p:cNvSpPr/>
          <p:nvPr/>
        </p:nvSpPr>
        <p:spPr>
          <a:xfrm>
            <a:off x="6224338" y="1076303"/>
            <a:ext cx="5967662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le recuerda por su capacidad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conducir y ganar en todo tipo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coches y series,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incluyendo un Lotus-Cortina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la que ganó el 1964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de Turismos Británico ;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IndyCar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; Reuniendo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participó en el 1966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Rally RAC de Gran Bretaña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Lotus Cortina;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los coches deportivos.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E4E0564-7562-4E87-97A5-8ABD1AAEE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9" y="1054768"/>
            <a:ext cx="5887449" cy="3924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35883C8-B825-453C-BB32-5E8089477B4D}"/>
              </a:ext>
            </a:extLst>
          </p:cNvPr>
          <p:cNvSpPr/>
          <p:nvPr/>
        </p:nvSpPr>
        <p:spPr>
          <a:xfrm>
            <a:off x="0" y="5385797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Compitió en la carrera de las 24 horas de Le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1959, 1960 y 1961,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terminando segundo en la clase en 1959 conduciendo un Lotus Elite,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terminando tercero en la general en 1960, conduciendo un Aston Martin 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DBR.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6487EE-31ED-45CC-9871-ACDEB1F478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401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418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41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6248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6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B9B561-C5AB-463B-9787-1DE950055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102" y="1362576"/>
            <a:ext cx="7571874" cy="42591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60A2B76-9DC1-4845-912E-78FD91A84CFC}"/>
              </a:ext>
            </a:extLst>
          </p:cNvPr>
          <p:cNvSpPr/>
          <p:nvPr/>
        </p:nvSpPr>
        <p:spPr>
          <a:xfrm>
            <a:off x="0" y="316493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Participó en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Blue Highway" panose="02010603020202020303" pitchFamily="2" charset="0"/>
              </a:rPr>
              <a:t>NASCAR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la conducción de un 7 litros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Holman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Moody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Ford en la América 500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pista peraltada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Rockingham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el 29 de octubre de 1967.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F1D5128-E392-4899-B787-1683D501B40F}"/>
              </a:ext>
            </a:extLst>
          </p:cNvPr>
          <p:cNvSpPr/>
          <p:nvPr/>
        </p:nvSpPr>
        <p:spPr>
          <a:xfrm>
            <a:off x="0" y="5880178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fue capaz de dominar difíciles prototipos Lotus,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coches deportivos tales como el Lotus 30 y 40.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6412FC5-2258-4F84-8D54-8D832F30319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8693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72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0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1EABC4DA-F327-4D54-BE54-BF088B3B04B1}"/>
              </a:ext>
            </a:extLst>
          </p:cNvPr>
          <p:cNvGrpSpPr/>
          <p:nvPr/>
        </p:nvGrpSpPr>
        <p:grpSpPr>
          <a:xfrm>
            <a:off x="1440882" y="374074"/>
            <a:ext cx="9310239" cy="6123708"/>
            <a:chOff x="332516" y="706582"/>
            <a:chExt cx="8631375" cy="5417127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16" y="706582"/>
              <a:ext cx="8631375" cy="541712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3109F76-C024-4737-8386-9BF55ACE76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30"/>
            <a:stretch/>
          </p:blipFill>
          <p:spPr>
            <a:xfrm>
              <a:off x="1071501" y="1288472"/>
              <a:ext cx="3237617" cy="429924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7D27B8A7-6028-45D1-86B8-994E6D0AD0D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437" y="1286163"/>
              <a:ext cx="3224136" cy="429884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CA3C58B3-ADD3-45FA-BA61-C549A181C7B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20954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" y="204197"/>
            <a:ext cx="1219200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tenía una capacidad extraordinaria para adaptarse a cualquier coche que conducía.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C083B1A-28AF-4956-80AD-496F47F98228}"/>
              </a:ext>
            </a:extLst>
          </p:cNvPr>
          <p:cNvSpPr/>
          <p:nvPr/>
        </p:nvSpPr>
        <p:spPr>
          <a:xfrm>
            <a:off x="-2" y="5118913"/>
            <a:ext cx="12192001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Mientras que lo que para otros conductores sería muy difícil encontrar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buena configuración del auto, por lo general Clark podía establecer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tiempos de vuelta competitivos con lo que se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proporcionába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configuración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pedía que el coche lo dejaran como estaba.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578C84-DC72-4008-AD76-6889940A1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1" y="759915"/>
            <a:ext cx="7620000" cy="4286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E2200B5-D563-44D8-992E-2562495F8B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3391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3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3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" y="557121"/>
            <a:ext cx="6898105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Sir Jackie Stewart: lo que hizo la leyenda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un buen conductor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“Clark era tan suave, y tan limpio,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conducía con elegancia”.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503D219-4B34-428D-874D-E6F04D5DAE6D}"/>
              </a:ext>
            </a:extLst>
          </p:cNvPr>
          <p:cNvSpPr/>
          <p:nvPr/>
        </p:nvSpPr>
        <p:spPr>
          <a:xfrm>
            <a:off x="5" y="3040003"/>
            <a:ext cx="68981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“Nunca lo intimidó un coche de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forma de hacer las cosas que quería hiciera”.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E5DE3D0-D86F-4E2D-AE7E-DAB57BFD2C6A}"/>
              </a:ext>
            </a:extLst>
          </p:cNvPr>
          <p:cNvSpPr/>
          <p:nvPr/>
        </p:nvSpPr>
        <p:spPr>
          <a:xfrm>
            <a:off x="2" y="5115985"/>
            <a:ext cx="6962276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“Al parecer, tenía dificultades para entender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qué los otros conductores no eran tan rápidos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él mismo”.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1925178-B16D-4317-9E9D-F31A28E79B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8"/>
          <a:stretch/>
        </p:blipFill>
        <p:spPr>
          <a:xfrm>
            <a:off x="6940964" y="1179851"/>
            <a:ext cx="4961363" cy="4486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48A4526-B47D-4736-9C6D-B0E031F85E5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881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7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98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136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2214BB77-671F-4A33-AC62-54971D8D3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30" y="1134976"/>
            <a:ext cx="8694824" cy="48908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20237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Clark murió, su compañero piloto 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citado diciendo: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“Si se pudiera pasar a él, ¿qué posibilidades tenemos el resto de nosotros?”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6903811-38F2-44E6-960A-C9A5F56A8DA0}"/>
              </a:ext>
            </a:extLst>
          </p:cNvPr>
          <p:cNvSpPr/>
          <p:nvPr/>
        </p:nvSpPr>
        <p:spPr>
          <a:xfrm>
            <a:off x="-1" y="6190087"/>
            <a:ext cx="12185375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“Creo que todos sentimos que habíamos perdido a nuestro líder”.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F4F9F6E-772D-44C8-9427-463C2FEF9FE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801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312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31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74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823437"/>
            <a:ext cx="4138863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escultura conmemorativa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88BE2D5-C877-4C85-9B4A-F9549B896E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896" y="630310"/>
            <a:ext cx="7563219" cy="5672414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909396E-2773-4D66-A733-8EAD2D2A0C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8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8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1F02B959-29ED-48D5-A84E-CCF92BE0DB35}"/>
              </a:ext>
            </a:extLst>
          </p:cNvPr>
          <p:cNvGrpSpPr/>
          <p:nvPr/>
        </p:nvGrpSpPr>
        <p:grpSpPr>
          <a:xfrm>
            <a:off x="748143" y="415636"/>
            <a:ext cx="10723419" cy="6054437"/>
            <a:chOff x="789708" y="415636"/>
            <a:chExt cx="10723419" cy="6054437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9708" y="415636"/>
              <a:ext cx="10723419" cy="605443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D3CA426-FB06-4501-B5EE-07F64B9E7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6470" y="562288"/>
              <a:ext cx="10186570" cy="5737805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A247F26B-E97A-486B-91BD-4D9D2884AA7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5066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539915" y="2113208"/>
            <a:ext cx="764545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está enterrado en el pueblo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Chirnside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Berwickshire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6D35D83-EA8D-4603-814A-A0A150C8ECB1}"/>
              </a:ext>
            </a:extLst>
          </p:cNvPr>
          <p:cNvSpPr/>
          <p:nvPr/>
        </p:nvSpPr>
        <p:spPr>
          <a:xfrm>
            <a:off x="4074693" y="3874192"/>
            <a:ext cx="8110682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tumba de Jim Clark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Chirnside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 lista como agricultor antes de piloto de carreras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había deseado.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668B910-E79E-45CB-856F-8D59FF034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83" y="128337"/>
            <a:ext cx="3690295" cy="661300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E7DA1ED-00A5-43DA-890F-50774B957C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911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88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8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97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551" y="156071"/>
            <a:ext cx="4124372" cy="5837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monumento de piedra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puede encontrar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se trasladó desde el lugar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accidente…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lugar más cerca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pista actual,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una estatua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tamaño natural de él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un mono de carreras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encuentra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junto al puente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sobre un pequeño arroyo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pueblo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nacimiento,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Fife.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92CEEF1-AEAF-4A50-8320-883916726432}"/>
              </a:ext>
            </a:extLst>
          </p:cNvPr>
          <p:cNvSpPr/>
          <p:nvPr/>
        </p:nvSpPr>
        <p:spPr>
          <a:xfrm>
            <a:off x="-1552" y="6271023"/>
            <a:ext cx="1219355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pequeño museo, que se conoce como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The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Jim Clark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Room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se puede encontrar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0C7C4DE-A1F8-47C2-850D-565EEAF24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157" y="381001"/>
            <a:ext cx="7593261" cy="5694946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FAB25AA-7495-4D08-99E2-640DAAFB524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80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36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064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966360" y="1417563"/>
            <a:ext cx="4225640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Clark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Trophy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Jim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introdujo en la temporada 1987 de Fórmula Uno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otorgó a los conductores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coches con motores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aspiración natural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se suspendió después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motores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turboalimentados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estaban restringidas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1988 y cayeron por 1989.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85B52C0-1B55-4BEA-AC96-C2E6CEC77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0" y="581026"/>
            <a:ext cx="7620000" cy="5695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1CBFFFB-AB42-4269-BE36-8689C269307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659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988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09E75DE-974D-4CA1-8531-A562592FCC8D}"/>
              </a:ext>
            </a:extLst>
          </p:cNvPr>
          <p:cNvSpPr/>
          <p:nvPr/>
        </p:nvSpPr>
        <p:spPr>
          <a:xfrm>
            <a:off x="0" y="5504659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Premio Jim Clark Memorial es un premio anual otorgado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la Asociación de Escritores de automovilismo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Escocia ,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los escoceses que han contribuido significativamente al transporte y el deporte del motor.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46A31A38-FDCC-4347-A4DF-B88DA16DB5AF}"/>
              </a:ext>
            </a:extLst>
          </p:cNvPr>
          <p:cNvGrpSpPr/>
          <p:nvPr/>
        </p:nvGrpSpPr>
        <p:grpSpPr>
          <a:xfrm>
            <a:off x="2175154" y="263229"/>
            <a:ext cx="7855529" cy="5241430"/>
            <a:chOff x="2576944" y="734291"/>
            <a:chExt cx="7121238" cy="457200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F7BF8361-46D2-473A-9D9F-FF1C3A165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196" y="870999"/>
              <a:ext cx="6733309" cy="429771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C7BFD739-19BE-4012-8F2C-0C20402C76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6944" y="734291"/>
              <a:ext cx="7121238" cy="4572000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5F7240B-9494-4830-89F4-CC0E4AF7BD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9395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66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E120B146-3D83-43CE-AC4B-8BF2EF96234A}"/>
              </a:ext>
            </a:extLst>
          </p:cNvPr>
          <p:cNvGrpSpPr/>
          <p:nvPr/>
        </p:nvGrpSpPr>
        <p:grpSpPr>
          <a:xfrm>
            <a:off x="2078185" y="554182"/>
            <a:ext cx="8049490" cy="5791200"/>
            <a:chOff x="2424544" y="789709"/>
            <a:chExt cx="7384474" cy="529243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1F92B5E-651D-4EE6-885A-6734567590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0800" y="909637"/>
              <a:ext cx="7010400" cy="5038725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4544" y="789709"/>
              <a:ext cx="7384474" cy="529243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AFEA4C58-D4E9-4C35-96F0-D9E003C25D0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03971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BBABC0C3-D6DC-4A86-AA3A-B642C63E88A5}"/>
              </a:ext>
            </a:extLst>
          </p:cNvPr>
          <p:cNvSpPr/>
          <p:nvPr/>
        </p:nvSpPr>
        <p:spPr>
          <a:xfrm>
            <a:off x="0" y="198353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Rally Jim Clark es un evento anual que se celebra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Berwickshire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6AB88C5-9785-4B7A-B20B-2634C9A395E7}"/>
              </a:ext>
            </a:extLst>
          </p:cNvPr>
          <p:cNvGrpSpPr/>
          <p:nvPr/>
        </p:nvGrpSpPr>
        <p:grpSpPr>
          <a:xfrm>
            <a:off x="1551727" y="665022"/>
            <a:ext cx="9088571" cy="5860473"/>
            <a:chOff x="762010" y="401782"/>
            <a:chExt cx="9088571" cy="5860473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0342F409-891E-4B13-8FB0-61850E3822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19"/>
            <a:stretch/>
          </p:blipFill>
          <p:spPr>
            <a:xfrm>
              <a:off x="1016001" y="568035"/>
              <a:ext cx="8587353" cy="5541820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2DFB98E1-768B-4EED-A62E-F982E0DE3F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010" y="401782"/>
              <a:ext cx="9088571" cy="5860473"/>
            </a:xfrm>
            <a:prstGeom prst="rect">
              <a:avLst/>
            </a:prstGeom>
          </p:spPr>
        </p:pic>
      </p:grp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673B9D6-7548-433C-92C0-AEA8F4BEB193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08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88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78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3AF018C1-FE83-4BFC-81E8-BC496E9907DE}"/>
              </a:ext>
            </a:extLst>
          </p:cNvPr>
          <p:cNvGrpSpPr/>
          <p:nvPr/>
        </p:nvGrpSpPr>
        <p:grpSpPr>
          <a:xfrm>
            <a:off x="2438413" y="551152"/>
            <a:ext cx="7315193" cy="5804361"/>
            <a:chOff x="332516" y="495732"/>
            <a:chExt cx="7315193" cy="5804361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B46BD952-A4C1-431D-9E9B-00DEBAF1F4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3" r="3333"/>
            <a:stretch/>
          </p:blipFill>
          <p:spPr>
            <a:xfrm>
              <a:off x="581890" y="661553"/>
              <a:ext cx="6849073" cy="5503719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16" y="495732"/>
              <a:ext cx="7315193" cy="580436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8091B826-40C1-4320-A7FC-CE7D71FB084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50571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5D6956F-A303-483C-927B-86173F852C31}"/>
              </a:ext>
            </a:extLst>
          </p:cNvPr>
          <p:cNvGrpSpPr/>
          <p:nvPr/>
        </p:nvGrpSpPr>
        <p:grpSpPr>
          <a:xfrm>
            <a:off x="1773392" y="842103"/>
            <a:ext cx="8659072" cy="5198486"/>
            <a:chOff x="332516" y="495733"/>
            <a:chExt cx="8659072" cy="519848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9C683CF-D74B-45AC-8A87-2D9AAEE7DD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495"/>
            <a:stretch/>
          </p:blipFill>
          <p:spPr>
            <a:xfrm>
              <a:off x="554181" y="637394"/>
              <a:ext cx="8191599" cy="4945988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16" y="495733"/>
              <a:ext cx="8659072" cy="519848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A3A4B689-094B-46EE-95C5-7DCE646F009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3506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E58B5788-1735-4575-864A-C2DC188C6EE7}"/>
              </a:ext>
            </a:extLst>
          </p:cNvPr>
          <p:cNvSpPr/>
          <p:nvPr/>
        </p:nvSpPr>
        <p:spPr>
          <a:xfrm>
            <a:off x="0" y="6238942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era un miembro inaugural en el Salón de la fama de los deportes de Escocia en 2002.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345F336E-EA85-46A6-96A1-C4AE47F8D3CA}"/>
              </a:ext>
            </a:extLst>
          </p:cNvPr>
          <p:cNvGrpSpPr/>
          <p:nvPr/>
        </p:nvGrpSpPr>
        <p:grpSpPr>
          <a:xfrm>
            <a:off x="1177644" y="263236"/>
            <a:ext cx="9850479" cy="5791199"/>
            <a:chOff x="775855" y="290946"/>
            <a:chExt cx="9850479" cy="5791199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50F1385B-53B3-4BEB-A720-33A1A5C778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852"/>
            <a:stretch/>
          </p:blipFill>
          <p:spPr>
            <a:xfrm>
              <a:off x="1016000" y="435938"/>
              <a:ext cx="9485745" cy="5507661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18C4B72D-EF76-4917-8BBB-412027540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855" y="290946"/>
              <a:ext cx="9850479" cy="5791199"/>
            </a:xfrm>
            <a:prstGeom prst="rect">
              <a:avLst/>
            </a:prstGeom>
          </p:spPr>
        </p:pic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BFBE6C5C-A190-4107-BACD-D3117184DE8C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541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5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5C92893-4EB3-43EE-AE88-C3973B173A58}"/>
              </a:ext>
            </a:extLst>
          </p:cNvPr>
          <p:cNvGrpSpPr/>
          <p:nvPr/>
        </p:nvGrpSpPr>
        <p:grpSpPr>
          <a:xfrm>
            <a:off x="290942" y="554182"/>
            <a:ext cx="11623963" cy="5791200"/>
            <a:chOff x="0" y="401782"/>
            <a:chExt cx="12192000" cy="605443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DF7F876-AF79-4753-B85E-6D4B98CE72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78" b="5880"/>
            <a:stretch/>
          </p:blipFill>
          <p:spPr>
            <a:xfrm>
              <a:off x="311745" y="568213"/>
              <a:ext cx="11547746" cy="573188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01782"/>
              <a:ext cx="12192000" cy="6054436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C39FC91C-5AF9-4FDB-9996-678A0E9A7BCD}"/>
              </a:ext>
            </a:extLst>
          </p:cNvPr>
          <p:cNvSpPr txBox="1"/>
          <p:nvPr/>
        </p:nvSpPr>
        <p:spPr>
          <a:xfrm>
            <a:off x="0" y="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260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D2C1400-D74A-412F-8FE0-266F54E29144}"/>
              </a:ext>
            </a:extLst>
          </p:cNvPr>
          <p:cNvGrpSpPr/>
          <p:nvPr/>
        </p:nvGrpSpPr>
        <p:grpSpPr>
          <a:xfrm>
            <a:off x="2022778" y="468022"/>
            <a:ext cx="8132604" cy="5988196"/>
            <a:chOff x="2022778" y="468022"/>
            <a:chExt cx="8132604" cy="598819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B392BC0-6123-44F4-BC87-A46E20BE54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571500"/>
              <a:ext cx="7620000" cy="571500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2778" y="468022"/>
              <a:ext cx="8132604" cy="5988196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B1C8F572-27B3-480D-A9CA-D4F6C84E3F5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8012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8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6EB84AB0-4A7E-45D8-830F-136AB856A33C}"/>
              </a:ext>
            </a:extLst>
          </p:cNvPr>
          <p:cNvGrpSpPr/>
          <p:nvPr/>
        </p:nvGrpSpPr>
        <p:grpSpPr>
          <a:xfrm>
            <a:off x="1233053" y="540328"/>
            <a:ext cx="9753600" cy="5818908"/>
            <a:chOff x="2119744" y="1149927"/>
            <a:chExt cx="7994074" cy="453043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7DDA420-19C2-4110-A66A-A9610767F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285875"/>
              <a:ext cx="7620000" cy="428625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9744" y="1149927"/>
              <a:ext cx="7994074" cy="4530437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2C5B4B3A-FD43-4D81-B6FC-DBECAB0580E7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8531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F5EF61D8-A8E9-498B-8B04-622A5E73116B}"/>
              </a:ext>
            </a:extLst>
          </p:cNvPr>
          <p:cNvGrpSpPr/>
          <p:nvPr/>
        </p:nvGrpSpPr>
        <p:grpSpPr>
          <a:xfrm>
            <a:off x="637311" y="426457"/>
            <a:ext cx="5043056" cy="6002052"/>
            <a:chOff x="3131127" y="426457"/>
            <a:chExt cx="5043056" cy="6002052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9C2F20AF-AA77-4D2C-9A14-3F95C608F7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15" y="551152"/>
              <a:ext cx="4732247" cy="5748941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1127" y="426457"/>
              <a:ext cx="5043056" cy="6002052"/>
            </a:xfrm>
            <a:prstGeom prst="rect">
              <a:avLst/>
            </a:prstGeom>
          </p:spPr>
        </p:pic>
      </p:grpSp>
      <p:grpSp>
        <p:nvGrpSpPr>
          <p:cNvPr id="8" name="Grupo 7">
            <a:extLst>
              <a:ext uri="{FF2B5EF4-FFF2-40B4-BE49-F238E27FC236}">
                <a16:creationId xmlns:a16="http://schemas.microsoft.com/office/drawing/2014/main" id="{D3E04731-5483-4A85-A8F8-43D804CB4900}"/>
              </a:ext>
            </a:extLst>
          </p:cNvPr>
          <p:cNvGrpSpPr/>
          <p:nvPr/>
        </p:nvGrpSpPr>
        <p:grpSpPr>
          <a:xfrm>
            <a:off x="7467603" y="2452255"/>
            <a:ext cx="3602182" cy="1953490"/>
            <a:chOff x="7010400" y="2452255"/>
            <a:chExt cx="3602182" cy="1953490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C35E69C9-0CAA-4184-8D4A-C2C8B329E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0400" y="2452255"/>
              <a:ext cx="3602182" cy="1953490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AD5E38BD-8F2F-4636-90D2-166EE60157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6617" y="2809875"/>
              <a:ext cx="3057149" cy="1238250"/>
            </a:xfrm>
            <a:prstGeom prst="rect">
              <a:avLst/>
            </a:prstGeom>
          </p:spPr>
        </p:pic>
      </p:grp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2EDA062-B8EA-4311-8095-044F17526F46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4068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5300FBDC-1771-46CE-9224-280184EE658A}"/>
              </a:ext>
            </a:extLst>
          </p:cNvPr>
          <p:cNvGrpSpPr/>
          <p:nvPr/>
        </p:nvGrpSpPr>
        <p:grpSpPr>
          <a:xfrm>
            <a:off x="2064326" y="429492"/>
            <a:ext cx="8077200" cy="6054436"/>
            <a:chOff x="2092036" y="401782"/>
            <a:chExt cx="8077200" cy="6054436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2036" y="401782"/>
              <a:ext cx="8077200" cy="6054436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B04DF61-D051-4F98-A5A3-7EE044CA2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8245" y="568035"/>
              <a:ext cx="7657070" cy="5704348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4719B8C6-919B-417F-BB73-FDA8C66FC13A}"/>
              </a:ext>
            </a:extLst>
          </p:cNvPr>
          <p:cNvSpPr txBox="1"/>
          <p:nvPr/>
        </p:nvSpPr>
        <p:spPr>
          <a:xfrm>
            <a:off x="0" y="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40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A71242CD-12B6-4CA5-AD6F-43688694DBF1}"/>
              </a:ext>
            </a:extLst>
          </p:cNvPr>
          <p:cNvGrpSpPr/>
          <p:nvPr/>
        </p:nvGrpSpPr>
        <p:grpSpPr>
          <a:xfrm>
            <a:off x="2105890" y="429491"/>
            <a:ext cx="7994074" cy="5985163"/>
            <a:chOff x="2105890" y="429491"/>
            <a:chExt cx="7994074" cy="5985163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002E19EA-6D0B-4E87-931A-5A313CAC2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571500"/>
              <a:ext cx="7620000" cy="571500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890" y="429491"/>
              <a:ext cx="7994074" cy="5985163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5ED46D9E-FC2E-4CF1-9203-075E9CD16178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374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CE5385E-FDF2-4EA6-B1D7-EBC911C9255D}"/>
              </a:ext>
            </a:extLst>
          </p:cNvPr>
          <p:cNvGrpSpPr/>
          <p:nvPr/>
        </p:nvGrpSpPr>
        <p:grpSpPr>
          <a:xfrm>
            <a:off x="1316184" y="554182"/>
            <a:ext cx="9559635" cy="5791200"/>
            <a:chOff x="2105890" y="1163782"/>
            <a:chExt cx="8021783" cy="45442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890" y="1163782"/>
              <a:ext cx="8021783" cy="454429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0FFAD5BF-BA19-4242-BC7E-40B7FB8D16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285875"/>
              <a:ext cx="7620000" cy="4286250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2652488-EB34-4C11-8D65-C9C5D97D23A6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613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1432F3AF-AE0A-4548-BBB9-075A02244FB3}"/>
              </a:ext>
            </a:extLst>
          </p:cNvPr>
          <p:cNvGrpSpPr/>
          <p:nvPr/>
        </p:nvGrpSpPr>
        <p:grpSpPr>
          <a:xfrm>
            <a:off x="332508" y="637308"/>
            <a:ext cx="11554691" cy="5624945"/>
            <a:chOff x="2092036" y="1884217"/>
            <a:chExt cx="8104908" cy="3103419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2036" y="1884217"/>
              <a:ext cx="8104908" cy="3103419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96DEAB2-F36A-407A-9A1B-E039A9D97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985962"/>
              <a:ext cx="7620000" cy="2886075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BF3BFE4-A2E7-4886-BB64-F8C268AD4763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5592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6B58A65B-4FF3-4CC6-8FCB-AE83B13E718B}"/>
              </a:ext>
            </a:extLst>
          </p:cNvPr>
          <p:cNvGrpSpPr/>
          <p:nvPr/>
        </p:nvGrpSpPr>
        <p:grpSpPr>
          <a:xfrm>
            <a:off x="1136070" y="540327"/>
            <a:ext cx="9933710" cy="5805055"/>
            <a:chOff x="2078181" y="1163782"/>
            <a:chExt cx="8091045" cy="45442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8181" y="1163782"/>
              <a:ext cx="8091045" cy="454429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A13E8EC9-2D52-4DCB-8F16-5F9BFD8209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285875"/>
              <a:ext cx="7620000" cy="4286250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3A125CF7-9E7D-49D8-9FC3-68BAC30601C6}"/>
              </a:ext>
            </a:extLst>
          </p:cNvPr>
          <p:cNvSpPr txBox="1"/>
          <p:nvPr/>
        </p:nvSpPr>
        <p:spPr>
          <a:xfrm>
            <a:off x="0" y="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407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263A0AC4-E044-4568-9014-20F7ED4A1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Jim Clark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3296</TotalTime>
  <Words>4007</Words>
  <Application>Microsoft Office PowerPoint</Application>
  <PresentationFormat>Panorámica</PresentationFormat>
  <Paragraphs>618</Paragraphs>
  <Slides>101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101</vt:i4>
      </vt:variant>
    </vt:vector>
  </HeadingPairs>
  <TitlesOfParts>
    <vt:vector size="118" baseType="lpstr">
      <vt:lpstr>Algerian</vt:lpstr>
      <vt:lpstr>Arial</vt:lpstr>
      <vt:lpstr>Arial Narrow</vt:lpstr>
      <vt:lpstr>Blue Highway</vt:lpstr>
      <vt:lpstr>Calibri</vt:lpstr>
      <vt:lpstr>Calibri Light</vt:lpstr>
      <vt:lpstr>Castellar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1963 y 1965  Jim Clarck   Versión Completa  5323</dc:title>
  <dc:creator>Emilio M Aguilar P</dc:creator>
  <cp:lastModifiedBy>Eagle's nest</cp:lastModifiedBy>
  <cp:revision>325</cp:revision>
  <dcterms:created xsi:type="dcterms:W3CDTF">2016-12-14T02:11:45Z</dcterms:created>
  <dcterms:modified xsi:type="dcterms:W3CDTF">2018-02-25T14:44:54Z</dcterms:modified>
</cp:coreProperties>
</file>