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582" r:id="rId2"/>
    <p:sldId id="583" r:id="rId3"/>
    <p:sldId id="767" r:id="rId4"/>
    <p:sldId id="768" r:id="rId5"/>
    <p:sldId id="813" r:id="rId6"/>
    <p:sldId id="838" r:id="rId7"/>
    <p:sldId id="770" r:id="rId8"/>
    <p:sldId id="772" r:id="rId9"/>
    <p:sldId id="773" r:id="rId10"/>
    <p:sldId id="775" r:id="rId11"/>
    <p:sldId id="837" r:id="rId12"/>
    <p:sldId id="776" r:id="rId13"/>
    <p:sldId id="778" r:id="rId14"/>
    <p:sldId id="779" r:id="rId15"/>
    <p:sldId id="780" r:id="rId16"/>
    <p:sldId id="840" r:id="rId17"/>
    <p:sldId id="784" r:id="rId18"/>
    <p:sldId id="814" r:id="rId19"/>
    <p:sldId id="782" r:id="rId20"/>
    <p:sldId id="786" r:id="rId21"/>
    <p:sldId id="836" r:id="rId22"/>
    <p:sldId id="788" r:id="rId23"/>
    <p:sldId id="793" r:id="rId24"/>
    <p:sldId id="791" r:id="rId25"/>
    <p:sldId id="794" r:id="rId26"/>
    <p:sldId id="841" r:id="rId27"/>
    <p:sldId id="842" r:id="rId28"/>
    <p:sldId id="535" r:id="rId29"/>
    <p:sldId id="260" r:id="rId30"/>
    <p:sldId id="280" r:id="rId3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49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58363-8C7E-4D10-86B0-8079C85F3879}" type="datetimeFigureOut">
              <a:rPr lang="es-MX" smtClean="0"/>
              <a:t>01/07/2017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E9EF5-2B6B-4487-B96C-188970CF265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688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2B771-762F-4B99-B815-826AA178056C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D80A4-7AF1-42B6-8CB8-9A102E0C2009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B1E05-FCDD-4317-89F1-704449109CDC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39E43-F2D8-4A4C-AD3A-83496E461AF7}" type="datetime1">
              <a:rPr lang="es-MX" smtClean="0"/>
              <a:t>01/07/2017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79C3F-EEC6-4939-8674-A6861D711179}" type="datetime1">
              <a:rPr lang="es-MX" smtClean="0"/>
              <a:t>01/07/2017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CB605-2BBF-4A8D-82C1-A79B01195E8E}" type="datetime1">
              <a:rPr lang="es-MX" smtClean="0"/>
              <a:t>01/07/2017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B73B-8062-474F-8FE8-1AB576317E24}" type="datetime1">
              <a:rPr lang="es-MX" smtClean="0"/>
              <a:t>01/07/2017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CDA3-0DE7-487A-8985-A975432867FF}" type="datetime1">
              <a:rPr lang="es-MX" smtClean="0"/>
              <a:t>01/07/2017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18B63-91BB-4CB6-B62A-AFAC378BB0BE}" type="datetime1">
              <a:rPr lang="es-MX" smtClean="0"/>
              <a:t>01/07/2017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7018C-D993-434A-8040-F43D02BD452A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703D8-A6BC-4E63-8A46-55BE2579F294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21216-476E-40F1-90FC-D48A51933FD8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01F80EAF-DA1E-4752-860B-823406D9E0D9}"/>
              </a:ext>
            </a:extLst>
          </p:cNvPr>
          <p:cNvSpPr/>
          <p:nvPr/>
        </p:nvSpPr>
        <p:spPr>
          <a:xfrm>
            <a:off x="1492785" y="6113674"/>
            <a:ext cx="4990737" cy="5859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248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cs typeface="Arial"/>
              </a:rPr>
              <a:t>3ª parte de 4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0" name="12 CuadroTexto">
            <a:extLst>
              <a:ext uri="{FF2B5EF4-FFF2-40B4-BE49-F238E27FC236}">
                <a16:creationId xmlns:a16="http://schemas.microsoft.com/office/drawing/2014/main" id="{04BA3886-84C3-44C1-BCFD-F30C77FF5740}"/>
              </a:ext>
            </a:extLst>
          </p:cNvPr>
          <p:cNvSpPr txBox="1"/>
          <p:nvPr/>
        </p:nvSpPr>
        <p:spPr>
          <a:xfrm>
            <a:off x="5025533" y="4491924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5000"/>
            <a:lum/>
          </a:blip>
          <a:srcRect/>
          <a:stretch>
            <a:fillRect l="16000" t="6000" r="50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36EAF87-C655-4415-A70D-A42752CC20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070" y="369329"/>
            <a:ext cx="4147930" cy="6145772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-3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785814"/>
            <a:ext cx="4470400" cy="37396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448248" y="3521068"/>
            <a:ext cx="2357828" cy="4079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3ª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Jim Clark Medley 3-Eaglenest.wav"/>
          </p:stSnd>
        </p:sndAc>
      </p:transition>
    </mc:Choice>
    <mc:Fallback xmlns="">
      <p:transition spd="slow" advClick="0" advTm="0">
        <p:fade/>
        <p:sndAc>
          <p:stSnd>
            <p:snd r:embed="rId9" name="Jim Clark Medley 3-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700211" y="1174023"/>
            <a:ext cx="449178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1962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British Grand Prix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1963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Holanda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1963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Francia,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1963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México , 1964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GP de Gran Bretaña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1965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Sudáfrica , 1965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Francia,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1965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Alemania 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2A4A69C-BDE5-44A1-95CA-192D95A2A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9" y="1286875"/>
            <a:ext cx="7620000" cy="5086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0E08854-0BB4-4DF9-88B4-369246C51538}"/>
              </a:ext>
            </a:extLst>
          </p:cNvPr>
          <p:cNvSpPr/>
          <p:nvPr/>
        </p:nvSpPr>
        <p:spPr>
          <a:xfrm>
            <a:off x="-8019" y="107224"/>
            <a:ext cx="12200018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tiene el récord de más Grand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Slams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la pole, vueltas rápidas,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victoria en las carreras liderar todas las vueltas de la carrera en 8 carreras.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5EF7A99-7A4B-4970-B2D6-01AD6231C69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7088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19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32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40CDD35F-7553-4409-BCFE-43FE63EF9E0F}"/>
              </a:ext>
            </a:extLst>
          </p:cNvPr>
          <p:cNvGrpSpPr/>
          <p:nvPr/>
        </p:nvGrpSpPr>
        <p:grpSpPr>
          <a:xfrm>
            <a:off x="997532" y="551150"/>
            <a:ext cx="4405655" cy="5804361"/>
            <a:chOff x="235527" y="551150"/>
            <a:chExt cx="4405655" cy="580436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2D49BB68-4381-4EEE-B3F7-D8D245FEDB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446" y="734291"/>
              <a:ext cx="4186082" cy="5583383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68A0FA09-5655-42DB-B3C1-FDBB8AD478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527" y="551150"/>
              <a:ext cx="4405655" cy="5804361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5472872" y="752558"/>
            <a:ext cx="6608222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Un Final Inesperado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FC16C04-DEDA-41DF-BDE8-74B3E70E8A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209" y="1017480"/>
            <a:ext cx="5498216" cy="394245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13D61C9-23FE-43C5-9211-96D13404D63F}"/>
              </a:ext>
            </a:extLst>
          </p:cNvPr>
          <p:cNvSpPr/>
          <p:nvPr/>
        </p:nvSpPr>
        <p:spPr>
          <a:xfrm>
            <a:off x="5625272" y="5130592"/>
            <a:ext cx="660822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7 de abril 1968,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murió en un accidente de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en Alemania.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DC511F-AE7C-4C9B-A151-9C2084C8E8E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745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68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68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68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778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7203F28-9436-4F5F-BE01-9197F340796D}"/>
              </a:ext>
            </a:extLst>
          </p:cNvPr>
          <p:cNvSpPr/>
          <p:nvPr/>
        </p:nvSpPr>
        <p:spPr>
          <a:xfrm>
            <a:off x="0" y="3080096"/>
            <a:ext cx="6096000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originalmente programado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conducir en el </a:t>
            </a:r>
            <a:r>
              <a:rPr lang="es-MX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astellar" panose="020A0402060406010301" pitchFamily="18" charset="0"/>
              </a:rPr>
              <a:t>BOAC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1000 deportivo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en su lugar eligió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conducir en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Deutschland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Trophäe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fórmula dos carrera, de Lotus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debido principalmente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obligaciones contractuales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Firestone 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B3D3902-DA3D-4459-9C17-66A979B6E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370" y="647700"/>
            <a:ext cx="4381500" cy="556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6415E2E-C959-4A18-AECE-D86DD82EB8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396" y="272010"/>
            <a:ext cx="3657600" cy="2743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DCE8DB5-DCF3-406C-8188-5CDB6C5B479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7155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91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2CA1ECCF-BF7C-440B-B7E8-5C57212AD882}"/>
              </a:ext>
            </a:extLst>
          </p:cNvPr>
          <p:cNvGrpSpPr/>
          <p:nvPr/>
        </p:nvGrpSpPr>
        <p:grpSpPr>
          <a:xfrm>
            <a:off x="1371589" y="374074"/>
            <a:ext cx="9476511" cy="6096000"/>
            <a:chOff x="1967344" y="374074"/>
            <a:chExt cx="9476511" cy="60960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52822E5-BD4A-4D9F-9DF0-6B1225648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0702" y="535184"/>
              <a:ext cx="9025298" cy="5764909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7344" y="374074"/>
              <a:ext cx="9476511" cy="6096000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308AA3F9-EF21-455F-B09D-89F79C44A6B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1536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502315" y="323060"/>
            <a:ext cx="4343322" cy="625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Matras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los pilotos franceses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Jean-Pierre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Beltoise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Henri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Pescarolo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32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Tecnos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Carlo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Facetti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Regazzoni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32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Brabhams</a:t>
            </a: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Derek Bell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piers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Courage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32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</a:t>
            </a: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errari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McLaren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Graeme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Lawrence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Robin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Widdows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44D7DFB-0849-4CDD-95E6-5632175E3DCE}"/>
              </a:ext>
            </a:extLst>
          </p:cNvPr>
          <p:cNvSpPr/>
          <p:nvPr/>
        </p:nvSpPr>
        <p:spPr>
          <a:xfrm>
            <a:off x="360219" y="198360"/>
            <a:ext cx="714209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pesar de que la carrera en ocasiones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ha caracterizado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una "reunión de raza menor"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lista de inscritos era impresionante,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la parte superior estaban corriendo …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59005C3-45FC-4113-A735-B30EEB654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2188592"/>
            <a:ext cx="7142097" cy="4364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426D15D-35BE-4D91-B661-C4182F99348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4812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554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5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71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83033" y="5095079"/>
            <a:ext cx="644245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quinta vuelta de la primera manga,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Lotus 48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Clark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salió de la pista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chocó contra los árboles.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99DD6B8-D4D5-4BDD-9D42-69E0A2EC12B5}"/>
              </a:ext>
            </a:extLst>
          </p:cNvPr>
          <p:cNvSpPr/>
          <p:nvPr/>
        </p:nvSpPr>
        <p:spPr>
          <a:xfrm>
            <a:off x="357196" y="877226"/>
            <a:ext cx="5957887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pilotos de Lotus Graham Hill y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estaban en el pan de oro del equipo Lotus…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joven Max Mosley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participó en la carrera,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pasando de la serie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Clubman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A9E8A21-1303-4265-B99A-C74EEF80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7" r="12529"/>
          <a:stretch/>
        </p:blipFill>
        <p:spPr>
          <a:xfrm>
            <a:off x="7072810" y="3300414"/>
            <a:ext cx="4380581" cy="32971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2FE7D9A-089E-4E0F-ACF9-F97492071AD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9"/>
          <a:stretch/>
        </p:blipFill>
        <p:spPr>
          <a:xfrm>
            <a:off x="6849770" y="266699"/>
            <a:ext cx="4737398" cy="272158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983CB8B-AB68-4FB9-9865-6E98B2D65D72}"/>
              </a:ext>
            </a:extLst>
          </p:cNvPr>
          <p:cNvSpPr/>
          <p:nvPr/>
        </p:nvSpPr>
        <p:spPr>
          <a:xfrm>
            <a:off x="-1" y="4066755"/>
            <a:ext cx="6315083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El evento se ejecuta en dos series.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2773B0D-BB1D-48A4-917D-F7F9647446E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2114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992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476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8922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922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Sufrió una fractura de cráneo y fractura de cuello , y murió antes de llegar al hospital.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FB9A29C-C3C4-416E-8A0B-F29D32C92F54}"/>
              </a:ext>
            </a:extLst>
          </p:cNvPr>
          <p:cNvSpPr/>
          <p:nvPr/>
        </p:nvSpPr>
        <p:spPr>
          <a:xfrm>
            <a:off x="0" y="5920286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causa del accidente nunca fue identificada definitivamente, pero los investigadores concluyeron que era probable, debido a un neumático trasero desinflado.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917EAEA-D938-4B38-A74E-0BE87DA654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" b="10275"/>
          <a:stretch/>
        </p:blipFill>
        <p:spPr>
          <a:xfrm>
            <a:off x="2045852" y="734291"/>
            <a:ext cx="8128000" cy="4959928"/>
          </a:xfrm>
          <a:prstGeom prst="snip2DiagRect">
            <a:avLst>
              <a:gd name="adj1" fmla="val 1592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C97DA65-481A-4CC2-9780-C44DDE719E0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353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17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2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8285019" y="1411514"/>
            <a:ext cx="3906980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Graham Hill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Jackie Stewart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Dan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Gurney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John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y Jack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37A15CF-D7E5-445C-A79A-AD9B9BA5D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0" y="1657358"/>
            <a:ext cx="7948447" cy="40338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1665D8A-5A7C-4CB4-9725-82694CFE8755}"/>
              </a:ext>
            </a:extLst>
          </p:cNvPr>
          <p:cNvSpPr/>
          <p:nvPr/>
        </p:nvSpPr>
        <p:spPr>
          <a:xfrm>
            <a:off x="1" y="249461"/>
            <a:ext cx="12191998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muerte de Jim Clark afectó a la comunidad de las carreras terriblemente…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pilotos de Fórmula Uno y amigos cercanos como: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1746B90-7D23-4147-BEBE-AA65C2794121}"/>
              </a:ext>
            </a:extLst>
          </p:cNvPr>
          <p:cNvSpPr/>
          <p:nvPr/>
        </p:nvSpPr>
        <p:spPr>
          <a:xfrm>
            <a:off x="6095999" y="6095590"/>
            <a:ext cx="6095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personalmente afectados por la tragedia.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3243B7A-8A18-4B49-9D8A-4669B53B97A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375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716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71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80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112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F770E3C6-39F7-4A41-A0D5-1B7AA5468DAA}"/>
              </a:ext>
            </a:extLst>
          </p:cNvPr>
          <p:cNvGrpSpPr/>
          <p:nvPr/>
        </p:nvGrpSpPr>
        <p:grpSpPr>
          <a:xfrm>
            <a:off x="1925779" y="415636"/>
            <a:ext cx="8368147" cy="6054437"/>
            <a:chOff x="1967344" y="415636"/>
            <a:chExt cx="8368147" cy="6054437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57333915-C38E-4DC4-8EE4-DB44F9E538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7455" y="566305"/>
              <a:ext cx="7938654" cy="5755524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7344" y="415636"/>
              <a:ext cx="8368147" cy="6054437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93FE4C7A-E39F-4C3B-8E2C-85A7481BE619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1129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" y="231275"/>
            <a:ext cx="1219200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gente venía de todas partes del mundo para el funeral de Jim Clark.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041572B-2E9F-4B31-86DA-CF03D564F477}"/>
              </a:ext>
            </a:extLst>
          </p:cNvPr>
          <p:cNvSpPr/>
          <p:nvPr/>
        </p:nvSpPr>
        <p:spPr>
          <a:xfrm>
            <a:off x="-2" y="5920728"/>
            <a:ext cx="12192001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Colin Chapman fue moralmente devastado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declaró públicamente que había perdido a su mejor amigo.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68E5A78-6A08-4BF9-B962-2F8889DED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69" y="820003"/>
            <a:ext cx="7523018" cy="5023705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274711F-E940-404B-BE8A-DFE2F48B98D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8893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788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144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26079"/>
            <a:ext cx="12067239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de F1 1968 de pilotos fue ganado posteriormente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su compañero de equipo de Lotus Graham Hill,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sacó al equipo con el corazón roto  y mantuvo a raya a Jackie Stewart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la corona, que más tarde le dedicara a Jim Clark.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9B02AEC-FC1C-4E8D-8BCF-79462D68AC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17" y="1828809"/>
            <a:ext cx="9310248" cy="4655124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F052A8B-6311-40FE-B82D-F00BA548596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1267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954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318655" y="193995"/>
            <a:ext cx="11540836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Memorial Jim Clark en </a:t>
            </a: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Hockenheimring</a:t>
            </a: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4F0F3B2-7FB5-4C45-AB5A-9C210BDC38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50" y="858982"/>
            <a:ext cx="10095531" cy="5680418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3D81512-4926-4A4A-91E8-8C631F4B035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1227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56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45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396B86F-CA2B-42EF-AD8E-38AEBCBCF5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302" y="495732"/>
            <a:ext cx="8659072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07769" y="932641"/>
            <a:ext cx="7439912" cy="2264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especuló inicial en cuanto a si el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causado por un error del conductor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 un neumático trasero desinflado,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Lotus fue investigado a fondo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los investigadores del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durante tres semanas.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9021BAB-AF3C-410C-8190-DC0943A88FC1}"/>
              </a:ext>
            </a:extLst>
          </p:cNvPr>
          <p:cNvSpPr/>
          <p:nvPr/>
        </p:nvSpPr>
        <p:spPr>
          <a:xfrm>
            <a:off x="2307769" y="3343337"/>
            <a:ext cx="7439912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Muchos conductores incluyendo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NO estaban convencidos de que el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causado por un neumático trasero desinflado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mostraron inflexibles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“Clark no era un conductor de errores simplemente porque creían que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no era capaz de cometer un error tipo”.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742A457-91F3-4E31-B74C-9AAECAEB6C4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97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80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59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D1A5665D-B93E-4355-94D2-C290BEAE7A81}"/>
              </a:ext>
            </a:extLst>
          </p:cNvPr>
          <p:cNvGrpSpPr/>
          <p:nvPr/>
        </p:nvGrpSpPr>
        <p:grpSpPr>
          <a:xfrm>
            <a:off x="1607126" y="415636"/>
            <a:ext cx="8950038" cy="6026728"/>
            <a:chOff x="1607126" y="415636"/>
            <a:chExt cx="8950038" cy="6026728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974E8836-C890-4BB2-85EE-278E94F5C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1477" y="568035"/>
              <a:ext cx="8491938" cy="5732058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7126" y="415636"/>
              <a:ext cx="8950038" cy="6026728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93838368-6146-4A24-A443-EAE2FB31B098}"/>
              </a:ext>
            </a:extLst>
          </p:cNvPr>
          <p:cNvSpPr txBox="1"/>
          <p:nvPr/>
        </p:nvSpPr>
        <p:spPr>
          <a:xfrm>
            <a:off x="0" y="1385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876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43777"/>
            <a:ext cx="12192000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Hay un gran monumento a Clark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hoy,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debido a que la pista se ha reducido en longitud y el curso del tiempo reforestada,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ubicación real del accidente se encuentra en una zona boscosa;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sin embargo, es de fácil acceso.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7261F0A-2A29-4A92-B92E-6AF67C84A8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891" y="1646317"/>
            <a:ext cx="8737600" cy="4914900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C5ACD88-B744-4671-B227-E96EFF3AB74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6668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454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DF6B1F79-26CC-4E65-B4BE-6CDD9F5062E5}"/>
              </a:ext>
            </a:extLst>
          </p:cNvPr>
          <p:cNvSpPr/>
          <p:nvPr/>
        </p:nvSpPr>
        <p:spPr>
          <a:xfrm>
            <a:off x="0" y="5791220"/>
            <a:ext cx="12192000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 habido muchas historias sobre los neumáticos en los coches de Jim Clark…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duración promedio era de cuatro carreras.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DB48DBB-8FDC-4C32-9FA0-30EEA7A55956}"/>
              </a:ext>
            </a:extLst>
          </p:cNvPr>
          <p:cNvSpPr/>
          <p:nvPr/>
        </p:nvSpPr>
        <p:spPr>
          <a:xfrm>
            <a:off x="4892844" y="344929"/>
            <a:ext cx="239749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El Legado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35FF323-AC9F-40DC-AB45-1884298D46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487" y="917411"/>
            <a:ext cx="7275096" cy="4765188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6684B4C-48CA-49A4-BDDF-AE4D1F93E63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19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486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CC7E5A2-DA06-48FE-A1B3-7EBA57719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307" y="1106904"/>
            <a:ext cx="9254820" cy="468429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773382" y="1500697"/>
            <a:ext cx="864523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Según Andrew Marriott de la revista clásica del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estaba cubriendo la carrera como un joven reportero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"Las muertes en el deporte eran algo habitual en aquellos días, pero seguramente NO para alguien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talento y habilidad sublime de Clark.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0F19148-7A31-4407-A5FD-560AAAD1BC17}"/>
              </a:ext>
            </a:extLst>
          </p:cNvPr>
          <p:cNvSpPr/>
          <p:nvPr/>
        </p:nvSpPr>
        <p:spPr>
          <a:xfrm>
            <a:off x="1773382" y="3689708"/>
            <a:ext cx="8645236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gente calcula que el neumático trasero se había desinflado…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hay otra teoría,… de que la unidad de medición mecánica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motor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Cosworth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FVA se había atrofiado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había causado que se bloqueara".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C9947F6-C7D2-40CB-B6D7-7005C086B82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3898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84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75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050E283-67A4-4C61-BF79-E63C56540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" y="1652339"/>
            <a:ext cx="10820400" cy="357739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074820" y="2168623"/>
            <a:ext cx="10074443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es cierto, pero también las pastillas de freno duró tres veces más,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los de cualquier otro conductor.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D7C613A-890C-4BAC-82A1-3581CCBEB2A1}"/>
              </a:ext>
            </a:extLst>
          </p:cNvPr>
          <p:cNvSpPr/>
          <p:nvPr/>
        </p:nvSpPr>
        <p:spPr>
          <a:xfrm>
            <a:off x="1074820" y="3290841"/>
            <a:ext cx="10074443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Derek Wild solía decir que usted podría poner todas las cajas de cambio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banco frente a él de forma aleatoria y podría decir,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caja de cambios salió del auto de Jim,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ya que mostró menos signos de desgaste.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E98C3F0-F5C8-4905-8D13-2242BE2E21A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321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77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444046C7-03CE-4458-97E0-2DCD03A6CED0}"/>
              </a:ext>
            </a:extLst>
          </p:cNvPr>
          <p:cNvGrpSpPr/>
          <p:nvPr/>
        </p:nvGrpSpPr>
        <p:grpSpPr>
          <a:xfrm>
            <a:off x="1080657" y="495732"/>
            <a:ext cx="4045528" cy="5804361"/>
            <a:chOff x="831273" y="495732"/>
            <a:chExt cx="4045528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E2B5D6F-1A50-456A-95E0-94A47C414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909" y="565007"/>
              <a:ext cx="3791792" cy="5735086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273" y="495732"/>
              <a:ext cx="4045528" cy="5804361"/>
            </a:xfrm>
            <a:prstGeom prst="rect">
              <a:avLst/>
            </a:prstGeom>
          </p:spPr>
        </p:pic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9D068868-8439-462F-8DAC-CE6F24461004}"/>
              </a:ext>
            </a:extLst>
          </p:cNvPr>
          <p:cNvGrpSpPr/>
          <p:nvPr/>
        </p:nvGrpSpPr>
        <p:grpSpPr>
          <a:xfrm>
            <a:off x="7342909" y="387928"/>
            <a:ext cx="4045524" cy="6050712"/>
            <a:chOff x="7342909" y="387928"/>
            <a:chExt cx="4045524" cy="6050712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8DCCA7E-DF2D-47C6-A201-DEECE6E10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2909" y="387928"/>
              <a:ext cx="4045524" cy="6050712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679A38A3-A311-4F32-A311-814C20C8A1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3350" y="551153"/>
              <a:ext cx="3830387" cy="5735086"/>
            </a:xfrm>
            <a:prstGeom prst="rect">
              <a:avLst/>
            </a:prstGeom>
          </p:spPr>
        </p:pic>
      </p:grp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B8BF88D-E0DF-443F-A4ED-F05229D51F19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58987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979FBC2-63D8-4CA2-B2FA-1CE824E8E7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185" y="888250"/>
            <a:ext cx="8734927" cy="4913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punto es que el nivel de preparación no fue diferente entre el coche de Jim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número dos.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18999D8-306C-4A43-8ACC-D953FFBD063B}"/>
              </a:ext>
            </a:extLst>
          </p:cNvPr>
          <p:cNvSpPr/>
          <p:nvPr/>
        </p:nvSpPr>
        <p:spPr>
          <a:xfrm>
            <a:off x="0" y="1965908"/>
            <a:ext cx="3120185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sólo que el hombre era muy 'suave’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su coche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 que tiende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distancia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resultado.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4F8CDD1-EA96-4A7B-9360-2A92F70688F5}"/>
              </a:ext>
            </a:extLst>
          </p:cNvPr>
          <p:cNvSpPr/>
          <p:nvPr/>
        </p:nvSpPr>
        <p:spPr>
          <a:xfrm>
            <a:off x="0" y="589475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Cedric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Selzer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ha llegado segundo y ha podido,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ganar el Campeonato Mundial frente a Jim Clark.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C77BD54-CFD0-4D07-98C3-F8BCDAB5D39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642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3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56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9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887" y="59819"/>
            <a:ext cx="7439912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1967 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3616EFD-29EB-4644-AF70-358DDBD5C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246" y="571648"/>
            <a:ext cx="9764032" cy="54922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52F2E8F-F267-470E-88ED-54735A0642A7}"/>
              </a:ext>
            </a:extLst>
          </p:cNvPr>
          <p:cNvSpPr/>
          <p:nvPr/>
        </p:nvSpPr>
        <p:spPr>
          <a:xfrm>
            <a:off x="2390909" y="6244045"/>
            <a:ext cx="7439912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USGP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Watkins Glen, Nueva York.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DAFFB7A-85A7-4A89-8218-1D414EB8CF9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8662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3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consiguió 33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ganó 25 carreras de su 72 grandes premios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comienza en carreras del campeonato.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8161BAE-88D7-4137-BA28-F1AFB37B00B7}"/>
              </a:ext>
            </a:extLst>
          </p:cNvPr>
          <p:cNvSpPr/>
          <p:nvPr/>
        </p:nvSpPr>
        <p:spPr>
          <a:xfrm>
            <a:off x="6224338" y="1076303"/>
            <a:ext cx="5967662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le recuerda por su capacidad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conducir y ganar en todo tipo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coches y series,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incluyendo un Lotus-Cortina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la que ganó el 1964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de Turismos Británico ;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IndyCar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; Reuniendo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participó en el 1966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Rally RAC de Gran Bretaña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Lotus Cortina;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los coches deportivos.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E4E0564-7562-4E87-97A5-8ABD1AAEE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9" y="1054768"/>
            <a:ext cx="5887449" cy="3924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35883C8-B825-453C-BB32-5E8089477B4D}"/>
              </a:ext>
            </a:extLst>
          </p:cNvPr>
          <p:cNvSpPr/>
          <p:nvPr/>
        </p:nvSpPr>
        <p:spPr>
          <a:xfrm>
            <a:off x="0" y="5385797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Compitió en la carrera de las 24 horas de Le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1959, 1960 y 1961,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terminando segundo en la clase en 1959 conduciendo un Lotus Elite,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terminando tercero en la general en 1960, conduciendo un Aston Martin 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DBR.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6487EE-31ED-45CC-9871-ACDEB1F4786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401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41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41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624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B9B561-C5AB-463B-9787-1DE950055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102" y="1362576"/>
            <a:ext cx="7571874" cy="4259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60A2B76-9DC1-4845-912E-78FD91A84CFC}"/>
              </a:ext>
            </a:extLst>
          </p:cNvPr>
          <p:cNvSpPr/>
          <p:nvPr/>
        </p:nvSpPr>
        <p:spPr>
          <a:xfrm>
            <a:off x="0" y="316493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Participó en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Blue Highway" panose="02010603020202020303" pitchFamily="2" charset="0"/>
              </a:rPr>
              <a:t>NASCAR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la conducción de un 7 litros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Holman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Moody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Ford en la América 500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pista peraltada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Rockingham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el 29 de octubre de 1967.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F1D5128-E392-4899-B787-1683D501B40F}"/>
              </a:ext>
            </a:extLst>
          </p:cNvPr>
          <p:cNvSpPr/>
          <p:nvPr/>
        </p:nvSpPr>
        <p:spPr>
          <a:xfrm>
            <a:off x="0" y="5880178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fue capaz de dominar difíciles prototipos Lotus,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coches deportivos tales como el Lotus 30 y 40.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6412FC5-2258-4F84-8D54-8D832F30319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8693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72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0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1EABC4DA-F327-4D54-BE54-BF088B3B04B1}"/>
              </a:ext>
            </a:extLst>
          </p:cNvPr>
          <p:cNvGrpSpPr/>
          <p:nvPr/>
        </p:nvGrpSpPr>
        <p:grpSpPr>
          <a:xfrm>
            <a:off x="1440882" y="374074"/>
            <a:ext cx="9310239" cy="6123708"/>
            <a:chOff x="332516" y="706582"/>
            <a:chExt cx="8631375" cy="5417127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16" y="706582"/>
              <a:ext cx="8631375" cy="541712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3109F76-C024-4737-8386-9BF55ACE76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30"/>
            <a:stretch/>
          </p:blipFill>
          <p:spPr>
            <a:xfrm>
              <a:off x="1071501" y="1288472"/>
              <a:ext cx="3237617" cy="429924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7D27B8A7-6028-45D1-86B8-994E6D0AD0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437" y="1286163"/>
              <a:ext cx="3224136" cy="429884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CA3C58B3-ADD3-45FA-BA61-C549A181C7B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0954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F5EF61D8-A8E9-498B-8B04-622A5E73116B}"/>
              </a:ext>
            </a:extLst>
          </p:cNvPr>
          <p:cNvGrpSpPr/>
          <p:nvPr/>
        </p:nvGrpSpPr>
        <p:grpSpPr>
          <a:xfrm>
            <a:off x="637311" y="426457"/>
            <a:ext cx="5043056" cy="6002052"/>
            <a:chOff x="3131127" y="426457"/>
            <a:chExt cx="5043056" cy="6002052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9C2F20AF-AA77-4D2C-9A14-3F95C608F7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415" y="551152"/>
              <a:ext cx="4732247" cy="5748941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1127" y="426457"/>
              <a:ext cx="5043056" cy="6002052"/>
            </a:xfrm>
            <a:prstGeom prst="rect">
              <a:avLst/>
            </a:prstGeom>
          </p:spPr>
        </p:pic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D3E04731-5483-4A85-A8F8-43D804CB4900}"/>
              </a:ext>
            </a:extLst>
          </p:cNvPr>
          <p:cNvGrpSpPr/>
          <p:nvPr/>
        </p:nvGrpSpPr>
        <p:grpSpPr>
          <a:xfrm>
            <a:off x="7467603" y="2452255"/>
            <a:ext cx="3602182" cy="1953490"/>
            <a:chOff x="7010400" y="2452255"/>
            <a:chExt cx="3602182" cy="1953490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C35E69C9-0CAA-4184-8D4A-C2C8B329E9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0400" y="2452255"/>
              <a:ext cx="3602182" cy="1953490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AD5E38BD-8F2F-4636-90D2-166EE60157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6617" y="2809875"/>
              <a:ext cx="3057149" cy="1238250"/>
            </a:xfrm>
            <a:prstGeom prst="rect">
              <a:avLst/>
            </a:prstGeom>
          </p:spPr>
        </p:pic>
      </p:grp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2EDA062-B8EA-4311-8095-044F17526F46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4068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263A0AC4-E044-4568-9014-20F7ED4A1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Jim Clark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3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3447</TotalTime>
  <Words>1105</Words>
  <Application>Microsoft Office PowerPoint</Application>
  <PresentationFormat>Panorámica</PresentationFormat>
  <Paragraphs>187</Paragraphs>
  <Slides>30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45" baseType="lpstr">
      <vt:lpstr>Algerian</vt:lpstr>
      <vt:lpstr>Arial</vt:lpstr>
      <vt:lpstr>Arial Narrow</vt:lpstr>
      <vt:lpstr>Blue Highway</vt:lpstr>
      <vt:lpstr>Calibri</vt:lpstr>
      <vt:lpstr>Calibri Light</vt:lpstr>
      <vt:lpstr>Castellar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1963 y 1965  Jim Clarck   3ª parte de 4  1510</dc:title>
  <dc:creator>Emilio M Aguilar P</dc:creator>
  <cp:lastModifiedBy>Eagle's nest</cp:lastModifiedBy>
  <cp:revision>335</cp:revision>
  <dcterms:created xsi:type="dcterms:W3CDTF">2016-12-14T02:11:45Z</dcterms:created>
  <dcterms:modified xsi:type="dcterms:W3CDTF">2017-07-01T09:57:49Z</dcterms:modified>
</cp:coreProperties>
</file>