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582" r:id="rId2"/>
    <p:sldId id="583" r:id="rId3"/>
    <p:sldId id="721" r:id="rId4"/>
    <p:sldId id="723" r:id="rId5"/>
    <p:sldId id="725" r:id="rId6"/>
    <p:sldId id="727" r:id="rId7"/>
    <p:sldId id="833" r:id="rId8"/>
    <p:sldId id="729" r:id="rId9"/>
    <p:sldId id="730" r:id="rId10"/>
    <p:sldId id="731" r:id="rId11"/>
    <p:sldId id="733" r:id="rId12"/>
    <p:sldId id="831" r:id="rId13"/>
    <p:sldId id="735" r:id="rId14"/>
    <p:sldId id="737" r:id="rId15"/>
    <p:sldId id="739" r:id="rId16"/>
    <p:sldId id="742" r:id="rId17"/>
    <p:sldId id="745" r:id="rId18"/>
    <p:sldId id="834" r:id="rId19"/>
    <p:sldId id="746" r:id="rId20"/>
    <p:sldId id="750" r:id="rId21"/>
    <p:sldId id="752" r:id="rId22"/>
    <p:sldId id="835" r:id="rId23"/>
    <p:sldId id="754" r:id="rId24"/>
    <p:sldId id="758" r:id="rId25"/>
    <p:sldId id="760" r:id="rId26"/>
    <p:sldId id="762" r:id="rId27"/>
    <p:sldId id="535" r:id="rId28"/>
    <p:sldId id="260" r:id="rId29"/>
    <p:sldId id="280" r:id="rId30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vNS9F5ub34qDkhmVWJ2Vw==" hashData="fhbr2e8RdgbOm8oSTokasTbQvoMPZLCTmjjqq0mykHuKRxoe6oHvEjJXKpqGJFg1eBpOiQHSx0u2JU8Nxxrf2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000"/>
    <a:srgbClr val="EEEEEE"/>
    <a:srgbClr val="F2F2F2"/>
    <a:srgbClr val="3E0000"/>
    <a:srgbClr val="E4E4E4"/>
    <a:srgbClr val="F0F0F0"/>
    <a:srgbClr val="EEB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278" autoAdjust="0"/>
    <p:restoredTop sz="94660"/>
  </p:normalViewPr>
  <p:slideViewPr>
    <p:cSldViewPr snapToGrid="0">
      <p:cViewPr varScale="1">
        <p:scale>
          <a:sx n="69" d="100"/>
          <a:sy n="69" d="100"/>
        </p:scale>
        <p:origin x="1026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158363-8C7E-4D10-86B0-8079C85F3879}" type="datetimeFigureOut">
              <a:rPr lang="es-MX" smtClean="0"/>
              <a:t>30/06/2017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6E9EF5-2B6B-4487-B96C-188970CF265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468865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2B771-762F-4B99-B815-826AA178056C}" type="datetime1">
              <a:rPr lang="es-MX" smtClean="0"/>
              <a:t>30/06/2017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D80A4-7AF1-42B6-8CB8-9A102E0C2009}" type="datetime1">
              <a:rPr lang="es-MX" smtClean="0"/>
              <a:t>30/06/2017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B1E05-FCDD-4317-89F1-704449109CDC}" type="datetime1">
              <a:rPr lang="es-MX" smtClean="0"/>
              <a:t>30/06/2017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39E43-F2D8-4A4C-AD3A-83496E461AF7}" type="datetime1">
              <a:rPr lang="es-MX" smtClean="0"/>
              <a:t>30/06/2017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79C3F-EEC6-4939-8674-A6861D711179}" type="datetime1">
              <a:rPr lang="es-MX" smtClean="0"/>
              <a:t>30/06/2017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CB605-2BBF-4A8D-82C1-A79B01195E8E}" type="datetime1">
              <a:rPr lang="es-MX" smtClean="0"/>
              <a:t>30/06/2017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BB73B-8062-474F-8FE8-1AB576317E24}" type="datetime1">
              <a:rPr lang="es-MX" smtClean="0"/>
              <a:t>30/06/2017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CCDA3-0DE7-487A-8985-A975432867FF}" type="datetime1">
              <a:rPr lang="es-MX" smtClean="0"/>
              <a:t>30/06/2017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18B63-91BB-4CB6-B62A-AFAC378BB0BE}" type="datetime1">
              <a:rPr lang="es-MX" smtClean="0"/>
              <a:t>30/06/2017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7018C-D993-434A-8040-F43D02BD452A}" type="datetime1">
              <a:rPr lang="es-MX" smtClean="0"/>
              <a:t>30/06/2017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703D8-A6BC-4E63-8A46-55BE2579F294}" type="datetime1">
              <a:rPr lang="es-MX" smtClean="0"/>
              <a:t>30/06/2017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021216-476E-40F1-90FC-D48A51933FD8}" type="datetime1">
              <a:rPr lang="es-MX" smtClean="0"/>
              <a:t>30/06/2017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4.jp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5.png"/><Relationship Id="rId5" Type="http://schemas.openxmlformats.org/officeDocument/2006/relationships/image" Target="../media/image30.png"/><Relationship Id="rId4" Type="http://schemas.openxmlformats.org/officeDocument/2006/relationships/image" Target="../media/image29.jp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/>
          <p:cNvSpPr/>
          <p:nvPr/>
        </p:nvSpPr>
        <p:spPr>
          <a:xfrm>
            <a:off x="6973459" y="159513"/>
            <a:ext cx="4717667" cy="365839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Jim Clark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B</a:t>
            </a:r>
            <a:r>
              <a:rPr lang="es-MX" sz="4267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icampeón</a:t>
            </a: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1</a:t>
            </a: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963 y 1965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12 CuadroTexto">
            <a:extLst>
              <a:ext uri="{FF2B5EF4-FFF2-40B4-BE49-F238E27FC236}">
                <a16:creationId xmlns:a16="http://schemas.microsoft.com/office/drawing/2014/main" id="{3AC4B552-4705-4A60-8140-D5E4C9151A56}"/>
              </a:ext>
            </a:extLst>
          </p:cNvPr>
          <p:cNvSpPr txBox="1"/>
          <p:nvPr/>
        </p:nvSpPr>
        <p:spPr>
          <a:xfrm>
            <a:off x="241497" y="4929032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1 Rectángulo">
            <a:extLst>
              <a:ext uri="{FF2B5EF4-FFF2-40B4-BE49-F238E27FC236}">
                <a16:creationId xmlns:a16="http://schemas.microsoft.com/office/drawing/2014/main" id="{01F80EAF-DA1E-4752-860B-823406D9E0D9}"/>
              </a:ext>
            </a:extLst>
          </p:cNvPr>
          <p:cNvSpPr/>
          <p:nvPr/>
        </p:nvSpPr>
        <p:spPr>
          <a:xfrm>
            <a:off x="1433151" y="508000"/>
            <a:ext cx="4990737" cy="58599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248"/>
              </a:avLst>
            </a:prstTxWarp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cs typeface="Arial"/>
              </a:rPr>
              <a:t>2ª parte de 4</a:t>
            </a:r>
            <a:endParaRPr kumimoji="0" lang="es-ES" sz="2400" b="1" i="0" u="none" strike="noStrike" kern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Algerian" panose="04020705040A02060702" pitchFamily="82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625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">
        <p:fad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5000"/>
            <a:lum/>
          </a:blip>
          <a:srcRect/>
          <a:stretch>
            <a:fillRect l="3000" t="39000" r="14000" b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A9ECFC58-3AF4-4654-96F1-981724E021C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428" y="2714722"/>
            <a:ext cx="10079310" cy="3810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1 Rectángulo">
            <a:extLst>
              <a:ext uri="{FF2B5EF4-FFF2-40B4-BE49-F238E27FC236}">
                <a16:creationId xmlns:a16="http://schemas.microsoft.com/office/drawing/2014/main" id="{C27E7827-3115-4C82-BA7A-10E8222B78FA}"/>
              </a:ext>
            </a:extLst>
          </p:cNvPr>
          <p:cNvSpPr/>
          <p:nvPr/>
        </p:nvSpPr>
        <p:spPr>
          <a:xfrm>
            <a:off x="6727168" y="-171466"/>
            <a:ext cx="4470400" cy="373969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Jim Clark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B</a:t>
            </a:r>
            <a:r>
              <a:rPr lang="es-MX" sz="4267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icampeón</a:t>
            </a: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1</a:t>
            </a: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963 y 1965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5" name="1 Rectángulo">
            <a:extLst>
              <a:ext uri="{FF2B5EF4-FFF2-40B4-BE49-F238E27FC236}">
                <a16:creationId xmlns:a16="http://schemas.microsoft.com/office/drawing/2014/main" id="{665BEEEC-EBCD-47B4-90CF-5E2E05566B2F}"/>
              </a:ext>
            </a:extLst>
          </p:cNvPr>
          <p:cNvSpPr/>
          <p:nvPr/>
        </p:nvSpPr>
        <p:spPr>
          <a:xfrm>
            <a:off x="1778945" y="1357299"/>
            <a:ext cx="2664460" cy="35718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284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cs typeface="Arial"/>
              </a:rPr>
              <a:t>2ª parte de 4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29566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Jim Clark Medley 2-Eaglenest-1.wav"/>
          </p:stSnd>
        </p:sndAc>
      </p:transition>
    </mc:Choice>
    <mc:Fallback xmlns="">
      <p:transition spd="slow" advClick="0" advTm="0">
        <p:fade/>
        <p:sndAc>
          <p:stSnd>
            <p:snd r:embed="rId9" name="Jim Clark Medley 2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3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5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2" grpId="0"/>
      <p:bldP spid="12" grpId="1"/>
      <p:bldP spid="15" grpId="0"/>
      <p:bldP spid="1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EB305164-2875-458C-8E90-DAEDDEC3F2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6744" y="523442"/>
            <a:ext cx="8021765" cy="5804361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2396746" y="932656"/>
            <a:ext cx="7439912" cy="22647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registro no se rompería hasta que el brasileño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Ayrton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Senna ganó ocho carreras en </a:t>
            </a: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la temporada 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1988, también para McLaren (irónicamente,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compañero de equipo de Senna ese año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fue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Prost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, quien nuevamente igualó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récord al ganar 7 carreras).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644263A-F145-4E4D-AE6E-4DAFED9BBFB1}"/>
              </a:ext>
            </a:extLst>
          </p:cNvPr>
          <p:cNvSpPr/>
          <p:nvPr/>
        </p:nvSpPr>
        <p:spPr>
          <a:xfrm>
            <a:off x="2507581" y="3357198"/>
            <a:ext cx="7439912" cy="26237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Sin embargo, el historial de Clark es favorable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comparación con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Prost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y Senna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como el campeonato de 1963 sólo consistía en 10 rondas (dando Clark una tasa de éxito del 70%),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mientras que 1984 y 1988 se ejecutaron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más de 16 rondas, dando a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Prost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una tasa de éxito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del 43,75% y Senna un 50%.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6BB8575D-E03F-42CD-A416-9D1ECF57EF2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113090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987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9898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0" y="517034"/>
            <a:ext cx="12192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1963 también compitió en la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Indy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500  por primera vez,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terminó en la segunda posición detrás de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Parnelli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Jones…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pero ganó el premio </a:t>
            </a:r>
            <a:r>
              <a:rPr lang="es-MX" sz="36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Novato del Año.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147DC958-380E-4569-8C2E-8ADD91CF92AB}"/>
              </a:ext>
            </a:extLst>
          </p:cNvPr>
          <p:cNvSpPr/>
          <p:nvPr/>
        </p:nvSpPr>
        <p:spPr>
          <a:xfrm>
            <a:off x="0" y="5892583"/>
            <a:ext cx="12191999" cy="4693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resultado de la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Indy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500 del 1963 sigue siendo controvertido.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AB4ACC7C-8B15-4CFC-ABD9-89182309EB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1856520"/>
            <a:ext cx="7620000" cy="381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B291FE74-71FD-462B-B87E-8FBEF5F700C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03556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194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8628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0" y="170652"/>
            <a:ext cx="1219199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Antes de la carrera de Estados Unidos Auto Club (</a:t>
            </a:r>
            <a:r>
              <a:rPr lang="es-MX" sz="24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lonna MT" panose="04020805060202030203" pitchFamily="82" charset="0"/>
              </a:rPr>
              <a:t>USAC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) funcionarios habían dicho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 los conductores que la bandera negra sería para cualquier coche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que se notara con una fuga de aceite en la pista.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AB6CB9B9-04A2-40E2-B89F-9318A5121613}"/>
              </a:ext>
            </a:extLst>
          </p:cNvPr>
          <p:cNvSpPr/>
          <p:nvPr/>
        </p:nvSpPr>
        <p:spPr>
          <a:xfrm>
            <a:off x="0" y="5961843"/>
            <a:ext cx="12192000" cy="810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Al Final de la carrera, el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roadster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de motor delantero de Jones desarrolló una grieta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el depósito de aceite y comenzó a gotear.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BCA8C6CF-3517-4043-A137-CC5A3E937D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5191" y="1482862"/>
            <a:ext cx="7525790" cy="4239064"/>
          </a:xfrm>
          <a:prstGeom prst="ellipse">
            <a:avLst/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2EF514DB-9E02-4207-8106-6DF60B5DBC1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496783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2" presetClass="emph" presetSubtype="0" repeatCount="1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120000">
                                      <p:cBhvr>
                                        <p:cTn id="11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6678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1366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D340FDA2-3333-4C86-B4E1-CCDF7FE7D5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324" y="495732"/>
            <a:ext cx="8077201" cy="5804361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2382882" y="1057345"/>
            <a:ext cx="7439912" cy="1905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Como la superficie de la pista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ya se estaba poniendo resbaladiza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esto dio lugar a que un número de vehículos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patinaron y dio lugar a que el popular piloto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Eddie Sachs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chocára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contra la pared exterior.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EC3B9ED-A922-4316-A215-3115B18B34F1}"/>
              </a:ext>
            </a:extLst>
          </p:cNvPr>
          <p:cNvSpPr/>
          <p:nvPr/>
        </p:nvSpPr>
        <p:spPr>
          <a:xfrm>
            <a:off x="2382887" y="3260207"/>
            <a:ext cx="7439912" cy="2605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Funcionarios </a:t>
            </a:r>
            <a:r>
              <a:rPr lang="es-MX" sz="2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lonna MT" panose="04020805060202030203" pitchFamily="82" charset="0"/>
              </a:rPr>
              <a:t>USAC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establecieron dar la bandera negra a Jones después del accidente de Sachs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hasta que el propietario del vehículo JC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Agajanian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corriendo por el carril de boxes y de alguna manera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los convenció de que la fuga de aceite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estaba por debajo del nivel de la grieta conocida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que no se filtraba más.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6200603-7EE0-463B-965C-0D23F641248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57210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32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7184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51EFF71B-6C97-4F92-B233-06E3E48627DF}"/>
              </a:ext>
            </a:extLst>
          </p:cNvPr>
          <p:cNvGrpSpPr/>
          <p:nvPr/>
        </p:nvGrpSpPr>
        <p:grpSpPr>
          <a:xfrm>
            <a:off x="2272160" y="495732"/>
            <a:ext cx="7647697" cy="5804361"/>
            <a:chOff x="1773394" y="495732"/>
            <a:chExt cx="7647697" cy="5804361"/>
          </a:xfrm>
        </p:grpSpPr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73394" y="495732"/>
              <a:ext cx="7647697" cy="5804361"/>
            </a:xfrm>
            <a:prstGeom prst="rect">
              <a:avLst/>
            </a:prstGeom>
          </p:spPr>
        </p:pic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410E3AE1-B03C-4FF6-BDF3-B809FEA93A8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334" r="12726"/>
            <a:stretch/>
          </p:blipFill>
          <p:spPr>
            <a:xfrm>
              <a:off x="2009956" y="678872"/>
              <a:ext cx="7175329" cy="5458691"/>
            </a:xfrm>
            <a:prstGeom prst="rect">
              <a:avLst/>
            </a:prstGeom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E1F53E57-FFDE-41B9-A052-434F16895C37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0280336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-27804" y="59819"/>
            <a:ext cx="12219803" cy="810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Colin Chapman más tarde acusó a los funcionarios de la </a:t>
            </a:r>
            <a:r>
              <a:rPr lang="es-MX" sz="2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lonna MT" panose="04020805060202030203" pitchFamily="82" charset="0"/>
              </a:rPr>
              <a:t>USAC 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ser parciales,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porque Clark y Lotus eran un equipo británico con un coche de motor trasero.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4DB37E1E-236B-4BF2-915B-EF387ABAE034}"/>
              </a:ext>
            </a:extLst>
          </p:cNvPr>
          <p:cNvSpPr/>
          <p:nvPr/>
        </p:nvSpPr>
        <p:spPr>
          <a:xfrm>
            <a:off x="-99" y="5213708"/>
            <a:ext cx="12219803" cy="1528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Muchos, entre ellos el periodista y autor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Brock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Yates , 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creen que si el coche en segundo lugar en vez de Clark y Lotus de  fabricación británica, </a:t>
            </a:r>
          </a:p>
          <a:p>
            <a:pPr lvl="0" algn="ctr">
              <a:lnSpc>
                <a:spcPts val="2800"/>
              </a:lnSpc>
            </a:pPr>
            <a:r>
              <a:rPr lang="es-MX" sz="2800" dirty="0" err="1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habíera</a:t>
            </a: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 sido estadounidense,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los funcionarios hubieran puesto bandera negra para Jones.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7BB00C82-EFF6-472D-BD33-A5AD3EE76D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6432" y="983674"/>
            <a:ext cx="6202535" cy="41049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64ABDABA-0723-47B7-9BC5-6266677F31F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718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548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548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620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6573319" y="1237464"/>
            <a:ext cx="55909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 pesar de esto ni Lotus o su proveedor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motores Ford protestó el resultado, razonando que ganar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como resultado de una descalificación cuando Jones había llevado por 167 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de 200 vueltas 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la carrera </a:t>
            </a: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no serían bien recibidos por el público.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.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(Clark condujo durante 28 vueltas)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había puesto la velocidad récord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vuelta de 151,541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mp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/ h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la vuelta 114)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2F16CB63-259B-4815-A6A0-710E8D3575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20" y="1358772"/>
            <a:ext cx="6253799" cy="41691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AD1F189E-0689-41F8-AEDE-45D83839270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256239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9872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0" y="198367"/>
            <a:ext cx="12192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1964, Clark se quedó a sólo un par de vueltas de retener su corona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Del Campeonato Mundial, pero al igual que en 1962, una fuga de aceite del motor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le robó el título, esta vez concedido a John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Surtees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1602BDF2-2307-48DA-BF5E-172249CB8A00}"/>
              </a:ext>
            </a:extLst>
          </p:cNvPr>
          <p:cNvSpPr/>
          <p:nvPr/>
        </p:nvSpPr>
        <p:spPr>
          <a:xfrm>
            <a:off x="0" y="5906434"/>
            <a:ext cx="12192000" cy="828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Un Fallo de los neumáticos dañó la suspensión 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del Lotus de ese año en la Indianápolis 500 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950C109A-3765-4119-B488-F985B0935E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457" y="1468582"/>
            <a:ext cx="9888025" cy="42394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D372CB39-B811-4B44-9DF2-6E9E11050FA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33430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4414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4708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1" y="59819"/>
            <a:ext cx="12192000" cy="810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hizo las paces y ganó el campeonato de nuevo en 1965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también el Indianápolis 500 en el Lotus 38 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1D72CCEB-6A0D-466A-B2D2-EFF43C6C6EE4}"/>
              </a:ext>
            </a:extLst>
          </p:cNvPr>
          <p:cNvSpPr/>
          <p:nvPr/>
        </p:nvSpPr>
        <p:spPr>
          <a:xfrm>
            <a:off x="0" y="6294359"/>
            <a:ext cx="12192000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Jim Clark en boca de Lotus en el GP de Alemania 1964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8DB79E89-29E6-40CD-82BF-6E3ED37487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645" y="943671"/>
            <a:ext cx="10699970" cy="5256360"/>
          </a:xfrm>
          <a:prstGeom prst="rect">
            <a:avLst/>
          </a:prstGeom>
          <a:ln w="127000" cap="rnd">
            <a:solidFill>
              <a:schemeClr val="accent6">
                <a:lumMod val="75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814BE6A0-80FE-49CB-BF18-18AB1F9ACB1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4175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2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1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1770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201B680E-5ED9-4ED4-99B0-E1C8C5C8B955}"/>
              </a:ext>
            </a:extLst>
          </p:cNvPr>
          <p:cNvGrpSpPr/>
          <p:nvPr/>
        </p:nvGrpSpPr>
        <p:grpSpPr>
          <a:xfrm>
            <a:off x="1704108" y="526473"/>
            <a:ext cx="8797635" cy="5846618"/>
            <a:chOff x="2105890" y="775855"/>
            <a:chExt cx="8049492" cy="5264727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A3B4A9BE-0620-491D-A5E7-0EFF7015972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86000" y="947737"/>
              <a:ext cx="7620000" cy="4962525"/>
            </a:xfrm>
            <a:prstGeom prst="rect">
              <a:avLst/>
            </a:prstGeom>
          </p:spPr>
        </p:pic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5890" y="775855"/>
              <a:ext cx="8049492" cy="5264727"/>
            </a:xfrm>
            <a:prstGeom prst="rect">
              <a:avLst/>
            </a:prstGeom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D63E12D6-001E-416F-BCBC-15EA80BCBEA1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6912417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AB68B8F8-4F42-41A6-A885-58221A86DD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324" y="551152"/>
            <a:ext cx="8077201" cy="5804361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2382877" y="904957"/>
            <a:ext cx="7439912" cy="2982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Tuvo que perder el prestigioso Gran Premio de Mónaco con el fin de competir en Indianápolis,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pero hizo historia al accionar el primer motor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mediados de coche para ganar en el mítico "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Brickyard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",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además de convertirse en el único piloto hasta la fecha (2014) en ganar tanto la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Indy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500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como el título de F1 en el mismo año.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14FA0C34-6033-439E-A213-720D2007E78A}"/>
              </a:ext>
            </a:extLst>
          </p:cNvPr>
          <p:cNvSpPr/>
          <p:nvPr/>
        </p:nvSpPr>
        <p:spPr>
          <a:xfrm>
            <a:off x="2382872" y="4133056"/>
            <a:ext cx="7439912" cy="1905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Otros conductores, incluyendo a Graham Hill 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Mario Andretti , Emerson Fittipaldi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Jacques Villeneuve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también han ganado los dos coronas,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pero no en el mismo año.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8861C6B0-EAA7-40F3-9340-117097058A3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845695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69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6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0" y="59819"/>
            <a:ext cx="12122654" cy="1187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Al mismo tiempo, Clark estaba compitiendo en la serie Australasia basada en Tasmania , para ejecutar los coches de F1 de más edad, y fue campeón </a:t>
            </a: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de conducción para Lotus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la series  1965 , 1967 y 1968.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5F3DF337-3531-4843-9FF4-DD38AE6733B9}"/>
              </a:ext>
            </a:extLst>
          </p:cNvPr>
          <p:cNvSpPr/>
          <p:nvPr/>
        </p:nvSpPr>
        <p:spPr>
          <a:xfrm>
            <a:off x="0" y="6389153"/>
            <a:ext cx="11997964" cy="4693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Ganó catorce carreras en total, un récord para la serie.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0E96A328-FE11-476F-ACD6-8C6E50B01EF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58" r="12631"/>
          <a:stretch/>
        </p:blipFill>
        <p:spPr>
          <a:xfrm>
            <a:off x="336884" y="1274343"/>
            <a:ext cx="6673516" cy="5058384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2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4560C69D-BAC1-434E-846C-21074186A64A}"/>
              </a:ext>
            </a:extLst>
          </p:cNvPr>
          <p:cNvSpPr/>
          <p:nvPr/>
        </p:nvSpPr>
        <p:spPr>
          <a:xfrm>
            <a:off x="7010399" y="1696114"/>
            <a:ext cx="5185897" cy="40421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Esto incluyó ganar el 1968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Gran Premio de Australia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el Circuito de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Sandown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Internacional en Melbourne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donde derrotó al Ferrari 246t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Chris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Amon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en un 0,1 segundos después de 55 vueltas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los 3,1 kilómetros (1,92 millas)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circuito, el final más cerrado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la historia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del Gran Premio</a:t>
            </a: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 australiano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26AFABEF-320D-4DB3-96CD-6C3E155EF0F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46377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1032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864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438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0B09A1B7-0FD2-43C9-9C5A-D7A0554B9561}"/>
              </a:ext>
            </a:extLst>
          </p:cNvPr>
          <p:cNvSpPr/>
          <p:nvPr/>
        </p:nvSpPr>
        <p:spPr>
          <a:xfrm>
            <a:off x="0" y="465241"/>
            <a:ext cx="12192000" cy="828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1968 la Serie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Tasman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y Gran Premio de Australia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resultarían ser sus últimas grandes victorias antes de su muerte prematura.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9ACB3293-808E-44E8-9AE6-24F64E8A8DE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2" t="14371" r="1870" b="15262"/>
          <a:stretch/>
        </p:blipFill>
        <p:spPr>
          <a:xfrm>
            <a:off x="1716505" y="1507957"/>
            <a:ext cx="8775032" cy="47994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4DFF4AD7-F32E-4723-9F53-75D6ABECEF9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88635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807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0" y="188155"/>
            <a:ext cx="12192000" cy="154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acuerdo con un piloto australiano y el conductor habitual de Series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Tasman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Leo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Geoghegan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, durante su tiempo de inactividad bajo de la serie en 1967,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Clark llegó a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Sydney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, a la casa que Leo comparte con sus padres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su hermano menor Ian "Pete"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Geoghegan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187D47DC-D11B-49F6-B673-4F648AC33443}"/>
              </a:ext>
            </a:extLst>
          </p:cNvPr>
          <p:cNvSpPr/>
          <p:nvPr/>
        </p:nvSpPr>
        <p:spPr>
          <a:xfrm>
            <a:off x="0" y="5929765"/>
            <a:ext cx="12191999" cy="828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Ni Leo, Pete o su padre Tom estaban en casa en ese momento,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sin embargo, la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Sra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Geoghean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(esposa de Tom). 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227ADBCF-B8B7-4E23-A93E-3842D396B8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9353" y="1860884"/>
            <a:ext cx="7264917" cy="38821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883C31AD-B412-44D0-BC9D-4AEE4E43150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576396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46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2552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6577264" y="1070473"/>
            <a:ext cx="561473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realidad al no saber quién era Clark, 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Geoghegan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pensó que él estaba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allí para cortar el césped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le dijo que la cortadora estaba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el cobertizo que podría comenzar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cualquier momento.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4191C773-A963-498C-8AF4-69EA15428EC3}"/>
              </a:ext>
            </a:extLst>
          </p:cNvPr>
          <p:cNvSpPr/>
          <p:nvPr/>
        </p:nvSpPr>
        <p:spPr>
          <a:xfrm>
            <a:off x="6577264" y="4033880"/>
            <a:ext cx="5614735" cy="1528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Cuando el trío llegó a casa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un poco más tarde se sorprendieron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al encontrar un Clark, sin camisa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podando su jardín delantero.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09DE2A3C-62E9-46AE-B815-5D70C0AAE20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07" r="12631"/>
          <a:stretch/>
        </p:blipFill>
        <p:spPr>
          <a:xfrm>
            <a:off x="336884" y="878358"/>
            <a:ext cx="6240380" cy="47078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52ADB7F5-9AF4-4894-BD95-87E096D8C81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43912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3852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8186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B546CA4D-E8E6-4B22-9213-4771A9332694}"/>
              </a:ext>
            </a:extLst>
          </p:cNvPr>
          <p:cNvGrpSpPr/>
          <p:nvPr/>
        </p:nvGrpSpPr>
        <p:grpSpPr>
          <a:xfrm>
            <a:off x="2119751" y="495732"/>
            <a:ext cx="7966352" cy="5804361"/>
            <a:chOff x="1025236" y="495732"/>
            <a:chExt cx="7966352" cy="5804361"/>
          </a:xfrm>
        </p:grpSpPr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5236" y="495732"/>
              <a:ext cx="7966352" cy="5804361"/>
            </a:xfrm>
            <a:prstGeom prst="rect">
              <a:avLst/>
            </a:prstGeom>
          </p:spPr>
        </p:pic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BFCEF562-1FEA-4F62-B0E8-560841C01E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077" t="3483" r="12500"/>
            <a:stretch/>
          </p:blipFill>
          <p:spPr>
            <a:xfrm>
              <a:off x="1233055" y="692727"/>
              <a:ext cx="7467600" cy="5447536"/>
            </a:xfrm>
            <a:prstGeom prst="rect">
              <a:avLst/>
            </a:prstGeom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CE605321-F6FE-43C8-8814-5B62C0544602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4976589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0" y="59819"/>
            <a:ext cx="12192000" cy="828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 </a:t>
            </a:r>
            <a:r>
              <a:rPr lang="es-MX" sz="24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lonna MT" panose="04020805060202030203" pitchFamily="82" charset="0"/>
              </a:rPr>
              <a:t>FIA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decretó que a partir de 1966,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las nuevas regulaciones de motor de 3 litros entraría en vigor.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968F78C-C0ED-430F-B25A-419E905E263E}"/>
              </a:ext>
            </a:extLst>
          </p:cNvPr>
          <p:cNvSpPr/>
          <p:nvPr/>
        </p:nvSpPr>
        <p:spPr>
          <a:xfrm>
            <a:off x="4668884" y="4853484"/>
            <a:ext cx="7439912" cy="4693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Los Lotus eran los menos competitivos.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51FB2046-9AB4-4A7C-8A88-E3F6E8CA33F9}"/>
              </a:ext>
            </a:extLst>
          </p:cNvPr>
          <p:cNvSpPr/>
          <p:nvPr/>
        </p:nvSpPr>
        <p:spPr>
          <a:xfrm>
            <a:off x="1" y="1022352"/>
            <a:ext cx="502117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 partir de un motor 2 litros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Coventry-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Climax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en el Lotus 33, Clark no anotó puntos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hasta el GP de Gran Bretaña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un tercer lugar en el siguiente Gran Premio de Holanda 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EC018B95-BA75-4661-81C0-C0C28F286950}"/>
              </a:ext>
            </a:extLst>
          </p:cNvPr>
          <p:cNvSpPr/>
          <p:nvPr/>
        </p:nvSpPr>
        <p:spPr>
          <a:xfrm>
            <a:off x="0" y="3540954"/>
            <a:ext cx="502117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Desde el Gran Premio de Italia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adelante Lotus utilizaba 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motor altamente complejo </a:t>
            </a:r>
          </a:p>
          <a:p>
            <a:pPr algn="ctr">
              <a:lnSpc>
                <a:spcPts val="2800"/>
              </a:lnSpc>
            </a:pPr>
            <a:r>
              <a:rPr lang="es-MX" sz="24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lonna MT" panose="04020805060202030203" pitchFamily="82" charset="0"/>
              </a:rPr>
              <a:t>BRM H16 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el coche Lotus 43,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 el que Clark ganó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Gran Premio de Estados Unidos 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67843F35-0472-42CC-94B9-05947C21AB87}"/>
              </a:ext>
            </a:extLst>
          </p:cNvPr>
          <p:cNvSpPr/>
          <p:nvPr/>
        </p:nvSpPr>
        <p:spPr>
          <a:xfrm>
            <a:off x="0" y="5963312"/>
            <a:ext cx="12192000" cy="828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También se colgó otro segundo lugar en la Indianápolis 500 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esta vez detrás de Graham Hill.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D4A9D207-4105-48DB-A5A7-A2F5735818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9511" y="887834"/>
            <a:ext cx="6433388" cy="39008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061A4B5E-321B-4744-BE3A-9457F2AAD99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54587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956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694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8922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7622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8652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  <p:bldP spid="8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156C7DA3-2C31-4CB3-936F-4888F8DE5AA7}"/>
              </a:ext>
            </a:extLst>
          </p:cNvPr>
          <p:cNvSpPr/>
          <p:nvPr/>
        </p:nvSpPr>
        <p:spPr>
          <a:xfrm>
            <a:off x="0" y="319403"/>
            <a:ext cx="12192000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Durante 1967 Lotus y Clark utilizan tres coches y motores completamente diferentes.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BCE13F26-3D33-49C4-902A-B371818AEC59}"/>
              </a:ext>
            </a:extLst>
          </p:cNvPr>
          <p:cNvSpPr/>
          <p:nvPr/>
        </p:nvSpPr>
        <p:spPr>
          <a:xfrm>
            <a:off x="7170816" y="1954245"/>
            <a:ext cx="5021177" cy="29649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Lotus 43 se comportó mal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la apertura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del Gran Premio de Sudáfrica ,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por lo que Clark utilizó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un viejo Lotus 33 en el siguiente Gran Premio de Mónaco 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se retiró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porque la suspensión fracaso.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99ED1FC9-F0AF-40FD-92CD-6B6E4C54994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56" r="12807"/>
          <a:stretch/>
        </p:blipFill>
        <p:spPr>
          <a:xfrm>
            <a:off x="368966" y="857250"/>
            <a:ext cx="6833937" cy="51435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306CA5FE-4E7E-482B-B074-523E37523099}"/>
              </a:ext>
            </a:extLst>
          </p:cNvPr>
          <p:cNvSpPr/>
          <p:nvPr/>
        </p:nvSpPr>
        <p:spPr>
          <a:xfrm>
            <a:off x="-1" y="6164561"/>
            <a:ext cx="12192001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Lotus entonces comenzó su fructífera asociación con Ford-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Cosworth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C91DA3DB-AA1F-4158-A992-AEA70B09B48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00999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58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4882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3906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8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E33C27A7-DB3C-4933-A259-DBD7B406C6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748" y="343235"/>
            <a:ext cx="10160000" cy="50165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B2A70A26-1811-4F38-AE55-CAF379D2933A}"/>
              </a:ext>
            </a:extLst>
          </p:cNvPr>
          <p:cNvSpPr/>
          <p:nvPr/>
        </p:nvSpPr>
        <p:spPr>
          <a:xfrm>
            <a:off x="27612" y="268365"/>
            <a:ext cx="12164388" cy="515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Actuaciones notables</a:t>
            </a:r>
            <a:endParaRPr lang="es-MX" sz="2800" dirty="0">
              <a:ln w="19050"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85A647D-C00A-4F8A-BE0A-65AAA73C5C17}"/>
              </a:ext>
            </a:extLst>
          </p:cNvPr>
          <p:cNvSpPr/>
          <p:nvPr/>
        </p:nvSpPr>
        <p:spPr>
          <a:xfrm rot="336896">
            <a:off x="19592" y="5377780"/>
            <a:ext cx="12164388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Jim Clark en el circuito de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Nürburgring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1965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D89C0A0C-3393-4B4B-9EB1-5AF15EA0134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25677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304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732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C9D8A0BA-581A-456C-8ECA-C0CAB9502F6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8" t="7030"/>
          <a:stretch/>
        </p:blipFill>
        <p:spPr>
          <a:xfrm>
            <a:off x="166258" y="292316"/>
            <a:ext cx="11859484" cy="63463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3A081DBF-4305-4EFE-A05E-2EB03CBDD03B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0480068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0" y="59819"/>
            <a:ext cx="12192000" cy="1187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Su primer coche, el Lotus 49 ofrece el más exitoso motor de F1 en la historia,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Ford-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Cosworth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  <a:r>
              <a:rPr lang="es-MX" sz="24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lonna MT" panose="04020805060202030203" pitchFamily="82" charset="0"/>
              </a:rPr>
              <a:t>DFV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, ganó su primera carrera en el Gran Premio de Holanda , impulsado por Clark.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2E3E6B50-B211-4B7B-83A3-ED9DECE9F38B}"/>
              </a:ext>
            </a:extLst>
          </p:cNvPr>
          <p:cNvSpPr/>
          <p:nvPr/>
        </p:nvSpPr>
        <p:spPr>
          <a:xfrm>
            <a:off x="0" y="1582354"/>
            <a:ext cx="5839325" cy="154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Ganó con ella de nuevo </a:t>
            </a: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grandes premios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los británicos , Estados Unidos y México;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y, en enero de 1968,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el Gran Premio de Sudáfrica 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91C1E33A-E3C4-46C8-AF0A-6EACBD4ACB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9" y="1225884"/>
            <a:ext cx="5759115" cy="43139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48D4B2DA-89EA-41A0-B972-8EE477C7CFB0}"/>
              </a:ext>
            </a:extLst>
          </p:cNvPr>
          <p:cNvSpPr/>
          <p:nvPr/>
        </p:nvSpPr>
        <p:spPr>
          <a:xfrm>
            <a:off x="0" y="3271146"/>
            <a:ext cx="5839326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Después de iniciar 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la octava posición de la parrilla,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Clark pasó todos los coches delante de él, incluyendo a los primeros líderes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Graham Hill 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513FB1E-7BA8-48F4-9284-DC039FE219CB}"/>
              </a:ext>
            </a:extLst>
          </p:cNvPr>
          <p:cNvSpPr/>
          <p:nvPr/>
        </p:nvSpPr>
        <p:spPr>
          <a:xfrm>
            <a:off x="0" y="5610387"/>
            <a:ext cx="12192000" cy="1187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Con la lluvia cayendo… c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erca de 17 vueltas en la carrera</a:t>
            </a: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 más difícil que nunca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,,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Clark no sólo habían rodado todo el campo a excepción de Bruce McLaren 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pero eran casi cinco minutos por delante de McLaren y su Cooper.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D74D14CE-2E05-49E8-B723-069258FBB48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36829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8554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3478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9936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3002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692C00DA-9F54-4C5B-9C42-6EA45AD933C9}"/>
              </a:ext>
            </a:extLst>
          </p:cNvPr>
          <p:cNvSpPr/>
          <p:nvPr/>
        </p:nvSpPr>
        <p:spPr>
          <a:xfrm>
            <a:off x="0" y="278572"/>
            <a:ext cx="12191999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Esta sería la primera de las siete victorias de Clark y el equipo Lotus de ese año.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0A8F93C9-5EFE-4577-9A3B-D9862CC8CC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614" y="868782"/>
            <a:ext cx="8702842" cy="4895349"/>
          </a:xfrm>
          <a:prstGeom prst="rect">
            <a:avLst/>
          </a:prstGeom>
          <a:ln w="127000" cap="rnd">
            <a:solidFill>
              <a:schemeClr val="accent6">
                <a:lumMod val="75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405A6E56-832B-42C0-9DD4-3B9AC2FF34AC}"/>
              </a:ext>
            </a:extLst>
          </p:cNvPr>
          <p:cNvSpPr/>
          <p:nvPr/>
        </p:nvSpPr>
        <p:spPr>
          <a:xfrm>
            <a:off x="-1" y="5899142"/>
            <a:ext cx="12192000" cy="828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el 1967 El Gran Premio de Italia en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Monza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después de salir desde la pole,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Clark fue líder en su Lotus 49 (chasis R2), cuando un neumático se pinchó.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829FEB29-AC08-49DC-B032-3AD0EDBC51B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505689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968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6426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97CE39CB-8347-46BD-A5BC-4A58990D5E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368" y="878305"/>
            <a:ext cx="7192210" cy="5394158"/>
          </a:xfrm>
          <a:prstGeom prst="ellipse">
            <a:avLst/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84230871-9279-48A3-B9BD-02E9D937792F}"/>
              </a:ext>
            </a:extLst>
          </p:cNvPr>
          <p:cNvSpPr/>
          <p:nvPr/>
        </p:nvSpPr>
        <p:spPr>
          <a:xfrm>
            <a:off x="0" y="40855"/>
            <a:ext cx="12192000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Él perdió una vuelta entera… el tiempo que la rueda fue cambiada en los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pits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BB3C8096-DC30-4C38-92AA-970F9842F123}"/>
              </a:ext>
            </a:extLst>
          </p:cNvPr>
          <p:cNvSpPr/>
          <p:nvPr/>
        </p:nvSpPr>
        <p:spPr>
          <a:xfrm>
            <a:off x="7539788" y="541083"/>
            <a:ext cx="4652212" cy="3341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Al Reincorporarse,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Clark arrancó de nuevo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 través del campo,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reduciendo progresivamente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récord de vuelta y, finalmente, igualando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su tiempo de la pole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1m 28.5s, para recuperar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 vuelta perdida y el plomo.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03950AB-CA09-4609-8B70-36D0D6D03AF8}"/>
              </a:ext>
            </a:extLst>
          </p:cNvPr>
          <p:cNvSpPr/>
          <p:nvPr/>
        </p:nvSpPr>
        <p:spPr>
          <a:xfrm>
            <a:off x="7074568" y="3925962"/>
            <a:ext cx="5117432" cy="29649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Fue por delante de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Brabham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Surtees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iniciar la última vuelta,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pero su coche no había sido llenado con suficiente combustible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para un rendimiento tal: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se quebró, y finalmente se deslizó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través de la línea de meta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tercer lugar.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2AF3418-BDBB-4DED-BAFD-3316F469332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84738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496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562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7044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0E1D9118-7F01-45D7-9E7C-2340300455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6358" y="1453958"/>
            <a:ext cx="7929614" cy="39648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1E984CFA-24EB-4B42-B991-32E802C2E28E}"/>
              </a:ext>
            </a:extLst>
          </p:cNvPr>
          <p:cNvSpPr/>
          <p:nvPr/>
        </p:nvSpPr>
        <p:spPr>
          <a:xfrm>
            <a:off x="0" y="236281"/>
            <a:ext cx="1219199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la victoria de Indianápolis 500, Clark llegó a 190 de las 200 vueltas,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 una velocidad media sin precedentes de más de 150 millas por hora (240 km / h), para convertirse en el primer no estadounidense en casi medio siglo en ganar la famosa carrera 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32ECF046-BAD8-419E-AB6A-583CD599DCC5}"/>
              </a:ext>
            </a:extLst>
          </p:cNvPr>
          <p:cNvSpPr/>
          <p:nvPr/>
        </p:nvSpPr>
        <p:spPr>
          <a:xfrm>
            <a:off x="0" y="1997986"/>
            <a:ext cx="3946358" cy="29649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1963 y 1965 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Jim Clark igualó el registro de Alberto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Ascari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…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registro de más alto porcentaje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posibles puntos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para el campeonato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una temporada (100%).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70C17B18-47AA-4198-8992-C6B1C7726CCB}"/>
              </a:ext>
            </a:extLst>
          </p:cNvPr>
          <p:cNvSpPr/>
          <p:nvPr/>
        </p:nvSpPr>
        <p:spPr>
          <a:xfrm>
            <a:off x="-1" y="5724131"/>
            <a:ext cx="12191999" cy="810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Que conduce 71,47% de las vueltas en 1963 , Jim Clark tiene el récord de más alto porcentaje de vueltas a la cabeza en una temporada 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1F193E03-7FB2-4952-84C4-12625A72510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5333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6488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6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4362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9168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Jim Clark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2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 </a:t>
            </a: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Mix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18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40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263A0AC4-E044-4568-9014-20F7ED4A14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8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669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3325</TotalTime>
  <Words>1606</Words>
  <Application>Microsoft Office PowerPoint</Application>
  <PresentationFormat>Panorámica</PresentationFormat>
  <Paragraphs>201</Paragraphs>
  <Slides>29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29</vt:i4>
      </vt:variant>
    </vt:vector>
  </HeadingPairs>
  <TitlesOfParts>
    <vt:vector size="42" baseType="lpstr">
      <vt:lpstr>Algerian</vt:lpstr>
      <vt:lpstr>Arial</vt:lpstr>
      <vt:lpstr>Arial Narrow</vt:lpstr>
      <vt:lpstr>Calibri</vt:lpstr>
      <vt:lpstr>Calibri Light</vt:lpstr>
      <vt:lpstr>Colonna MT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(F1a)  1963 y 1965  Jim Clarck   2ª parte de 4  1840</dc:title>
  <dc:creator>Emilio M Aguilar P</dc:creator>
  <cp:lastModifiedBy>Eagle's nest</cp:lastModifiedBy>
  <cp:revision>331</cp:revision>
  <dcterms:created xsi:type="dcterms:W3CDTF">2016-12-14T02:11:45Z</dcterms:created>
  <dcterms:modified xsi:type="dcterms:W3CDTF">2017-07-01T04:28:59Z</dcterms:modified>
</cp:coreProperties>
</file>