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582" r:id="rId2"/>
    <p:sldId id="583" r:id="rId3"/>
    <p:sldId id="684" r:id="rId4"/>
    <p:sldId id="688" r:id="rId5"/>
    <p:sldId id="689" r:id="rId6"/>
    <p:sldId id="690" r:id="rId7"/>
    <p:sldId id="691" r:id="rId8"/>
    <p:sldId id="693" r:id="rId9"/>
    <p:sldId id="695" r:id="rId10"/>
    <p:sldId id="697" r:id="rId11"/>
    <p:sldId id="829" r:id="rId12"/>
    <p:sldId id="699" r:id="rId13"/>
    <p:sldId id="701" r:id="rId14"/>
    <p:sldId id="703" r:id="rId15"/>
    <p:sldId id="705" r:id="rId16"/>
    <p:sldId id="827" r:id="rId17"/>
    <p:sldId id="707" r:id="rId18"/>
    <p:sldId id="709" r:id="rId19"/>
    <p:sldId id="711" r:id="rId20"/>
    <p:sldId id="714" r:id="rId21"/>
    <p:sldId id="830" r:id="rId22"/>
    <p:sldId id="712" r:id="rId23"/>
    <p:sldId id="715" r:id="rId24"/>
    <p:sldId id="717" r:id="rId25"/>
    <p:sldId id="719" r:id="rId26"/>
    <p:sldId id="826" r:id="rId27"/>
    <p:sldId id="535" r:id="rId28"/>
    <p:sldId id="260" r:id="rId29"/>
    <p:sldId id="280" r:id="rId3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58363-8C7E-4D10-86B0-8079C85F3879}" type="datetimeFigureOut">
              <a:rPr lang="es-MX" smtClean="0"/>
              <a:t>01/07/2017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E9EF5-2B6B-4487-B96C-188970CF265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688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2B771-762F-4B99-B815-826AA178056C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80A4-7AF1-42B6-8CB8-9A102E0C2009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1E05-FCDD-4317-89F1-704449109CDC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39E43-F2D8-4A4C-AD3A-83496E461AF7}" type="datetime1">
              <a:rPr lang="es-MX" smtClean="0"/>
              <a:t>01/07/2017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79C3F-EEC6-4939-8674-A6861D711179}" type="datetime1">
              <a:rPr lang="es-MX" smtClean="0"/>
              <a:t>01/07/2017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CB605-2BBF-4A8D-82C1-A79B01195E8E}" type="datetime1">
              <a:rPr lang="es-MX" smtClean="0"/>
              <a:t>01/07/2017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B73B-8062-474F-8FE8-1AB576317E24}" type="datetime1">
              <a:rPr lang="es-MX" smtClean="0"/>
              <a:t>01/07/2017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CDA3-0DE7-487A-8985-A975432867FF}" type="datetime1">
              <a:rPr lang="es-MX" smtClean="0"/>
              <a:t>01/07/2017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8B63-91BB-4CB6-B62A-AFAC378BB0BE}" type="datetime1">
              <a:rPr lang="es-MX" smtClean="0"/>
              <a:t>01/07/2017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7018C-D993-434A-8040-F43D02BD452A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703D8-A6BC-4E63-8A46-55BE2579F294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21216-476E-40F1-90FC-D48A51933FD8}" type="datetime1">
              <a:rPr lang="es-MX" smtClean="0"/>
              <a:t>01/07/2017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11" Type="http://schemas.openxmlformats.org/officeDocument/2006/relationships/audio" Target="../media/audio1.wav"/><Relationship Id="rId5" Type="http://schemas.openxmlformats.org/officeDocument/2006/relationships/image" Target="../media/image4.jpg"/><Relationship Id="rId10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2000" t="2000" r="2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973459" y="159513"/>
            <a:ext cx="4717667" cy="36583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3AC4B552-4705-4A60-8140-D5E4C9151A56}"/>
              </a:ext>
            </a:extLst>
          </p:cNvPr>
          <p:cNvSpPr txBox="1"/>
          <p:nvPr/>
        </p:nvSpPr>
        <p:spPr>
          <a:xfrm>
            <a:off x="8013904" y="5114776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01F80EAF-DA1E-4752-860B-823406D9E0D9}"/>
              </a:ext>
            </a:extLst>
          </p:cNvPr>
          <p:cNvSpPr/>
          <p:nvPr/>
        </p:nvSpPr>
        <p:spPr>
          <a:xfrm>
            <a:off x="1433151" y="508000"/>
            <a:ext cx="4990737" cy="5859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248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cs typeface="Arial"/>
              </a:rPr>
              <a:t>1ª parte de 4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"/>
            <a:lum/>
          </a:blip>
          <a:srcRect/>
          <a:stretch>
            <a:fillRect l="2000" t="2000" r="44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4FD2538-ED9C-4928-A2AB-2FB4541876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6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13" y="148247"/>
            <a:ext cx="6557601" cy="6548678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785814"/>
            <a:ext cx="4470400" cy="37396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501062" y="3521069"/>
            <a:ext cx="2347465" cy="43656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1ª parte de 4</a:t>
            </a: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im Clark Medley 1-Eaglenest.wav"/>
          </p:stSnd>
        </p:sndAc>
      </p:transition>
    </mc:Choice>
    <mc:Fallback xmlns="">
      <p:transition spd="slow" advClick="0" advTm="0">
        <p:fade/>
        <p:sndAc>
          <p:stSnd>
            <p:snd r:embed="rId11" name="Jim Clark Medley 1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4402D92E-5ECD-4676-BB3D-39170E856297}"/>
              </a:ext>
            </a:extLst>
          </p:cNvPr>
          <p:cNvGrpSpPr/>
          <p:nvPr/>
        </p:nvGrpSpPr>
        <p:grpSpPr>
          <a:xfrm>
            <a:off x="235527" y="551150"/>
            <a:ext cx="4516560" cy="5804361"/>
            <a:chOff x="330755" y="551150"/>
            <a:chExt cx="4421332" cy="5804361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B6DC888C-EE40-4FDA-ACD2-E6830B3BA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929" y="689811"/>
              <a:ext cx="4323158" cy="5518484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5" y="551150"/>
              <a:ext cx="4421332" cy="5804361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752087" y="2404675"/>
            <a:ext cx="7439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Nacido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James Clark, Jr. 4 de marzo de 1936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Fife , Escocia, Reino Unido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Nacionalidad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Escoces (</a:t>
            </a: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Britanico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)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Fórmula Uno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 del Campeonato Mundial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E473E25-DD56-469A-B51E-24455E35A340}"/>
              </a:ext>
            </a:extLst>
          </p:cNvPr>
          <p:cNvSpPr/>
          <p:nvPr/>
        </p:nvSpPr>
        <p:spPr>
          <a:xfrm>
            <a:off x="1171385" y="6334436"/>
            <a:ext cx="2672526" cy="4693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Jim Clark en 1965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2B2A365-1468-4D6B-9B39-51330594E716}"/>
              </a:ext>
            </a:extLst>
          </p:cNvPr>
          <p:cNvSpPr/>
          <p:nvPr/>
        </p:nvSpPr>
        <p:spPr>
          <a:xfrm>
            <a:off x="6670347" y="1324895"/>
            <a:ext cx="3219151" cy="5924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6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Jim Clark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ED93819-EEDD-4173-BE5B-9544D9085B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420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22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94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62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124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1090862" y="871991"/>
            <a:ext cx="5005137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Período de actividad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1960 – 1968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equipos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Lotus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Entradas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73 (72 aperturas)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Campeonatos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2 ( 1963 , 1965 )</a:t>
            </a:r>
          </a:p>
          <a:p>
            <a:pPr algn="ctr">
              <a:lnSpc>
                <a:spcPts val="2800"/>
              </a:lnSpc>
            </a:pPr>
            <a:endParaRPr lang="es-ES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victorias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25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A8520E70-9659-419D-A9B1-AD10512CDA22}"/>
              </a:ext>
            </a:extLst>
          </p:cNvPr>
          <p:cNvGrpSpPr/>
          <p:nvPr/>
        </p:nvGrpSpPr>
        <p:grpSpPr>
          <a:xfrm>
            <a:off x="7106654" y="551150"/>
            <a:ext cx="3593432" cy="5804361"/>
            <a:chOff x="8293768" y="551150"/>
            <a:chExt cx="3593432" cy="580436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3768" y="551150"/>
              <a:ext cx="3593432" cy="5804361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8C701C85-6E1E-47F7-B57B-97816999A5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49"/>
            <a:stretch/>
          </p:blipFill>
          <p:spPr>
            <a:xfrm>
              <a:off x="8413506" y="705852"/>
              <a:ext cx="3351225" cy="5502443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0E1D4202-9E45-451F-8FB1-F7F46DA9D71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299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74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26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358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8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384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752087" y="348575"/>
            <a:ext cx="7439912" cy="6196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latin typeface="CommercialScript BT" panose="03030803040807090C04" pitchFamily="66" charset="2"/>
              </a:rPr>
              <a:t>Podios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32 </a:t>
            </a:r>
          </a:p>
          <a:p>
            <a:pPr lvl="0" algn="ctr">
              <a:lnSpc>
                <a:spcPts val="2800"/>
              </a:lnSpc>
            </a:pPr>
            <a:endParaRPr lang="es-MX" sz="2800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Puntos en su carrera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255 (274)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40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endParaRPr lang="es-MX" sz="40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33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Vueltas rápidas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28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Primera entrada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1960 Gran Premio de Holanda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Primera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1962 Gran Premio de Bélgica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EB5DA25B-E52E-4415-8570-7CE187B8C51F}"/>
              </a:ext>
            </a:extLst>
          </p:cNvPr>
          <p:cNvGrpSpPr/>
          <p:nvPr/>
        </p:nvGrpSpPr>
        <p:grpSpPr>
          <a:xfrm>
            <a:off x="330755" y="551150"/>
            <a:ext cx="4421332" cy="5804361"/>
            <a:chOff x="330755" y="551150"/>
            <a:chExt cx="4421332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02B832F-3C44-4A64-B68E-0C6B07F608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928" y="687805"/>
              <a:ext cx="4219977" cy="5552574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5" y="551150"/>
              <a:ext cx="4421332" cy="5804361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C2F6B7C6-112B-42DA-8740-EECFDD60A0F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8569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4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5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602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6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176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8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702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3625" y="1599857"/>
            <a:ext cx="7221606" cy="4760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Última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1968 Gran Premio de Sudáfrica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Última entrada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1968 Gran Premio de Sudáfrica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Falleció 	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7 de abril de 1968 (32 años) </a:t>
            </a:r>
          </a:p>
          <a:p>
            <a:pPr lvl="0"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, Baden-</a:t>
            </a:r>
            <a:r>
              <a:rPr lang="es-MX" sz="2800" dirty="0" err="1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Wurttemberg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, 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Alemania Occidental</a:t>
            </a:r>
          </a:p>
          <a:p>
            <a:pPr lvl="0" algn="ctr">
              <a:lnSpc>
                <a:spcPts val="2800"/>
              </a:lnSpc>
            </a:pPr>
            <a:endParaRPr lang="es-ES" sz="2800" dirty="0">
              <a:ln w="19050">
                <a:solidFill>
                  <a:srgbClr val="FFC000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ES" sz="40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Apodo</a:t>
            </a:r>
          </a:p>
          <a:p>
            <a:pPr lvl="0" algn="ctr">
              <a:lnSpc>
                <a:spcPts val="2800"/>
              </a:lnSpc>
            </a:pPr>
            <a:r>
              <a:rPr lang="es-ES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‘El Escoces Volador’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C72151CC-42AC-42ED-9DFC-166F6390CAC9}"/>
              </a:ext>
            </a:extLst>
          </p:cNvPr>
          <p:cNvGrpSpPr/>
          <p:nvPr/>
        </p:nvGrpSpPr>
        <p:grpSpPr>
          <a:xfrm>
            <a:off x="7357192" y="551150"/>
            <a:ext cx="4421332" cy="5804361"/>
            <a:chOff x="330755" y="551150"/>
            <a:chExt cx="4421332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C614F81-A72D-4D1C-B12A-BFB63C03BD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060" y="673768"/>
              <a:ext cx="4175066" cy="5568690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B2460F4-948D-43F7-90D2-ABCD18772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5" y="551150"/>
              <a:ext cx="4421332" cy="5804361"/>
            </a:xfrm>
            <a:prstGeom prst="rect">
              <a:avLst/>
            </a:prstGeom>
          </p:spPr>
        </p:pic>
      </p:grpSp>
      <p:sp>
        <p:nvSpPr>
          <p:cNvPr id="7" name="CuadroTexto 6">
            <a:extLst>
              <a:ext uri="{FF2B5EF4-FFF2-40B4-BE49-F238E27FC236}">
                <a16:creationId xmlns:a16="http://schemas.microsoft.com/office/drawing/2014/main" id="{D81BFBA1-493C-4129-8791-1C0526535D5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51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762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24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71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362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548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6788727" y="554929"/>
            <a:ext cx="5403271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James Clark,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OBE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4 marzo 1936-7 abril 1968,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conocido como Jim Clark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un piloto de Fórmula Uno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carreras británicas de Escocia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ganó dos campeonatos del mundo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1963 y 1965.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0664E9E-C0A7-4E40-8195-CE6AAF3B73BF}"/>
              </a:ext>
            </a:extLst>
          </p:cNvPr>
          <p:cNvSpPr/>
          <p:nvPr/>
        </p:nvSpPr>
        <p:spPr>
          <a:xfrm>
            <a:off x="4017807" y="4049931"/>
            <a:ext cx="4173310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un conductor versátil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compitió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los coches deportivos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coches de turismo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Indianápolis 500,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ganó en 1965.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4D48054-2ACC-414F-9466-E755F57A5D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06" y="4239486"/>
            <a:ext cx="3645890" cy="2050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311B5A4-F1C2-439F-BDA6-C740CBE6DB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247119"/>
            <a:ext cx="6439406" cy="3775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38F7FF8-FBF4-4EF4-9CD5-D81FED55DC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116" y="4239486"/>
            <a:ext cx="3674544" cy="2066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2171F5A-93BD-478B-BBD4-7FAC554DBB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047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90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386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310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2382969" y="198358"/>
            <a:ext cx="7439912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le relaciona particularmente con la marca Lotus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4322289-1F06-485B-B7BE-1FC9B74C5503}"/>
              </a:ext>
            </a:extLst>
          </p:cNvPr>
          <p:cNvSpPr/>
          <p:nvPr/>
        </p:nvSpPr>
        <p:spPr>
          <a:xfrm>
            <a:off x="-18" y="5892580"/>
            <a:ext cx="12192018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Falleció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1968,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accidente de automovilismo de Fórmula 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Alemania,.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C01FBFA-2D6C-4F4C-A139-697770B8D8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38" y="-69275"/>
            <a:ext cx="10056976" cy="56570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E00B9AF-CA00-42C6-9C08-BBC349E28CA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492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63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902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EFF8086-F78B-41B8-BDA2-3DCF926ED8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1497001"/>
            <a:ext cx="5632751" cy="41215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856BA87-7BC5-45E3-A8F1-DF18D4574D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39" y="1423557"/>
            <a:ext cx="5749642" cy="4312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42939"/>
            <a:ext cx="121919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momento de su muerte, había ganado más carreras de Gran Premio (25)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logrado más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Grand Prix (33)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cualquier otro piloto.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697BBFB-331F-481E-B961-794108BC979E}"/>
              </a:ext>
            </a:extLst>
          </p:cNvPr>
          <p:cNvSpPr/>
          <p:nvPr/>
        </p:nvSpPr>
        <p:spPr>
          <a:xfrm>
            <a:off x="0" y="5920300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2009,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The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Times coloca A Clark en la parte superior de una lista de pilotos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lo mejor en la historia de la Fórmula Uno.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49EB8D7-2BB2-4BD0-A25E-CA32738AAAF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3178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78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77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758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55402" y="170659"/>
            <a:ext cx="12136598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Primeros años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83F633B-5B9B-494E-8BD1-7DE9337AFE1B}"/>
              </a:ext>
            </a:extLst>
          </p:cNvPr>
          <p:cNvSpPr/>
          <p:nvPr/>
        </p:nvSpPr>
        <p:spPr>
          <a:xfrm>
            <a:off x="-14" y="5934146"/>
            <a:ext cx="12192013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James Clark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nació en una familia de agricultores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House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Farm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de Fife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hijo menor de cinco, y el único chico.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5E731E8-9344-4F7A-A8C7-AEDE3B079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75" y="0"/>
            <a:ext cx="9981422" cy="5614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6A75C48-66CB-46D3-A536-91EB981E77B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206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978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97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7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58C0175-3E59-47B5-8DCD-A9385F69C4BF}"/>
              </a:ext>
            </a:extLst>
          </p:cNvPr>
          <p:cNvGrpSpPr/>
          <p:nvPr/>
        </p:nvGrpSpPr>
        <p:grpSpPr>
          <a:xfrm>
            <a:off x="1842653" y="537297"/>
            <a:ext cx="8562110" cy="5804361"/>
            <a:chOff x="1856508" y="495732"/>
            <a:chExt cx="8562110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94D8071D-A381-4B64-A037-79EEEC0E8B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30"/>
            <a:stretch/>
          </p:blipFill>
          <p:spPr>
            <a:xfrm>
              <a:off x="2032000" y="678870"/>
              <a:ext cx="8128000" cy="551815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6508" y="495732"/>
              <a:ext cx="8562110" cy="5804361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68A60027-AA55-452C-AC33-E49616CC476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7010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550727" y="378465"/>
            <a:ext cx="4641272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1942 la familia se trasladó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Edington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a la Granja de Red, cerca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Berwickshire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frontera.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0190E32-13AD-4D3A-BE50-B92DFCC4959A}"/>
              </a:ext>
            </a:extLst>
          </p:cNvPr>
          <p:cNvSpPr/>
          <p:nvPr/>
        </p:nvSpPr>
        <p:spPr>
          <a:xfrm>
            <a:off x="7550727" y="2415066"/>
            <a:ext cx="4641272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educado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las escuelas primarias,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primero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Chirnside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los siguientes tres años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estudio preparatoria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Clifton Hall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School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cerca de Edimburgo,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enviado a la Escuela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Loretto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Mejillones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cerca de Edimburgo.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3BF632A-A8CB-4967-BA8B-B25B8A8E59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4" r="12839"/>
          <a:stretch/>
        </p:blipFill>
        <p:spPr>
          <a:xfrm>
            <a:off x="358751" y="651167"/>
            <a:ext cx="7313961" cy="55695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62C82A5-6ACB-48BE-ABA9-3376513428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7876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82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52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4" y="253781"/>
            <a:ext cx="12192013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Aunque sus padres se opusieron a la idea, Clark comenzó su propia competición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reunión del camino y la subida de la colina con eventos que impulsaban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propia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Sunbeam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-Talbot , y demostró ser un competidor temible desde el principio.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D78F69F-8860-4E11-A89D-FA8B46C169AC}"/>
              </a:ext>
            </a:extLst>
          </p:cNvPr>
          <p:cNvSpPr/>
          <p:nvPr/>
        </p:nvSpPr>
        <p:spPr>
          <a:xfrm>
            <a:off x="-18" y="2567478"/>
            <a:ext cx="289562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16 de junio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1956,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su primer evento,  estaba detrás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volante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un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DKW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Sonderklasse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Crimond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Escocia.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C7F3B86-0FA2-43E2-B87D-ADCB65EC2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8" y="1549112"/>
            <a:ext cx="8970048" cy="504565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99ECFD9-91C9-4452-A8FC-F62D9C56FA0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8402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892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08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184510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1958, Clark estaba manejando para el equipo local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Border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Reivers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carreras de Jaguar D-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type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Porsche en eventos nacionales… ganando 18 carreras.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6E0889A-613D-401B-B347-EB00584D38B3}"/>
              </a:ext>
            </a:extLst>
          </p:cNvPr>
          <p:cNvSpPr/>
          <p:nvPr/>
        </p:nvSpPr>
        <p:spPr>
          <a:xfrm>
            <a:off x="0" y="5906434"/>
            <a:ext cx="1219199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continuación, en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Boxing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Day de 1958,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corrió contra el hombre que lo lanzaría al estrellato.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6CC8C10-F8A5-4258-AE8C-FBD3FA112E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582" y="1246909"/>
            <a:ext cx="7758545" cy="4364181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89DAA09-D3B5-469B-9B10-7A3EE9080C3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0293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784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876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332507" y="198369"/>
            <a:ext cx="3934704" cy="2264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Conducir un Lotus Elite , que terminó segundo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Colin Chapman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GT 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10 vueltas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449D907-0E29-437D-9591-0B1C72E67E11}"/>
              </a:ext>
            </a:extLst>
          </p:cNvPr>
          <p:cNvSpPr/>
          <p:nvPr/>
        </p:nvSpPr>
        <p:spPr>
          <a:xfrm>
            <a:off x="332507" y="2955398"/>
            <a:ext cx="3934704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1959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condujo un Lotus Elite, terminando décimo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asoció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John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Whitmore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Bruce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Halford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Lister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Jaguar,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ganando la subida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colina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Bo'ness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DD76077-202F-42B1-B98C-C872FE001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581" y="1100137"/>
            <a:ext cx="7620000" cy="4657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9AF5E84-F9FA-49FB-86E4-2897DFD5F8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9759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3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528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7319D0D-AF4D-4A32-9482-6242DC065ADB}"/>
              </a:ext>
            </a:extLst>
          </p:cNvPr>
          <p:cNvGrpSpPr/>
          <p:nvPr/>
        </p:nvGrpSpPr>
        <p:grpSpPr>
          <a:xfrm>
            <a:off x="2161308" y="568036"/>
            <a:ext cx="7883236" cy="5791200"/>
            <a:chOff x="3685308" y="1593273"/>
            <a:chExt cx="4835237" cy="3671454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3AE73DD-130B-45CA-98DB-4CD6A67044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0000" y="1714500"/>
              <a:ext cx="4572000" cy="342900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5308" y="1593273"/>
              <a:ext cx="4835237" cy="3671454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07C448E2-C36B-4A55-A02F-B4212586803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62615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841673" y="1223598"/>
            <a:ext cx="43503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Chapman quedó  suficientemente impresionado como para dar a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paseo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uno de sus coches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Fórmula Júnior.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A2539A5-A21E-4C1C-A502-A30285798759}"/>
              </a:ext>
            </a:extLst>
          </p:cNvPr>
          <p:cNvSpPr/>
          <p:nvPr/>
        </p:nvSpPr>
        <p:spPr>
          <a:xfrm>
            <a:off x="7716981" y="3911365"/>
            <a:ext cx="4475017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"En marzo de 1960,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primera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la Fórmula junior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recién introducida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tuvo lugar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Goodwood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697E139-A741-4984-80FD-BDC6FD7C4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28" y="1062649"/>
            <a:ext cx="8183423" cy="53806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19BB749-FF96-4502-9B7D-01EE10E98F6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2353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53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864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21" y="212217"/>
            <a:ext cx="12192021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“El ganador fue J. Clark (Lotus Ford),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J.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(Cooper BMC) segundo y T. Taylor (Lotus Ford) tercero.”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3528F66-E96C-4667-8CD9-A25CA32DE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5" y="1147325"/>
            <a:ext cx="7703135" cy="4286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EB810D5F-4F47-4F37-B335-2BDC9530EFEC}"/>
              </a:ext>
            </a:extLst>
          </p:cNvPr>
          <p:cNvSpPr/>
          <p:nvPr/>
        </p:nvSpPr>
        <p:spPr>
          <a:xfrm>
            <a:off x="-21" y="5546218"/>
            <a:ext cx="121920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había hecho su aparición a principios de 1959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,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llevándose la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Bandera de cuadros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carrera de una sola vez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Brands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Hatch en el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Boxing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Day,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conduciendo un Gemini-</a:t>
            </a:r>
            <a:r>
              <a:rPr lang="es-MX" sz="24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lonna MT" panose="04020805060202030203" pitchFamily="82" charset="0"/>
              </a:rPr>
              <a:t>BMC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para Graham Warner del garaje,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Chiswick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DBFF506-E817-45CE-8EE0-6E709FAFBA5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438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94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366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03" y="5837157"/>
            <a:ext cx="121921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hizo su debut en la F1 Grand Prix, parcialmente a lo largo de la temporada,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Gran Premio de Holanda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Zandvoort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el 6 de junio de 1960.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7005731-C7ED-4A18-84A9-32CA5F41B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119" y="871494"/>
            <a:ext cx="7273624" cy="48227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0355CE7-9252-481D-A6F9-B2D32402B5E6}"/>
              </a:ext>
            </a:extLst>
          </p:cNvPr>
          <p:cNvSpPr/>
          <p:nvPr/>
        </p:nvSpPr>
        <p:spPr>
          <a:xfrm>
            <a:off x="-108" y="295340"/>
            <a:ext cx="11859594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CommercialScript BT" panose="03030803040807090C04" pitchFamily="66" charset="2"/>
              </a:rPr>
              <a:t>Clark y Lotus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180D296-604D-405E-BFA4-AB077AFA8723}"/>
              </a:ext>
            </a:extLst>
          </p:cNvPr>
          <p:cNvSpPr/>
          <p:nvPr/>
        </p:nvSpPr>
        <p:spPr>
          <a:xfrm>
            <a:off x="9739743" y="2664473"/>
            <a:ext cx="2452253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GP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Alemania 1962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B4B093E-7CD8-4FCE-A11F-225E08B6DC2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159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66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26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448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8277726" y="701499"/>
            <a:ext cx="391055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principio de su carrera, en el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Bélgica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1960 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segunda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Fórmula Uno,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extremadamente rápido y peligroso circuito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 Spa-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Francorchamps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tiene un sabor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realidad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hubo dos accidentes fatales en esa carrera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(Chris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Bristow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Alan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Stacey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D1D422C-187B-4296-B6B2-F3A7C5215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10" y="818146"/>
            <a:ext cx="7926297" cy="5245768"/>
          </a:xfrm>
          <a:prstGeom prst="ellipse">
            <a:avLst/>
          </a:prstGeom>
          <a:ln w="190500" cap="rnd">
            <a:solidFill>
              <a:schemeClr val="accent5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35239E4-8090-4222-AA08-F131C21D81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772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41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F8611577-E930-49CD-81CD-B3DD8D6C59D1}"/>
              </a:ext>
            </a:extLst>
          </p:cNvPr>
          <p:cNvGrpSpPr/>
          <p:nvPr/>
        </p:nvGrpSpPr>
        <p:grpSpPr>
          <a:xfrm>
            <a:off x="997528" y="346364"/>
            <a:ext cx="4128654" cy="6096000"/>
            <a:chOff x="4003964" y="346364"/>
            <a:chExt cx="4128654" cy="60960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7E35D62-5F39-4635-B9F6-9ACB9290E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2305" y="495732"/>
              <a:ext cx="3885765" cy="5804361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3964" y="346364"/>
              <a:ext cx="4128654" cy="6096000"/>
            </a:xfrm>
            <a:prstGeom prst="rect">
              <a:avLst/>
            </a:prstGeom>
          </p:spPr>
        </p:pic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id="{96476336-8FCE-44AF-8C57-B3C0B79EE3BA}"/>
              </a:ext>
            </a:extLst>
          </p:cNvPr>
          <p:cNvGrpSpPr/>
          <p:nvPr/>
        </p:nvGrpSpPr>
        <p:grpSpPr>
          <a:xfrm>
            <a:off x="5486395" y="360218"/>
            <a:ext cx="6040583" cy="6096000"/>
            <a:chOff x="3103418" y="360218"/>
            <a:chExt cx="6040583" cy="60960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C2D23E09-DB03-4942-9A1E-7BD00DDC3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5818" y="561106"/>
              <a:ext cx="5735769" cy="5735769"/>
            </a:xfrm>
            <a:prstGeom prst="rect">
              <a:avLst/>
            </a:prstGeom>
          </p:spPr>
        </p:pic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06462068-C2EC-450B-9A57-100435743A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3418" y="360218"/>
              <a:ext cx="6040583" cy="6096000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E79458-8C06-437B-95B8-77A384074AF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8572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06950C2F-58F2-4DA3-8B40-2123F98C48D1}"/>
              </a:ext>
            </a:extLst>
          </p:cNvPr>
          <p:cNvSpPr/>
          <p:nvPr/>
        </p:nvSpPr>
        <p:spPr>
          <a:xfrm>
            <a:off x="2992596" y="6211237"/>
            <a:ext cx="8869855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… Se retiró en la vuelta 49 por falla en un disco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9BACD9C-BA14-46CB-B663-3568C7D6D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97" y="1085061"/>
            <a:ext cx="8869854" cy="4989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12224"/>
            <a:ext cx="1220578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"Lotus había perdido a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Surtees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ya que había ido a la Isla de Man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hacer algunas carreras en motos Grave,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62373F0-A6B0-4AAF-91C3-614CCF10E602}"/>
              </a:ext>
            </a:extLst>
          </p:cNvPr>
          <p:cNvSpPr/>
          <p:nvPr/>
        </p:nvSpPr>
        <p:spPr>
          <a:xfrm>
            <a:off x="1" y="2318123"/>
            <a:ext cx="29925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 que tuvieron que escoger entre 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Stacey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y Clark,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este último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siendo un sustituto aceptable "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605D710-EB28-496D-92D2-6A150BB5247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9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64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68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348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319399"/>
            <a:ext cx="12191929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fue posteriormente citado en una entrevista de 1964: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ED5EFDE-7DE9-493D-A09A-CD61BC062ABC}"/>
              </a:ext>
            </a:extLst>
          </p:cNvPr>
          <p:cNvSpPr/>
          <p:nvPr/>
        </p:nvSpPr>
        <p:spPr>
          <a:xfrm>
            <a:off x="-4466" y="2698745"/>
            <a:ext cx="5795661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"Yo estaba conduciendo muerto de miedo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más o menos a lo largo de la carrera",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a pesar de que terminó quinto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sumó sus primeros puntos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5D26AA4-C146-4255-8253-E1304EB658A6}"/>
              </a:ext>
            </a:extLst>
          </p:cNvPr>
          <p:cNvSpPr/>
          <p:nvPr/>
        </p:nvSpPr>
        <p:spPr>
          <a:xfrm>
            <a:off x="-1" y="5714659"/>
            <a:ext cx="1219192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año siguiente,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participó en uno de los peores accidentes en la historia de la Fórmula 1.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ACB5687-1BF9-4ECD-B9F8-DA69F96E4C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195" y="1034050"/>
            <a:ext cx="6074942" cy="4577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8353276-06FA-43FB-B994-DA9D410805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445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462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268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4124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55513" y="926099"/>
            <a:ext cx="4739808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1961,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 Gran Premio de Italia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10 de septiembre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Monza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Wolfgang von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su Ferrari chocó con el Lotus de Jim Clark.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1452B8F-28CC-4A61-AEC1-C35A0C670D4B}"/>
              </a:ext>
            </a:extLst>
          </p:cNvPr>
          <p:cNvSpPr/>
          <p:nvPr/>
        </p:nvSpPr>
        <p:spPr>
          <a:xfrm>
            <a:off x="69181" y="3161779"/>
            <a:ext cx="4615114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coche de von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salió despedido sin control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se estrelló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contra una barrera lateral, fatalmente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falleciendo von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Trips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matando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quince espectadores mas.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028763E-FDAC-4026-AE35-F61982940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942" y="824913"/>
            <a:ext cx="6980277" cy="5235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317CA72-3CE5-44BA-81D7-81F372113BA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998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83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94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315200" y="508995"/>
            <a:ext cx="46827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Sus primeros triunfos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del Campeonato Mundial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llegáron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conduciendo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Lotus 25 en 1963,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ganando siete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las diez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Lotus fue uno de los primeros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ganar  el título de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constructores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Campeonato Mundial F1.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B0C7074-2389-4938-B295-576E8D62D547}"/>
              </a:ext>
            </a:extLst>
          </p:cNvPr>
          <p:cNvSpPr/>
          <p:nvPr/>
        </p:nvSpPr>
        <p:spPr>
          <a:xfrm>
            <a:off x="7555831" y="4576393"/>
            <a:ext cx="4580677" cy="190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récord de siete victorias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temporada de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no sería igualada hasta 1984 cuando el francés Alain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Prost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ganó siete carreras para McLaren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386A23A-1803-4F14-915B-160D66CA8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1" r="12878"/>
          <a:stretch/>
        </p:blipFill>
        <p:spPr>
          <a:xfrm>
            <a:off x="332508" y="799945"/>
            <a:ext cx="6975821" cy="5296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786D313-9467-4067-B952-7E08CE084A4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073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92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378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8E4BBB6C-222D-4F6A-ADB7-7919DC5CA052}"/>
              </a:ext>
            </a:extLst>
          </p:cNvPr>
          <p:cNvGrpSpPr/>
          <p:nvPr/>
        </p:nvGrpSpPr>
        <p:grpSpPr>
          <a:xfrm>
            <a:off x="554180" y="495732"/>
            <a:ext cx="11139055" cy="5804361"/>
            <a:chOff x="568035" y="495732"/>
            <a:chExt cx="11139055" cy="5804361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3229278-A12E-4406-9B1F-DA5DDC2DEA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68"/>
            <a:stretch/>
          </p:blipFill>
          <p:spPr>
            <a:xfrm>
              <a:off x="762000" y="684856"/>
              <a:ext cx="10601724" cy="5466562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035" y="495732"/>
              <a:ext cx="11139055" cy="580436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E6E21D36-5261-46E3-B2E1-713B8BE822A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27150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Jim Clark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16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63A0AC4-E044-4568-9014-20F7ED4A1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3296</TotalTime>
  <Words>1032</Words>
  <Application>Microsoft Office PowerPoint</Application>
  <PresentationFormat>Panorámica</PresentationFormat>
  <Paragraphs>231</Paragraphs>
  <Slides>29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Arial</vt:lpstr>
      <vt:lpstr>Arial Narrow</vt:lpstr>
      <vt:lpstr>Calibri</vt:lpstr>
      <vt:lpstr>Calibri Light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1963 y 1965  Jim Clarck   1ª parte de 4  1604</dc:title>
  <dc:creator>Emilio M Aguilar P</dc:creator>
  <cp:lastModifiedBy>Eagle's nest</cp:lastModifiedBy>
  <cp:revision>329</cp:revision>
  <dcterms:created xsi:type="dcterms:W3CDTF">2016-12-14T02:11:45Z</dcterms:created>
  <dcterms:modified xsi:type="dcterms:W3CDTF">2017-07-01T09:18:53Z</dcterms:modified>
</cp:coreProperties>
</file>