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755" r:id="rId3"/>
    <p:sldId id="748" r:id="rId4"/>
    <p:sldId id="583" r:id="rId5"/>
    <p:sldId id="685" r:id="rId6"/>
    <p:sldId id="686" r:id="rId7"/>
    <p:sldId id="691" r:id="rId8"/>
    <p:sldId id="693" r:id="rId9"/>
    <p:sldId id="692" r:id="rId10"/>
    <p:sldId id="694" r:id="rId11"/>
    <p:sldId id="695" r:id="rId12"/>
    <p:sldId id="696" r:id="rId13"/>
    <p:sldId id="697" r:id="rId14"/>
    <p:sldId id="698" r:id="rId15"/>
    <p:sldId id="699" r:id="rId16"/>
    <p:sldId id="700" r:id="rId17"/>
    <p:sldId id="701" r:id="rId18"/>
    <p:sldId id="702" r:id="rId19"/>
    <p:sldId id="703" r:id="rId20"/>
    <p:sldId id="704" r:id="rId21"/>
    <p:sldId id="705" r:id="rId22"/>
    <p:sldId id="706" r:id="rId23"/>
    <p:sldId id="707" r:id="rId24"/>
    <p:sldId id="708" r:id="rId25"/>
    <p:sldId id="709" r:id="rId26"/>
    <p:sldId id="711" r:id="rId27"/>
    <p:sldId id="712" r:id="rId28"/>
    <p:sldId id="713" r:id="rId29"/>
    <p:sldId id="714" r:id="rId30"/>
    <p:sldId id="715" r:id="rId31"/>
    <p:sldId id="717" r:id="rId32"/>
    <p:sldId id="718" r:id="rId33"/>
    <p:sldId id="749" r:id="rId34"/>
    <p:sldId id="719" r:id="rId35"/>
    <p:sldId id="720" r:id="rId36"/>
    <p:sldId id="721" r:id="rId37"/>
    <p:sldId id="722" r:id="rId38"/>
    <p:sldId id="723" r:id="rId39"/>
    <p:sldId id="724" r:id="rId40"/>
    <p:sldId id="725" r:id="rId41"/>
    <p:sldId id="726" r:id="rId42"/>
    <p:sldId id="727" r:id="rId43"/>
    <p:sldId id="728" r:id="rId44"/>
    <p:sldId id="729" r:id="rId45"/>
    <p:sldId id="730" r:id="rId46"/>
    <p:sldId id="731" r:id="rId47"/>
    <p:sldId id="732" r:id="rId48"/>
    <p:sldId id="733" r:id="rId49"/>
    <p:sldId id="734" r:id="rId50"/>
    <p:sldId id="735" r:id="rId51"/>
    <p:sldId id="736" r:id="rId52"/>
    <p:sldId id="737" r:id="rId53"/>
    <p:sldId id="738" r:id="rId54"/>
    <p:sldId id="739" r:id="rId55"/>
    <p:sldId id="740" r:id="rId56"/>
    <p:sldId id="741" r:id="rId57"/>
    <p:sldId id="742" r:id="rId58"/>
    <p:sldId id="743" r:id="rId59"/>
    <p:sldId id="744" r:id="rId60"/>
    <p:sldId id="750" r:id="rId61"/>
    <p:sldId id="745" r:id="rId62"/>
    <p:sldId id="746" r:id="rId63"/>
    <p:sldId id="747" r:id="rId64"/>
    <p:sldId id="754" r:id="rId65"/>
    <p:sldId id="592" r:id="rId66"/>
    <p:sldId id="751" r:id="rId67"/>
    <p:sldId id="535" r:id="rId68"/>
    <p:sldId id="260" r:id="rId69"/>
    <p:sldId id="280" r:id="rId70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NS9F5ub34qDkhmVWJ2Vw==" hashData="fhbr2e8RdgbOm8oSTokasTbQvoMPZLCTmjjqq0mykHuKRxoe6oHvEjJXKpqGJFg1eBpOiQHSx0u2JU8Nxxrf2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278" autoAdjust="0"/>
    <p:restoredTop sz="94660"/>
  </p:normalViewPr>
  <p:slideViewPr>
    <p:cSldViewPr snapToGrid="0">
      <p:cViewPr varScale="1">
        <p:scale>
          <a:sx n="67" d="100"/>
          <a:sy n="67" d="100"/>
        </p:scale>
        <p:origin x="4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FD293-CAB3-47A1-A7C2-475F5CC3E92A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995201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AD8B0-1ECB-4D86-8F4D-7EE2FD4AE4EC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225152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04CE3-B085-433D-A09A-030294A6DEBD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382194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1EE7D-D2CA-4285-B28E-DEEF40A577C3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845082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2F04E-06C6-4236-A075-695A25470E5C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9942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5E5E6-AC20-4A13-9F39-9FDD4B2C7302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2257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ED2B4-2DE2-4E0D-8358-E1289EB0F138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000737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8AEF9-0CE2-4D71-9B6C-FACAE55BA445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2547586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FE31-1178-4A34-AAB5-8BD436A2F3DE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7284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4C75A-0550-4D80-933E-5B34AA82982B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214416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4B28F-223F-4AB8-822F-7CD8A146C82F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688199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3D2AB793-F7D5-4A95-8B52-4A19A96DAAAD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26837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10" Type="http://schemas.openxmlformats.org/officeDocument/2006/relationships/audio" Target="../media/audio2.wav"/><Relationship Id="rId4" Type="http://schemas.openxmlformats.org/officeDocument/2006/relationships/audio" Target="../media/audio2.wav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g"/><Relationship Id="rId4" Type="http://schemas.microsoft.com/office/2007/relationships/hdphoto" Target="../media/hdphoto3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g"/><Relationship Id="rId4" Type="http://schemas.openxmlformats.org/officeDocument/2006/relationships/image" Target="../media/image48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jpg"/><Relationship Id="rId4" Type="http://schemas.openxmlformats.org/officeDocument/2006/relationships/image" Target="../media/image61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jpg"/><Relationship Id="rId4" Type="http://schemas.openxmlformats.org/officeDocument/2006/relationships/image" Target="../media/image6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0.jpg"/><Relationship Id="rId4" Type="http://schemas.openxmlformats.org/officeDocument/2006/relationships/image" Target="../media/image69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5.jpg"/><Relationship Id="rId4" Type="http://schemas.openxmlformats.org/officeDocument/2006/relationships/image" Target="../media/image7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9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2.jpg"/><Relationship Id="rId4" Type="http://schemas.openxmlformats.org/officeDocument/2006/relationships/image" Target="../media/image81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6.jpg"/><Relationship Id="rId4" Type="http://schemas.openxmlformats.org/officeDocument/2006/relationships/image" Target="../media/image85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8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0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2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4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6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8.jp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0.jp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2.jp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4.jp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6.jp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8.jp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0.jp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2.jp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4.jp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6.jp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8.jp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0.jp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2.jpg"/><Relationship Id="rId4" Type="http://schemas.openxmlformats.org/officeDocument/2006/relationships/image" Target="../media/image68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4.jp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6.jp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8.jp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0.jp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1.jp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g"/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4.jp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jpg"/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g"/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9.png"/><Relationship Id="rId5" Type="http://schemas.openxmlformats.org/officeDocument/2006/relationships/image" Target="../media/image138.png"/><Relationship Id="rId4" Type="http://schemas.openxmlformats.org/officeDocument/2006/relationships/image" Target="../media/image137.jpg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0.png"/><Relationship Id="rId10" Type="http://schemas.openxmlformats.org/officeDocument/2006/relationships/image" Target="../media/image1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5.png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7776670B-2205-4E13-BC2E-4A3C5C65F4CC}"/>
              </a:ext>
            </a:extLst>
          </p:cNvPr>
          <p:cNvSpPr txBox="1"/>
          <p:nvPr/>
        </p:nvSpPr>
        <p:spPr>
          <a:xfrm>
            <a:off x="0" y="471946"/>
            <a:ext cx="12191999" cy="1015663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/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Hoy conoceremos la historia de un </a:t>
            </a:r>
            <a:r>
              <a:rPr kumimoji="0" lang="es-ES" sz="2800" b="1" i="0" u="none" strike="noStrike" kern="1200" cap="none" spc="0" normalizeH="0" baseline="0" noProof="0" dirty="0" err="1">
                <a:ln/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Britanico</a:t>
            </a:r>
            <a:r>
              <a:rPr kumimoji="0" lang="es-ES" sz="2800" b="1" i="0" u="none" strike="noStrike" kern="1200" cap="none" spc="0" normalizeH="0" baseline="0" noProof="0" dirty="0">
                <a:ln/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que ascendió en el automovilismo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/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hasta alcanzar la cúspide del campeonato Mundial de la Formula Uno,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/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Grabando su nombre con letras de oro en el automovilismo mundial…</a:t>
            </a:r>
            <a:endParaRPr kumimoji="0" lang="es-MX" sz="2800" b="1" i="0" u="none" strike="noStrike" kern="1200" cap="none" spc="0" normalizeH="0" baseline="0" noProof="0" dirty="0">
              <a:ln/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C552512-E893-461B-B0B6-9CCBB16B98B8}"/>
              </a:ext>
            </a:extLst>
          </p:cNvPr>
          <p:cNvSpPr txBox="1"/>
          <p:nvPr/>
        </p:nvSpPr>
        <p:spPr>
          <a:xfrm>
            <a:off x="2043374" y="3422376"/>
            <a:ext cx="5102943" cy="2657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lnSpc>
                <a:spcPts val="2400"/>
              </a:lnSpc>
              <a:defRPr sz="28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7º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Campeón  Mundial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De Formula Uno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Y Bi-campeón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1962  1968</a:t>
            </a:r>
            <a:endParaRPr kumimoji="0" lang="es-MX" sz="3600" b="1" i="0" u="none" strike="noStrike" kern="1200" cap="none" spc="0" normalizeH="0" baseline="0" noProof="0" dirty="0">
              <a:ln>
                <a:solidFill>
                  <a:srgbClr val="7A5D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11BB908-EC9E-4219-976C-8E4E287CBA25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66B47ED-5452-4123-9477-9221CBCC8E19}"/>
              </a:ext>
            </a:extLst>
          </p:cNvPr>
          <p:cNvSpPr/>
          <p:nvPr/>
        </p:nvSpPr>
        <p:spPr>
          <a:xfrm>
            <a:off x="1018609" y="2418056"/>
            <a:ext cx="7227610" cy="204890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Graham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hill</a:t>
            </a:r>
            <a:endParaRPr kumimoji="0" lang="es-MX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9" name="12 CuadroTexto">
            <a:extLst>
              <a:ext uri="{FF2B5EF4-FFF2-40B4-BE49-F238E27FC236}">
                <a16:creationId xmlns:a16="http://schemas.microsoft.com/office/drawing/2014/main" id="{D1BA5C5E-EAE1-45BC-8A6C-9E1A0BCE82FB}"/>
              </a:ext>
            </a:extLst>
          </p:cNvPr>
          <p:cNvSpPr txBox="1"/>
          <p:nvPr/>
        </p:nvSpPr>
        <p:spPr>
          <a:xfrm>
            <a:off x="7865607" y="69318"/>
            <a:ext cx="2300257" cy="480801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7A1BD6E-22FF-4E8A-80C3-AF558E1D7751}"/>
              </a:ext>
            </a:extLst>
          </p:cNvPr>
          <p:cNvSpPr txBox="1"/>
          <p:nvPr/>
        </p:nvSpPr>
        <p:spPr>
          <a:xfrm>
            <a:off x="3113813" y="6122379"/>
            <a:ext cx="6258445" cy="6135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ctr" fontAlgn="auto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600" b="1" i="0" u="none" strike="noStrike" cap="none" spc="0" normalizeH="0" baseline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Disfruta estos relatos…</a:t>
            </a:r>
            <a:endParaRPr kumimoji="0" lang="es-MX" sz="2800" b="1" i="0" u="none" strike="noStrike" kern="1200" cap="none" spc="0" normalizeH="0" baseline="0" noProof="0" dirty="0">
              <a:ln>
                <a:solidFill>
                  <a:srgbClr val="7A5D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  <p:pic>
        <p:nvPicPr>
          <p:cNvPr id="8" name="Imagen 7" descr="Imagen que contiene persona, hombre, exterior, juego atlético&#10;&#10;Descripción generada con confianza muy alta">
            <a:extLst>
              <a:ext uri="{FF2B5EF4-FFF2-40B4-BE49-F238E27FC236}">
                <a16:creationId xmlns:a16="http://schemas.microsoft.com/office/drawing/2014/main" id="{19F77CB0-6BD4-480F-A344-C9A9AD8EA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810" b="98595" l="2007" r="96990">
                        <a14:foregroundMark x1="70234" y1="51522" x2="70234" y2="51522"/>
                        <a14:foregroundMark x1="72910" y1="54333" x2="72910" y2="54333"/>
                        <a14:foregroundMark x1="74916" y1="47073" x2="74916" y2="47073"/>
                        <a14:foregroundMark x1="66890" y1="58548" x2="66890" y2="58548"/>
                        <a14:foregroundMark x1="65886" y1="57611" x2="65886" y2="57611"/>
                        <a14:foregroundMark x1="65217" y1="56440" x2="65217" y2="56440"/>
                        <a14:foregroundMark x1="34114" y1="58080" x2="34114" y2="58080"/>
                        <a14:foregroundMark x1="26087" y1="61827" x2="26087" y2="61827"/>
                        <a14:foregroundMark x1="15050" y1="68384" x2="15050" y2="68384"/>
                        <a14:foregroundMark x1="9699" y1="74707" x2="9699" y2="74707"/>
                        <a14:foregroundMark x1="10368" y1="69321" x2="10368" y2="69321"/>
                        <a14:foregroundMark x1="8027" y1="67447" x2="8027" y2="67447"/>
                        <a14:foregroundMark x1="4682" y1="77283" x2="4682" y2="77283"/>
                        <a14:foregroundMark x1="3679" y1="95550" x2="3679" y2="95550"/>
                        <a14:foregroundMark x1="2007" y1="99297" x2="2007" y2="99297"/>
                        <a14:foregroundMark x1="17057" y1="96487" x2="17057" y2="96487"/>
                        <a14:foregroundMark x1="19398" y1="90398" x2="19398" y2="90398"/>
                        <a14:foregroundMark x1="8696" y1="87588" x2="8696" y2="87588"/>
                        <a14:foregroundMark x1="11706" y1="77518" x2="11706" y2="77518"/>
                        <a14:foregroundMark x1="11371" y1="82670" x2="11371" y2="82670"/>
                        <a14:foregroundMark x1="9030" y1="83607" x2="9030" y2="83607"/>
                        <a14:foregroundMark x1="22742" y1="68618" x2="22742" y2="68618"/>
                        <a14:foregroundMark x1="35117" y1="60890" x2="35117" y2="60890"/>
                        <a14:foregroundMark x1="38127" y1="62763" x2="38127" y2="62763"/>
                        <a14:foregroundMark x1="40803" y1="66276" x2="40803" y2="66276"/>
                        <a14:foregroundMark x1="44147" y1="66511" x2="44147" y2="66511"/>
                        <a14:foregroundMark x1="56856" y1="66979" x2="56856" y2="66979"/>
                        <a14:foregroundMark x1="63211" y1="64169" x2="63211" y2="64169"/>
                        <a14:foregroundMark x1="51171" y1="65808" x2="51171" y2="65808"/>
                        <a14:foregroundMark x1="56522" y1="65808" x2="56522" y2="65808"/>
                        <a14:foregroundMark x1="49833" y1="68150" x2="49833" y2="68150"/>
                        <a14:foregroundMark x1="45151" y1="69555" x2="45151" y2="69555"/>
                        <a14:foregroundMark x1="71572" y1="61827" x2="71572" y2="61827"/>
                        <a14:foregroundMark x1="79599" y1="56206" x2="79599" y2="56206"/>
                        <a14:foregroundMark x1="86288" y1="62061" x2="86288" y2="62061"/>
                        <a14:foregroundMark x1="79599" y1="72365" x2="79599" y2="72365"/>
                        <a14:foregroundMark x1="90301" y1="65340" x2="90301" y2="65340"/>
                        <a14:foregroundMark x1="78595" y1="80796" x2="78595" y2="80796"/>
                        <a14:foregroundMark x1="67224" y1="88525" x2="67224" y2="88525"/>
                        <a14:foregroundMark x1="80936" y1="88290" x2="80936" y2="88290"/>
                        <a14:foregroundMark x1="88963" y1="88759" x2="88963" y2="88759"/>
                        <a14:foregroundMark x1="91973" y1="92272" x2="91973" y2="92272"/>
                        <a14:foregroundMark x1="96990" y1="65340" x2="96990" y2="65340"/>
                        <a14:foregroundMark x1="96321" y1="61358" x2="96321" y2="61358"/>
                        <a14:foregroundMark x1="88294" y1="60890" x2="88294" y2="60890"/>
                        <a14:foregroundMark x1="91304" y1="59719" x2="91304" y2="59719"/>
                        <a14:foregroundMark x1="65217" y1="73536" x2="65217" y2="73536"/>
                        <a14:foregroundMark x1="50836" y1="80094" x2="50836" y2="80094"/>
                        <a14:foregroundMark x1="54849" y1="87119" x2="54849" y2="87119"/>
                        <a14:foregroundMark x1="29766" y1="69789" x2="29766" y2="69789"/>
                        <a14:foregroundMark x1="29766" y1="66276" x2="29766" y2="66276"/>
                        <a14:foregroundMark x1="24415" y1="66276" x2="24415" y2="66276"/>
                        <a14:foregroundMark x1="22074" y1="64403" x2="22074" y2="64403"/>
                        <a14:foregroundMark x1="17726" y1="66511" x2="17726" y2="66511"/>
                        <a14:foregroundMark x1="18060" y1="73770" x2="18060" y2="73770"/>
                        <a14:foregroundMark x1="32107" y1="65340" x2="32107" y2="65340"/>
                        <a14:foregroundMark x1="39799" y1="78220" x2="39799" y2="78220"/>
                        <a14:foregroundMark x1="31438" y1="82436" x2="31438" y2="82436"/>
                        <a14:foregroundMark x1="31438" y1="88993" x2="31438" y2="88993"/>
                        <a14:foregroundMark x1="16054" y1="86183" x2="16054" y2="86183"/>
                        <a14:foregroundMark x1="13043" y1="90632" x2="13043" y2="90632"/>
                        <a14:foregroundMark x1="30100" y1="94145" x2="30100" y2="94145"/>
                        <a14:foregroundMark x1="25418" y1="92272" x2="25418" y2="92272"/>
                        <a14:foregroundMark x1="46823" y1="75410" x2="46823" y2="75410"/>
                        <a14:foregroundMark x1="58863" y1="73770" x2="58863" y2="73770"/>
                        <a14:foregroundMark x1="72575" y1="77049" x2="72575" y2="77049"/>
                        <a14:foregroundMark x1="72910" y1="72834" x2="72910" y2="72834"/>
                        <a14:foregroundMark x1="64883" y1="78923" x2="64883" y2="78923"/>
                        <a14:foregroundMark x1="52843" y1="83841" x2="52843" y2="83841"/>
                        <a14:foregroundMark x1="56522" y1="80562" x2="56522" y2="80562"/>
                        <a14:foregroundMark x1="55184" y1="80094" x2="55184" y2="80094"/>
                        <a14:foregroundMark x1="59866" y1="81265" x2="59866" y2="81265"/>
                        <a14:foregroundMark x1="69231" y1="86651" x2="69231" y2="86651"/>
                        <a14:foregroundMark x1="72241" y1="85714" x2="72241" y2="85714"/>
                        <a14:foregroundMark x1="81605" y1="83372" x2="81605" y2="83372"/>
                        <a14:foregroundMark x1="90970" y1="87822" x2="90970" y2="87822"/>
                        <a14:foregroundMark x1="92977" y1="77518" x2="92977" y2="77518"/>
                        <a14:foregroundMark x1="77258" y1="84075" x2="77258" y2="84075"/>
                        <a14:foregroundMark x1="77258" y1="92974" x2="77258" y2="92974"/>
                        <a14:foregroundMark x1="72575" y1="98126" x2="72575" y2="98126"/>
                        <a14:foregroundMark x1="82609" y1="98595" x2="82609" y2="98595"/>
                        <a14:foregroundMark x1="88629" y1="99063" x2="88629" y2="99063"/>
                        <a14:foregroundMark x1="59532" y1="97892" x2="59532" y2="97892"/>
                        <a14:foregroundMark x1="42809" y1="89227" x2="42809" y2="89227"/>
                        <a14:foregroundMark x1="27090" y1="85714" x2="27090" y2="85714"/>
                        <a14:foregroundMark x1="27090" y1="82670" x2="27090" y2="82670"/>
                        <a14:foregroundMark x1="27759" y1="80094" x2="27759" y2="80094"/>
                        <a14:foregroundMark x1="25084" y1="80094" x2="25084" y2="80094"/>
                        <a14:foregroundMark x1="35452" y1="82436" x2="35452" y2="82436"/>
                        <a14:foregroundMark x1="23411" y1="78454" x2="23411" y2="78454"/>
                        <a14:foregroundMark x1="23746" y1="29977" x2="23746" y2="29977"/>
                        <a14:foregroundMark x1="26421" y1="36066" x2="26421" y2="36066"/>
                        <a14:foregroundMark x1="26087" y1="34895" x2="26087" y2="34895"/>
                        <a14:foregroundMark x1="26756" y1="36768" x2="26756" y2="36768"/>
                        <a14:foregroundMark x1="27759" y1="40281" x2="27759" y2="40281"/>
                        <a14:foregroundMark x1="81605" y1="37002" x2="81605" y2="37002"/>
                        <a14:foregroundMark x1="77926" y1="36300" x2="77926" y2="36300"/>
                        <a14:foregroundMark x1="76923" y1="36300" x2="76923" y2="36300"/>
                        <a14:foregroundMark x1="76923" y1="37237" x2="76923" y2="37237"/>
                        <a14:foregroundMark x1="78595" y1="36066" x2="78595" y2="36066"/>
                        <a14:foregroundMark x1="82274" y1="36066" x2="82274" y2="36066"/>
                        <a14:foregroundMark x1="82609" y1="33958" x2="82609" y2="33958"/>
                        <a14:foregroundMark x1="83278" y1="35129" x2="83278" y2="35129"/>
                        <a14:foregroundMark x1="81271" y1="32787" x2="81271" y2="32787"/>
                        <a14:foregroundMark x1="79264" y1="32553" x2="79264" y2="32553"/>
                        <a14:foregroundMark x1="82609" y1="33489" x2="82609" y2="33489"/>
                        <a14:foregroundMark x1="83278" y1="33958" x2="83278" y2="33958"/>
                        <a14:foregroundMark x1="82609" y1="33958" x2="82609" y2="33958"/>
                        <a14:foregroundMark x1="71237" y1="16159" x2="71237" y2="16159"/>
                        <a14:foregroundMark x1="66555" y1="11241" x2="66555" y2="11241"/>
                        <a14:foregroundMark x1="59866" y1="7963" x2="59866" y2="7963"/>
                        <a14:foregroundMark x1="52508" y1="5621" x2="52508" y2="5621"/>
                        <a14:foregroundMark x1="44482" y1="6557" x2="44482" y2="6557"/>
                        <a14:foregroundMark x1="34114" y1="8665" x2="34114" y2="8665"/>
                        <a14:foregroundMark x1="22742" y1="19906" x2="22742" y2="19906"/>
                        <a14:foregroundMark x1="52843" y1="3513" x2="52843" y2="3513"/>
                        <a14:foregroundMark x1="57860" y1="2810" x2="57860" y2="2810"/>
                        <a14:foregroundMark x1="47157" y1="3513" x2="47157" y2="3513"/>
                        <a14:foregroundMark x1="43144" y1="4918" x2="43144" y2="4918"/>
                        <a14:foregroundMark x1="40134" y1="5621" x2="40134" y2="5621"/>
                        <a14:foregroundMark x1="64548" y1="8431" x2="64548" y2="8431"/>
                        <a14:foregroundMark x1="69565" y1="14754" x2="69565" y2="14754"/>
                        <a14:foregroundMark x1="70903" y1="26698" x2="70903" y2="26698"/>
                        <a14:foregroundMark x1="23411" y1="31148" x2="23411" y2="31148"/>
                        <a14:foregroundMark x1="22742" y1="30679" x2="22742" y2="30679"/>
                        <a14:foregroundMark x1="23077" y1="32319" x2="23077" y2="32319"/>
                        <a14:foregroundMark x1="23746" y1="32319" x2="23746" y2="32319"/>
                        <a14:foregroundMark x1="45819" y1="93443" x2="45819" y2="93443"/>
                        <a14:foregroundMark x1="72241" y1="67447" x2="72241" y2="67447"/>
                        <a14:foregroundMark x1="77592" y1="61827" x2="77592" y2="61827"/>
                        <a14:foregroundMark x1="32107" y1="64169" x2="32107" y2="64169"/>
                        <a14:foregroundMark x1="22742" y1="82436" x2="22742" y2="82436"/>
                        <a14:foregroundMark x1="27090" y1="82670" x2="27090" y2="82670"/>
                        <a14:foregroundMark x1="26756" y1="81499" x2="26756" y2="814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0552" y="2222182"/>
            <a:ext cx="3247812" cy="4638179"/>
          </a:xfrm>
          <a:prstGeom prst="rect">
            <a:avLst/>
          </a:prstGeom>
        </p:spPr>
      </p:pic>
      <p:pic>
        <p:nvPicPr>
          <p:cNvPr id="11" name="Imagen 10">
            <a:hlinkClick r:id="" action="ppaction://noaction"/>
            <a:extLst>
              <a:ext uri="{FF2B5EF4-FFF2-40B4-BE49-F238E27FC236}">
                <a16:creationId xmlns:a16="http://schemas.microsoft.com/office/drawing/2014/main" id="{A8AED2CE-8967-41C3-88D8-E0175805DD8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1538">
                        <a14:foregroundMark x1="13333" y1="40267" x2="13333" y2="40267"/>
                        <a14:foregroundMark x1="12991" y1="40400" x2="12991" y2="40400"/>
                        <a14:foregroundMark x1="14017" y1="40400" x2="14017" y2="40400"/>
                        <a14:foregroundMark x1="36923" y1="46667" x2="36923" y2="46667"/>
                        <a14:foregroundMark x1="37863" y1="46000" x2="37863" y2="46000"/>
                        <a14:foregroundMark x1="39231" y1="47333" x2="39231" y2="47333"/>
                        <a14:foregroundMark x1="40684" y1="46667" x2="40684" y2="46667"/>
                        <a14:foregroundMark x1="91538" y1="61600" x2="91538" y2="61600"/>
                        <a14:backgroundMark x1="31624" y1="64267" x2="31624" y2="64267"/>
                        <a14:backgroundMark x1="28632" y1="64800" x2="28632" y2="64800"/>
                        <a14:backgroundMark x1="25812" y1="65067" x2="25812" y2="65067"/>
                        <a14:backgroundMark x1="24786" y1="65600" x2="24786" y2="65600"/>
                        <a14:backgroundMark x1="23846" y1="65600" x2="23846" y2="65600"/>
                        <a14:backgroundMark x1="72650" y1="66400" x2="72650" y2="664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75" t="31962" r="3632" b="20380"/>
          <a:stretch/>
        </p:blipFill>
        <p:spPr>
          <a:xfrm>
            <a:off x="12230877" y="2956404"/>
            <a:ext cx="2909330" cy="973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62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0">
        <p:fade/>
        <p:sndAc>
          <p:stSnd>
            <p:snd r:embed="rId2" name="HIMNO DEL REINO UNIDO-Eaglenest-1.wav"/>
          </p:stSnd>
        </p:sndAc>
      </p:transition>
    </mc:Choice>
    <mc:Fallback xmlns="">
      <p:transition spd="slow" advTm="0">
        <p:fade/>
        <p:sndAc>
          <p:stSnd>
            <p:snd r:embed="rId8" name="HIMNO DEL REINO UNIDO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8000"/>
                            </p:stCondLst>
                            <p:childTnLst>
                              <p:par>
                                <p:cTn id="2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8052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2562"/>
                            </p:stCondLst>
                            <p:childTnLst>
                              <p:par>
                                <p:cTn id="50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bldLvl="5" animBg="1"/>
      <p:bldP spid="5" grpId="0"/>
      <p:bldP spid="6" grpId="0"/>
      <p:bldP spid="7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9000" t="2000" r="9000" b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77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5532248" y="170064"/>
            <a:ext cx="4927942" cy="2219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Graham Hill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962-1968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12 CuadroTexto">
            <a:extLst>
              <a:ext uri="{FF2B5EF4-FFF2-40B4-BE49-F238E27FC236}">
                <a16:creationId xmlns:a16="http://schemas.microsoft.com/office/drawing/2014/main" id="{DBF6B168-954F-4A4D-84C8-20E1DB465716}"/>
              </a:ext>
            </a:extLst>
          </p:cNvPr>
          <p:cNvSpPr txBox="1"/>
          <p:nvPr/>
        </p:nvSpPr>
        <p:spPr>
          <a:xfrm rot="604985">
            <a:off x="8622923" y="2077097"/>
            <a:ext cx="230425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sp>
        <p:nvSpPr>
          <p:cNvPr id="9" name="1 Rectángulo">
            <a:extLst>
              <a:ext uri="{FF2B5EF4-FFF2-40B4-BE49-F238E27FC236}">
                <a16:creationId xmlns:a16="http://schemas.microsoft.com/office/drawing/2014/main" id="{C4F7DBF2-7862-42E1-9B01-01EA93CCF30F}"/>
              </a:ext>
            </a:extLst>
          </p:cNvPr>
          <p:cNvSpPr/>
          <p:nvPr/>
        </p:nvSpPr>
        <p:spPr>
          <a:xfrm rot="21268960">
            <a:off x="1171169" y="2050150"/>
            <a:ext cx="3612515" cy="43419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FadeRight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Versión Completa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D6BBBEDA-AAC1-4A85-B83A-A644CECFDFBB}"/>
              </a:ext>
            </a:extLst>
          </p:cNvPr>
          <p:cNvSpPr txBox="1"/>
          <p:nvPr/>
        </p:nvSpPr>
        <p:spPr>
          <a:xfrm>
            <a:off x="-27715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7430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0">
        <p:fad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700"/>
                            </p:stCondLst>
                            <p:childTnLst>
                              <p:par>
                                <p:cTn id="15" presetID="10" presetClass="entr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350"/>
                            </p:stCondLst>
                            <p:childTnLst>
                              <p:par>
                                <p:cTn id="19" presetID="10" presetClass="entr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950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4" grpId="1"/>
      <p:bldP spid="8" grpId="1"/>
      <p:bldP spid="9" grpId="1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1CB28EE7-0162-43E2-8345-229889A26F6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10"/>
          <a:stretch/>
        </p:blipFill>
        <p:spPr>
          <a:xfrm>
            <a:off x="0" y="1656547"/>
            <a:ext cx="12173102" cy="5201454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AF72FA72-0668-44F0-96F3-6499DFF8799E}"/>
              </a:ext>
            </a:extLst>
          </p:cNvPr>
          <p:cNvSpPr/>
          <p:nvPr/>
        </p:nvSpPr>
        <p:spPr>
          <a:xfrm>
            <a:off x="5532248" y="197774"/>
            <a:ext cx="4927942" cy="2219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Graham Hill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962-1968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567E4414-DF1A-4CFA-AD9B-F4723ACB37CB}"/>
              </a:ext>
            </a:extLst>
          </p:cNvPr>
          <p:cNvSpPr/>
          <p:nvPr/>
        </p:nvSpPr>
        <p:spPr>
          <a:xfrm>
            <a:off x="441127" y="735940"/>
            <a:ext cx="4927942" cy="55399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Versión Completa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Mi Bella Dama-Eaglenest-1.wav"/>
          </p:stSnd>
        </p:sndAc>
      </p:transition>
    </mc:Choice>
    <mc:Fallback xmlns="">
      <p:transition spd="slow" advClick="0" advTm="0">
        <p:fade/>
        <p:sndAc>
          <p:stSnd>
            <p:snd r:embed="rId10" name="Mi Bella Dama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7" presetClass="entr" presetSubtype="4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1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8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9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6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2005"/>
                            </p:stCondLst>
                            <p:childTnLst>
                              <p:par>
                                <p:cTn id="48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2" grpId="0"/>
      <p:bldP spid="12" grpId="1"/>
      <p:bldP spid="15" grpId="0"/>
      <p:bldP spid="15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056" y="873173"/>
            <a:ext cx="6037944" cy="5119350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s-MX" sz="44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Graham Hill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1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s-MX" sz="360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Datos</a:t>
            </a:r>
            <a:r>
              <a:rPr kumimoji="0" lang="en-US" altLang="es-MX" sz="3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s-MX" sz="360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personales</a:t>
            </a:r>
            <a:endParaRPr kumimoji="0" lang="en-US" altLang="es-MX" sz="36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1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3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Nacionalidad</a:t>
            </a:r>
            <a:endParaRPr lang="es-ES" altLang="es-MX" sz="3600" dirty="0"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Británico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altLang="es-MX" sz="26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36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Nació</a:t>
            </a: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36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2600" dirty="0" err="1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Hampstead</a:t>
            </a:r>
            <a:r>
              <a:rPr lang="es-ES" altLang="es-MX" sz="26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Londres, Inglaterra, </a:t>
            </a: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26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15 de febrero de 1929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1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3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Carrera deportiva</a:t>
            </a:r>
            <a:endParaRPr kumimoji="0" lang="es-MX" altLang="es-MX" sz="36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Palmarés general</a:t>
            </a:r>
            <a:endParaRPr kumimoji="0" lang="es-MX" altLang="es-MX" sz="11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Competiciones	Fórmula 1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0256F347-9EE5-46BB-B172-C74C22CC91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704" y="217716"/>
            <a:ext cx="5261036" cy="6431147"/>
          </a:xfrm>
          <a:prstGeom prst="rect">
            <a:avLst/>
          </a:prstGeom>
        </p:spPr>
      </p:pic>
      <p:pic>
        <p:nvPicPr>
          <p:cNvPr id="4" name="Imagen 3" descr="HillGraham1969Aug.jpg">
            <a:extLst>
              <a:ext uri="{FF2B5EF4-FFF2-40B4-BE49-F238E27FC236}">
                <a16:creationId xmlns:a16="http://schemas.microsoft.com/office/drawing/2014/main" id="{8957D393-9FCC-4623-A7D6-351A51656DD2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999" y="1179326"/>
            <a:ext cx="3181170" cy="4477264"/>
          </a:xfrm>
          <a:prstGeom prst="rect">
            <a:avLst/>
          </a:prstGeom>
          <a:noFill/>
          <a:ln>
            <a:noFill/>
          </a:ln>
          <a:effectLst>
            <a:softEdge rad="20320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0DA1FD6-AF2D-4CF7-B7E8-C08F06C6BB36}"/>
              </a:ext>
            </a:extLst>
          </p:cNvPr>
          <p:cNvSpPr txBox="1"/>
          <p:nvPr/>
        </p:nvSpPr>
        <p:spPr>
          <a:xfrm>
            <a:off x="-27715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08476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7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8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8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18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2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8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2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18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4040"/>
                            </p:stCondLst>
                            <p:childTnLst>
                              <p:par>
                                <p:cTn id="5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1" y="152571"/>
            <a:ext cx="5762170" cy="6555641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36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Años en activo</a:t>
            </a:r>
            <a:r>
              <a:rPr lang="es-ES" altLang="es-MX" sz="26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26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1958-1975</a:t>
            </a: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s-MX" altLang="es-MX" sz="1100" dirty="0">
              <a:solidFill>
                <a:srgbClr val="FFC000">
                  <a:lumMod val="50000"/>
                </a:srgbClr>
              </a:solidFill>
            </a:endParaRP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s-MX" sz="3600" dirty="0" err="1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Equipos</a:t>
            </a:r>
            <a:endParaRPr lang="en-US" altLang="es-MX" sz="3600" dirty="0">
              <a:solidFill>
                <a:srgbClr val="FFC000">
                  <a:lumMod val="50000"/>
                </a:srgbClr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s-MX" sz="26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Lotus, BRM, Brabham, </a:t>
            </a: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s-MX" sz="26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Shadow, Lola y Embassy Hill</a:t>
            </a: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s-ES" altLang="es-MX" dirty="0">
              <a:solidFill>
                <a:srgbClr val="FFC000">
                  <a:lumMod val="50000"/>
                </a:srgbClr>
              </a:solidFill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3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Carreras comenzadas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179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1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3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Campeonatos mundiales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2 (1962 y 1968)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1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360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Poles</a:t>
            </a:r>
            <a:endParaRPr kumimoji="0" lang="es-MX" altLang="es-MX" sz="36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13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1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3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Vueltas rápidas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5" name="Grupo 4">
            <a:extLst>
              <a:ext uri="{FF2B5EF4-FFF2-40B4-BE49-F238E27FC236}">
                <a16:creationId xmlns:a16="http://schemas.microsoft.com/office/drawing/2014/main" id="{F937D948-8B7F-416B-B608-DFECF4C62A03}"/>
              </a:ext>
            </a:extLst>
          </p:cNvPr>
          <p:cNvGrpSpPr>
            <a:grpSpLocks noChangeAspect="1"/>
          </p:cNvGrpSpPr>
          <p:nvPr/>
        </p:nvGrpSpPr>
        <p:grpSpPr>
          <a:xfrm>
            <a:off x="1066800" y="558495"/>
            <a:ext cx="5000881" cy="5781346"/>
            <a:chOff x="351652" y="246744"/>
            <a:chExt cx="4457110" cy="5225801"/>
          </a:xfrm>
        </p:grpSpPr>
        <p:pic>
          <p:nvPicPr>
            <p:cNvPr id="14" name="Imagen 13">
              <a:extLst>
                <a:ext uri="{FF2B5EF4-FFF2-40B4-BE49-F238E27FC236}">
                  <a16:creationId xmlns:a16="http://schemas.microsoft.com/office/drawing/2014/main" id="{E1741F48-E023-403D-86BD-F0E3E34C598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1652" y="246744"/>
              <a:ext cx="4457110" cy="5225801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7828AD4D-6C68-4A2B-A4B7-19BD6FFF47A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3612" y="910937"/>
              <a:ext cx="2758787" cy="3834246"/>
            </a:xfrm>
            <a:prstGeom prst="rect">
              <a:avLst/>
            </a:prstGeom>
          </p:spPr>
        </p:pic>
      </p:grpSp>
      <p:sp>
        <p:nvSpPr>
          <p:cNvPr id="7" name="CuadroTexto 6">
            <a:extLst>
              <a:ext uri="{FF2B5EF4-FFF2-40B4-BE49-F238E27FC236}">
                <a16:creationId xmlns:a16="http://schemas.microsoft.com/office/drawing/2014/main" id="{64331D4A-A789-41C8-9460-6CFA9AB7AC06}"/>
              </a:ext>
            </a:extLst>
          </p:cNvPr>
          <p:cNvSpPr txBox="1"/>
          <p:nvPr/>
        </p:nvSpPr>
        <p:spPr>
          <a:xfrm>
            <a:off x="-27715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23781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874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4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8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816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8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544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8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18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8342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18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8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140"/>
                            </p:stCondLst>
                            <p:childTnLst>
                              <p:par>
                                <p:cTn id="5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5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339" y="691180"/>
            <a:ext cx="5805714" cy="5478423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3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Primera carrera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Mónaco de 1958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1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3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Primera victoria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los Países Bajos de 1962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1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3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Última victoria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Mónaco de 1969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1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36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Última </a:t>
            </a:r>
            <a:r>
              <a:rPr kumimoji="0" lang="es-ES" altLang="es-MX" sz="3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carrera</a:t>
            </a: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Mónaco de 1975</a:t>
            </a:r>
            <a:endParaRPr kumimoji="0" lang="es-MX" altLang="es-MX" sz="11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altLang="es-MX" sz="2600" dirty="0"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600" dirty="0"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Falleció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s-MX" altLang="es-MX" sz="11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Arkley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s-ES" altLang="es-MX" sz="260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Barnet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Inglaterra,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29 de noviembre de 1975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5" name="Grupo 4">
            <a:extLst>
              <a:ext uri="{FF2B5EF4-FFF2-40B4-BE49-F238E27FC236}">
                <a16:creationId xmlns:a16="http://schemas.microsoft.com/office/drawing/2014/main" id="{F0A4C107-18DE-4032-94E0-C436D18802DC}"/>
              </a:ext>
            </a:extLst>
          </p:cNvPr>
          <p:cNvGrpSpPr>
            <a:grpSpLocks noChangeAspect="1"/>
          </p:cNvGrpSpPr>
          <p:nvPr/>
        </p:nvGrpSpPr>
        <p:grpSpPr>
          <a:xfrm rot="20555469">
            <a:off x="6612594" y="511644"/>
            <a:ext cx="4608288" cy="5837495"/>
            <a:chOff x="6113828" y="246744"/>
            <a:chExt cx="4457110" cy="5669147"/>
          </a:xfrm>
        </p:grpSpPr>
        <p:pic>
          <p:nvPicPr>
            <p:cNvPr id="14" name="Imagen 13">
              <a:extLst>
                <a:ext uri="{FF2B5EF4-FFF2-40B4-BE49-F238E27FC236}">
                  <a16:creationId xmlns:a16="http://schemas.microsoft.com/office/drawing/2014/main" id="{E1741F48-E023-403D-86BD-F0E3E34C598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3828" y="246744"/>
              <a:ext cx="4457110" cy="5669147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5B03CA74-F580-4BDD-9320-46D3C1E8179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5540" y="1048182"/>
              <a:ext cx="2786495" cy="3979020"/>
            </a:xfrm>
            <a:prstGeom prst="rect">
              <a:avLst/>
            </a:prstGeom>
          </p:spPr>
        </p:pic>
      </p:grpSp>
      <p:sp>
        <p:nvSpPr>
          <p:cNvPr id="7" name="CuadroTexto 6">
            <a:extLst>
              <a:ext uri="{FF2B5EF4-FFF2-40B4-BE49-F238E27FC236}">
                <a16:creationId xmlns:a16="http://schemas.microsoft.com/office/drawing/2014/main" id="{9621E30E-7F5C-4A88-A088-5BAC1F56BA4A}"/>
              </a:ext>
            </a:extLst>
          </p:cNvPr>
          <p:cNvSpPr txBox="1"/>
          <p:nvPr/>
        </p:nvSpPr>
        <p:spPr>
          <a:xfrm>
            <a:off x="-27715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8618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894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232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626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8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02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18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8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18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6532"/>
                            </p:stCondLst>
                            <p:childTnLst>
                              <p:par>
                                <p:cTn id="5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35E686DA-680A-4C5D-8EEB-D2DDE890F8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3" y="538595"/>
            <a:ext cx="8957137" cy="57929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03499" y="2662204"/>
            <a:ext cx="2888501" cy="1536383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Fue un piloto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del automovilismo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velocidad británico.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62BD64A-85D0-49F7-AF33-0EBEB7B4A682}"/>
              </a:ext>
            </a:extLst>
          </p:cNvPr>
          <p:cNvSpPr txBox="1"/>
          <p:nvPr/>
        </p:nvSpPr>
        <p:spPr>
          <a:xfrm>
            <a:off x="-27715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46BE9C6-E5CF-4A53-A4BA-93FA487CC2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858" y="555284"/>
            <a:ext cx="9500397" cy="57762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782526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9226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" y="2303126"/>
            <a:ext cx="5776026" cy="225452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Dos veces campeón mundial de Fórmula 1 (1962 y 1968) </a:t>
            </a: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tres veces subcampeón </a:t>
            </a: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(1963, 1964 y 1965), </a:t>
            </a: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cosechando un total </a:t>
            </a: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14 victorias y 36 podios.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69056A2D-6238-4340-8C9D-55050C76CAAD}"/>
              </a:ext>
            </a:extLst>
          </p:cNvPr>
          <p:cNvGrpSpPr/>
          <p:nvPr/>
        </p:nvGrpSpPr>
        <p:grpSpPr>
          <a:xfrm rot="1014036">
            <a:off x="5444822" y="717806"/>
            <a:ext cx="5971309" cy="5405910"/>
            <a:chOff x="6095999" y="537691"/>
            <a:chExt cx="5971309" cy="5405910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D49D4E4D-C98B-4D06-9F83-2E9EDBF0CBC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5999" y="537691"/>
              <a:ext cx="5971309" cy="5405910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3ADAE7BA-66DD-465B-A6D0-BF9227742AF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66263" y="1326579"/>
              <a:ext cx="3758040" cy="3758040"/>
            </a:xfrm>
            <a:prstGeom prst="rect">
              <a:avLst/>
            </a:prstGeom>
            <a:effectLst>
              <a:softEdge rad="127000"/>
            </a:effectLst>
          </p:spPr>
        </p:pic>
      </p:grpSp>
      <p:sp>
        <p:nvSpPr>
          <p:cNvPr id="7" name="CuadroTexto 6">
            <a:extLst>
              <a:ext uri="{FF2B5EF4-FFF2-40B4-BE49-F238E27FC236}">
                <a16:creationId xmlns:a16="http://schemas.microsoft.com/office/drawing/2014/main" id="{8699A093-51F5-4E0D-B73E-8C8D73159D9C}"/>
              </a:ext>
            </a:extLst>
          </p:cNvPr>
          <p:cNvSpPr txBox="1"/>
          <p:nvPr/>
        </p:nvSpPr>
        <p:spPr>
          <a:xfrm>
            <a:off x="-27715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E73AB1AA-F022-449A-B587-15A340D083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233" y="521733"/>
            <a:ext cx="8724950" cy="57800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704156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604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69526" y="2472027"/>
            <a:ext cx="6622473" cy="1887696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Corrió en los equipos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Lotus (1958-1959 1967-1970);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BRM (1960-1966);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Brabham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(1971-1972),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Shadow y Lola (1973-1975).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F879C95-637E-41B8-BA1C-3C4D6FA794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679" y="732904"/>
            <a:ext cx="4211781" cy="547531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70BA715B-B2DA-4B62-B60B-501E67CA464E}"/>
              </a:ext>
            </a:extLst>
          </p:cNvPr>
          <p:cNvSpPr txBox="1"/>
          <p:nvPr/>
        </p:nvSpPr>
        <p:spPr>
          <a:xfrm>
            <a:off x="-27715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7A7D1D81-EE13-451A-9FF6-1BB5AE438F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9781" y="563297"/>
            <a:ext cx="5360121" cy="57420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4503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480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17820" y="5366594"/>
            <a:ext cx="4142521" cy="81047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Las 500 Millas de Indianápolis (1966) 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1092F99-A5A8-4731-B0DD-0A73EB1485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" y="1732258"/>
            <a:ext cx="12192000" cy="3164994"/>
          </a:xfrm>
          <a:prstGeom prst="rect">
            <a:avLst/>
          </a:prstGeom>
        </p:spPr>
      </p:pic>
      <p:sp>
        <p:nvSpPr>
          <p:cNvPr id="5" name="Rectangle 1">
            <a:extLst>
              <a:ext uri="{FF2B5EF4-FFF2-40B4-BE49-F238E27FC236}">
                <a16:creationId xmlns:a16="http://schemas.microsoft.com/office/drawing/2014/main" id="{E6D59C35-1D51-48EA-8940-CAC450484B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956366"/>
            <a:ext cx="12192000" cy="45916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3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Hill es el único poseedor de la "triple corona", al haber triunfado en</a:t>
            </a:r>
            <a:endParaRPr kumimoji="0" lang="es-ES" altLang="es-MX" sz="36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A502F9AB-E67F-43AD-887D-274768E28A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" y="5380448"/>
            <a:ext cx="4017818" cy="81047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8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</a:t>
            </a:r>
            <a:r>
              <a:rPr kumimoji="0" lang="es-ES" altLang="es-MX" sz="28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Mónaco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8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Fórmula 1,</a:t>
            </a:r>
            <a:endParaRPr kumimoji="0" lang="es-ES" altLang="es-MX" sz="2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B84A2D96-700D-4F42-A83F-B77D13751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46470" y="5380448"/>
            <a:ext cx="4045532" cy="81047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kumimoji="0" lang="es-ES" altLang="es-MX" sz="28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Las 24 Horas de Le </a:t>
            </a:r>
            <a:r>
              <a:rPr kumimoji="0" lang="es-ES" altLang="es-MX" sz="280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Mans</a:t>
            </a:r>
            <a:r>
              <a:rPr kumimoji="0" lang="es-ES" altLang="es-MX" sz="28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(1972).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909624B-8A7A-4AC1-B06D-29DDF015158C}"/>
              </a:ext>
            </a:extLst>
          </p:cNvPr>
          <p:cNvSpPr txBox="1"/>
          <p:nvPr/>
        </p:nvSpPr>
        <p:spPr>
          <a:xfrm>
            <a:off x="-27715" y="1385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2CDB4661-D682-407A-A2B8-07506D2DD5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382" y="572886"/>
            <a:ext cx="8640617" cy="57460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95420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406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46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1536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  <p:bldP spid="6" grpId="0"/>
      <p:bldP spid="7" grpId="0" build="p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01337" y="2480610"/>
            <a:ext cx="4890662" cy="1887696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piloto llevaba el apodo de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3600" i="0" u="none" strike="noStrike" cap="none" normalizeH="0" baseline="0" dirty="0"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Mr. Mónaco</a:t>
            </a:r>
            <a:r>
              <a:rPr kumimoji="0" lang="es-ES" altLang="es-MX" sz="2600" i="0" u="none" strike="noStrike" cap="none" normalizeH="0" baseline="0" dirty="0"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por haber obtenido cinco victorias en el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Mónaco </a:t>
            </a:r>
            <a:endParaRPr kumimoji="0" lang="es-MX" altLang="es-MX" sz="11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1963, 1964, 1965, 1968 y 1969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3B8CE56-59F0-4C04-B8C5-8E54B97588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83" y="568037"/>
            <a:ext cx="6955379" cy="57376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FEF3EBF-AA47-479A-BF69-22E726D7B232}"/>
              </a:ext>
            </a:extLst>
          </p:cNvPr>
          <p:cNvSpPr txBox="1"/>
          <p:nvPr/>
        </p:nvSpPr>
        <p:spPr>
          <a:xfrm>
            <a:off x="-27715" y="1385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4D5DB0EA-D3D3-403B-B626-726C147B4C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691" y="568037"/>
            <a:ext cx="8896766" cy="57384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28302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278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" y="2845617"/>
            <a:ext cx="5762170" cy="1169551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Padre del también campeón del mundo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Fórmula 1 </a:t>
            </a:r>
            <a:endParaRPr kumimoji="0" lang="es-MX" altLang="es-MX" sz="11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3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Damon Hill</a:t>
            </a:r>
            <a:r>
              <a:rPr kumimoji="0" lang="es-ES" altLang="es-MX" sz="3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s-ES" altLang="es-MX" sz="36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579B1D5D-4D56-4160-8098-BFCADE73D871}"/>
              </a:ext>
            </a:extLst>
          </p:cNvPr>
          <p:cNvGrpSpPr/>
          <p:nvPr/>
        </p:nvGrpSpPr>
        <p:grpSpPr>
          <a:xfrm>
            <a:off x="6124704" y="217716"/>
            <a:ext cx="5097478" cy="6431147"/>
            <a:chOff x="6124704" y="217716"/>
            <a:chExt cx="5097478" cy="6431147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9B363E03-C175-42B6-88F3-F08805E85F6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24704" y="217716"/>
              <a:ext cx="5097478" cy="6431147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3FC2DB28-E97A-4227-A3B9-CC05A004318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64085" y="966787"/>
              <a:ext cx="3174423" cy="4801987"/>
            </a:xfrm>
            <a:prstGeom prst="rect">
              <a:avLst/>
            </a:prstGeom>
          </p:spPr>
        </p:pic>
      </p:grpSp>
      <p:sp>
        <p:nvSpPr>
          <p:cNvPr id="7" name="CuadroTexto 6">
            <a:extLst>
              <a:ext uri="{FF2B5EF4-FFF2-40B4-BE49-F238E27FC236}">
                <a16:creationId xmlns:a16="http://schemas.microsoft.com/office/drawing/2014/main" id="{74B1DEFD-AE6D-443B-9D1F-11B60B59F44C}"/>
              </a:ext>
            </a:extLst>
          </p:cNvPr>
          <p:cNvSpPr txBox="1"/>
          <p:nvPr/>
        </p:nvSpPr>
        <p:spPr>
          <a:xfrm>
            <a:off x="-27715" y="1385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9735DE6F-07F5-4060-A585-E798190189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598" y="568036"/>
            <a:ext cx="8268116" cy="57773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25715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962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36873" y="2292495"/>
            <a:ext cx="4655126" cy="2246769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Graham Hill fue uno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los más grandes pilotos de la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F1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demasiado grande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para su carrera como piloto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sus 18 temporadas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la Fórmula 1.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B5FCE54-13CB-4ED1-BD7E-FA462A62BC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153" y="1191497"/>
            <a:ext cx="6992425" cy="4461167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C0000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32FE28B6-B0C1-4964-9A49-7BD3C089E959}"/>
              </a:ext>
            </a:extLst>
          </p:cNvPr>
          <p:cNvSpPr txBox="1"/>
          <p:nvPr/>
        </p:nvSpPr>
        <p:spPr>
          <a:xfrm>
            <a:off x="-27715" y="1385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BC9D47AD-8E24-4480-9CF8-A1F9EE7D07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945" y="563311"/>
            <a:ext cx="5541820" cy="57601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30319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6396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" y="2840344"/>
            <a:ext cx="3491342" cy="1169551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Graham obtuvo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su licencia de conducción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 edad de 24 años.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DCAFE49-4178-4742-9F57-8CF2C75092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9745" y="452867"/>
            <a:ext cx="9339695" cy="52428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5680780-DC25-4A6C-80F4-342E857DEBC8}"/>
              </a:ext>
            </a:extLst>
          </p:cNvPr>
          <p:cNvSpPr txBox="1"/>
          <p:nvPr/>
        </p:nvSpPr>
        <p:spPr>
          <a:xfrm>
            <a:off x="-27715" y="1385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BD6E825-9EAF-4975-9C66-1F72DCB172BC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2E3BE58C-6D60-4BDB-BBAD-63A8244C60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5803" y="522142"/>
            <a:ext cx="3788548" cy="57678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BB627DB9-84E6-4813-8C62-FEA20E825FF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438" y="522142"/>
            <a:ext cx="3855692" cy="57678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7720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844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86109" y="1993463"/>
            <a:ext cx="2105890" cy="2964914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Ese mismo año, corrió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cuatro vueltas en una escuela de conducción en el circuito de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Brands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Hatch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2EA94B5-D893-4CCA-B715-BD166A3B68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36" y="551873"/>
            <a:ext cx="9759373" cy="55767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AF8EDC60-4C96-4618-8F99-AB4ADB6673D7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9AC60DB3-59EF-4021-A2B5-DD5786FCA9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99" y="551873"/>
            <a:ext cx="7646169" cy="57346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55137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1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12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81654"/>
            <a:ext cx="12192000" cy="451406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40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Graham había encontrado su vocación.</a:t>
            </a:r>
            <a:endParaRPr kumimoji="0" lang="es-ES" altLang="es-MX" sz="40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312E3B56-6C48-4B17-8E6E-5680E2E487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596" b="89899" l="5538" r="94769">
                        <a14:foregroundMark x1="9077" y1="52525" x2="9077" y2="52525"/>
                        <a14:foregroundMark x1="7231" y1="55051" x2="7231" y2="55051"/>
                        <a14:foregroundMark x1="6769" y1="57071" x2="6769" y2="57071"/>
                        <a14:foregroundMark x1="13231" y1="46465" x2="13231" y2="46465"/>
                        <a14:foregroundMark x1="11385" y1="50000" x2="11385" y2="50000"/>
                        <a14:foregroundMark x1="10923" y1="48485" x2="10923" y2="48485"/>
                        <a14:foregroundMark x1="11385" y1="47980" x2="11385" y2="47980"/>
                        <a14:foregroundMark x1="10769" y1="47980" x2="10769" y2="47980"/>
                        <a14:foregroundMark x1="18923" y1="43434" x2="18923" y2="43434"/>
                        <a14:foregroundMark x1="19692" y1="41919" x2="19692" y2="41919"/>
                        <a14:foregroundMark x1="14154" y1="46970" x2="14154" y2="46970"/>
                        <a14:foregroundMark x1="6154" y1="57071" x2="6154" y2="57071"/>
                        <a14:foregroundMark x1="6462" y1="63636" x2="6462" y2="63636"/>
                        <a14:foregroundMark x1="7538" y1="69192" x2="7538" y2="69192"/>
                        <a14:foregroundMark x1="7385" y1="67172" x2="7385" y2="67172"/>
                        <a14:foregroundMark x1="7538" y1="66667" x2="7538" y2="66667"/>
                        <a14:foregroundMark x1="5846" y1="55556" x2="5846" y2="55556"/>
                        <a14:foregroundMark x1="5846" y1="52020" x2="5846" y2="52020"/>
                        <a14:foregroundMark x1="6308" y1="52020" x2="6308" y2="52020"/>
                        <a14:foregroundMark x1="16154" y1="46465" x2="16154" y2="46465"/>
                        <a14:foregroundMark x1="17846" y1="44444" x2="17846" y2="44444"/>
                        <a14:foregroundMark x1="90923" y1="59091" x2="90923" y2="59091"/>
                        <a14:foregroundMark x1="94769" y1="24242" x2="94769" y2="24242"/>
                        <a14:foregroundMark x1="56000" y1="16667" x2="56000" y2="16667"/>
                        <a14:foregroundMark x1="57385" y1="15152" x2="57385" y2="15152"/>
                        <a14:backgroundMark x1="16308" y1="43434" x2="16308" y2="4343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696636" y="2230585"/>
            <a:ext cx="11506966" cy="3505199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223006ED-8F8B-4D15-A42C-F9833ECEC961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2FD7F98-5CCB-4D1F-BF35-7A003A9829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144" y="557213"/>
            <a:ext cx="7719539" cy="57800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5864034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338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338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" y="2151887"/>
            <a:ext cx="4682827" cy="2605842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Hizo su primera carrera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el circuito de </a:t>
            </a:r>
            <a:r>
              <a:rPr kumimoji="0" lang="es-ES" altLang="es-MX" sz="260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Brands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Hatch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1954 con un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Cooper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-JAP,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antes de reunirse con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Colin Chapman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 futuro fundador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la marca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Lotus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7A10AC2-2C06-4ADA-887F-C5A16DDED0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7411" y="449161"/>
            <a:ext cx="8020413" cy="53576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69AB821-F96C-4572-9291-B1934AB814BC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FDC16BF3-DC23-4B00-BAAE-D7CCE5C867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673" y="567711"/>
            <a:ext cx="8659091" cy="57501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11148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7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8284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65469" y="565300"/>
            <a:ext cx="2926530" cy="2246769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1956 y 1957,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corrió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varias pruebas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Grand Prix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la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Formula 2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para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Lotus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A7C1911-4F47-4579-8977-4D97DFAA60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695" y="555913"/>
            <a:ext cx="8932960" cy="5761759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D5BF1FE-A40B-4FDE-9C4E-7443BC3DE04E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E358DCF7-7DA8-4136-BF90-1CD2C0EE54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523875"/>
            <a:ext cx="7620000" cy="58102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36796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85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2676714"/>
            <a:ext cx="3380512" cy="1536383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1958,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Hill comenzaría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su larga carrera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la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F1.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36032CE-8948-4AF8-870E-360DD82E1C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512" y="568036"/>
            <a:ext cx="8478982" cy="575510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4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00DA2A62-66CE-4ACB-AA7A-3DFAE0DAB5BE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986DF7C7-AD43-49BA-B7BB-A6DC22301C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1434" y="568036"/>
            <a:ext cx="5860023" cy="57574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2C270213-16E4-4C38-B10D-1151B6E1C4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236" y="568036"/>
            <a:ext cx="3693277" cy="57543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01923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018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16721" y="520859"/>
            <a:ext cx="7784935" cy="451406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60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Primera etapa en Lotus</a:t>
            </a:r>
            <a:endParaRPr kumimoji="0" lang="es-ES" altLang="es-MX" sz="60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CACB41A-9506-41B1-91CD-5D8714338E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921" y="1217618"/>
            <a:ext cx="10160000" cy="508000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4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021C5AE-7EFB-4E13-80D8-2CBF5AC5DCE7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ACD64D1D-39F8-416F-93F7-6B7DC767F4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538" y="520858"/>
            <a:ext cx="9242815" cy="57767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631227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804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5DEFCEF-DA4D-4CE4-97EA-07A3A0D707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4" y="1037708"/>
            <a:ext cx="11520991" cy="553893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76172"/>
            <a:ext cx="12192000" cy="45916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Graham comienza su carrera en el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de Mónaco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con un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Lotus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-</a:t>
            </a:r>
            <a:r>
              <a:rPr kumimoji="0" lang="es-ES" altLang="es-MX" sz="2600" i="0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Climax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2F783A4-B95F-42DB-8CC4-6E2983FDF4C3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ED005301-38E3-4B5F-B76E-8EC4BD538B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436" y="540327"/>
            <a:ext cx="7709558" cy="57725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216805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996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2109" y="2701130"/>
            <a:ext cx="3189890" cy="1536383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Estos primeros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Lotus-</a:t>
            </a:r>
            <a:r>
              <a:rPr kumimoji="0" lang="es-ES" altLang="es-MX" sz="260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Climax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no son todavía confiables.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B74C050-3025-482A-A6AD-F2BDD7DAD3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62" y="572018"/>
            <a:ext cx="8654447" cy="57595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1251F7B5-F57D-4CC6-96A0-C26A3B0FF530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5BD3C808-7098-4914-983D-AD68508F35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0618" y="567099"/>
            <a:ext cx="4029022" cy="57463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9D1683D6-87C7-402B-9E8D-2B07355E3B3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018" y="457201"/>
            <a:ext cx="3950221" cy="58792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23361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9226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341329"/>
            <a:ext cx="1689344" cy="2246769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Situación que no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 ocupa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la siguiente temporada.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556CB92-0B14-4A6B-9196-335B1AEBF5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5479" y="573233"/>
            <a:ext cx="10178806" cy="5758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87909EAC-F365-4577-90DC-91F492731E68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38EE9B05-AE1E-4CCE-BF31-D15ED85D87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576262"/>
            <a:ext cx="7620000" cy="57054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2711151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8754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21236" y="2457519"/>
            <a:ext cx="5070763" cy="1887696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BRM P48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no es un coche tan fiable,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pero se las arregla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para estar en su primer podio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el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de los Pa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í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ses Bajos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1D85D3F-E15B-4A74-86DE-78EA95D949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637" y="1163786"/>
            <a:ext cx="6885795" cy="459971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10737651-3D28-48F6-83E0-509BF531B24D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A9CC8F30-5C5B-4EDD-B0FA-9BCB6F94DF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091" y="565726"/>
            <a:ext cx="8627920" cy="57519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977749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362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537" y="2573866"/>
            <a:ext cx="3588318" cy="1538883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Mientras tanto,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Hill también compite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con coches Deportivos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campeonatos deportivos.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9EE5DFA-F0B9-455F-BC10-14026506DB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855" y="778420"/>
            <a:ext cx="8031018" cy="53506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76EE2AC6-6E5F-43DC-972D-F74F49BF5325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5EBABECB-6A67-4945-8BFD-0F1C2F4968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794" y="554182"/>
            <a:ext cx="7859305" cy="57634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522339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412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984268"/>
            <a:ext cx="12191999" cy="45916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 situación no mejora en 1961, con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BRM P48/57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que rara vez le permite completar las carreras.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9563A54-1266-4EBC-B414-9B9056C292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760" y="540327"/>
            <a:ext cx="9678117" cy="54439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E3A6E62-BAA0-4695-A561-E13C391C4A13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F0D8CA7F-B6DB-4051-B74C-78491FCD54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22" y="540327"/>
            <a:ext cx="6995453" cy="56509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74325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766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84769"/>
            <a:ext cx="12192000" cy="45916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Sin embargo, Graham consigue seis podios en eventos fuera de campeonato.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352501B-2BDF-43BA-B426-D674860506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483" y="955978"/>
            <a:ext cx="9815172" cy="552103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6A0E86F6-0C14-49AE-B4C0-C0F83706B325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C7525A38-1E72-4F0D-B48D-C2B690472A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18" y="844608"/>
            <a:ext cx="11483101" cy="51971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708872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878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07926" y="2858157"/>
            <a:ext cx="4184073" cy="1169551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 temporada de 1962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no podía ser,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por primera vez, mejor.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9555C1B-A44A-495A-845B-63B60E4CD7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2" y="568037"/>
            <a:ext cx="7661564" cy="5746173"/>
          </a:xfrm>
          <a:prstGeom prst="snip2DiagRect">
            <a:avLst>
              <a:gd name="adj1" fmla="val 16154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solidFill>
              <a:srgbClr val="C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22AE532-7E4C-495F-A78B-F8CD991A6029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D4AE6E9E-E52D-46BE-B7A5-B67515DC1C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237" y="568037"/>
            <a:ext cx="8627917" cy="57519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4643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226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3A3CFBB-6D1D-4B2C-81B2-BCDB85C99E1B}"/>
              </a:ext>
            </a:extLst>
          </p:cNvPr>
          <p:cNvSpPr/>
          <p:nvPr/>
        </p:nvSpPr>
        <p:spPr>
          <a:xfrm>
            <a:off x="-4052" y="160769"/>
            <a:ext cx="121960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MX" sz="36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Coche BRM pilotado por Graham Hill.</a:t>
            </a:r>
            <a:endParaRPr lang="es-MX" sz="3600" dirty="0"/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18E732D9-4CC7-471E-A491-1572B72CA596}"/>
              </a:ext>
            </a:extLst>
          </p:cNvPr>
          <p:cNvGrpSpPr/>
          <p:nvPr/>
        </p:nvGrpSpPr>
        <p:grpSpPr>
          <a:xfrm>
            <a:off x="629077" y="557213"/>
            <a:ext cx="10958080" cy="6057900"/>
            <a:chOff x="900545" y="572150"/>
            <a:chExt cx="12427527" cy="5759377"/>
          </a:xfrm>
        </p:grpSpPr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1219CDFE-9797-4152-BB6F-BD82F3B7822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0545" y="572150"/>
              <a:ext cx="12427527" cy="5759377"/>
            </a:xfrm>
            <a:prstGeom prst="rect">
              <a:avLst/>
            </a:prstGeom>
          </p:spPr>
        </p:pic>
        <p:pic>
          <p:nvPicPr>
            <p:cNvPr id="7" name="Imagen 6">
              <a:extLst>
                <a:ext uri="{FF2B5EF4-FFF2-40B4-BE49-F238E27FC236}">
                  <a16:creationId xmlns:a16="http://schemas.microsoft.com/office/drawing/2014/main" id="{85D4A5A5-BF99-4533-94C4-C1DA7B9FC79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8000" y="1295106"/>
              <a:ext cx="7894396" cy="4288275"/>
            </a:xfrm>
            <a:prstGeom prst="rect">
              <a:avLst/>
            </a:prstGeom>
          </p:spPr>
        </p:pic>
      </p:grpSp>
      <p:sp>
        <p:nvSpPr>
          <p:cNvPr id="10" name="CuadroTexto 9">
            <a:extLst>
              <a:ext uri="{FF2B5EF4-FFF2-40B4-BE49-F238E27FC236}">
                <a16:creationId xmlns:a16="http://schemas.microsoft.com/office/drawing/2014/main" id="{B3978E79-EB33-4F37-A626-CBF789EB7A84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2A016F6-A24A-49B4-898B-FEE71DB857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318" y="557213"/>
            <a:ext cx="8640691" cy="57604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34784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102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2345386"/>
            <a:ext cx="3505198" cy="2246769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 24 de marzo,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Graham consigue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su primera gran victoria en deportivos: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Ganando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12 Horas de </a:t>
            </a:r>
            <a:r>
              <a:rPr kumimoji="0" lang="es-ES" altLang="es-MX" sz="2600" i="0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Sebring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D5C6E3FE-BE24-472A-AE1D-D00691AB60D9}"/>
              </a:ext>
            </a:extLst>
          </p:cNvPr>
          <p:cNvGrpSpPr/>
          <p:nvPr/>
        </p:nvGrpSpPr>
        <p:grpSpPr>
          <a:xfrm>
            <a:off x="3505199" y="573727"/>
            <a:ext cx="8354833" cy="5730091"/>
            <a:chOff x="3422073" y="573727"/>
            <a:chExt cx="8437960" cy="5910200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444DC8A8-D3D6-49A7-B066-DB27100B53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3132" y="894052"/>
              <a:ext cx="7620000" cy="5153025"/>
            </a:xfrm>
            <a:prstGeom prst="rect">
              <a:avLst/>
            </a:prstGeom>
          </p:spPr>
        </p:pic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882C134B-3F38-433F-B82B-C72CEE94AD1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22073" y="573727"/>
              <a:ext cx="8437960" cy="5910200"/>
            </a:xfrm>
            <a:prstGeom prst="rect">
              <a:avLst/>
            </a:prstGeom>
          </p:spPr>
        </p:pic>
      </p:grpSp>
      <p:sp>
        <p:nvSpPr>
          <p:cNvPr id="10" name="CuadroTexto 9">
            <a:extLst>
              <a:ext uri="{FF2B5EF4-FFF2-40B4-BE49-F238E27FC236}">
                <a16:creationId xmlns:a16="http://schemas.microsoft.com/office/drawing/2014/main" id="{3DB87945-DE20-4A6E-9C80-2E79BC4C976E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00605A5-F05B-4B17-821D-923AAD2F9D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363" y="563975"/>
            <a:ext cx="8465715" cy="57398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33044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7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828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00862" y="2180135"/>
            <a:ext cx="5291137" cy="2605842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Después de sus dos primeras victorias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el campeonato de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Fórmula 1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ganando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de los Pa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í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ses Bajos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 de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Alemania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Italia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y, finalmente, 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Sudáfrica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A12DD48-FE91-4194-B992-B8EF8BB40239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29695E6-36A0-4DCE-B65C-5D46266E9E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8682" y="552497"/>
            <a:ext cx="7586677" cy="52348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175F6A00-C6AF-42D5-B181-693FA9AC8F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735" y="549770"/>
            <a:ext cx="8125966" cy="57795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26541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8992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9418" y="2704456"/>
            <a:ext cx="6802582" cy="1528624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Terminando la temporada con su primer título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por delante de Jim Clark 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quien se había convertido en amenaza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la lucha por el campeonato mundial.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87F75344-B7E3-4A29-A9C7-68136CE79366}"/>
              </a:ext>
            </a:extLst>
          </p:cNvPr>
          <p:cNvGrpSpPr/>
          <p:nvPr/>
        </p:nvGrpSpPr>
        <p:grpSpPr>
          <a:xfrm>
            <a:off x="318648" y="526473"/>
            <a:ext cx="5070770" cy="5801991"/>
            <a:chOff x="526473" y="571101"/>
            <a:chExt cx="4987637" cy="5715798"/>
          </a:xfrm>
        </p:grpSpPr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2D399C62-0F72-47ED-B508-9C8A38B1853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473" y="571101"/>
              <a:ext cx="4987637" cy="5715798"/>
            </a:xfrm>
            <a:prstGeom prst="rect">
              <a:avLst/>
            </a:prstGeom>
          </p:spPr>
        </p:pic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F5838E9E-8727-49E7-8F66-ADB3BA6BBFB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22" t="11286" r="41743" b="11036"/>
            <a:stretch/>
          </p:blipFill>
          <p:spPr>
            <a:xfrm>
              <a:off x="789708" y="1054821"/>
              <a:ext cx="4433456" cy="4772123"/>
            </a:xfrm>
            <a:prstGeom prst="rect">
              <a:avLst/>
            </a:prstGeom>
          </p:spPr>
        </p:pic>
      </p:grp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A12DD48-FE91-4194-B992-B8EF8BB40239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C823DE9-3BF5-4876-8250-CDBB65399FF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075" y="526473"/>
            <a:ext cx="8516684" cy="58019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4676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958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04914" y="2706196"/>
            <a:ext cx="4087944" cy="1536383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1963, Hill ganó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de Mónaco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 primera de sus cinco victorias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el principado.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459670E-B892-43A9-91D7-B9EAF79D88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53" y="960726"/>
            <a:ext cx="7620000" cy="50196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2277F97E-8BB7-4CA7-ABB5-145C7CEBE079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1D771884-58E2-4BD6-8D1F-926A86D92A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4760" y="557214"/>
            <a:ext cx="8631054" cy="57435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781046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3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884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14096" y="2866241"/>
            <a:ext cx="5762170" cy="1177310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Sin embargo,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Jim Clark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aplastaría a la competencia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con su Lotus ganando el titulo.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228A42BC-7C4C-4611-8383-7E825FA19B1A}"/>
              </a:ext>
            </a:extLst>
          </p:cNvPr>
          <p:cNvGrpSpPr/>
          <p:nvPr/>
        </p:nvGrpSpPr>
        <p:grpSpPr>
          <a:xfrm>
            <a:off x="1122689" y="253202"/>
            <a:ext cx="4377554" cy="6396979"/>
            <a:chOff x="554665" y="253202"/>
            <a:chExt cx="4377554" cy="6396979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C6CE1703-A3F2-4322-B032-52AADFC06D0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1790" y="581890"/>
              <a:ext cx="3990884" cy="5721929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96139242-6CC5-4329-8A59-C957AAB40C7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4665" y="253202"/>
              <a:ext cx="4377554" cy="6396979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E210BBD1-D038-4D0B-9346-9E2F693C8BDE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C51F15D-0340-4150-A796-70338187C4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027" y="553315"/>
            <a:ext cx="9497291" cy="57505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83528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43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704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" y="5654308"/>
            <a:ext cx="12191988" cy="81047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1964, a pesar de sus dos victorias, apenas le bastó para quedar detrás de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John </a:t>
            </a:r>
            <a:r>
              <a:rPr kumimoji="0" lang="es-ES" altLang="es-MX" sz="2600" i="0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Surtees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aun cuando había obtenido más puntos que el piloto de Ferrari.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AF1ADB2-FB97-43FA-8378-CA7C0CDC56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250" y="-355463"/>
            <a:ext cx="8853055" cy="54778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59D9896-2FF9-43BF-8286-F67C6C6F04B9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C0F76979-CDEE-4A02-B2DA-F0ACC3D790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250" y="537727"/>
            <a:ext cx="8825350" cy="57916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547027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843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57259" y="2524908"/>
            <a:ext cx="3033428" cy="1887696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 siguiente año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sería casi idéntico…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otras dos victorias,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luchando hasta el final con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Jim Clark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693790C-2EF1-4F06-B599-42F6D0525F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95" y="574097"/>
            <a:ext cx="8809164" cy="5743575"/>
          </a:xfrm>
          <a:prstGeom prst="snip2DiagRect">
            <a:avLst>
              <a:gd name="adj1" fmla="val 15197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4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7F748382-F0F6-48CC-BC72-940A0BA595B1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7B521C87-BD94-44DD-A692-1E5A71408C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4541" y="549991"/>
            <a:ext cx="8576480" cy="57676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63103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3238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6F10E799-8CE9-4400-9361-54470059C653}"/>
              </a:ext>
            </a:extLst>
          </p:cNvPr>
          <p:cNvSpPr/>
          <p:nvPr/>
        </p:nvSpPr>
        <p:spPr>
          <a:xfrm>
            <a:off x="0" y="2871890"/>
            <a:ext cx="3525247" cy="11798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ES" altLang="es-MX" sz="26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Coche con el que ganó las</a:t>
            </a:r>
            <a:r>
              <a:rPr lang="es-ES" altLang="es-MX" sz="2600" dirty="0">
                <a:solidFill>
                  <a:srgbClr val="FFC000">
                    <a:lumMod val="50000"/>
                  </a:srgb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es-ES" altLang="es-MX" sz="2600" dirty="0">
                <a:solidFill>
                  <a:srgbClr val="FFC000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500 Millas de </a:t>
            </a:r>
            <a:r>
              <a:rPr lang="es-ES" altLang="es-MX" sz="2600" dirty="0" err="1">
                <a:solidFill>
                  <a:srgbClr val="FFC000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Indianapolis</a:t>
            </a:r>
            <a:r>
              <a:rPr lang="es-ES" altLang="es-MX" sz="2600" dirty="0">
                <a:solidFill>
                  <a:srgbClr val="FFC000">
                    <a:lumMod val="50000"/>
                  </a:srgb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es-ES" altLang="es-MX" sz="26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1966.</a:t>
            </a:r>
            <a:endParaRPr lang="es-MX" dirty="0"/>
          </a:p>
        </p:txBody>
      </p:sp>
      <p:pic>
        <p:nvPicPr>
          <p:cNvPr id="4" name="Imagen 3" descr="https://upload.wikimedia.org/wikipedia/commons/thumb/4/42/Lola-Ford_T90_%22Red_Ball_Special%22_-_Flickr_-_andrewbasterfield.jpg/250px-Lola-Ford_T90_%22Red_Ball_Special%22_-_Flickr_-_andrewbasterfield.jpg">
            <a:extLst>
              <a:ext uri="{FF2B5EF4-FFF2-40B4-BE49-F238E27FC236}">
                <a16:creationId xmlns:a16="http://schemas.microsoft.com/office/drawing/2014/main" id="{E32DF282-002D-4DF4-A9C1-B10C28BED7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5247" y="554182"/>
            <a:ext cx="8349999" cy="60405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892B4E7B-BD68-4E56-BE40-F76DD2D99F83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8D723970-66B5-448A-A284-ECEB8771D3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497" y="554182"/>
            <a:ext cx="4830199" cy="57634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A2EA21DE-738B-4C47-94BE-A66F5ECAC55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5224" y="1274618"/>
            <a:ext cx="5784159" cy="43381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22355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462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" y="2165825"/>
            <a:ext cx="4447298" cy="2605842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1966,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s-ES" altLang="es-MX" sz="2600" dirty="0"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Por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Reglamento entraría en vigor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 motor de 3 litros…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Graham no consiguió victorias,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siendo superado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por el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Brabham-Repco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37AA879-1568-4711-9CF6-6CE5C70258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026" y="1025606"/>
            <a:ext cx="7306340" cy="4862582"/>
          </a:xfrm>
          <a:prstGeom prst="ellipse">
            <a:avLst/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436D392-0938-4E28-A05C-0F6C8ADA17D0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4A1C6398-B04E-4AFA-A274-C1E3396B85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473" y="551618"/>
            <a:ext cx="8104909" cy="57646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886733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43200000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6778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83757" y="2138117"/>
            <a:ext cx="3208241" cy="2605842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No obstante,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logró de consuelo ganar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las 500 Millas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Indianápolis,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un año después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que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Jim Clark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 ganara.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01D4D3C-E69F-4430-AC85-0106A0D206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10" y="572366"/>
            <a:ext cx="8651248" cy="57314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04A5C41-330D-4A01-92F5-03DEDDA2ED49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B26AE612-D1C9-4ED3-8636-3AE3B48C2A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7268" y="572366"/>
            <a:ext cx="3795677" cy="57504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566042D4-B392-48D5-9F81-6083BB31C6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018" y="572366"/>
            <a:ext cx="4266644" cy="57347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976657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4418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949B446-ADA0-4467-AFD1-0392EA20EA3B}"/>
              </a:ext>
            </a:extLst>
          </p:cNvPr>
          <p:cNvSpPr/>
          <p:nvPr/>
        </p:nvSpPr>
        <p:spPr>
          <a:xfrm>
            <a:off x="2501907" y="570927"/>
            <a:ext cx="7188186" cy="592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60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Segunda etapa en Lotus</a:t>
            </a:r>
            <a:endParaRPr lang="es-MX" altLang="es-MX" sz="6000" dirty="0">
              <a:solidFill>
                <a:srgbClr val="FFC000">
                  <a:lumMod val="50000"/>
                </a:srgbClr>
              </a:solidFill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CDCA539-27AA-4E7B-9FFF-4EAA6AB692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419" y="336457"/>
            <a:ext cx="9019308" cy="589637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F000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814EE141-D44D-4077-9E14-7757B753E6EA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582B41F3-911E-4C43-8ED4-261F89C445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1" y="552691"/>
            <a:ext cx="6400800" cy="57526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43298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804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" y="2704419"/>
            <a:ext cx="4544291" cy="1528624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Graham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decidió dejar el equipo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BRM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para volver a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Lotus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junto con Clark. 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D72B9BD-5D0C-46BE-8907-A051B549A0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4295" y="1024128"/>
            <a:ext cx="7315200" cy="480974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DC7E59A7-1D46-4AD4-8182-9D88D8080379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958A9C27-1A46-405B-A14D-41417311AD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893" y="568035"/>
            <a:ext cx="9794439" cy="57496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2269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642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50FA510-266B-4AE3-8BBA-D6FE58467A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84" y="1510150"/>
            <a:ext cx="11525539" cy="4807528"/>
          </a:xfrm>
          <a:prstGeom prst="snip2DiagRect">
            <a:avLst>
              <a:gd name="adj1" fmla="val 13256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8848"/>
            <a:ext cx="12190687" cy="81047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Aunque obtuvo dos segundos puestos,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Hill encontró de nuevo problemas de fiabilidad y acabó séptimo en el campeonato.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0F4DD3D-74EF-4B70-90DE-06E4E519DB2B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BC65A556-4F09-4D7D-9C1D-77FA42E771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318" y="568036"/>
            <a:ext cx="10207582" cy="57496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544349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244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45" y="2341483"/>
            <a:ext cx="5762170" cy="225452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1968,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Clark ganó el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de Sudáfrica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superando el récord de victorias de Fangio, antes de morir en un accidente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una carrera de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F2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el Circuito alemán de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Hockenheim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99494DE-1F1A-4527-90D7-8C57E0A7B9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508" y="573232"/>
            <a:ext cx="4769427" cy="575136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F000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C10099B-64F4-4B59-A2D9-0EEE3FDE4C33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AF74DBAB-DCC6-4B1E-984E-E7C0FEB14B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146" y="573232"/>
            <a:ext cx="7654121" cy="57483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41384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1144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28515" y="2326477"/>
            <a:ext cx="5762170" cy="1536383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Graham logró obtener tres victorias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ganaría su segundo título mundial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frente a nuevos rivales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como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Jackie Stewart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Denny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s-ES" altLang="es-MX" sz="2600" i="0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64172D7-F596-480B-9567-31287B902C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303" y="568036"/>
            <a:ext cx="5997014" cy="57496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7BF3483-35FF-40C7-9471-6A46D75A9385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EE507A0C-1167-4FC9-BC0D-4B4CB653C5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764" y="803564"/>
            <a:ext cx="11539127" cy="52647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00311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924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55FFC332-0D5A-4436-85AF-3009455DDD0A}"/>
              </a:ext>
            </a:extLst>
          </p:cNvPr>
          <p:cNvSpPr/>
          <p:nvPr/>
        </p:nvSpPr>
        <p:spPr>
          <a:xfrm>
            <a:off x="2328089" y="5607325"/>
            <a:ext cx="756168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altLang="es-MX" sz="60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Graham Hill en su</a:t>
            </a:r>
            <a:r>
              <a:rPr lang="es-ES" altLang="es-MX" sz="6000" dirty="0">
                <a:solidFill>
                  <a:srgbClr val="FFC000">
                    <a:lumMod val="50000"/>
                  </a:srgb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es-ES" altLang="es-MX" sz="6000" dirty="0">
                <a:solidFill>
                  <a:srgbClr val="FFC000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Lotus</a:t>
            </a:r>
            <a:r>
              <a:rPr lang="es-ES" altLang="es-MX" sz="60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s-MX" sz="6000" dirty="0"/>
          </a:p>
        </p:txBody>
      </p:sp>
      <p:pic>
        <p:nvPicPr>
          <p:cNvPr id="4" name="Imagen 3" descr="https://upload.wikimedia.org/wikipedia/commons/thumb/e/e2/HillGraham19690801Lotus-Nordkehre.jpg/250px-HillGraham19690801Lotus-Nordkehre.jpg">
            <a:extLst>
              <a:ext uri="{FF2B5EF4-FFF2-40B4-BE49-F238E27FC236}">
                <a16:creationId xmlns:a16="http://schemas.microsoft.com/office/drawing/2014/main" id="{8EBC0021-B8BD-42FC-9B52-7D6E9B3EE5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397" y="-180115"/>
            <a:ext cx="7331054" cy="53062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0515262-0557-44A0-88C6-A5877924F509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F1F66A98-E674-4F96-B4FF-FD22AACE86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887" y="568036"/>
            <a:ext cx="8383259" cy="57634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8465752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922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973" y="2317638"/>
            <a:ext cx="4294883" cy="2246769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1969,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Graham sería superado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por su compañero de equipo,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Jochen </a:t>
            </a:r>
            <a:r>
              <a:rPr kumimoji="0" lang="es-ES" altLang="es-MX" sz="2600" i="0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Rindt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Despues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de su última victoria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la carrera de Mónaco.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E437AF7-75BB-4D68-AFE7-7F5004A38C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8856" y="983674"/>
            <a:ext cx="7383562" cy="49322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9E5AB0C-B8B5-42BC-8C46-092EE857AB0A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121EEFBE-8798-4B3D-BC02-14683BA7F8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6946" y="581891"/>
            <a:ext cx="8558744" cy="57496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220147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3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607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8946" y="1792870"/>
            <a:ext cx="5043054" cy="3323987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 temporada terminó mal para Hill,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quien tuvo un accidente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después de un pinchazo,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 cual provocó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que fuese expulsado de su vehículo,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debido a que el cinturón de seguridad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 rompió,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causándole heridas serias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y fracturándose las piernas.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9AEB9D2-E698-4D92-9017-1B9DD4B121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" y="554182"/>
            <a:ext cx="7148137" cy="50126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4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0A19092-0FD6-4D76-A87E-E7B6A9FB2667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C4009707-5B9F-4501-A42B-CBF9007BA8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795" y="554182"/>
            <a:ext cx="4116779" cy="57634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586387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328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28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" y="2883963"/>
            <a:ext cx="3726873" cy="1169551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Graham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conocía mejor el rendimiento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que obtuvo en el pasado.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CA08297-CB3F-44BA-8ED3-5BD943CB46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255" y="759665"/>
            <a:ext cx="7881850" cy="529660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F2B0327-C9F4-461D-B437-69C767EF1E59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77B6B730-65D7-43F6-8635-AE166E1C1B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919" y="554182"/>
            <a:ext cx="8383259" cy="57634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21279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3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908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5CC6618F-D17C-4335-8D25-B1F2A9D64A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16" y="566131"/>
            <a:ext cx="8511037" cy="57662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362AA3A-D2F6-430F-AFD3-3233806AD2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4961" y="566130"/>
            <a:ext cx="4897010" cy="57662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53053" y="3049643"/>
            <a:ext cx="3338946" cy="81047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1970,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apenas lograría 7 puntos.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64243053-CA0A-40C5-84F8-E4705E7EB884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92148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484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14915" y="320171"/>
            <a:ext cx="5762170" cy="58663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60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Últimos años</a:t>
            </a:r>
            <a:endParaRPr kumimoji="0" lang="es-ES" altLang="es-MX" sz="60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A68079C-18B8-4E69-8C55-013D103109CF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8E433E8-38E9-4AC4-AD68-904D55351D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816" y="900112"/>
            <a:ext cx="8172450" cy="542446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2">
                <a:lumMod val="75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A8FC5D9A-AA50-42DD-AFED-BEE3CCA133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8822" y="568036"/>
            <a:ext cx="4077549" cy="57565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641869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86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86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846" y="2399614"/>
            <a:ext cx="2992572" cy="1528624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1971,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abandonaría Lotus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para unirse al equipo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Brabham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0FD13FF-3FCF-41F6-B827-9B34E4F3EC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555" y="512618"/>
            <a:ext cx="7701060" cy="5791199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4">
                <a:lumMod val="5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A679B486-B60D-4811-83A7-6C1F2A511AF4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14C0799A-9305-4437-82E2-417BCBC9EF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512618"/>
            <a:ext cx="8579780" cy="5802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4755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844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89811" y="2676715"/>
            <a:ext cx="2978731" cy="1528624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Para las temporadas 1971 y 1972,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Hill apenas lograría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6 puntos.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6B6F425-B5FD-4325-A981-71186B2FDE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452" y="1149003"/>
            <a:ext cx="7952508" cy="516913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BE6D8F7-7C84-4629-A015-E5EAFBF2C396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E4A8DD3C-B8AF-4BFA-90D0-7281FB82B5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051" y="568035"/>
            <a:ext cx="9801301" cy="57500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15018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9316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19950"/>
            <a:ext cx="5942295" cy="4042132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1972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es el año en que Hill ganaría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24 Horas de Le </a:t>
            </a:r>
            <a:r>
              <a:rPr kumimoji="0" lang="es-ES" altLang="es-MX" sz="2600" i="0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Mans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convirtiéndose en el primer piloto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la historia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lograr la triple corona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s-ES" altLang="es-MX" sz="26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CommercialScript BT" panose="03030803040807090C04" pitchFamily="66" charset="2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s-ES" altLang="es-MX" sz="2600" dirty="0"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500 Millas de Indianápolis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Las 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24 Horas de Le </a:t>
            </a:r>
            <a:r>
              <a:rPr kumimoji="0" lang="es-ES" altLang="es-MX" sz="260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Mans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haber sido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bicampeón mundial de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rmula 1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85028AF-297A-4492-8011-8828F46425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0388" y="-523319"/>
            <a:ext cx="4865542" cy="683588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FC00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63E5BB07-8F29-4828-A8CB-7CA2A034B5EA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098DB637-E7BA-42A3-A941-76A2FAB59F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853" y="600075"/>
            <a:ext cx="3810000" cy="56578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99294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6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79862"/>
            <a:ext cx="12191999" cy="1528624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Graham continuó su carrera con su propio equipo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Embassy Hill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aunque al principio inscribiéndose un coche compitiendo con el equipo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Shadow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para la temporada 1973, luego con un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Lola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T370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1974,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con el que apenas logró clasificarse en la sexta posición en el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de Suecia.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78AAEF3-95D0-42E5-9134-5D4036649E9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43"/>
          <a:stretch/>
        </p:blipFill>
        <p:spPr>
          <a:xfrm>
            <a:off x="611106" y="2127249"/>
            <a:ext cx="10983111" cy="4190423"/>
          </a:xfrm>
          <a:prstGeom prst="snip2DiagRect">
            <a:avLst>
              <a:gd name="adj1" fmla="val 15539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23F63BFF-A19A-41A6-AED3-FA30B78403C0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FE3838E-1846-45EF-973F-D0C4E9A363D8}"/>
              </a:ext>
            </a:extLst>
          </p:cNvPr>
          <p:cNvSpPr txBox="1"/>
          <p:nvPr/>
        </p:nvSpPr>
        <p:spPr>
          <a:xfrm>
            <a:off x="-13870" y="-1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64216E62-1551-49C4-A2DB-9DADC08BA7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050" y="546406"/>
            <a:ext cx="8229600" cy="50509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49082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674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674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341458"/>
            <a:ext cx="3186545" cy="225452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Finalmente,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Graham Hill construyó su propio coche,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1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Hill GH1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para la temporada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1975.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702805A-850C-42CF-98B5-7ABB20269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381" y="774555"/>
            <a:ext cx="8517803" cy="5376863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06A8E3B1-EF98-4142-A709-D92543C80900}"/>
              </a:ext>
            </a:extLst>
          </p:cNvPr>
          <p:cNvSpPr txBox="1"/>
          <p:nvPr/>
        </p:nvSpPr>
        <p:spPr>
          <a:xfrm>
            <a:off x="-13870" y="-1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1A7FFE65-5E4B-47FF-8F04-EFCE346A8E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682" y="568036"/>
            <a:ext cx="10151826" cy="57357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687846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412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13814" y="879572"/>
            <a:ext cx="3078185" cy="5119350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Pero Hill no correría,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entre los Grandes Premios de Argentina, Brasil, Sudáfrica,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España…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ni siquiera logra clasificarse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la parrilla de salida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para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Mónaco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siendo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su circuito favorito.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AFB90A6-8EDD-4B06-8BF2-62AD91F11F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3" y="566927"/>
            <a:ext cx="8767451" cy="57645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0309518B-3633-446B-ABE1-CC5A5F9BFE22}"/>
              </a:ext>
            </a:extLst>
          </p:cNvPr>
          <p:cNvSpPr txBox="1"/>
          <p:nvPr/>
        </p:nvSpPr>
        <p:spPr>
          <a:xfrm>
            <a:off x="-13870" y="-1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2184AAF-83B3-404D-991D-0A737C86AC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378" y="558285"/>
            <a:ext cx="8665277" cy="57732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981615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594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958551"/>
            <a:ext cx="8083154" cy="2964914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Impulsaría a un joven talento,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Tony Brise</a:t>
            </a:r>
            <a:r>
              <a:rPr lang="es-ES" altLang="es-MX" sz="2600" dirty="0"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Graham Hill pondría fin a su carrera como piloto de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F1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con 175 Gran Premios disputados,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para un total de 436 carreras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siendo una combinación increíble,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junto a los coches 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F2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que también condujo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y los deportivos.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C6C2199D-205C-4D45-A4E7-C0545535ED5E}"/>
              </a:ext>
            </a:extLst>
          </p:cNvPr>
          <p:cNvGrpSpPr/>
          <p:nvPr/>
        </p:nvGrpSpPr>
        <p:grpSpPr>
          <a:xfrm>
            <a:off x="8091062" y="571101"/>
            <a:ext cx="3782292" cy="5715798"/>
            <a:chOff x="7384473" y="571101"/>
            <a:chExt cx="3782292" cy="5715798"/>
          </a:xfrm>
        </p:grpSpPr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6A435F3E-3338-463E-80BC-B3C4BF4FAE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78439" y="955964"/>
              <a:ext cx="3386452" cy="4862945"/>
            </a:xfrm>
            <a:prstGeom prst="rect">
              <a:avLst/>
            </a:prstGeom>
          </p:spPr>
        </p:pic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6426FE8F-8209-42E5-A324-BD25E1B151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4473" y="571101"/>
              <a:ext cx="3782292" cy="5715798"/>
            </a:xfrm>
            <a:prstGeom prst="rect">
              <a:avLst/>
            </a:prstGeom>
          </p:spPr>
        </p:pic>
      </p:grpSp>
      <p:sp>
        <p:nvSpPr>
          <p:cNvPr id="10" name="CuadroTexto 9">
            <a:extLst>
              <a:ext uri="{FF2B5EF4-FFF2-40B4-BE49-F238E27FC236}">
                <a16:creationId xmlns:a16="http://schemas.microsoft.com/office/drawing/2014/main" id="{8A201294-5885-45BF-BA90-660D6A4CF352}"/>
              </a:ext>
            </a:extLst>
          </p:cNvPr>
          <p:cNvSpPr txBox="1"/>
          <p:nvPr/>
        </p:nvSpPr>
        <p:spPr>
          <a:xfrm>
            <a:off x="-13870" y="-1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E86493D-EAF0-40FC-AA3A-5A01D5C4DB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4503" y="571101"/>
            <a:ext cx="8562994" cy="57157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3214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7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796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https://upload.wikimedia.org/wikipedia/commons/thumb/9/93/Shadow_DN1_%28Hill%29_2008_Goodwood.jpg/250px-Shadow_DN1_%28Hill%29_2008_Goodwood.jpg">
            <a:extLst>
              <a:ext uri="{FF2B5EF4-FFF2-40B4-BE49-F238E27FC236}">
                <a16:creationId xmlns:a16="http://schemas.microsoft.com/office/drawing/2014/main" id="{752898B6-9BE7-49F4-A592-7D20EEB7A3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476" y="277085"/>
            <a:ext cx="8091055" cy="575360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6FF85492-5CBD-4BB4-AD0E-2F5B17D354C5}"/>
              </a:ext>
            </a:extLst>
          </p:cNvPr>
          <p:cNvSpPr/>
          <p:nvPr/>
        </p:nvSpPr>
        <p:spPr>
          <a:xfrm>
            <a:off x="0" y="6210311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26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Coche Shadow con el que compitió como equipo privado.</a:t>
            </a:r>
            <a:endParaRPr lang="es-MX" altLang="es-MX" sz="1100" dirty="0">
              <a:solidFill>
                <a:srgbClr val="FFC000">
                  <a:lumMod val="50000"/>
                </a:srgbClr>
              </a:solidFill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4E0E51E-6B8B-441B-8962-E88DB75A9BC6}"/>
              </a:ext>
            </a:extLst>
          </p:cNvPr>
          <p:cNvSpPr txBox="1"/>
          <p:nvPr/>
        </p:nvSpPr>
        <p:spPr>
          <a:xfrm>
            <a:off x="-13870" y="-1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C27BA143-3773-43C8-BDD9-025D4BAFBB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553802"/>
            <a:ext cx="6431220" cy="57777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50424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43200000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372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73636" y="1779013"/>
            <a:ext cx="4917048" cy="3323987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kumimoji="0" lang="es-MX" altLang="es-MX" sz="11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29 de noviembre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1975,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Graham Hill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y su personal importante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regresaban a Inglaterra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después de probar en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Paul Ricard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 nuevo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Hill GH2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que estaban preparando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para la temporada 1976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3E1E364-0F41-4576-92A3-BF19B3B51F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59" y="1122217"/>
            <a:ext cx="7797350" cy="518911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FA1DFE6F-8235-4136-82D7-A17054EC5EA1}"/>
              </a:ext>
            </a:extLst>
          </p:cNvPr>
          <p:cNvSpPr txBox="1"/>
          <p:nvPr/>
        </p:nvSpPr>
        <p:spPr>
          <a:xfrm>
            <a:off x="-13870" y="-1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7A65609C-4B1A-4B34-A274-5C370D8314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747" y="254436"/>
            <a:ext cx="9502820" cy="6372480"/>
          </a:xfrm>
          <a:prstGeom prst="rect">
            <a:avLst/>
          </a:prstGeom>
          <a:ln w="127000">
            <a:solidFill>
              <a:schemeClr val="bg2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3968657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8734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76693"/>
            <a:ext cx="5389417" cy="1528624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Murió en un accidente de aviación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cuando la avioneta </a:t>
            </a:r>
            <a:r>
              <a:rPr kumimoji="0" lang="es-ES" altLang="es-MX" sz="260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piper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s-ES" altLang="es-MX" sz="260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aztec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que él mismo piloteaba,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 perdió en la niebla cerca de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Londres.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CC81570F-E8E6-45C6-BB38-E78F219986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891" y="568037"/>
            <a:ext cx="7470348" cy="51825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4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E4EAB491-929B-4031-96FC-F76DBF218042}"/>
              </a:ext>
            </a:extLst>
          </p:cNvPr>
          <p:cNvSpPr txBox="1"/>
          <p:nvPr/>
        </p:nvSpPr>
        <p:spPr>
          <a:xfrm>
            <a:off x="-13870" y="-1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E09F9A4-7C32-464B-B688-6CF157A0FF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11" y="817419"/>
            <a:ext cx="11540378" cy="52508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060927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188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8188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0697" y="3035761"/>
            <a:ext cx="4513833" cy="81047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Tony Brise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viajaba con </a:t>
            </a:r>
            <a:r>
              <a:rPr kumimoji="0" lang="es-ES" altLang="es-MX" sz="260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èl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también falleció…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6C49A64-88E3-4972-81AE-E6E1499FDE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62" y="568036"/>
            <a:ext cx="7349335" cy="57496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0" cap="sq">
            <a:solidFill>
              <a:schemeClr val="bg2">
                <a:lumMod val="25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2DA3ED6D-567C-4F63-B252-930276F5DB9E}"/>
              </a:ext>
            </a:extLst>
          </p:cNvPr>
          <p:cNvSpPr txBox="1"/>
          <p:nvPr/>
        </p:nvSpPr>
        <p:spPr>
          <a:xfrm>
            <a:off x="-13870" y="-1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90AD417B-518F-4794-B2D0-F5D8D10ECE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060" y="564789"/>
            <a:ext cx="7541232" cy="57528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642703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46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7200" y="1668167"/>
            <a:ext cx="4114799" cy="3323987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Debido a su muerte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también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los miembros claves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Embassy Hill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no pudieron seguir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con el personal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que quedaba,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y poco después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 equipo desapareció.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A83437E-B5F3-4B01-8A3F-57E8775925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" y="213701"/>
            <a:ext cx="7604760" cy="57035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B6C8002-17F9-4155-8238-A30D157B7E78}"/>
              </a:ext>
            </a:extLst>
          </p:cNvPr>
          <p:cNvSpPr txBox="1"/>
          <p:nvPr/>
        </p:nvSpPr>
        <p:spPr>
          <a:xfrm>
            <a:off x="-13870" y="-1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96D81352-7634-4096-AA36-8F32967C28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4198" y="568036"/>
            <a:ext cx="9668890" cy="57357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042757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8048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A375839-6C58-4C37-8C5C-92EE2121C2D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83"/>
          <a:stretch/>
        </p:blipFill>
        <p:spPr>
          <a:xfrm>
            <a:off x="1035999" y="596349"/>
            <a:ext cx="4602803" cy="5685182"/>
          </a:xfrm>
          <a:prstGeom prst="rect">
            <a:avLst/>
          </a:prstGeom>
          <a:ln w="127000">
            <a:solidFill>
              <a:srgbClr val="FF0000"/>
            </a:solidFill>
          </a:ln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A4800DE-8651-4070-AAB9-5B6454092129}"/>
              </a:ext>
            </a:extLst>
          </p:cNvPr>
          <p:cNvSpPr txBox="1"/>
          <p:nvPr/>
        </p:nvSpPr>
        <p:spPr>
          <a:xfrm>
            <a:off x="-13870" y="-1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E1F8990-4EC4-4FF4-A411-E3BF8A308B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558" y="596348"/>
            <a:ext cx="3959323" cy="5685182"/>
          </a:xfrm>
          <a:prstGeom prst="rect">
            <a:avLst/>
          </a:prstGeom>
          <a:ln w="127000">
            <a:solidFill>
              <a:schemeClr val="accent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393127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B0C58DF-993C-4190-9212-0B13A980AD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594" y="569249"/>
            <a:ext cx="8955313" cy="5785133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BF5BF30-4B97-463C-8DAF-F4EDCFBB0E01}"/>
              </a:ext>
            </a:extLst>
          </p:cNvPr>
          <p:cNvSpPr txBox="1"/>
          <p:nvPr/>
        </p:nvSpPr>
        <p:spPr>
          <a:xfrm>
            <a:off x="-13870" y="-1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69003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F513B08-1496-4AE1-AAD3-DDE7FD303B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80" y="1277257"/>
            <a:ext cx="11508876" cy="4296229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D7DB80D4-3F5D-4842-92C6-C1D2F2485B06}"/>
              </a:ext>
            </a:extLst>
          </p:cNvPr>
          <p:cNvSpPr txBox="1"/>
          <p:nvPr/>
        </p:nvSpPr>
        <p:spPr>
          <a:xfrm>
            <a:off x="-13870" y="-1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0240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4000" r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Mi Bella dama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Ferrante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&amp;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teicher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31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05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369DF159-BDCB-4123-BA23-E9B33EC690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71" y="0"/>
            <a:ext cx="112196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2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32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9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41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6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1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6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2" grpId="0"/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2705</TotalTime>
  <Words>949</Words>
  <Application>Microsoft Office PowerPoint</Application>
  <PresentationFormat>Panorámica</PresentationFormat>
  <Paragraphs>322</Paragraphs>
  <Slides>68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68</vt:i4>
      </vt:variant>
    </vt:vector>
  </HeadingPairs>
  <TitlesOfParts>
    <vt:vector size="82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Wingdings 2</vt:lpstr>
      <vt:lpstr>Tema de Office</vt:lpstr>
      <vt:lpstr>HDOfficeLightV0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(Fia)  1962, 1968  Graham Hill  Versión Completa  3105</dc:title>
  <dc:creator>Emilio M Aguilar P</dc:creator>
  <cp:lastModifiedBy>Eagle's nest</cp:lastModifiedBy>
  <cp:revision>277</cp:revision>
  <dcterms:created xsi:type="dcterms:W3CDTF">2016-12-14T02:11:45Z</dcterms:created>
  <dcterms:modified xsi:type="dcterms:W3CDTF">2018-02-25T14:34:00Z</dcterms:modified>
</cp:coreProperties>
</file>