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748" r:id="rId2"/>
    <p:sldId id="583" r:id="rId3"/>
    <p:sldId id="733" r:id="rId4"/>
    <p:sldId id="734" r:id="rId5"/>
    <p:sldId id="735" r:id="rId6"/>
    <p:sldId id="736" r:id="rId7"/>
    <p:sldId id="737" r:id="rId8"/>
    <p:sldId id="738" r:id="rId9"/>
    <p:sldId id="739" r:id="rId10"/>
    <p:sldId id="740" r:id="rId11"/>
    <p:sldId id="741" r:id="rId12"/>
    <p:sldId id="742" r:id="rId13"/>
    <p:sldId id="743" r:id="rId14"/>
    <p:sldId id="744" r:id="rId15"/>
    <p:sldId id="750" r:id="rId16"/>
    <p:sldId id="745" r:id="rId17"/>
    <p:sldId id="746" r:id="rId18"/>
    <p:sldId id="747" r:id="rId19"/>
    <p:sldId id="754" r:id="rId20"/>
    <p:sldId id="592" r:id="rId21"/>
    <p:sldId id="751" r:id="rId22"/>
    <p:sldId id="535" r:id="rId23"/>
    <p:sldId id="260" r:id="rId24"/>
    <p:sldId id="280" r:id="rId25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vNS9F5ub34qDkhmVWJ2Vw==" hashData="fhbr2e8RdgbOm8oSTokasTbQvoMPZLCTmjjqq0mykHuKRxoe6oHvEjJXKpqGJFg1eBpOiQHSx0u2JU8Nxxrf2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E0000"/>
    <a:srgbClr val="EEEEEE"/>
    <a:srgbClr val="F2F2F2"/>
    <a:srgbClr val="3E0000"/>
    <a:srgbClr val="E4E4E4"/>
    <a:srgbClr val="F0F0F0"/>
    <a:srgbClr val="EEB5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6278" autoAdjust="0"/>
    <p:restoredTop sz="94660"/>
  </p:normalViewPr>
  <p:slideViewPr>
    <p:cSldViewPr snapToGrid="0">
      <p:cViewPr varScale="1">
        <p:scale>
          <a:sx n="69" d="100"/>
          <a:sy n="69" d="100"/>
        </p:scale>
        <p:origin x="1026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26/06/2017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37534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26/06/2017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09521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26/06/2017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86482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26/06/2017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35843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26/06/2017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276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26/06/2017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3049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26/06/2017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27890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26/06/2017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663492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26/06/2017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6777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26/06/2017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443735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26/06/2017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09594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94F69-D532-4FC0-AF86-CF39C2A22301}" type="datetimeFigureOut">
              <a:rPr lang="es-MX" smtClean="0"/>
              <a:t>26/06/2017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18010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10" Type="http://schemas.openxmlformats.org/officeDocument/2006/relationships/audio" Target="../media/audio1.wav"/><Relationship Id="rId4" Type="http://schemas.openxmlformats.org/officeDocument/2006/relationships/audio" Target="../media/audio1.wav"/><Relationship Id="rId9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g"/><Relationship Id="rId4" Type="http://schemas.openxmlformats.org/officeDocument/2006/relationships/image" Target="../media/image2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6.png"/><Relationship Id="rId5" Type="http://schemas.openxmlformats.org/officeDocument/2006/relationships/image" Target="../media/image46.png"/><Relationship Id="rId4" Type="http://schemas.openxmlformats.org/officeDocument/2006/relationships/image" Target="../media/image45.jp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8.png"/><Relationship Id="rId10" Type="http://schemas.openxmlformats.org/officeDocument/2006/relationships/image" Target="../media/image5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3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r="50000" b="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1 Rectángulo"/>
          <p:cNvSpPr/>
          <p:nvPr/>
        </p:nvSpPr>
        <p:spPr>
          <a:xfrm>
            <a:off x="6303818" y="1123439"/>
            <a:ext cx="5597236" cy="2949797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Graham Hill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Bicampeón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F1</a:t>
            </a:r>
            <a:endParaRPr kumimoji="0" lang="es-MX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1</a:t>
            </a:r>
            <a:r>
              <a:rPr lang="es-MX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962 y 1968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12 CuadroTexto">
            <a:extLst>
              <a:ext uri="{FF2B5EF4-FFF2-40B4-BE49-F238E27FC236}">
                <a16:creationId xmlns:a16="http://schemas.microsoft.com/office/drawing/2014/main" id="{DBF6B168-954F-4A4D-84C8-20E1DB465716}"/>
              </a:ext>
            </a:extLst>
          </p:cNvPr>
          <p:cNvSpPr txBox="1"/>
          <p:nvPr/>
        </p:nvSpPr>
        <p:spPr>
          <a:xfrm>
            <a:off x="301648" y="291314"/>
            <a:ext cx="23042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sp>
        <p:nvSpPr>
          <p:cNvPr id="9" name="1 Rectángulo">
            <a:extLst>
              <a:ext uri="{FF2B5EF4-FFF2-40B4-BE49-F238E27FC236}">
                <a16:creationId xmlns:a16="http://schemas.microsoft.com/office/drawing/2014/main" id="{C4F7DBF2-7862-42E1-9B01-01EA93CCF30F}"/>
              </a:ext>
            </a:extLst>
          </p:cNvPr>
          <p:cNvSpPr/>
          <p:nvPr/>
        </p:nvSpPr>
        <p:spPr>
          <a:xfrm>
            <a:off x="7373610" y="3592066"/>
            <a:ext cx="3612515" cy="765617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cs typeface="Arial"/>
              </a:rPr>
              <a:t>3ª parte de 3</a:t>
            </a:r>
            <a:endParaRPr kumimoji="0" lang="es-ES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cs typeface="Arial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D6BBBEDA-AAC1-4A85-B83A-A644CECFDFBB}"/>
              </a:ext>
            </a:extLst>
          </p:cNvPr>
          <p:cNvSpPr txBox="1"/>
          <p:nvPr/>
        </p:nvSpPr>
        <p:spPr>
          <a:xfrm>
            <a:off x="-27715" y="15240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97430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1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350"/>
                            </p:stCondLst>
                            <p:childTnLst>
                              <p:par>
                                <p:cTn id="15" presetID="10" presetClass="entr" presetSubtype="0" fill="hold" grpId="1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9" presetID="10" presetClass="entr" presetSubtype="0" fill="hold" grpId="1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350"/>
                            </p:stCondLst>
                            <p:childTnLst>
                              <p:par>
                                <p:cTn id="23" presetID="1" presetClass="entr" presetSubtype="0" fill="hold" grpId="0" nodeType="afterEffect" nodePh="1">
                                  <p:stCondLst>
                                    <p:cond delay="150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4" grpId="0"/>
      <p:bldP spid="14" grpId="1"/>
      <p:bldP spid="8" grpId="1"/>
      <p:bldP spid="9" grpId="1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 t="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id="{1CB28EE7-0162-43E2-8345-229889A26F65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310"/>
          <a:stretch/>
        </p:blipFill>
        <p:spPr>
          <a:xfrm>
            <a:off x="0" y="1656547"/>
            <a:ext cx="12173102" cy="5201454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64250"/>
            <a:ext cx="864096" cy="303988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148247"/>
            <a:ext cx="23042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1 Rectángulo">
            <a:extLst>
              <a:ext uri="{FF2B5EF4-FFF2-40B4-BE49-F238E27FC236}">
                <a16:creationId xmlns:a16="http://schemas.microsoft.com/office/drawing/2014/main" id="{AF72FA72-0668-44F0-96F3-6499DFF8799E}"/>
              </a:ext>
            </a:extLst>
          </p:cNvPr>
          <p:cNvSpPr/>
          <p:nvPr/>
        </p:nvSpPr>
        <p:spPr>
          <a:xfrm>
            <a:off x="4572000" y="197773"/>
            <a:ext cx="7286625" cy="3745577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Graham Hill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B</a:t>
            </a:r>
            <a:r>
              <a:rPr lang="es-MX" sz="4267" b="1" kern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icampeón</a:t>
            </a:r>
            <a:endParaRPr lang="es-MX" sz="4267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Arial"/>
              <a:cs typeface="Arial"/>
            </a:endParaRP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</a:t>
            </a: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1</a:t>
            </a:r>
            <a:r>
              <a:rPr lang="es-MX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962 y 1968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5" name="1 Rectángulo">
            <a:extLst>
              <a:ext uri="{FF2B5EF4-FFF2-40B4-BE49-F238E27FC236}">
                <a16:creationId xmlns:a16="http://schemas.microsoft.com/office/drawing/2014/main" id="{567E4414-DF1A-4CFA-AD9B-F4723ACB37CB}"/>
              </a:ext>
            </a:extLst>
          </p:cNvPr>
          <p:cNvSpPr/>
          <p:nvPr/>
        </p:nvSpPr>
        <p:spPr>
          <a:xfrm>
            <a:off x="441127" y="735940"/>
            <a:ext cx="4927942" cy="55399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cs typeface="Arial"/>
              </a:rPr>
              <a:t>3ª parte de 3</a:t>
            </a:r>
            <a:endParaRPr kumimoji="0" lang="es-ES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295664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  <p:sndAc>
          <p:stSnd>
            <p:snd r:embed="rId4" name="Ensalada de Mi Bella Dama 3-Eaglenest-1.wav"/>
          </p:stSnd>
        </p:sndAc>
      </p:transition>
    </mc:Choice>
    <mc:Fallback xmlns="">
      <p:transition spd="slow" advClick="0" advTm="0">
        <p:fade/>
        <p:sndAc>
          <p:stSnd>
            <p:snd r:embed="rId10" name="Ensalada de Mi Bella Dama 3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17" presetClass="entr" presetSubtype="4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1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7" presetClass="entr" presetSubtype="4" fill="hold" grpId="0" nodeType="withEffect">
                                  <p:stCondLst>
                                    <p:cond delay="2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1" nodeType="withEffect">
                                  <p:stCondLst>
                                    <p:cond delay="2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8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39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6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2005"/>
                            </p:stCondLst>
                            <p:childTnLst>
                              <p:par>
                                <p:cTn id="48" presetID="1" presetClass="entr" presetSubtype="0" fill="hold" grpId="0" nodeType="after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4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5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2" grpId="0"/>
      <p:bldP spid="12" grpId="1"/>
      <p:bldP spid="15" grpId="0"/>
      <p:bldP spid="15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8946" y="1792870"/>
            <a:ext cx="5043054" cy="3323987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La temporada terminó mal para Hill,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quien tuvo un accidente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después de un pinchazo,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el cual provocó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que fuese expulsado de su vehículo,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debido a que el cinturón de seguridad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se rompió,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causándole heridas serias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y fracturándose las piernas.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49AEB9D2-E698-4D92-9017-1B9DD4B121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" y="554182"/>
            <a:ext cx="7148137" cy="501263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4">
                <a:lumMod val="75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F0A19092-0FD6-4D76-A87E-E7B6A9FB2667}"/>
              </a:ext>
            </a:extLst>
          </p:cNvPr>
          <p:cNvSpPr txBox="1"/>
          <p:nvPr/>
        </p:nvSpPr>
        <p:spPr>
          <a:xfrm>
            <a:off x="-13865" y="-1386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C4009707-5B9F-4501-A42B-CBF9007BA83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7795" y="554182"/>
            <a:ext cx="4116779" cy="576349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1586387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328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7280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" y="2883963"/>
            <a:ext cx="3726873" cy="1169551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Graham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conocía mejor el rendimiento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que obtuvo en el pasado.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5CA08297-CB3F-44BA-8ED3-5BD943CB46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6255" y="759665"/>
            <a:ext cx="7881850" cy="529660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EF2B0327-C9F4-461D-B437-69C767EF1E59}"/>
              </a:ext>
            </a:extLst>
          </p:cNvPr>
          <p:cNvSpPr txBox="1"/>
          <p:nvPr/>
        </p:nvSpPr>
        <p:spPr>
          <a:xfrm>
            <a:off x="-13865" y="-1386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77B6B730-65D7-43F6-8635-AE166E1C1B3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1919" y="554182"/>
            <a:ext cx="8383259" cy="576349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321279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3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4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9080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5CC6618F-D17C-4335-8D25-B1F2A9D64A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16" y="566131"/>
            <a:ext cx="8511037" cy="576622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F362AA3A-D2F6-430F-AFD3-3233806AD2B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4961" y="566130"/>
            <a:ext cx="4897010" cy="576622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53053" y="3049643"/>
            <a:ext cx="3338946" cy="810478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1970,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apenas lograría 7 puntos.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64243053-CA0A-40C5-84F8-E4705E7EB884}"/>
              </a:ext>
            </a:extLst>
          </p:cNvPr>
          <p:cNvSpPr txBox="1"/>
          <p:nvPr/>
        </p:nvSpPr>
        <p:spPr>
          <a:xfrm>
            <a:off x="-13865" y="-1386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592148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484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14915" y="320171"/>
            <a:ext cx="5762170" cy="586635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60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Últimos años</a:t>
            </a:r>
            <a:endParaRPr kumimoji="0" lang="es-ES" altLang="es-MX" sz="60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2A68079C-18B8-4E69-8C55-013D103109CF}"/>
              </a:ext>
            </a:extLst>
          </p:cNvPr>
          <p:cNvSpPr txBox="1"/>
          <p:nvPr/>
        </p:nvSpPr>
        <p:spPr>
          <a:xfrm>
            <a:off x="-13865" y="-1386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88E433E8-38E9-4AC4-AD68-904D55351D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8816" y="900112"/>
            <a:ext cx="8172450" cy="542446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2">
                <a:lumMod val="75000"/>
              </a:schemeClr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A8FC5D9A-AA50-42DD-AFED-BEE3CCA1334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8822" y="568036"/>
            <a:ext cx="4077549" cy="57565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7641869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860"/>
                            </p:stCondLst>
                            <p:childTnLst>
                              <p:par>
                                <p:cTn id="13" presetID="16" presetClass="entr" presetSubtype="37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860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0846" y="2399614"/>
            <a:ext cx="2992572" cy="1528624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1971,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abandonaría Lotus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para unirse al equipo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strike="noStrike" cap="none" normalizeH="0" baseline="0" dirty="0" err="1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Brabham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D0FD13FF-3FCF-41F6-B827-9B34E4F3EC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0555" y="512618"/>
            <a:ext cx="7701060" cy="5791199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chemeClr val="accent4">
                <a:lumMod val="50000"/>
              </a:schemeClr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A679B486-B60D-4811-83A7-6C1F2A511AF4}"/>
              </a:ext>
            </a:extLst>
          </p:cNvPr>
          <p:cNvSpPr txBox="1"/>
          <p:nvPr/>
        </p:nvSpPr>
        <p:spPr>
          <a:xfrm>
            <a:off x="-13865" y="-1386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14C0799A-9305-4437-82E2-417BCBC9EF3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0" y="512618"/>
            <a:ext cx="8579780" cy="5802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44755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844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89811" y="2676715"/>
            <a:ext cx="2978731" cy="1528624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Para las temporadas 1971 y 1972,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Hill apenas lograría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6 puntos.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A6B6F425-B5FD-4325-A981-71186B2FDE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5452" y="1149003"/>
            <a:ext cx="7952508" cy="516913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4BE6D8F7-7C84-4629-A015-E5EAFBF2C396}"/>
              </a:ext>
            </a:extLst>
          </p:cNvPr>
          <p:cNvSpPr txBox="1"/>
          <p:nvPr/>
        </p:nvSpPr>
        <p:spPr>
          <a:xfrm>
            <a:off x="-13865" y="-1386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E4A8DD3C-B8AF-4BFA-90D0-7281FB82B59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051" y="568035"/>
            <a:ext cx="9801301" cy="575009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6150181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9316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419950"/>
            <a:ext cx="5942295" cy="4042132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1972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es el año en que Hill ganaría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las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24 Horas de Le </a:t>
            </a:r>
            <a:r>
              <a:rPr kumimoji="0" lang="es-ES" altLang="es-MX" sz="2600" i="0" strike="noStrike" cap="none" normalizeH="0" baseline="0" dirty="0" err="1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Mans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convirtiéndose en el primer piloto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la historia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lograr la triple corona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s-ES" altLang="es-MX" sz="26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CommercialScript BT" panose="03030803040807090C04" pitchFamily="66" charset="2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s-ES" altLang="es-MX" sz="2600" dirty="0">
                <a:solidFill>
                  <a:schemeClr val="accent4">
                    <a:lumMod val="50000"/>
                  </a:schemeClr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as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500 Millas de Indianápolis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Las 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24 Horas de Le </a:t>
            </a:r>
            <a:r>
              <a:rPr kumimoji="0" lang="es-ES" altLang="es-MX" sz="2600" i="0" u="none" strike="noStrike" cap="none" normalizeH="0" baseline="0" dirty="0" err="1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Mans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</a:p>
          <a:p>
            <a:pPr marR="0" lvl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haber sido </a:t>
            </a:r>
          </a:p>
          <a:p>
            <a:pPr marR="0" lvl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bicampeón mundial de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F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rmula 1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285028AF-297A-4492-8011-8828F46425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0388" y="-523319"/>
            <a:ext cx="4865542" cy="6835886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FC000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63E5BB07-8F29-4828-A8CB-7CA2A034B5EA}"/>
              </a:ext>
            </a:extLst>
          </p:cNvPr>
          <p:cNvSpPr txBox="1"/>
          <p:nvPr/>
        </p:nvSpPr>
        <p:spPr>
          <a:xfrm>
            <a:off x="-13865" y="-1386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098DB637-E7BA-42A3-A941-76A2FAB59F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4853" y="600075"/>
            <a:ext cx="3810000" cy="56578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992941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600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79862"/>
            <a:ext cx="12191999" cy="1528624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Graham continuó su carrera con su propio equipo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Embassy Hill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,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aunque al principio inscribiéndose un coche compitiendo con el equipo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Shadow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para la temporada 1973, luego con un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Lola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T370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 1974,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con el que apenas logró clasificarse en la sexta posición en el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Gran Premio de Suecia.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278AAEF3-95D0-42E5-9134-5D4036649E9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943"/>
          <a:stretch/>
        </p:blipFill>
        <p:spPr>
          <a:xfrm>
            <a:off x="611106" y="2127249"/>
            <a:ext cx="10983111" cy="4190423"/>
          </a:xfrm>
          <a:prstGeom prst="snip2DiagRect">
            <a:avLst>
              <a:gd name="adj1" fmla="val 15539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23F63BFF-A19A-41A6-AED3-FA30B78403C0}"/>
              </a:ext>
            </a:extLst>
          </p:cNvPr>
          <p:cNvSpPr txBox="1"/>
          <p:nvPr/>
        </p:nvSpPr>
        <p:spPr>
          <a:xfrm>
            <a:off x="-13865" y="-1386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FFE3838E-1846-45EF-973F-D0C4E9A363D8}"/>
              </a:ext>
            </a:extLst>
          </p:cNvPr>
          <p:cNvSpPr txBox="1"/>
          <p:nvPr/>
        </p:nvSpPr>
        <p:spPr>
          <a:xfrm>
            <a:off x="-13870" y="-1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64216E62-1551-49C4-A2DB-9DADC08BA76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5050" y="546406"/>
            <a:ext cx="8229600" cy="505091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7490824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2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674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2674"/>
                            </p:stCondLst>
                            <p:childTnLst>
                              <p:par>
                                <p:cTn id="21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341458"/>
            <a:ext cx="3186545" cy="2254528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Finalmente,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Graham Hill construyó su propio coche,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el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1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Hill GH1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para la temporada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 1975.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0702805A-850C-42CF-98B5-7ABB202695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7381" y="774555"/>
            <a:ext cx="8517803" cy="5376863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06A8E3B1-EF98-4142-A709-D92543C80900}"/>
              </a:ext>
            </a:extLst>
          </p:cNvPr>
          <p:cNvSpPr txBox="1"/>
          <p:nvPr/>
        </p:nvSpPr>
        <p:spPr>
          <a:xfrm>
            <a:off x="-13870" y="-1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1A7FFE65-5E4B-47FF-8F04-EFCE346A8E5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682" y="568036"/>
            <a:ext cx="10151826" cy="573578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8687846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412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13814" y="879572"/>
            <a:ext cx="3078185" cy="5119350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Pero Hill no correría,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entre los Grandes Premios de Argentina, Brasil, Sudáfrica, </a:t>
            </a:r>
          </a:p>
          <a:p>
            <a:pPr marR="0" lvl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España…</a:t>
            </a:r>
          </a:p>
          <a:p>
            <a:pPr marR="0" lvl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</a:p>
          <a:p>
            <a:pPr marR="0" lvl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ni siquiera logra clasificarse </a:t>
            </a:r>
          </a:p>
          <a:p>
            <a:pPr marR="0" lvl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la parrilla de salida </a:t>
            </a:r>
          </a:p>
          <a:p>
            <a:pPr marR="0" lvl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para </a:t>
            </a:r>
          </a:p>
          <a:p>
            <a:pPr marR="0" lvl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el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Gran Premio </a:t>
            </a:r>
          </a:p>
          <a:p>
            <a:pPr marR="0" lvl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 Mónaco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</a:p>
          <a:p>
            <a:pPr marR="0" lvl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siendo </a:t>
            </a:r>
          </a:p>
          <a:p>
            <a:pPr marR="0" lvl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su circuito favorito.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4AFB90A6-8EDD-4B06-8BF2-62AD91F11F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63" y="566927"/>
            <a:ext cx="8767451" cy="576459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0309518B-3633-446B-ABE1-CC5A5F9BFE22}"/>
              </a:ext>
            </a:extLst>
          </p:cNvPr>
          <p:cNvSpPr txBox="1"/>
          <p:nvPr/>
        </p:nvSpPr>
        <p:spPr>
          <a:xfrm>
            <a:off x="-13870" y="-1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22184AAF-83B3-404D-991D-0A737C86AC2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3378" y="558285"/>
            <a:ext cx="8665277" cy="577324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7981615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6" presetClass="entr" presetSubtype="4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3594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958551"/>
            <a:ext cx="8083154" cy="2964914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Impulsaría a un joven talento,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Tony Brise</a:t>
            </a:r>
            <a:r>
              <a:rPr lang="es-ES" altLang="es-MX" sz="2600" dirty="0">
                <a:solidFill>
                  <a:schemeClr val="accent4">
                    <a:lumMod val="50000"/>
                  </a:schemeClr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Graham Hill pondría fin a su carrera como piloto de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F1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con 175 Gran Premios disputados,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para un total de 436 carreras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siendo una combinación increíble,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junto a los coches 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F2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 que también condujo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y los deportivos.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grpSp>
        <p:nvGrpSpPr>
          <p:cNvPr id="9" name="Grupo 8">
            <a:extLst>
              <a:ext uri="{FF2B5EF4-FFF2-40B4-BE49-F238E27FC236}">
                <a16:creationId xmlns:a16="http://schemas.microsoft.com/office/drawing/2014/main" id="{C6C2199D-205C-4D45-A4E7-C0545535ED5E}"/>
              </a:ext>
            </a:extLst>
          </p:cNvPr>
          <p:cNvGrpSpPr/>
          <p:nvPr/>
        </p:nvGrpSpPr>
        <p:grpSpPr>
          <a:xfrm>
            <a:off x="8091062" y="571101"/>
            <a:ext cx="3782292" cy="5715798"/>
            <a:chOff x="7384473" y="571101"/>
            <a:chExt cx="3782292" cy="5715798"/>
          </a:xfrm>
        </p:grpSpPr>
        <p:pic>
          <p:nvPicPr>
            <p:cNvPr id="6" name="Imagen 5">
              <a:extLst>
                <a:ext uri="{FF2B5EF4-FFF2-40B4-BE49-F238E27FC236}">
                  <a16:creationId xmlns:a16="http://schemas.microsoft.com/office/drawing/2014/main" id="{6A435F3E-3338-463E-80BC-B3C4BF4FAE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78439" y="955964"/>
              <a:ext cx="3386452" cy="4862945"/>
            </a:xfrm>
            <a:prstGeom prst="rect">
              <a:avLst/>
            </a:prstGeom>
          </p:spPr>
        </p:pic>
        <p:pic>
          <p:nvPicPr>
            <p:cNvPr id="8" name="Imagen 7">
              <a:extLst>
                <a:ext uri="{FF2B5EF4-FFF2-40B4-BE49-F238E27FC236}">
                  <a16:creationId xmlns:a16="http://schemas.microsoft.com/office/drawing/2014/main" id="{6426FE8F-8209-42E5-A324-BD25E1B1519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84473" y="571101"/>
              <a:ext cx="3782292" cy="5715798"/>
            </a:xfrm>
            <a:prstGeom prst="rect">
              <a:avLst/>
            </a:prstGeom>
          </p:spPr>
        </p:pic>
      </p:grpSp>
      <p:sp>
        <p:nvSpPr>
          <p:cNvPr id="10" name="CuadroTexto 9">
            <a:extLst>
              <a:ext uri="{FF2B5EF4-FFF2-40B4-BE49-F238E27FC236}">
                <a16:creationId xmlns:a16="http://schemas.microsoft.com/office/drawing/2014/main" id="{8A201294-5885-45BF-BA90-660D6A4CF352}"/>
              </a:ext>
            </a:extLst>
          </p:cNvPr>
          <p:cNvSpPr txBox="1"/>
          <p:nvPr/>
        </p:nvSpPr>
        <p:spPr>
          <a:xfrm>
            <a:off x="-13870" y="-1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EE86493D-EAF0-40FC-AA3A-5A01D5C4DB9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4503" y="571101"/>
            <a:ext cx="8562994" cy="571579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632144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7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7960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https://upload.wikimedia.org/wikipedia/commons/thumb/9/93/Shadow_DN1_%28Hill%29_2008_Goodwood.jpg/250px-Shadow_DN1_%28Hill%29_2008_Goodwood.jpg">
            <a:extLst>
              <a:ext uri="{FF2B5EF4-FFF2-40B4-BE49-F238E27FC236}">
                <a16:creationId xmlns:a16="http://schemas.microsoft.com/office/drawing/2014/main" id="{752898B6-9BE7-49F4-A592-7D20EEB7A3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0476" y="277085"/>
            <a:ext cx="8091055" cy="575360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6FF85492-5CBD-4BB4-AD0E-2F5B17D354C5}"/>
              </a:ext>
            </a:extLst>
          </p:cNvPr>
          <p:cNvSpPr/>
          <p:nvPr/>
        </p:nvSpPr>
        <p:spPr>
          <a:xfrm>
            <a:off x="0" y="6210311"/>
            <a:ext cx="12192000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r>
              <a:rPr lang="es-ES" altLang="es-MX" sz="2600" dirty="0">
                <a:solidFill>
                  <a:srgbClr val="FFC000">
                    <a:lumMod val="50000"/>
                  </a:srgbClr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Coche Shadow con el que compitió como equipo privado.</a:t>
            </a:r>
            <a:endParaRPr lang="es-MX" altLang="es-MX" sz="1100" dirty="0">
              <a:solidFill>
                <a:srgbClr val="FFC000">
                  <a:lumMod val="50000"/>
                </a:srgbClr>
              </a:solidFill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74E0E51E-6B8B-441B-8962-E88DB75A9BC6}"/>
              </a:ext>
            </a:extLst>
          </p:cNvPr>
          <p:cNvSpPr txBox="1"/>
          <p:nvPr/>
        </p:nvSpPr>
        <p:spPr>
          <a:xfrm>
            <a:off x="-13870" y="-1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C27BA143-3773-43C8-BDD9-025D4BAFBB8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600" y="553802"/>
            <a:ext cx="6431220" cy="57777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504245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-43200000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372"/>
                            </p:stCondLst>
                            <p:childTnLst>
                              <p:par>
                                <p:cTn id="21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73636" y="1779013"/>
            <a:ext cx="4917048" cy="3323987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kumimoji="0" lang="es-MX" altLang="es-MX" sz="11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El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29 de noviembre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1975,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Graham Hill </a:t>
            </a:r>
          </a:p>
          <a:p>
            <a:pPr marR="0" lvl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y su personal importante </a:t>
            </a:r>
          </a:p>
          <a:p>
            <a:pPr marR="0" lvl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regresaban a Inglaterra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después de probar en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Paul Ricard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el nuevo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Hill GH2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que estaban preparando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para la temporada 1976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E3E1E364-0F41-4576-92A3-BF19B3B51F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59" y="1122217"/>
            <a:ext cx="7797350" cy="518911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FA1DFE6F-8235-4136-82D7-A17054EC5EA1}"/>
              </a:ext>
            </a:extLst>
          </p:cNvPr>
          <p:cNvSpPr txBox="1"/>
          <p:nvPr/>
        </p:nvSpPr>
        <p:spPr>
          <a:xfrm>
            <a:off x="-13870" y="-1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7A65609C-4B1A-4B34-A274-5C370D83147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7747" y="254436"/>
            <a:ext cx="9502820" cy="6372480"/>
          </a:xfrm>
          <a:prstGeom prst="rect">
            <a:avLst/>
          </a:prstGeom>
          <a:ln w="127000">
            <a:solidFill>
              <a:schemeClr val="bg2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3968657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8734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676693"/>
            <a:ext cx="5389417" cy="1528624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Murió en un accidente de aviación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cuando la avioneta </a:t>
            </a:r>
            <a:r>
              <a:rPr kumimoji="0" lang="es-ES" altLang="es-MX" sz="2600" i="0" u="none" strike="noStrike" cap="none" normalizeH="0" baseline="0" dirty="0" err="1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piper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s-ES" altLang="es-MX" sz="2600" i="0" u="none" strike="noStrike" cap="none" normalizeH="0" baseline="0" dirty="0" err="1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aztec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que él mismo piloteaba,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se perdió en la niebla cerca de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Londres.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CC81570F-E8E6-45C6-BB38-E78F219986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1891" y="568037"/>
            <a:ext cx="7470348" cy="518255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4">
                <a:lumMod val="5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E4EAB491-929B-4031-96FC-F76DBF218042}"/>
              </a:ext>
            </a:extLst>
          </p:cNvPr>
          <p:cNvSpPr txBox="1"/>
          <p:nvPr/>
        </p:nvSpPr>
        <p:spPr>
          <a:xfrm>
            <a:off x="-13870" y="-1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7E09F9A4-7C32-464B-B688-6CF157A0FF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811" y="817419"/>
            <a:ext cx="11540378" cy="52508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4060927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188"/>
                            </p:stCondLst>
                            <p:childTnLst>
                              <p:par>
                                <p:cTn id="13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8188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90697" y="3035761"/>
            <a:ext cx="4513833" cy="810478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Tony Brise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viajaba con </a:t>
            </a:r>
            <a:r>
              <a:rPr kumimoji="0" lang="es-ES" altLang="es-MX" sz="2600" i="0" u="none" strike="noStrike" cap="none" normalizeH="0" baseline="0" dirty="0" err="1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èl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, también falleció…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C6C49A64-88E3-4972-81AE-E6E1499FDE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362" y="568036"/>
            <a:ext cx="7349335" cy="574963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127000" cap="sq">
            <a:solidFill>
              <a:schemeClr val="bg2">
                <a:lumMod val="25000"/>
              </a:schemeClr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2DA3ED6D-567C-4F63-B252-930276F5DB9E}"/>
              </a:ext>
            </a:extLst>
          </p:cNvPr>
          <p:cNvSpPr txBox="1"/>
          <p:nvPr/>
        </p:nvSpPr>
        <p:spPr>
          <a:xfrm>
            <a:off x="-13870" y="-1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90AD417B-518F-4794-B2D0-F5D8D10ECE4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7060" y="564789"/>
            <a:ext cx="7541232" cy="575288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7642703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46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CC177AF-F636-4B36-997D-336860E22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77200" y="1668167"/>
            <a:ext cx="4114799" cy="3323987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Debido a su muerte </a:t>
            </a:r>
          </a:p>
          <a:p>
            <a:pPr marR="0" lvl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también </a:t>
            </a:r>
          </a:p>
          <a:p>
            <a:pPr marR="0" lvl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 los miembros claves </a:t>
            </a:r>
          </a:p>
          <a:p>
            <a:pPr marR="0" lvl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 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Embassy Hill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</a:p>
          <a:p>
            <a:pPr marR="0" lvl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no pudieron seguir </a:t>
            </a:r>
          </a:p>
          <a:p>
            <a:pPr marR="0" lvl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con el personal </a:t>
            </a:r>
          </a:p>
          <a:p>
            <a:pPr marR="0" lvl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que quedaba, </a:t>
            </a:r>
          </a:p>
          <a:p>
            <a:pPr marR="0" lvl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y poco después </a:t>
            </a:r>
          </a:p>
          <a:p>
            <a:pPr marR="0" lvl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el equipo desapareció.</a:t>
            </a:r>
            <a:r>
              <a:rPr kumimoji="0" lang="es-ES" altLang="es-MX" sz="2600" i="0" u="none" strike="noStrike" cap="none" normalizeH="0" baseline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kumimoji="0" lang="es-ES" altLang="es-MX" sz="1800" i="0" u="none" strike="noStrike" cap="none" normalizeH="0" baseline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1A83437E-B5F3-4B01-8A3F-57E8775925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40" y="213701"/>
            <a:ext cx="7604760" cy="570357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5B6C8002-17F9-4155-8238-A30D157B7E78}"/>
              </a:ext>
            </a:extLst>
          </p:cNvPr>
          <p:cNvSpPr txBox="1"/>
          <p:nvPr/>
        </p:nvSpPr>
        <p:spPr>
          <a:xfrm>
            <a:off x="-13870" y="-1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96D81352-7634-4096-AA36-8F32967C282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4198" y="568036"/>
            <a:ext cx="9668890" cy="573578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8042757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8048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FA375839-6C58-4C37-8C5C-92EE2121C2D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483"/>
          <a:stretch/>
        </p:blipFill>
        <p:spPr>
          <a:xfrm>
            <a:off x="1035999" y="596349"/>
            <a:ext cx="4602803" cy="5685182"/>
          </a:xfrm>
          <a:prstGeom prst="rect">
            <a:avLst/>
          </a:prstGeom>
          <a:ln w="127000">
            <a:solidFill>
              <a:srgbClr val="FF0000"/>
            </a:solidFill>
          </a:ln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2A4800DE-8651-4070-AAB9-5B6454092129}"/>
              </a:ext>
            </a:extLst>
          </p:cNvPr>
          <p:cNvSpPr txBox="1"/>
          <p:nvPr/>
        </p:nvSpPr>
        <p:spPr>
          <a:xfrm>
            <a:off x="-13870" y="-1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6E1F8990-4EC4-4FF4-A411-E3BF8A308BA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558" y="596348"/>
            <a:ext cx="3959323" cy="5685182"/>
          </a:xfrm>
          <a:prstGeom prst="rect">
            <a:avLst/>
          </a:prstGeom>
          <a:ln w="127000">
            <a:solidFill>
              <a:schemeClr val="accent2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3931271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500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5B0C58DF-993C-4190-9212-0B13A980AD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594" y="569249"/>
            <a:ext cx="8955313" cy="5785133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4BF5BF30-4B97-463C-8DAF-F4EDCFBB0E01}"/>
              </a:ext>
            </a:extLst>
          </p:cNvPr>
          <p:cNvSpPr txBox="1"/>
          <p:nvPr/>
        </p:nvSpPr>
        <p:spPr>
          <a:xfrm>
            <a:off x="-13870" y="-1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769003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9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0F513B08-1496-4AE1-AAD3-DDE7FD303B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280" y="1277257"/>
            <a:ext cx="11508876" cy="4296229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D7DB80D4-3F5D-4842-92C6-C1D2F2485B06}"/>
              </a:ext>
            </a:extLst>
          </p:cNvPr>
          <p:cNvSpPr txBox="1"/>
          <p:nvPr/>
        </p:nvSpPr>
        <p:spPr>
          <a:xfrm>
            <a:off x="-13870" y="-14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902407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4000" r="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Imagen 17">
            <a:extLst>
              <a:ext uri="{FF2B5EF4-FFF2-40B4-BE49-F238E27FC236}">
                <a16:creationId xmlns:a16="http://schemas.microsoft.com/office/drawing/2014/main" id="{369DF159-BDCB-4123-BA23-E9B33EC690B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71" y="0"/>
            <a:ext cx="11219632" cy="6858000"/>
          </a:xfrm>
          <a:prstGeom prst="rect">
            <a:avLst/>
          </a:prstGeom>
        </p:spPr>
      </p:pic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967336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729042" y="0"/>
            <a:ext cx="4760871" cy="6857999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Mi Bella dama </a:t>
            </a:r>
            <a:r>
              <a:rPr kumimoji="0" lang="es-ES" sz="1867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r>
              <a:rPr kumimoji="0" lang="es-ES" sz="1867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3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Ferrante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&amp; </a:t>
            </a: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teicher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10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57 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206690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21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4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32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9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41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1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6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61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6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12" grpId="0"/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105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884640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 Inicial 10</Template>
  <TotalTime>2719</TotalTime>
  <Words>313</Words>
  <Application>Microsoft Office PowerPoint</Application>
  <PresentationFormat>Panorámica</PresentationFormat>
  <Paragraphs>125</Paragraphs>
  <Slides>24</Slides>
  <Notes>0</Notes>
  <HiddenSlides>0</HiddenSlides>
  <MMClips>3</MMClips>
  <ScaleCrop>false</ScaleCrop>
  <HeadingPairs>
    <vt:vector size="6" baseType="variant">
      <vt:variant>
        <vt:lpstr>Fuentes usadas</vt:lpstr>
      </vt:variant>
      <vt:variant>
        <vt:i4>11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24</vt:i4>
      </vt:variant>
    </vt:vector>
  </HeadingPairs>
  <TitlesOfParts>
    <vt:vector size="36" baseType="lpstr">
      <vt:lpstr>Algerian</vt:lpstr>
      <vt:lpstr>Arial</vt:lpstr>
      <vt:lpstr>Arial Narrow</vt:lpstr>
      <vt:lpstr>Calibri</vt:lpstr>
      <vt:lpstr>Calibri Light</vt:lpstr>
      <vt:lpstr>CommercialScript BT</vt:lpstr>
      <vt:lpstr>Cooper Black</vt:lpstr>
      <vt:lpstr>Edwardian Script ITC</vt:lpstr>
      <vt:lpstr>Kristen ITC</vt:lpstr>
      <vt:lpstr>Times New Roman</vt:lpstr>
      <vt:lpstr>Verdana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(Fia)  1962, 1968  Graham Hill  3ª parte de 3  1057</dc:title>
  <dc:creator>Emilio M Aguilar P</dc:creator>
  <cp:lastModifiedBy>Eagle's nest</cp:lastModifiedBy>
  <cp:revision>285</cp:revision>
  <dcterms:created xsi:type="dcterms:W3CDTF">2016-12-14T02:11:45Z</dcterms:created>
  <dcterms:modified xsi:type="dcterms:W3CDTF">2017-06-27T00:58:37Z</dcterms:modified>
</cp:coreProperties>
</file>