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748" r:id="rId2"/>
    <p:sldId id="583" r:id="rId3"/>
    <p:sldId id="685" r:id="rId4"/>
    <p:sldId id="686" r:id="rId5"/>
    <p:sldId id="691" r:id="rId6"/>
    <p:sldId id="693" r:id="rId7"/>
    <p:sldId id="692" r:id="rId8"/>
    <p:sldId id="694" r:id="rId9"/>
    <p:sldId id="695" r:id="rId10"/>
    <p:sldId id="696" r:id="rId11"/>
    <p:sldId id="697" r:id="rId12"/>
    <p:sldId id="698" r:id="rId13"/>
    <p:sldId id="699" r:id="rId14"/>
    <p:sldId id="700" r:id="rId15"/>
    <p:sldId id="701" r:id="rId16"/>
    <p:sldId id="702" r:id="rId17"/>
    <p:sldId id="703" r:id="rId18"/>
    <p:sldId id="704" r:id="rId19"/>
    <p:sldId id="705" r:id="rId20"/>
    <p:sldId id="706" r:id="rId21"/>
    <p:sldId id="707" r:id="rId22"/>
    <p:sldId id="708" r:id="rId23"/>
    <p:sldId id="709" r:id="rId24"/>
    <p:sldId id="535" r:id="rId25"/>
    <p:sldId id="260" r:id="rId26"/>
    <p:sldId id="280" r:id="rId27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7" d="100"/>
          <a:sy n="67" d="100"/>
        </p:scale>
        <p:origin x="49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10" Type="http://schemas.openxmlformats.org/officeDocument/2006/relationships/audio" Target="../media/audio1.wav"/><Relationship Id="rId4" Type="http://schemas.openxmlformats.org/officeDocument/2006/relationships/audio" Target="../media/audio1.wav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g"/><Relationship Id="rId4" Type="http://schemas.openxmlformats.org/officeDocument/2006/relationships/image" Target="../media/image4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.png"/><Relationship Id="rId5" Type="http://schemas.openxmlformats.org/officeDocument/2006/relationships/image" Target="../media/image52.png"/><Relationship Id="rId4" Type="http://schemas.openxmlformats.org/officeDocument/2006/relationships/image" Target="../media/image51.jp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9000" t="2000" r="9000" b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5486399" y="211629"/>
            <a:ext cx="5569528" cy="258699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Graham Hill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B</a:t>
            </a:r>
            <a:r>
              <a:rPr lang="es-MX" sz="4267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icampeón</a:t>
            </a:r>
            <a:endParaRPr lang="es-MX" sz="4267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962 y 1968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12 CuadroTexto">
            <a:extLst>
              <a:ext uri="{FF2B5EF4-FFF2-40B4-BE49-F238E27FC236}">
                <a16:creationId xmlns:a16="http://schemas.microsoft.com/office/drawing/2014/main" id="{DBF6B168-954F-4A4D-84C8-20E1DB465716}"/>
              </a:ext>
            </a:extLst>
          </p:cNvPr>
          <p:cNvSpPr txBox="1"/>
          <p:nvPr/>
        </p:nvSpPr>
        <p:spPr>
          <a:xfrm rot="604985">
            <a:off x="8622923" y="2077097"/>
            <a:ext cx="230425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9" name="1 Rectángulo">
            <a:extLst>
              <a:ext uri="{FF2B5EF4-FFF2-40B4-BE49-F238E27FC236}">
                <a16:creationId xmlns:a16="http://schemas.microsoft.com/office/drawing/2014/main" id="{C4F7DBF2-7862-42E1-9B01-01EA93CCF30F}"/>
              </a:ext>
            </a:extLst>
          </p:cNvPr>
          <p:cNvSpPr/>
          <p:nvPr/>
        </p:nvSpPr>
        <p:spPr>
          <a:xfrm rot="21268960">
            <a:off x="1551881" y="2118579"/>
            <a:ext cx="3612515" cy="29616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FadeRight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1ª parte de 3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D6BBBEDA-AAC1-4A85-B83A-A644CECFDFBB}"/>
              </a:ext>
            </a:extLst>
          </p:cNvPr>
          <p:cNvSpPr txBox="1"/>
          <p:nvPr/>
        </p:nvSpPr>
        <p:spPr>
          <a:xfrm>
            <a:off x="-27715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743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350"/>
                            </p:stCondLst>
                            <p:childTnLst>
                              <p:par>
                                <p:cTn id="15" presetID="10" presetClass="entr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10" presetClass="entr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85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4" grpId="1"/>
      <p:bldP spid="8" grpId="1"/>
      <p:bldP spid="9" grpId="1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1CB28EE7-0162-43E2-8345-229889A26F6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10"/>
          <a:stretch/>
        </p:blipFill>
        <p:spPr>
          <a:xfrm>
            <a:off x="0" y="1656547"/>
            <a:ext cx="12173102" cy="5201454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AF72FA72-0668-44F0-96F3-6499DFF8799E}"/>
              </a:ext>
            </a:extLst>
          </p:cNvPr>
          <p:cNvSpPr/>
          <p:nvPr/>
        </p:nvSpPr>
        <p:spPr>
          <a:xfrm>
            <a:off x="4657725" y="197773"/>
            <a:ext cx="7186613" cy="350268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Graham Hill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B</a:t>
            </a:r>
            <a:r>
              <a:rPr lang="es-MX" sz="4267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icampeón</a:t>
            </a:r>
            <a:endParaRPr lang="es-MX" sz="4267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962 y 1968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567E4414-DF1A-4CFA-AD9B-F4723ACB37CB}"/>
              </a:ext>
            </a:extLst>
          </p:cNvPr>
          <p:cNvSpPr/>
          <p:nvPr/>
        </p:nvSpPr>
        <p:spPr>
          <a:xfrm>
            <a:off x="441127" y="735940"/>
            <a:ext cx="4102298" cy="5539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1ª parte de 3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Ensalada de Mi Bella Dama 1-Eaglenest-1.wav"/>
          </p:stSnd>
        </p:sndAc>
      </p:transition>
    </mc:Choice>
    <mc:Fallback xmlns="">
      <p:transition spd="slow" advClick="0" advTm="0">
        <p:fade/>
        <p:sndAc>
          <p:stSnd>
            <p:snd r:embed="rId10" name="Ensalada de Mi Bella Dama 1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4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1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8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9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6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005"/>
                            </p:stCondLst>
                            <p:childTnLst>
                              <p:par>
                                <p:cTn id="48" presetID="1" presetClass="entr" presetSubtype="0" fill="hold" grpId="0" nodeType="after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2" grpId="0"/>
      <p:bldP spid="12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056" y="873173"/>
            <a:ext cx="6037944" cy="5119350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s-MX" sz="44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Graham Hill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s-MX" sz="3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Datos</a:t>
            </a:r>
            <a:r>
              <a:rPr kumimoji="0" lang="en-U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s-MX" sz="3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personales</a:t>
            </a:r>
            <a:endParaRPr kumimoji="0" lang="en-US" altLang="es-MX" sz="36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Nacionalidad</a:t>
            </a:r>
            <a:endParaRPr lang="es-ES" altLang="es-MX" sz="3600" dirty="0"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Británico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altLang="es-MX" sz="26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3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Nació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3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2600" dirty="0" err="1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Hampstead</a:t>
            </a:r>
            <a:r>
              <a:rPr lang="es-ES" altLang="es-MX" sz="2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Londres, Inglaterra, 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2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15 de febrero de 1929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Carrera deportiva</a:t>
            </a:r>
            <a:endParaRPr kumimoji="0" lang="es-MX" altLang="es-MX" sz="36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Palmarés general</a:t>
            </a: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Competiciones	Fórmula 1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0256F347-9EE5-46BB-B172-C74C22CC91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704" y="217716"/>
            <a:ext cx="5261036" cy="6431147"/>
          </a:xfrm>
          <a:prstGeom prst="rect">
            <a:avLst/>
          </a:prstGeom>
        </p:spPr>
      </p:pic>
      <p:pic>
        <p:nvPicPr>
          <p:cNvPr id="4" name="Imagen 3" descr="HillGraham1969Aug.jpg">
            <a:extLst>
              <a:ext uri="{FF2B5EF4-FFF2-40B4-BE49-F238E27FC236}">
                <a16:creationId xmlns:a16="http://schemas.microsoft.com/office/drawing/2014/main" id="{8957D393-9FCC-4623-A7D6-351A51656DD2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999" y="1179326"/>
            <a:ext cx="3181170" cy="4477264"/>
          </a:xfrm>
          <a:prstGeom prst="rect">
            <a:avLst/>
          </a:prstGeom>
          <a:noFill/>
          <a:ln>
            <a:noFill/>
          </a:ln>
          <a:effectLst>
            <a:softEdge rad="20320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0DA1FD6-AF2D-4CF7-B7E8-C08F06C6BB36}"/>
              </a:ext>
            </a:extLst>
          </p:cNvPr>
          <p:cNvSpPr txBox="1"/>
          <p:nvPr/>
        </p:nvSpPr>
        <p:spPr>
          <a:xfrm>
            <a:off x="-27715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0847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7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8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8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2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8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2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18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4040"/>
                            </p:stCondLst>
                            <p:childTnLst>
                              <p:par>
                                <p:cTn id="5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1" y="152571"/>
            <a:ext cx="5762170" cy="6555641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3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Años en activo</a:t>
            </a:r>
            <a:r>
              <a:rPr lang="es-ES" altLang="es-MX" sz="2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2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1958-1975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s-MX" altLang="es-MX" sz="1100" dirty="0">
              <a:solidFill>
                <a:srgbClr val="FFC000">
                  <a:lumMod val="50000"/>
                </a:srgbClr>
              </a:solidFill>
            </a:endParaRP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s-MX" sz="3600" dirty="0" err="1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Equipos</a:t>
            </a:r>
            <a:endParaRPr lang="en-US" altLang="es-MX" sz="3600" dirty="0">
              <a:solidFill>
                <a:srgbClr val="FFC000">
                  <a:lumMod val="50000"/>
                </a:srgbClr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s-MX" sz="2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Lotus, BRM, Brabham, 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s-MX" sz="2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Shadow, Lola y Embassy Hill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s-ES" altLang="es-MX" dirty="0">
              <a:solidFill>
                <a:srgbClr val="FFC000">
                  <a:lumMod val="50000"/>
                </a:srgbClr>
              </a:solidFill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Carreras comenzadas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179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Campeonatos mundiales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2 (1962 y 1968)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3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Poles</a:t>
            </a:r>
            <a:endParaRPr kumimoji="0" lang="es-MX" altLang="es-MX" sz="36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13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Vueltas rápidas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F937D948-8B7F-416B-B608-DFECF4C62A03}"/>
              </a:ext>
            </a:extLst>
          </p:cNvPr>
          <p:cNvGrpSpPr>
            <a:grpSpLocks noChangeAspect="1"/>
          </p:cNvGrpSpPr>
          <p:nvPr/>
        </p:nvGrpSpPr>
        <p:grpSpPr>
          <a:xfrm>
            <a:off x="1066800" y="558495"/>
            <a:ext cx="5000881" cy="5781346"/>
            <a:chOff x="351652" y="246744"/>
            <a:chExt cx="4457110" cy="5225801"/>
          </a:xfrm>
        </p:grpSpPr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E1741F48-E023-403D-86BD-F0E3E34C598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1652" y="246744"/>
              <a:ext cx="4457110" cy="5225801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7828AD4D-6C68-4A2B-A4B7-19BD6FFF47A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3612" y="910937"/>
              <a:ext cx="2758787" cy="3834246"/>
            </a:xfrm>
            <a:prstGeom prst="rect">
              <a:avLst/>
            </a:prstGeom>
          </p:spPr>
        </p:pic>
      </p:grpSp>
      <p:sp>
        <p:nvSpPr>
          <p:cNvPr id="7" name="CuadroTexto 6">
            <a:extLst>
              <a:ext uri="{FF2B5EF4-FFF2-40B4-BE49-F238E27FC236}">
                <a16:creationId xmlns:a16="http://schemas.microsoft.com/office/drawing/2014/main" id="{64331D4A-A789-41C8-9460-6CFA9AB7AC06}"/>
              </a:ext>
            </a:extLst>
          </p:cNvPr>
          <p:cNvSpPr txBox="1"/>
          <p:nvPr/>
        </p:nvSpPr>
        <p:spPr>
          <a:xfrm>
            <a:off x="-27715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23781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874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4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816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8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544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8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18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342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18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8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140"/>
                            </p:stCondLst>
                            <p:childTnLst>
                              <p:par>
                                <p:cTn id="5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339" y="691180"/>
            <a:ext cx="5805714" cy="547842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Primera carrera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Mónaco de 1958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Primera victoria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los Países Bajos de 1962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Última victoria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Mónaco de 1969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3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Última </a:t>
            </a:r>
            <a:r>
              <a:rPr kumimoji="0" lang="es-E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carrera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Mónaco de 1975</a:t>
            </a: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altLang="es-MX" sz="2600" dirty="0"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600" dirty="0"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Falleció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Arkley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s-ES" altLang="es-MX" sz="2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Barnet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Inglaterra,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29 de noviembre de 1975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F0A4C107-18DE-4032-94E0-C436D18802DC}"/>
              </a:ext>
            </a:extLst>
          </p:cNvPr>
          <p:cNvGrpSpPr>
            <a:grpSpLocks noChangeAspect="1"/>
          </p:cNvGrpSpPr>
          <p:nvPr/>
        </p:nvGrpSpPr>
        <p:grpSpPr>
          <a:xfrm rot="20555469">
            <a:off x="6612594" y="511644"/>
            <a:ext cx="4608288" cy="5837495"/>
            <a:chOff x="6113828" y="246744"/>
            <a:chExt cx="4457110" cy="5669147"/>
          </a:xfrm>
        </p:grpSpPr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E1741F48-E023-403D-86BD-F0E3E34C598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3828" y="246744"/>
              <a:ext cx="4457110" cy="5669147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5B03CA74-F580-4BDD-9320-46D3C1E817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5540" y="1048182"/>
              <a:ext cx="2786495" cy="3979020"/>
            </a:xfrm>
            <a:prstGeom prst="rect">
              <a:avLst/>
            </a:prstGeom>
          </p:spPr>
        </p:pic>
      </p:grpSp>
      <p:sp>
        <p:nvSpPr>
          <p:cNvPr id="7" name="CuadroTexto 6">
            <a:extLst>
              <a:ext uri="{FF2B5EF4-FFF2-40B4-BE49-F238E27FC236}">
                <a16:creationId xmlns:a16="http://schemas.microsoft.com/office/drawing/2014/main" id="{9621E30E-7F5C-4A88-A088-5BAC1F56BA4A}"/>
              </a:ext>
            </a:extLst>
          </p:cNvPr>
          <p:cNvSpPr txBox="1"/>
          <p:nvPr/>
        </p:nvSpPr>
        <p:spPr>
          <a:xfrm>
            <a:off x="-27715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8618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894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232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626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02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8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8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18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6532"/>
                            </p:stCondLst>
                            <p:childTnLst>
                              <p:par>
                                <p:cTn id="5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35E686DA-680A-4C5D-8EEB-D2DDE890F8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3" y="538595"/>
            <a:ext cx="8957137" cy="57929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03499" y="2662204"/>
            <a:ext cx="2888501" cy="153638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Fue un piloto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del automovilismo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velocidad británico.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62BD64A-85D0-49F7-AF33-0EBEB7B4A682}"/>
              </a:ext>
            </a:extLst>
          </p:cNvPr>
          <p:cNvSpPr txBox="1"/>
          <p:nvPr/>
        </p:nvSpPr>
        <p:spPr>
          <a:xfrm>
            <a:off x="-27715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46BE9C6-E5CF-4A53-A4BA-93FA487CC2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858" y="555284"/>
            <a:ext cx="9500397" cy="57762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782526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226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" y="2303126"/>
            <a:ext cx="5776026" cy="225452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Dos veces campeón mundial de Fórmula 1 (1962 y 1968) 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tres veces subcampeón 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(1963, 1964 y 1965), 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cosechando un total 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14 victorias y 36 podios.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9056A2D-6238-4340-8C9D-55050C76CAAD}"/>
              </a:ext>
            </a:extLst>
          </p:cNvPr>
          <p:cNvGrpSpPr/>
          <p:nvPr/>
        </p:nvGrpSpPr>
        <p:grpSpPr>
          <a:xfrm rot="1014036">
            <a:off x="5444822" y="717806"/>
            <a:ext cx="5971309" cy="5405910"/>
            <a:chOff x="6095999" y="537691"/>
            <a:chExt cx="5971309" cy="5405910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D49D4E4D-C98B-4D06-9F83-2E9EDBF0CBC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5999" y="537691"/>
              <a:ext cx="5971309" cy="5405910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3ADAE7BA-66DD-465B-A6D0-BF9227742AF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66263" y="1326579"/>
              <a:ext cx="3758040" cy="3758040"/>
            </a:xfrm>
            <a:prstGeom prst="rect">
              <a:avLst/>
            </a:prstGeom>
            <a:effectLst>
              <a:softEdge rad="127000"/>
            </a:effectLst>
          </p:spPr>
        </p:pic>
      </p:grpSp>
      <p:sp>
        <p:nvSpPr>
          <p:cNvPr id="7" name="CuadroTexto 6">
            <a:extLst>
              <a:ext uri="{FF2B5EF4-FFF2-40B4-BE49-F238E27FC236}">
                <a16:creationId xmlns:a16="http://schemas.microsoft.com/office/drawing/2014/main" id="{8699A093-51F5-4E0D-B73E-8C8D73159D9C}"/>
              </a:ext>
            </a:extLst>
          </p:cNvPr>
          <p:cNvSpPr txBox="1"/>
          <p:nvPr/>
        </p:nvSpPr>
        <p:spPr>
          <a:xfrm>
            <a:off x="-27715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E73AB1AA-F022-449A-B587-15A340D083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233" y="521733"/>
            <a:ext cx="8724950" cy="57800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70415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604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8836" y="2472027"/>
            <a:ext cx="5223163" cy="1887696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Corrió en los equipos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Lotus (1958-1959 1967-1970);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BRM (1960-1966);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Brabham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(1971-1972),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Shadow y Lola (1973-1975).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0BA715B-B2DA-4B62-B60B-501E67CA464E}"/>
              </a:ext>
            </a:extLst>
          </p:cNvPr>
          <p:cNvSpPr txBox="1"/>
          <p:nvPr/>
        </p:nvSpPr>
        <p:spPr>
          <a:xfrm>
            <a:off x="-27715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3D03126-DE97-4022-83DA-9C3FBB82564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06" b="2439"/>
          <a:stretch/>
        </p:blipFill>
        <p:spPr>
          <a:xfrm>
            <a:off x="357110" y="563298"/>
            <a:ext cx="6611726" cy="50325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7A7D1D81-EE13-451A-9FF6-1BB5AE438F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9781" y="563297"/>
            <a:ext cx="5360121" cy="57420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4503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300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98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7820" y="5366594"/>
            <a:ext cx="4142521" cy="81047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Las 500 Millas de Indianápolis (1966) 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1092F99-A5A8-4731-B0DD-0A73EB1485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" y="1732258"/>
            <a:ext cx="12192000" cy="3164994"/>
          </a:xfrm>
          <a:prstGeom prst="rect">
            <a:avLst/>
          </a:prstGeom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id="{E6D59C35-1D51-48EA-8940-CAC450484B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956366"/>
            <a:ext cx="12192000" cy="45916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Hill es el único poseedor de la "triple corona", al haber triunfado en</a:t>
            </a:r>
            <a:endParaRPr kumimoji="0" lang="es-ES" altLang="es-MX" sz="36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A502F9AB-E67F-43AD-887D-274768E28A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" y="5380448"/>
            <a:ext cx="4017818" cy="81047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8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</a:t>
            </a:r>
            <a:r>
              <a:rPr kumimoji="0" lang="es-ES" altLang="es-MX" sz="28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Mónaco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8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Fórmula 1,</a:t>
            </a:r>
            <a:endParaRPr kumimoji="0" lang="es-ES" altLang="es-MX" sz="2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B84A2D96-700D-4F42-A83F-B77D13751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6470" y="5380448"/>
            <a:ext cx="4045532" cy="81047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kumimoji="0" lang="es-ES" altLang="es-MX" sz="28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Las 24 Horas de Le </a:t>
            </a:r>
            <a:r>
              <a:rPr kumimoji="0" lang="es-ES" altLang="es-MX" sz="28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Mans</a:t>
            </a:r>
            <a:r>
              <a:rPr kumimoji="0" lang="es-ES" altLang="es-MX" sz="28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(1972).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909624B-8A7A-4AC1-B06D-29DDF015158C}"/>
              </a:ext>
            </a:extLst>
          </p:cNvPr>
          <p:cNvSpPr txBox="1"/>
          <p:nvPr/>
        </p:nvSpPr>
        <p:spPr>
          <a:xfrm>
            <a:off x="-27715" y="1385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2CDB4661-D682-407A-A2B8-07506D2DD5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382" y="572886"/>
            <a:ext cx="8640617" cy="57460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95420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406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46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1536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  <p:bldP spid="6" grpId="0"/>
      <p:bldP spid="7" grpId="0" build="p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01337" y="2480610"/>
            <a:ext cx="4890662" cy="1887696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piloto llevaba el apodo de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3600" i="0" u="none" strike="noStrike" cap="none" normalizeH="0" baseline="0" dirty="0"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Mr. Mónaco</a:t>
            </a:r>
            <a:r>
              <a:rPr kumimoji="0" lang="es-ES" altLang="es-MX" sz="2600" i="0" u="none" strike="noStrike" cap="none" normalizeH="0" baseline="0" dirty="0"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haber obtenido cinco victorias en el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Mónaco </a:t>
            </a: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1963, 1964, 1965, 1968 y 1969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3B8CE56-59F0-4C04-B8C5-8E54B97588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83" y="568037"/>
            <a:ext cx="6955379" cy="57376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FEF3EBF-AA47-479A-BF69-22E726D7B232}"/>
              </a:ext>
            </a:extLst>
          </p:cNvPr>
          <p:cNvSpPr txBox="1"/>
          <p:nvPr/>
        </p:nvSpPr>
        <p:spPr>
          <a:xfrm>
            <a:off x="-27715" y="1385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4D5DB0EA-D3D3-403B-B626-726C147B4C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691" y="568037"/>
            <a:ext cx="8896766" cy="57384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28302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278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" y="2845617"/>
            <a:ext cx="5762170" cy="1169551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Padre del también campeón del mundo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Fórmula 1 </a:t>
            </a: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Damon Hill</a:t>
            </a:r>
            <a:r>
              <a:rPr kumimoji="0" lang="es-E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s-ES" altLang="es-MX" sz="36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579B1D5D-4D56-4160-8098-BFCADE73D871}"/>
              </a:ext>
            </a:extLst>
          </p:cNvPr>
          <p:cNvGrpSpPr/>
          <p:nvPr/>
        </p:nvGrpSpPr>
        <p:grpSpPr>
          <a:xfrm>
            <a:off x="6124704" y="217716"/>
            <a:ext cx="5097478" cy="6431147"/>
            <a:chOff x="6124704" y="217716"/>
            <a:chExt cx="5097478" cy="6431147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9B363E03-C175-42B6-88F3-F08805E85F6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24704" y="217716"/>
              <a:ext cx="5097478" cy="6431147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3FC2DB28-E97A-4227-A3B9-CC05A004318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64085" y="966787"/>
              <a:ext cx="3174423" cy="4801987"/>
            </a:xfrm>
            <a:prstGeom prst="rect">
              <a:avLst/>
            </a:prstGeom>
          </p:spPr>
        </p:pic>
      </p:grpSp>
      <p:sp>
        <p:nvSpPr>
          <p:cNvPr id="7" name="CuadroTexto 6">
            <a:extLst>
              <a:ext uri="{FF2B5EF4-FFF2-40B4-BE49-F238E27FC236}">
                <a16:creationId xmlns:a16="http://schemas.microsoft.com/office/drawing/2014/main" id="{74B1DEFD-AE6D-443B-9D1F-11B60B59F44C}"/>
              </a:ext>
            </a:extLst>
          </p:cNvPr>
          <p:cNvSpPr txBox="1"/>
          <p:nvPr/>
        </p:nvSpPr>
        <p:spPr>
          <a:xfrm>
            <a:off x="-27715" y="1385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9735DE6F-07F5-4060-A585-E798190189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598" y="568036"/>
            <a:ext cx="8268116" cy="57773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25715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962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36873" y="2292495"/>
            <a:ext cx="4655126" cy="2246769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Hill fue uno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los más grandes pilotos de la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F1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demasiado grande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 su carrera como piloto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sus 18 temporadas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 Fórmula 1.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B5FCE54-13CB-4ED1-BD7E-FA462A62BC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53" y="1191497"/>
            <a:ext cx="6992425" cy="446116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C0000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2FE28B6-B0C1-4964-9A49-7BD3C089E959}"/>
              </a:ext>
            </a:extLst>
          </p:cNvPr>
          <p:cNvSpPr txBox="1"/>
          <p:nvPr/>
        </p:nvSpPr>
        <p:spPr>
          <a:xfrm>
            <a:off x="-27715" y="1385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BC9D47AD-8E24-4480-9CF8-A1F9EE7D07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945" y="563311"/>
            <a:ext cx="5541820" cy="57601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30319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396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" y="2840344"/>
            <a:ext cx="3491342" cy="1169551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obtuvo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 licencia de conducción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edad de 24 años.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DCAFE49-4178-4742-9F57-8CF2C75092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745" y="452867"/>
            <a:ext cx="9339695" cy="52428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5680780-DC25-4A6C-80F4-342E857DEBC8}"/>
              </a:ext>
            </a:extLst>
          </p:cNvPr>
          <p:cNvSpPr txBox="1"/>
          <p:nvPr/>
        </p:nvSpPr>
        <p:spPr>
          <a:xfrm>
            <a:off x="-27715" y="1385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BD6E825-9EAF-4975-9C66-1F72DCB172BC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2E3BE58C-6D60-4BDB-BBAD-63A8244C60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5803" y="522142"/>
            <a:ext cx="3788548" cy="57678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BB627DB9-84E6-4813-8C62-FEA20E825F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438" y="522142"/>
            <a:ext cx="3855692" cy="57678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7720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844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86109" y="1993463"/>
            <a:ext cx="2105890" cy="2964914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Ese mismo año, corrió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cuatro vueltas en una escuela de conducción en el circuito de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Brands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Hatch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2EA94B5-D893-4CCA-B715-BD166A3B68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36" y="551873"/>
            <a:ext cx="9759373" cy="55767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AF8EDC60-4C96-4618-8F99-AB4ADB6673D7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9AC60DB3-59EF-4021-A2B5-DD5786FCA9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9" y="551873"/>
            <a:ext cx="7646169" cy="57346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55137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12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81654"/>
            <a:ext cx="12192000" cy="451406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40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había encontrado su vocación.</a:t>
            </a:r>
            <a:endParaRPr kumimoji="0" lang="es-ES" altLang="es-MX" sz="40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312E3B56-6C48-4B17-8E6E-5680E2E487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596" b="89899" l="5538" r="94769">
                        <a14:foregroundMark x1="9077" y1="52525" x2="9077" y2="52525"/>
                        <a14:foregroundMark x1="7231" y1="55051" x2="7231" y2="55051"/>
                        <a14:foregroundMark x1="6769" y1="57071" x2="6769" y2="57071"/>
                        <a14:foregroundMark x1="13231" y1="46465" x2="13231" y2="46465"/>
                        <a14:foregroundMark x1="11385" y1="50000" x2="11385" y2="50000"/>
                        <a14:foregroundMark x1="10923" y1="48485" x2="10923" y2="48485"/>
                        <a14:foregroundMark x1="11385" y1="47980" x2="11385" y2="47980"/>
                        <a14:foregroundMark x1="10769" y1="47980" x2="10769" y2="47980"/>
                        <a14:foregroundMark x1="18923" y1="43434" x2="18923" y2="43434"/>
                        <a14:foregroundMark x1="19692" y1="41919" x2="19692" y2="41919"/>
                        <a14:foregroundMark x1="14154" y1="46970" x2="14154" y2="46970"/>
                        <a14:foregroundMark x1="6154" y1="57071" x2="6154" y2="57071"/>
                        <a14:foregroundMark x1="6462" y1="63636" x2="6462" y2="63636"/>
                        <a14:foregroundMark x1="7538" y1="69192" x2="7538" y2="69192"/>
                        <a14:foregroundMark x1="7385" y1="67172" x2="7385" y2="67172"/>
                        <a14:foregroundMark x1="7538" y1="66667" x2="7538" y2="66667"/>
                        <a14:foregroundMark x1="5846" y1="55556" x2="5846" y2="55556"/>
                        <a14:foregroundMark x1="5846" y1="52020" x2="5846" y2="52020"/>
                        <a14:foregroundMark x1="6308" y1="52020" x2="6308" y2="52020"/>
                        <a14:foregroundMark x1="16154" y1="46465" x2="16154" y2="46465"/>
                        <a14:foregroundMark x1="17846" y1="44444" x2="17846" y2="44444"/>
                        <a14:foregroundMark x1="90923" y1="59091" x2="90923" y2="59091"/>
                        <a14:foregroundMark x1="94769" y1="24242" x2="94769" y2="24242"/>
                        <a14:foregroundMark x1="56000" y1="16667" x2="56000" y2="16667"/>
                        <a14:foregroundMark x1="57385" y1="15152" x2="57385" y2="15152"/>
                        <a14:backgroundMark x1="16308" y1="43434" x2="16308" y2="434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696636" y="2230585"/>
            <a:ext cx="11506966" cy="3505199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223006ED-8F8B-4D15-A42C-F9833ECEC961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2FD7F98-5CCB-4D1F-BF35-7A003A9829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144" y="557213"/>
            <a:ext cx="7719539" cy="57800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5864034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338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338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" y="2151887"/>
            <a:ext cx="4682827" cy="2605842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Hizo su primera carrera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 circuito de </a:t>
            </a:r>
            <a:r>
              <a:rPr kumimoji="0" lang="es-ES" altLang="es-MX" sz="2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Brands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Hatch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1954 con un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Cooper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-JAP,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antes de reunirse con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Colin Chapman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futuro fundador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la marca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Lotus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7A10AC2-2C06-4ADA-887F-C5A16DDED0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411" y="449161"/>
            <a:ext cx="8020413" cy="53576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69AB821-F96C-4572-9291-B1934AB814BC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FDC16BF3-DC23-4B00-BAAE-D7CCE5C867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673" y="567711"/>
            <a:ext cx="8659091" cy="57501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11148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7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8284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65469" y="565300"/>
            <a:ext cx="2926530" cy="2246769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1956 y 1957,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corrió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varias pruebas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Grand Prix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Formula 2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Lotus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A7C1911-4F47-4579-8977-4D97DFAA60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695" y="555913"/>
            <a:ext cx="8932960" cy="5761759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D5BF1FE-A40B-4FDE-9C4E-7443BC3DE04E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E358DCF7-7DA8-4136-BF90-1CD2C0EE54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23875"/>
            <a:ext cx="7620000" cy="58102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36796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85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2676714"/>
            <a:ext cx="3380512" cy="153638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1958,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Hill comenzaría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 larga carrera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F1.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36032CE-8948-4AF8-870E-360DD82E1C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512" y="568036"/>
            <a:ext cx="8478982" cy="575510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4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00DA2A62-66CE-4ACB-AA7A-3DFAE0DAB5BE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986DF7C7-AD43-49BA-B7BB-A6DC22301C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1434" y="568036"/>
            <a:ext cx="5860023" cy="57574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2C270213-16E4-4C38-B10D-1151B6E1C4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236" y="568036"/>
            <a:ext cx="3693277" cy="57543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01923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18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6721" y="520859"/>
            <a:ext cx="7784935" cy="451406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60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Primera etapa en Lotus</a:t>
            </a:r>
            <a:endParaRPr kumimoji="0" lang="es-ES" altLang="es-MX" sz="60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CACB41A-9506-41B1-91CD-5D8714338E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921" y="1217618"/>
            <a:ext cx="10160000" cy="508000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021C5AE-7EFB-4E13-80D8-2CBF5AC5DCE7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ACD64D1D-39F8-416F-93F7-6B7DC767F4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538" y="520858"/>
            <a:ext cx="9242815" cy="57767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631227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804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5DEFCEF-DA4D-4CE4-97EA-07A3A0D707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4" y="1037708"/>
            <a:ext cx="11520991" cy="553893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76172"/>
            <a:ext cx="12192000" cy="45916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comienza su carrera en el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Mónaco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 un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Lotus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-</a:t>
            </a:r>
            <a:r>
              <a:rPr kumimoji="0" lang="es-ES" altLang="es-MX" sz="2600" i="0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Climax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2F783A4-B95F-42DB-8CC4-6E2983FDF4C3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D005301-38E3-4B5F-B76E-8EC4BD538B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436" y="540327"/>
            <a:ext cx="7709558" cy="57725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216805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996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2109" y="2701130"/>
            <a:ext cx="3189890" cy="153638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Estos primeros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Lotus-</a:t>
            </a:r>
            <a:r>
              <a:rPr kumimoji="0" lang="es-ES" altLang="es-MX" sz="2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Climax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no son todavía confiables.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B74C050-3025-482A-A6AD-F2BDD7DAD3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62" y="572018"/>
            <a:ext cx="8654447" cy="57595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251F7B5-F57D-4CC6-96A0-C26A3B0FF530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5BD3C808-7098-4914-983D-AD68508F35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0618" y="567099"/>
            <a:ext cx="4029022" cy="57463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9D1683D6-87C7-402B-9E8D-2B07355E3B3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018" y="457201"/>
            <a:ext cx="3950221" cy="58792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23361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226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341329"/>
            <a:ext cx="1689344" cy="2246769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Situación que no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 ocupa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 siguiente temporada.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556CB92-0B14-4A6B-9196-335B1AEBF5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5479" y="573233"/>
            <a:ext cx="10178806" cy="5758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7909EAC-F365-4577-90DC-91F492731E68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38EE9B05-AE1E-4CCE-BF31-D15ED85D87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76262"/>
            <a:ext cx="7620000" cy="57054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271115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754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21236" y="2457519"/>
            <a:ext cx="5070763" cy="1887696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BRM P48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no es un coche tan fiable,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pero se las arregla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 estar en su primer podio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los Pa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ses Bajos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1D85D3F-E15B-4A74-86DE-78EA95D949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37" y="1163786"/>
            <a:ext cx="6885795" cy="459971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0737651-3D28-48F6-83E0-509BF531B24D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A9CC8F30-5C5B-4EDD-B0FA-9BCB6F94DF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091" y="565726"/>
            <a:ext cx="8627920" cy="57519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97774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362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4000" r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Mi Bella dama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1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Mix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12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26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369DF159-BDCB-4123-BA23-E9B33EC690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71" y="0"/>
            <a:ext cx="112196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2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32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9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41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6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1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6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2" grpId="0"/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2713</TotalTime>
  <Words>434</Words>
  <Application>Microsoft Office PowerPoint</Application>
  <PresentationFormat>Panorámica</PresentationFormat>
  <Paragraphs>154</Paragraphs>
  <Slides>26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8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(Fia)  1962, 1968  Graham Hill  1ª parte de 3  1226</dc:title>
  <dc:creator>Emilio M Aguilar P</dc:creator>
  <cp:lastModifiedBy>Eagle's nest</cp:lastModifiedBy>
  <cp:revision>281</cp:revision>
  <dcterms:created xsi:type="dcterms:W3CDTF">2016-12-14T02:11:45Z</dcterms:created>
  <dcterms:modified xsi:type="dcterms:W3CDTF">2017-06-26T23:25:14Z</dcterms:modified>
</cp:coreProperties>
</file>