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745" r:id="rId3"/>
    <p:sldId id="582" r:id="rId4"/>
    <p:sldId id="583" r:id="rId5"/>
    <p:sldId id="585" r:id="rId6"/>
    <p:sldId id="685" r:id="rId7"/>
    <p:sldId id="686" r:id="rId8"/>
    <p:sldId id="688" r:id="rId9"/>
    <p:sldId id="689" r:id="rId10"/>
    <p:sldId id="597" r:id="rId11"/>
    <p:sldId id="596" r:id="rId12"/>
    <p:sldId id="631" r:id="rId13"/>
    <p:sldId id="588" r:id="rId14"/>
    <p:sldId id="601" r:id="rId15"/>
    <p:sldId id="720" r:id="rId16"/>
    <p:sldId id="612" r:id="rId17"/>
    <p:sldId id="606" r:id="rId18"/>
    <p:sldId id="605" r:id="rId19"/>
    <p:sldId id="721" r:id="rId20"/>
    <p:sldId id="623" r:id="rId21"/>
    <p:sldId id="589" r:id="rId22"/>
    <p:sldId id="626" r:id="rId23"/>
    <p:sldId id="723" r:id="rId24"/>
    <p:sldId id="632" r:id="rId25"/>
    <p:sldId id="722" r:id="rId26"/>
    <p:sldId id="639" r:id="rId27"/>
    <p:sldId id="692" r:id="rId28"/>
    <p:sldId id="609" r:id="rId29"/>
    <p:sldId id="691" r:id="rId30"/>
    <p:sldId id="649" r:id="rId31"/>
    <p:sldId id="590" r:id="rId32"/>
    <p:sldId id="653" r:id="rId33"/>
    <p:sldId id="744" r:id="rId34"/>
    <p:sldId id="732" r:id="rId35"/>
    <p:sldId id="724" r:id="rId36"/>
    <p:sldId id="677" r:id="rId37"/>
    <p:sldId id="694" r:id="rId38"/>
    <p:sldId id="640" r:id="rId39"/>
    <p:sldId id="695" r:id="rId40"/>
    <p:sldId id="650" r:id="rId41"/>
    <p:sldId id="725" r:id="rId42"/>
    <p:sldId id="661" r:id="rId43"/>
    <p:sldId id="726" r:id="rId44"/>
    <p:sldId id="670" r:id="rId45"/>
    <p:sldId id="693" r:id="rId46"/>
    <p:sldId id="672" r:id="rId47"/>
    <p:sldId id="629" r:id="rId48"/>
    <p:sldId id="610" r:id="rId49"/>
    <p:sldId id="696" r:id="rId50"/>
    <p:sldId id="676" r:id="rId51"/>
    <p:sldId id="697" r:id="rId52"/>
    <p:sldId id="679" r:id="rId53"/>
    <p:sldId id="598" r:id="rId54"/>
    <p:sldId id="658" r:id="rId55"/>
    <p:sldId id="698" r:id="rId56"/>
    <p:sldId id="599" r:id="rId57"/>
    <p:sldId id="699" r:id="rId58"/>
    <p:sldId id="616" r:id="rId59"/>
    <p:sldId id="671" r:id="rId60"/>
    <p:sldId id="665" r:id="rId61"/>
    <p:sldId id="700" r:id="rId62"/>
    <p:sldId id="642" r:id="rId63"/>
    <p:sldId id="701" r:id="rId64"/>
    <p:sldId id="729" r:id="rId65"/>
    <p:sldId id="702" r:id="rId66"/>
    <p:sldId id="727" r:id="rId67"/>
    <p:sldId id="703" r:id="rId68"/>
    <p:sldId id="728" r:id="rId69"/>
    <p:sldId id="704" r:id="rId70"/>
    <p:sldId id="731" r:id="rId71"/>
    <p:sldId id="705" r:id="rId72"/>
    <p:sldId id="730" r:id="rId73"/>
    <p:sldId id="706" r:id="rId74"/>
    <p:sldId id="635" r:id="rId75"/>
    <p:sldId id="707" r:id="rId76"/>
    <p:sldId id="733" r:id="rId77"/>
    <p:sldId id="709" r:id="rId78"/>
    <p:sldId id="594" r:id="rId79"/>
    <p:sldId id="662" r:id="rId80"/>
    <p:sldId id="673" r:id="rId81"/>
    <p:sldId id="710" r:id="rId82"/>
    <p:sldId id="734" r:id="rId83"/>
    <p:sldId id="651" r:id="rId84"/>
    <p:sldId id="675" r:id="rId85"/>
    <p:sldId id="660" r:id="rId86"/>
    <p:sldId id="736" r:id="rId87"/>
    <p:sldId id="711" r:id="rId88"/>
    <p:sldId id="735" r:id="rId89"/>
    <p:sldId id="712" r:id="rId90"/>
    <p:sldId id="737" r:id="rId91"/>
    <p:sldId id="713" r:id="rId92"/>
    <p:sldId id="738" r:id="rId93"/>
    <p:sldId id="714" r:id="rId94"/>
    <p:sldId id="739" r:id="rId95"/>
    <p:sldId id="715" r:id="rId96"/>
    <p:sldId id="740" r:id="rId97"/>
    <p:sldId id="717" r:id="rId98"/>
    <p:sldId id="741" r:id="rId99"/>
    <p:sldId id="716" r:id="rId100"/>
    <p:sldId id="742" r:id="rId101"/>
    <p:sldId id="719" r:id="rId102"/>
    <p:sldId id="743" r:id="rId103"/>
    <p:sldId id="718" r:id="rId104"/>
    <p:sldId id="608" r:id="rId105"/>
    <p:sldId id="593" r:id="rId106"/>
    <p:sldId id="586" r:id="rId107"/>
    <p:sldId id="535" r:id="rId108"/>
    <p:sldId id="260" r:id="rId109"/>
    <p:sldId id="280" r:id="rId11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slide" Target="slides/slide108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FD293-CAB3-47A1-A7C2-475F5CC3E92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8673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AD8B0-1ECB-4D86-8F4D-7EE2FD4AE4E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315984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4CE3-B085-433D-A09A-030294A6DEB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1613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EE7D-D2CA-4285-B28E-DEEF40A577C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8155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04E-06C6-4236-A075-695A25470E5C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4523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5E5E6-AC20-4A13-9F39-9FDD4B2C7302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5170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ED2B4-2DE2-4E0D-8358-E1289EB0F138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2995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8AEF9-0CE2-4D71-9B6C-FACAE55BA44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638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FE31-1178-4A34-AAB5-8BD436A2F3D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6445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4C75A-0550-4D80-933E-5B34AA82982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9334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4B28F-223F-4AB8-822F-7CD8A146C82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358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D2AB793-F7D5-4A95-8B52-4A19A96DAAA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710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g"/><Relationship Id="rId7" Type="http://schemas.openxmlformats.org/officeDocument/2006/relationships/image" Target="../media/image78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g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jp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5.jp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jp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8.png"/><Relationship Id="rId5" Type="http://schemas.openxmlformats.org/officeDocument/2006/relationships/image" Target="../media/image139.png"/><Relationship Id="rId4" Type="http://schemas.openxmlformats.org/officeDocument/2006/relationships/image" Target="../media/image138.jpg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1.png"/><Relationship Id="rId10" Type="http://schemas.openxmlformats.org/officeDocument/2006/relationships/image" Target="../media/image1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6.png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9F2F2A7B-876C-4C7E-A4FF-0F66F08CD1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938" b="97795" l="1223" r="97011">
                        <a14:foregroundMark x1="68614" y1="54024" x2="68614" y2="54024"/>
                        <a14:foregroundMark x1="61821" y1="56229" x2="61821" y2="56229"/>
                        <a14:foregroundMark x1="73234" y1="48181" x2="73234" y2="48181"/>
                        <a14:foregroundMark x1="93342" y1="69350" x2="93342" y2="69350"/>
                        <a14:foregroundMark x1="97011" y1="75524" x2="97011" y2="75524"/>
                        <a14:foregroundMark x1="69973" y1="89746" x2="69973" y2="89746"/>
                        <a14:foregroundMark x1="57745" y1="94928" x2="57745" y2="94928"/>
                        <a14:foregroundMark x1="72962" y1="97905" x2="72962" y2="97905"/>
                        <a14:foregroundMark x1="10870" y1="88534" x2="10870" y2="88534"/>
                        <a14:foregroundMark x1="12908" y1="76626" x2="12908" y2="76626"/>
                        <a14:foregroundMark x1="15625" y1="65050" x2="15625" y2="65050"/>
                        <a14:foregroundMark x1="13451" y1="64609" x2="13451" y2="64609"/>
                        <a14:foregroundMark x1="10598" y1="71224" x2="10598" y2="71224"/>
                        <a14:foregroundMark x1="7337" y1="75744" x2="7337" y2="75744"/>
                        <a14:foregroundMark x1="15353" y1="74531" x2="15353" y2="74531"/>
                        <a14:foregroundMark x1="12364" y1="84013" x2="12364" y2="84013"/>
                        <a14:foregroundMark x1="13179" y1="90408" x2="13179" y2="90408"/>
                        <a14:foregroundMark x1="8424" y1="90408" x2="8424" y2="90408"/>
                        <a14:foregroundMark x1="4212" y1="88093" x2="4212" y2="88093"/>
                        <a14:foregroundMark x1="10054" y1="95149" x2="10054" y2="95149"/>
                        <a14:foregroundMark x1="3125" y1="82249" x2="3125" y2="82249"/>
                        <a14:foregroundMark x1="2310" y1="79272" x2="2310" y2="79272"/>
                        <a14:foregroundMark x1="1223" y1="77729" x2="1223" y2="77729"/>
                        <a14:foregroundMark x1="7880" y1="90628" x2="7880" y2="90628"/>
                        <a14:foregroundMark x1="5842" y1="97354" x2="5842" y2="97354"/>
                        <a14:foregroundMark x1="55707" y1="43109" x2="55707" y2="43109"/>
                        <a14:foregroundMark x1="55707" y1="48622" x2="55707" y2="48622"/>
                        <a14:foregroundMark x1="63315" y1="44542" x2="63315" y2="44542"/>
                        <a14:foregroundMark x1="60734" y1="16318" x2="60734" y2="16318"/>
                        <a14:foregroundMark x1="45788" y1="15325" x2="45788" y2="15325"/>
                        <a14:foregroundMark x1="55978" y1="51488" x2="55978" y2="51488"/>
                        <a14:foregroundMark x1="47690" y1="48842" x2="47690" y2="48842"/>
                        <a14:foregroundMark x1="53261" y1="51047" x2="53261" y2="51047"/>
                        <a14:foregroundMark x1="71332" y1="30981" x2="71332" y2="30981"/>
                        <a14:foregroundMark x1="72147" y1="28886" x2="72147" y2="28886"/>
                        <a14:foregroundMark x1="70245" y1="27122" x2="70245" y2="27122"/>
                        <a14:foregroundMark x1="68614" y1="20066" x2="68614" y2="20066"/>
                        <a14:foregroundMark x1="67663" y1="13561" x2="67663" y2="13561"/>
                        <a14:foregroundMark x1="54348" y1="9702" x2="54348" y2="9702"/>
                        <a14:foregroundMark x1="45516" y1="9702" x2="45516" y2="9702"/>
                        <a14:foregroundMark x1="47690" y1="7938" x2="47690" y2="7938"/>
                        <a14:foregroundMark x1="55978" y1="10805" x2="55978" y2="10805"/>
                        <a14:foregroundMark x1="59375" y1="8820" x2="59375" y2="8820"/>
                        <a14:foregroundMark x1="58832" y1="9702" x2="58832" y2="9702"/>
                        <a14:backgroundMark x1="679" y1="79272" x2="679" y2="79272"/>
                        <a14:backgroundMark x1="2582" y1="99449" x2="2582" y2="99449"/>
                        <a14:backgroundMark x1="1495" y1="96031" x2="1495" y2="96031"/>
                        <a14:backgroundMark x1="25136" y1="98567" x2="25136" y2="98567"/>
                        <a14:backgroundMark x1="25408" y1="97133" x2="25408" y2="97133"/>
                        <a14:backgroundMark x1="20109" y1="84344" x2="20109" y2="84344"/>
                        <a14:backgroundMark x1="679" y1="77288" x2="679" y2="77288"/>
                        <a14:backgroundMark x1="679" y1="80926" x2="679" y2="80926"/>
                        <a14:backgroundMark x1="29348" y1="43440" x2="29348" y2="43440"/>
                        <a14:backgroundMark x1="58288" y1="9261" x2="58288" y2="9261"/>
                        <a14:backgroundMark x1="73234" y1="26461" x2="73234" y2="264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834" y="2041636"/>
            <a:ext cx="3908317" cy="481636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5233184" y="92114"/>
            <a:ext cx="7043224" cy="193899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Estadounidense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alcanzó la gloria de ser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primer Campeón Norteamericano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campeonato Mundial de la Formula Uno,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todas sus vivencias y experiencias…</a:t>
            </a:r>
            <a:endParaRPr kumimoji="0" lang="es-MX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1987954" y="3689179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6º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1961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018609" y="2612015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Phil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hill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4355701" y="5982485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3946481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2" name="Imagen 11">
            <a:hlinkClick r:id="" action="ppaction://noaction"/>
            <a:extLst>
              <a:ext uri="{FF2B5EF4-FFF2-40B4-BE49-F238E27FC236}">
                <a16:creationId xmlns:a16="http://schemas.microsoft.com/office/drawing/2014/main" id="{41B8D054-7DB8-4625-B018-8DB7972C909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1538">
                        <a14:foregroundMark x1="13333" y1="40267" x2="13333" y2="40267"/>
                        <a14:foregroundMark x1="12991" y1="40400" x2="12991" y2="40400"/>
                        <a14:foregroundMark x1="14017" y1="40400" x2="14017" y2="40400"/>
                        <a14:foregroundMark x1="36923" y1="46667" x2="36923" y2="46667"/>
                        <a14:foregroundMark x1="37863" y1="46000" x2="37863" y2="46000"/>
                        <a14:foregroundMark x1="39231" y1="47333" x2="39231" y2="47333"/>
                        <a14:foregroundMark x1="40684" y1="46667" x2="40684" y2="46667"/>
                        <a14:foregroundMark x1="91538" y1="61600" x2="91538" y2="61600"/>
                        <a14:backgroundMark x1="31624" y1="64267" x2="31624" y2="64267"/>
                        <a14:backgroundMark x1="28632" y1="64800" x2="28632" y2="64800"/>
                        <a14:backgroundMark x1="25812" y1="65067" x2="25812" y2="65067"/>
                        <a14:backgroundMark x1="24786" y1="65600" x2="24786" y2="65600"/>
                        <a14:backgroundMark x1="23846" y1="65600" x2="23846" y2="65600"/>
                        <a14:backgroundMark x1="72650" y1="66400" x2="72650" y2="66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5" t="31962" r="3632" b="20380"/>
          <a:stretch/>
        </p:blipFill>
        <p:spPr>
          <a:xfrm>
            <a:off x="12264969" y="2956400"/>
            <a:ext cx="2909330" cy="973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0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Usa National Anthem-Eaglenest-1.wav"/>
          </p:stSnd>
        </p:sndAc>
      </p:transition>
    </mc:Choice>
    <mc:Fallback xmlns="">
      <p:transition spd="slow" advTm="0">
        <p:fade/>
        <p:sndAc>
          <p:stSnd>
            <p:snd r:embed="rId9" name="Usa National Anthem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625"/>
                            </p:stCondLst>
                            <p:childTnLst>
                              <p:par>
                                <p:cTn id="34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1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422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432"/>
                            </p:stCondLst>
                            <p:childTnLst>
                              <p:par>
                                <p:cTn id="59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5" animBg="1"/>
      <p:bldP spid="5" grpId="0"/>
      <p:bldP spid="6" grpId="0"/>
      <p:bldP spid="7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55000" t="8000" r="11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3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535366" y="986969"/>
            <a:ext cx="5561154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3805414E-AF4A-4DFF-925A-5532AC0B2A74}"/>
              </a:ext>
            </a:extLst>
          </p:cNvPr>
          <p:cNvSpPr/>
          <p:nvPr/>
        </p:nvSpPr>
        <p:spPr>
          <a:xfrm>
            <a:off x="1248226" y="4984859"/>
            <a:ext cx="3810525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Versión Completa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2 CuadroTexto">
            <a:extLst>
              <a:ext uri="{FF2B5EF4-FFF2-40B4-BE49-F238E27FC236}">
                <a16:creationId xmlns:a16="http://schemas.microsoft.com/office/drawing/2014/main" id="{38161F9E-57DE-4FBC-B069-F494B62755E1}"/>
              </a:ext>
            </a:extLst>
          </p:cNvPr>
          <p:cNvSpPr txBox="1"/>
          <p:nvPr/>
        </p:nvSpPr>
        <p:spPr>
          <a:xfrm>
            <a:off x="7371412" y="148247"/>
            <a:ext cx="2904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3B6D0D-5B77-48D2-B70D-3823406ABBB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3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6083FEC-D0D8-4A54-A21D-7F3853D74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288"/>
            <a:ext cx="12192000" cy="4500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626E3C7-8E39-4FE7-8535-60443E02C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69D59B2-62CE-4785-844E-CE9CF561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2F19343-DAD1-449C-A2C1-2660625D5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" y="1181096"/>
            <a:ext cx="12192000" cy="450038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DA8EFBEB-CB88-47A6-9791-7914839F7768}"/>
              </a:ext>
            </a:extLst>
          </p:cNvPr>
          <p:cNvSpPr/>
          <p:nvPr/>
        </p:nvSpPr>
        <p:spPr>
          <a:xfrm>
            <a:off x="4177177" y="4984859"/>
            <a:ext cx="3810525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Versión Completa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473A2328-2BA0-4E81-B4B3-67654C44FA7C}"/>
              </a:ext>
            </a:extLst>
          </p:cNvPr>
          <p:cNvSpPr/>
          <p:nvPr/>
        </p:nvSpPr>
        <p:spPr>
          <a:xfrm>
            <a:off x="906841" y="886955"/>
            <a:ext cx="10151683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Usa-Eaglenest-1.wav"/>
          </p:stSnd>
        </p:sndAc>
      </p:transition>
    </mc:Choice>
    <mc:Fallback xmlns="">
      <p:transition spd="slow" advClick="0" advTm="0">
        <p:fade/>
        <p:sndAc>
          <p:stSnd>
            <p:snd r:embed="rId9" name="Us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5"/>
                            </p:stCondLst>
                            <p:childTnLst>
                              <p:par>
                                <p:cTn id="7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9" grpId="0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793593" y="2660090"/>
            <a:ext cx="706589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Datos personales</a:t>
            </a:r>
          </a:p>
          <a:p>
            <a:pPr algn="ctr">
              <a:lnSpc>
                <a:spcPts val="2800"/>
              </a:lnSpc>
            </a:pPr>
            <a:endParaRPr 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Nacionalidad	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Estadounidense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Nació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20 de abril de 1927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Miami, Florida.</a:t>
            </a:r>
          </a:p>
          <a:p>
            <a:pPr algn="ctr">
              <a:lnSpc>
                <a:spcPts val="2800"/>
              </a:lnSpc>
            </a:pPr>
            <a:r>
              <a:rPr lang="es-ES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U.S.A.</a:t>
            </a: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CDC8D74-E0DC-419D-884D-995F23EBBDF2}"/>
              </a:ext>
            </a:extLst>
          </p:cNvPr>
          <p:cNvSpPr/>
          <p:nvPr/>
        </p:nvSpPr>
        <p:spPr>
          <a:xfrm>
            <a:off x="6328644" y="1297987"/>
            <a:ext cx="3940502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Philip </a:t>
            </a:r>
            <a:r>
              <a:rPr lang="es-MX" sz="40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Toll</a:t>
            </a:r>
            <a:r>
              <a:rPr 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Hill Jr.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6021D48-AE69-4FC3-8DDE-72F5112568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DAA33B2A-0976-4A4B-BDA3-AAFD73986F87}"/>
              </a:ext>
            </a:extLst>
          </p:cNvPr>
          <p:cNvGrpSpPr/>
          <p:nvPr/>
        </p:nvGrpSpPr>
        <p:grpSpPr>
          <a:xfrm>
            <a:off x="1463338" y="512617"/>
            <a:ext cx="3435951" cy="5874327"/>
            <a:chOff x="249375" y="498761"/>
            <a:chExt cx="3546770" cy="485775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3B5E45-53E0-4340-B4B4-033FD0868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695" y="595748"/>
              <a:ext cx="3298346" cy="4613562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375" y="498761"/>
              <a:ext cx="3546770" cy="4857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68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9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378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92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744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576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526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296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10" y="526475"/>
            <a:ext cx="7107360" cy="5837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 deportiva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Palmarés general</a:t>
            </a:r>
          </a:p>
          <a:p>
            <a:pPr lvl="0"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Competiciones  Fórmula 1 </a:t>
            </a:r>
          </a:p>
          <a:p>
            <a:pPr lvl="0"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Años en activo</a:t>
            </a: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1958 - 1964, 1966</a:t>
            </a:r>
            <a:endParaRPr lang="es-MX" sz="2800" dirty="0">
              <a:ln w="9525"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Equipos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Maserati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Ferrari, Cooper, ATS, Lotus, Eagle</a:t>
            </a:r>
          </a:p>
          <a:p>
            <a:pPr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Carreras comenzadas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51</a:t>
            </a:r>
          </a:p>
          <a:p>
            <a:pPr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Campeonatos mundiales	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 (1961)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3D280BB-6BEC-4C0E-AB08-99898209769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D065546C-B68F-4CBC-A929-1254211A9DC8}"/>
              </a:ext>
            </a:extLst>
          </p:cNvPr>
          <p:cNvGrpSpPr/>
          <p:nvPr/>
        </p:nvGrpSpPr>
        <p:grpSpPr>
          <a:xfrm>
            <a:off x="7107369" y="504166"/>
            <a:ext cx="4059388" cy="5859804"/>
            <a:chOff x="277085" y="504166"/>
            <a:chExt cx="4059388" cy="5859804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5" y="504166"/>
              <a:ext cx="4059388" cy="5859804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0E497DAD-3FF3-4798-ACE2-E6A2EE207E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18" t="2222" r="2882" b="2424"/>
            <a:stretch/>
          </p:blipFill>
          <p:spPr>
            <a:xfrm>
              <a:off x="374070" y="637309"/>
              <a:ext cx="3865421" cy="56110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313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50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782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322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800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14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402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66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252"/>
                            </p:stCondLst>
                            <p:childTnLst>
                              <p:par>
                                <p:cTn id="5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550"/>
                            </p:stCondLst>
                            <p:childTnLst>
                              <p:par>
                                <p:cTn id="5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972"/>
                            </p:stCondLst>
                            <p:childTnLst>
                              <p:par>
                                <p:cTn id="6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860"/>
                            </p:stCondLst>
                            <p:childTnLst>
                              <p:par>
                                <p:cTn id="67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5694221" y="1427024"/>
            <a:ext cx="6497779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Victorias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3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Podios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16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6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Vueltas Rápidas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6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114873E-0F7B-4D85-8EFE-011E64A467E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578081A-5155-48BE-B9AA-001E80D48D59}"/>
              </a:ext>
            </a:extLst>
          </p:cNvPr>
          <p:cNvGrpSpPr/>
          <p:nvPr/>
        </p:nvGrpSpPr>
        <p:grpSpPr>
          <a:xfrm>
            <a:off x="1399307" y="504165"/>
            <a:ext cx="4294915" cy="5882429"/>
            <a:chOff x="277084" y="504165"/>
            <a:chExt cx="4294915" cy="5882429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4" y="504165"/>
              <a:ext cx="4294915" cy="588242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E563E9F7-0486-43A3-B7AA-CFF2FEC952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793" y="658957"/>
              <a:ext cx="4086225" cy="55617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1679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24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4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74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372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24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204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918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98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108" y="886701"/>
            <a:ext cx="7321287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carrera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Francia de 1958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Italia de 1960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Italia de 1961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carrera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Italia de 1966 </a:t>
            </a:r>
          </a:p>
          <a:p>
            <a:pPr lvl="0"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Falleció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28 de agosto de 2008</a:t>
            </a: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936AE92-22A4-4901-92FF-7B041D4117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EE6B329-DF84-4130-AC9D-B579587F18F1}"/>
              </a:ext>
            </a:extLst>
          </p:cNvPr>
          <p:cNvGrpSpPr>
            <a:grpSpLocks noChangeAspect="1"/>
          </p:cNvGrpSpPr>
          <p:nvPr/>
        </p:nvGrpSpPr>
        <p:grpSpPr>
          <a:xfrm>
            <a:off x="7315179" y="523141"/>
            <a:ext cx="4261085" cy="5836095"/>
            <a:chOff x="249375" y="997530"/>
            <a:chExt cx="3546770" cy="4857750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375" y="997530"/>
              <a:ext cx="3546770" cy="4857750"/>
            </a:xfrm>
            <a:prstGeom prst="rect">
              <a:avLst/>
            </a:prstGeom>
          </p:spPr>
        </p:pic>
        <p:pic>
          <p:nvPicPr>
            <p:cNvPr id="3" name="Imagen 2" descr="Phil Hill + Jackie Stewart 1991 USA.jpg">
              <a:extLst>
                <a:ext uri="{FF2B5EF4-FFF2-40B4-BE49-F238E27FC236}">
                  <a16:creationId xmlns:a16="http://schemas.microsoft.com/office/drawing/2014/main" id="{F9623A16-B305-470E-82FD-035AF8D1CB34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317" y="1156766"/>
              <a:ext cx="3354717" cy="4579016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3013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14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26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58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452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166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60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656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50"/>
                            </p:stCondLst>
                            <p:childTnLst>
                              <p:par>
                                <p:cTn id="52" presetID="2" presetClass="entr" presetSubtype="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56"/>
                            </p:stCondLst>
                            <p:childTnLst>
                              <p:par>
                                <p:cTn id="5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6506"/>
                            </p:stCondLst>
                            <p:childTnLst>
                              <p:par>
                                <p:cTn id="6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501032" y="2673927"/>
            <a:ext cx="367711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un piloto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automovilismo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velocidad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estadounidense.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107BEB1-21F7-4BBE-A337-58AD743794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" t="716" r="2374"/>
          <a:stretch/>
        </p:blipFill>
        <p:spPr>
          <a:xfrm>
            <a:off x="360216" y="568029"/>
            <a:ext cx="8140816" cy="5777353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2A067DD-63F4-42F8-851B-392C559FEAD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280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9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563962F-F36E-4A08-A93B-886FCCDA2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191" y="568031"/>
            <a:ext cx="5756563" cy="5756563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E046408-317E-4847-BB58-20CFF7932CF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44713A0-5FCF-4B18-818B-92E10C7B9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69" y="574030"/>
            <a:ext cx="9531927" cy="57429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3596F93-04EA-497E-AF5D-35ADA9F7A01A}"/>
              </a:ext>
            </a:extLst>
          </p:cNvPr>
          <p:cNvSpPr/>
          <p:nvPr/>
        </p:nvSpPr>
        <p:spPr>
          <a:xfrm>
            <a:off x="-4370" y="1953490"/>
            <a:ext cx="23319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el primer estadounidense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nacimiento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ganó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campeonato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Fórmula 1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159111F-ADED-4924-90B1-394B368D7C4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0E3B591-A695-40B3-A626-BF15D3D88F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4" y="247967"/>
            <a:ext cx="5597091" cy="37144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FBD7F3D-E6A3-4DC5-A125-AA4B27A61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560" y="2573020"/>
            <a:ext cx="5588000" cy="3719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F4DC16F-600C-4A16-B489-E235239458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9800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8A9D4C2-65CB-45FA-8E32-0940BE8FA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76" y="277087"/>
            <a:ext cx="8706310" cy="5721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40A14DC-12E6-45CB-8D68-45721169E8A2}"/>
              </a:ext>
            </a:extLst>
          </p:cNvPr>
          <p:cNvSpPr/>
          <p:nvPr/>
        </p:nvSpPr>
        <p:spPr>
          <a:xfrm>
            <a:off x="9056485" y="3200398"/>
            <a:ext cx="3121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lograndolo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1961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582676C-4211-4508-8CA9-199045246C3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9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9BCB41D-E5AB-4A32-A9C8-E698C4919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807" y="563275"/>
            <a:ext cx="5617145" cy="3454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1FF9B0D-8094-43E8-A528-FFAD27CD07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69" y="2062050"/>
            <a:ext cx="5617586" cy="4347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E738FB-6A96-4B57-88D2-192C1418FA6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0D30D55-06F8-429B-89C3-639C535841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305" y="287396"/>
            <a:ext cx="8437419" cy="574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0E91B8C-5A0F-4ED4-A9F8-362E67711A63}"/>
              </a:ext>
            </a:extLst>
          </p:cNvPr>
          <p:cNvSpPr/>
          <p:nvPr/>
        </p:nvSpPr>
        <p:spPr>
          <a:xfrm>
            <a:off x="13861" y="2673923"/>
            <a:ext cx="340821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resultó cuarto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1959,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quinto en 1960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sexto en 1962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791CED6-3DFE-4DA3-8576-BD1AE01E31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1697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96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0F18324-2D35-4B39-AE30-3831CA2D7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053" y="575833"/>
            <a:ext cx="8213271" cy="572798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169D355-057B-475C-9A07-6ABD18DDB0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8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573045F-C97E-4542-997D-215D3662DC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" t="24059" r="4454" b="17909"/>
          <a:stretch/>
        </p:blipFill>
        <p:spPr>
          <a:xfrm>
            <a:off x="346351" y="568030"/>
            <a:ext cx="11532846" cy="4835253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CDAF410-B53E-4D46-B4EC-A54566347384}"/>
              </a:ext>
            </a:extLst>
          </p:cNvPr>
          <p:cNvSpPr/>
          <p:nvPr/>
        </p:nvSpPr>
        <p:spPr>
          <a:xfrm>
            <a:off x="1" y="5902034"/>
            <a:ext cx="12193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siempre como piloto 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Scuderia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Ferrari,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B2BBAE2-11EE-4363-B166-0DA21471981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04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19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A3A65D1-4DB0-4009-BE00-A41B76464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25" y="471055"/>
            <a:ext cx="4732444" cy="5868231"/>
          </a:xfrm>
          <a:prstGeom prst="round2DiagRect">
            <a:avLst>
              <a:gd name="adj1" fmla="val 0"/>
              <a:gd name="adj2" fmla="val 15516"/>
            </a:avLst>
          </a:prstGeom>
          <a:ln w="1270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BC7E4E8-C872-49FD-85F1-E36193CD4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951" y="471532"/>
            <a:ext cx="4248624" cy="5836548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91E587A-E7F8-4965-BA9E-39207B3D7E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836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27BEFF66-D9C3-4D3B-905F-938F727C158F}"/>
              </a:ext>
            </a:extLst>
          </p:cNvPr>
          <p:cNvSpPr/>
          <p:nvPr/>
        </p:nvSpPr>
        <p:spPr>
          <a:xfrm>
            <a:off x="9397856" y="2854030"/>
            <a:ext cx="27953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obteniendo un total de tres victorias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16 podios.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BE2ACBA-AD9F-4E81-A787-EA0B1053F2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81" y="556779"/>
            <a:ext cx="9072275" cy="5760894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BDD3EE-111C-4999-8E1A-842D3D478C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05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1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8C3829C-A04E-4AC1-8C68-CDAD6CE8EC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60"/>
          <a:stretch/>
        </p:blipFill>
        <p:spPr>
          <a:xfrm>
            <a:off x="235525" y="3200404"/>
            <a:ext cx="5715000" cy="3200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600300D-1E5D-4434-A25C-72EB591900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0" y="472347"/>
            <a:ext cx="5715000" cy="2505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07EB419-A64C-4136-B1FE-399FC095BB6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337C1C4-FF34-4D37-B0F1-50D945FF8F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1347359"/>
            <a:ext cx="5597240" cy="41979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76183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B40CCF-D84A-402B-8AF2-24330ABEC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606" y="550285"/>
            <a:ext cx="8465891" cy="5767388"/>
          </a:xfrm>
          <a:prstGeom prst="rect">
            <a:avLst/>
          </a:prstGeom>
          <a:ln w="127000" cap="rnd">
            <a:solidFill>
              <a:srgbClr val="7030A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81178B3-A0FE-4213-B387-2DD5C224A0AD}"/>
              </a:ext>
            </a:extLst>
          </p:cNvPr>
          <p:cNvSpPr/>
          <p:nvPr/>
        </p:nvSpPr>
        <p:spPr>
          <a:xfrm>
            <a:off x="9" y="2660082"/>
            <a:ext cx="3393597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fAdemás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Hill consiguió tres victorias en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24 Horas de Le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1958, 1961 y 1962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58FDB7C-2BDA-41B3-A423-19CD196E93C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32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4C6D158-75AD-4CF1-9764-6DB2C9BA0C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534266"/>
            <a:ext cx="10102466" cy="57972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AB1B661-C72F-40B0-A73D-D7BB026E982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2942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E81178B3-A0FE-4213-B387-2DD5C224A0AD}"/>
              </a:ext>
            </a:extLst>
          </p:cNvPr>
          <p:cNvSpPr/>
          <p:nvPr/>
        </p:nvSpPr>
        <p:spPr>
          <a:xfrm>
            <a:off x="0" y="5985167"/>
            <a:ext cx="12191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Tres en las 12 Horas 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Sebring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1958, 1959 y 1961,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D2ABFDB-15D7-4531-9823-2CB0A5127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167" y="568902"/>
            <a:ext cx="9680927" cy="527072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D3EEA4F-F0BE-449D-B4A7-32946878526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0946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1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F01FC2F-CDEB-49EB-998A-61506A4E2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38" y="236393"/>
            <a:ext cx="4697558" cy="30918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96E6467-6603-41F6-88D1-0E28345300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207" y="236393"/>
            <a:ext cx="4419599" cy="30937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90BE721-6967-4447-B613-1FC5B86CE2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9" y="3589711"/>
            <a:ext cx="5043055" cy="3025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B30025A-6840-4061-94EA-646618CF0D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589711"/>
            <a:ext cx="4644349" cy="2985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5DCD3D8-76B5-4098-A30C-0744D5B2744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323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C204CE-9CF6-439E-B5E5-3CFE94CA4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61" y="540328"/>
            <a:ext cx="7668959" cy="5166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0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EEAC875-F937-4BC9-B6F5-03F4D7B1F455}"/>
              </a:ext>
            </a:extLst>
          </p:cNvPr>
          <p:cNvSpPr/>
          <p:nvPr/>
        </p:nvSpPr>
        <p:spPr>
          <a:xfrm>
            <a:off x="8905328" y="1953515"/>
            <a:ext cx="3286672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dos en los 1000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kms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Nürburgring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1962 y 1966,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entre otros logros,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el Campeonato Mundial de Resistencia,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su mayoría también con Ferrari.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F0542DB-D7B6-45E7-8CB7-2A603ACF42A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1693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45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B79E69-FA30-41E6-96C9-EFD6C35FC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06" y="282284"/>
            <a:ext cx="5514411" cy="3832516"/>
          </a:xfrm>
          <a:prstGeom prst="ellipse">
            <a:avLst/>
          </a:prstGeom>
          <a:ln w="190500" cap="rnd">
            <a:solidFill>
              <a:schemeClr val="accent4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D4D59BB-30DA-44CA-BD41-F329D4B256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854" y="2479964"/>
            <a:ext cx="5509491" cy="4132118"/>
          </a:xfrm>
          <a:prstGeom prst="ellipse">
            <a:avLst/>
          </a:prstGeom>
          <a:ln w="190500" cap="rnd">
            <a:solidFill>
              <a:schemeClr val="accent4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96871BA-6ABE-4B53-B964-AE1DB4084A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027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8FD8B93-8AE3-4832-8511-723AA10EF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789710"/>
            <a:ext cx="8009870" cy="5356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793676" y="152391"/>
            <a:ext cx="2604655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Trayectoria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52B6660-7B81-46A9-9BC9-3CFE378C2C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226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6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76D7479-593F-47A3-AC41-C5AB57638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285" y="568037"/>
            <a:ext cx="4451670" cy="5791200"/>
          </a:xfrm>
          <a:prstGeom prst="rect">
            <a:avLst/>
          </a:prstGeom>
          <a:ln w="127000">
            <a:solidFill>
              <a:schemeClr val="accent2">
                <a:lumMod val="50000"/>
              </a:schemeClr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F5DA6D1-A2FA-4269-BC95-B049EC182E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048" y="568036"/>
            <a:ext cx="4455555" cy="5803361"/>
          </a:xfrm>
          <a:prstGeom prst="rect">
            <a:avLst/>
          </a:prstGeom>
          <a:ln w="127000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7A40985-5E83-4694-B4C9-7B501AD4DF6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00E9B7C-5499-4A62-B6C0-4A08872D9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1" y="1069389"/>
            <a:ext cx="9624302" cy="54136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842C290-EAFC-4C7A-8539-37A4E63AE30A}"/>
              </a:ext>
            </a:extLst>
          </p:cNvPr>
          <p:cNvSpPr/>
          <p:nvPr/>
        </p:nvSpPr>
        <p:spPr>
          <a:xfrm>
            <a:off x="1" y="180087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Hill creció en Santa Mónica, California, donde vivió toda su vida con una familia prominente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la cual no se sentía muy apegado.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7F5ED7B-338E-4BAF-8D59-B6DAA01CF36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475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80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47C082B-46D7-44C5-85BB-76F43AAAA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38" y="555048"/>
            <a:ext cx="11486717" cy="57487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46B7605-C9FD-4566-8FC8-1C16CB1EF6A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33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A9767520-7FEA-4772-B416-7BF30F0CFBB8}"/>
              </a:ext>
            </a:extLst>
          </p:cNvPr>
          <p:cNvSpPr/>
          <p:nvPr/>
        </p:nvSpPr>
        <p:spPr>
          <a:xfrm>
            <a:off x="8941206" y="2104956"/>
            <a:ext cx="3236946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Más adelante,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música se convirtió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toma de corriente y aprendió a tocar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piano,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se sintió fascinado por los coches.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41BA98C-2A34-4E24-9835-821CDAD9D8C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B2D684-431E-4D1A-8625-1D2E2DE339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0" y="566758"/>
            <a:ext cx="8594846" cy="57370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924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53FBAA-F12E-43FD-B553-0FF2FB7FC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3" y="557956"/>
            <a:ext cx="5735777" cy="5751534"/>
          </a:xfrm>
          <a:prstGeom prst="snip2DiagRect">
            <a:avLst>
              <a:gd name="adj1" fmla="val 12399"/>
              <a:gd name="adj2" fmla="val 14896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F2D7C3D-730C-44A6-BDFC-1D40861B7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44" y="546012"/>
            <a:ext cx="4328097" cy="5776909"/>
          </a:xfrm>
          <a:prstGeom prst="snip2DiagRect">
            <a:avLst>
              <a:gd name="adj1" fmla="val 1643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0A09D24-DC96-4431-B612-8250EA2451F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710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982B2ABE-F885-476C-B17B-5970C4E08D5D}"/>
              </a:ext>
            </a:extLst>
          </p:cNvPr>
          <p:cNvSpPr/>
          <p:nvPr/>
        </p:nvSpPr>
        <p:spPr>
          <a:xfrm>
            <a:off x="8990594" y="2832952"/>
            <a:ext cx="320140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tenía 12 años,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tía favorita le compró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Ford Modelo T,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C896BE8-CABD-4EE2-A550-46CE37CE34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E8D67BB-EF8E-4CDF-ACD1-947EB49E51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" t="2714" r="3035" b="3537"/>
          <a:stretch/>
        </p:blipFill>
        <p:spPr>
          <a:xfrm>
            <a:off x="1767840" y="1324059"/>
            <a:ext cx="7771393" cy="50053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12479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16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0F7D578-59D6-48FB-BA0C-9C00F6B1B1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1" y="554177"/>
            <a:ext cx="11515126" cy="5749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FBFFB62-4CA5-4442-8B87-64A709BEEF2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723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16644AD-6A5B-4A93-AA4F-9CA9CAA24A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185" y="557043"/>
            <a:ext cx="8546037" cy="5752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EECBE36B-C713-4175-8C6B-16FEA9FE87AA}"/>
              </a:ext>
            </a:extLst>
          </p:cNvPr>
          <p:cNvSpPr/>
          <p:nvPr/>
        </p:nvSpPr>
        <p:spPr>
          <a:xfrm>
            <a:off x="-6917" y="2697743"/>
            <a:ext cx="334586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cual desarmó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muchas veces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entender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funcionamiento,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BBAE506-E132-4744-802E-34EEEC32BF0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0419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316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2E7DB34-D529-43AF-A92E-17FAEEFB07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351" y="369332"/>
            <a:ext cx="6211577" cy="6211577"/>
          </a:xfrm>
          <a:prstGeom prst="roundRect">
            <a:avLst>
              <a:gd name="adj" fmla="val 904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60C4C61-BBA9-42F3-9D92-FAF6C805A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44" y="554182"/>
            <a:ext cx="4732309" cy="5761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B904D47-F942-440B-9B04-2C1C7824DE2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8710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520544" y="2986948"/>
            <a:ext cx="3657605" cy="820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chofer de su tía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enseñó a conducir.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016DFE6-21C7-4151-B258-C1C5FADB542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35C23B4-F249-47C9-A587-D60DBF01F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31" y="571500"/>
            <a:ext cx="7620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1973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956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709926-0DCD-4D70-9990-D86BC723C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4" y="1302324"/>
            <a:ext cx="5726549" cy="4294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A79A8FC-86E6-49FD-A7CC-48A05F8F0E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1" y="3630042"/>
            <a:ext cx="5429251" cy="3011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3ED38DF-8820-410F-8389-9C63596678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1" y="235095"/>
            <a:ext cx="5429251" cy="3193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23346E2-510A-423C-B443-5A7F2AE5BB4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759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" accel="100000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1A19555-4075-496C-B87B-7132293429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65" y="928255"/>
            <a:ext cx="10474951" cy="56695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14" y="245489"/>
            <a:ext cx="12198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dos años de estudios de administración de empresas en la Universidad de California,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869951E-3E14-423A-9E8E-C67F69BFD88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999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502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A551C0C-379C-422B-852C-D34F69A13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874" y="692425"/>
            <a:ext cx="5509593" cy="55095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9C101AB-057B-49D6-A4C7-CCC91F87DC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6000" contras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55" y="565510"/>
            <a:ext cx="5636508" cy="5636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6CEAF3-18AA-4A7F-B2DB-B665F0910CB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3484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5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68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79" tmFilter="0, 0; 0.125,0.2665; 0.25,0.4; 0.375,0.465; 0.5,0.5;  0.625,0.535; 0.75,0.6; 0.875,0.7335; 1,1">
                                          <p:stCondLst>
                                            <p:cond delay="97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" tmFilter="0, 0; 0.125,0.2665; 0.25,0.4; 0.375,0.465; 0.5,0.5;  0.625,0.535; 0.75,0.6; 0.875,0.7335; 1,1">
                                          <p:stCondLst>
                                            <p:cond delay="19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" tmFilter="0, 0; 0.125,0.2665; 0.25,0.4; 0.375,0.465; 0.5,0.5;  0.625,0.535; 0.75,0.6; 0.875,0.7335; 1,1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1">
                                          <p:stCondLst>
                                            <p:cond delay="9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" decel="50000">
                                          <p:stCondLst>
                                            <p:cond delay="9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">
                                          <p:stCondLst>
                                            <p:cond delay="19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" decel="50000">
                                          <p:stCondLst>
                                            <p:cond delay="197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" decel="50000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" decel="50000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14" y="2850149"/>
            <a:ext cx="44403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abandonó para convertirse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ayudante de mecánico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garaje de Los Ángeles,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8D9192C-A5EC-4177-AEBC-8704FB752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65" y="557784"/>
            <a:ext cx="7564580" cy="574908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637201C-FC82-4CBD-BE53-ECD5A54F47A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5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5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D1AD76-E0F1-4E25-8756-691A1DEB56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99" y="1108364"/>
            <a:ext cx="8866908" cy="52093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0E176EB-EE79-41B8-8796-E412F2D1C76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941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991600" y="3030259"/>
            <a:ext cx="32004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cuyo propietario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un piloto amateur.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65D910D-280B-47A0-B40B-C51132FF8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1" y="546976"/>
            <a:ext cx="8645239" cy="5770697"/>
          </a:xfrm>
          <a:prstGeom prst="ellipse">
            <a:avLst/>
          </a:prstGeom>
          <a:ln w="190500" cap="rnd">
            <a:solidFill>
              <a:schemeClr val="accent3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6F64CCD-FC30-4EE6-B641-1460A8CA17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514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74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1999D01-23EE-4A07-97B5-E55D14E98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5" y="543790"/>
            <a:ext cx="7107383" cy="53305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878839A-00E1-403B-B8CA-72A1970119E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7561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F61F4FC-53D3-4B3E-A8B7-2E7D91413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913" y="573667"/>
            <a:ext cx="7483585" cy="5771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2515DA5-FA55-48EB-A003-F249FFA57F9F}"/>
              </a:ext>
            </a:extLst>
          </p:cNvPr>
          <p:cNvSpPr/>
          <p:nvPr/>
        </p:nvSpPr>
        <p:spPr>
          <a:xfrm>
            <a:off x="-6908" y="2299867"/>
            <a:ext cx="424640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Phil Hill empezó a competir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automovilismo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edad muy temprana, trabajando en Gran Bretaña como aprendiz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Jaguar en 1949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CCEE236-4B36-44EF-BFDB-3ADE73C3612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6222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7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773A24C-AF8F-45FA-AA52-0558FE030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568036"/>
            <a:ext cx="8549129" cy="57492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CBD7463-572D-4803-B8F3-4F4F8C42B0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912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A337144-CE5E-422B-9EDF-BBE4B2C18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9" y="571500"/>
            <a:ext cx="7620000" cy="571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363A3A3-1B92-4D6A-8069-2FC773D1198D}"/>
              </a:ext>
            </a:extLst>
          </p:cNvPr>
          <p:cNvSpPr/>
          <p:nvPr/>
        </p:nvSpPr>
        <p:spPr>
          <a:xfrm>
            <a:off x="7945592" y="2854048"/>
            <a:ext cx="42464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fichando por el equipo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Scuderia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Ferrari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Enzo Ferrari en 1956.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8F7ECDB-92FD-4832-901A-881E1160302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709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5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75A7FDC-E781-431C-8A2D-0C710505B2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17" y="2576945"/>
            <a:ext cx="5598102" cy="3732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952F44D-6603-4172-8202-F558CC33EF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558078"/>
            <a:ext cx="5638800" cy="3756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814026F-7C78-4F00-89B0-D238F3E615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1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1" y="6206022"/>
            <a:ext cx="12192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debut en la Fórmula 1 fue en el Gran Premio de Francia de 1958 conduciendo un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Maserati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C763744-9614-4B0D-8C38-609402D35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755" y="270712"/>
            <a:ext cx="9344331" cy="5743750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357D834-2361-4BF1-8A78-A611447C80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989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7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D54BEC9-D43C-47C8-9277-84D03B6BA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155" y="554181"/>
            <a:ext cx="8634443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DDE4D91-CAA1-4078-969B-CB2F14D97DB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010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12" y="2143556"/>
            <a:ext cx="3399303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Ese mismo año,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24 horas de Le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belga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Olivier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Gendebien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compañero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equipo,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34DEDBD-70D3-40CA-8F9F-0FCFC983C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315" y="554181"/>
            <a:ext cx="8460171" cy="5763491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389EF48-265F-46C9-9310-619B2B5C968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553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73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E545328-A4EC-4331-B43B-673F6AD83B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966" y="568039"/>
            <a:ext cx="8629845" cy="57496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3A6D9DB-F211-439F-92E4-749E4234227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0734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CC7004E-6DFE-4D7A-A054-899436C68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20" y="561112"/>
            <a:ext cx="5876026" cy="5749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BB1073F-F4D2-471A-9A6F-AC0C93204949}"/>
              </a:ext>
            </a:extLst>
          </p:cNvPr>
          <p:cNvSpPr/>
          <p:nvPr/>
        </p:nvSpPr>
        <p:spPr>
          <a:xfrm>
            <a:off x="6096000" y="3044110"/>
            <a:ext cx="609601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conduciendo durante la mayor parte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noche bajo una lluvia intensa.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2BA0F90-8E21-49D7-B86B-4165498F8F6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14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099A0F-EAF6-4A35-B884-43F40E0E8E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828" y="145049"/>
            <a:ext cx="3935536" cy="3148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F229AFA-DF2F-410E-9EBC-F2185BD865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6" y="145049"/>
            <a:ext cx="3782292" cy="3134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9AFE6B6-2751-4334-976F-09D798F3A3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57977"/>
            <a:ext cx="3801389" cy="2409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F0974A3-7766-4313-A65C-061F29F55F1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2" r="9278"/>
          <a:stretch/>
        </p:blipFill>
        <p:spPr>
          <a:xfrm>
            <a:off x="221675" y="3580058"/>
            <a:ext cx="3782293" cy="3104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3CCA33C-CA3F-4828-AB58-C26F42C849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828" y="3580058"/>
            <a:ext cx="3961209" cy="3104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D63CF1A-503D-41E4-B7D2-D0C3E9E3C2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2729345"/>
            <a:ext cx="3801388" cy="3959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2216C80-B9A7-4AA3-819B-DACB14C77A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6888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0" y="2683877"/>
            <a:ext cx="499456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Él y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Gendebien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conseguirían la victoria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famosa carrera de resistencia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 y 1962.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3BD89B3-5C96-453A-B917-8F814AF166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147" y="955972"/>
            <a:ext cx="6721933" cy="49322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E2C37E-E876-4445-8242-AEA8A550A50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721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3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359FEC-B2D9-48EE-B70C-CA53AF964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871" y="2382981"/>
            <a:ext cx="5592625" cy="4194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6138503-892C-46D8-BF10-0C9DD8A61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281421"/>
            <a:ext cx="5611091" cy="37383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681C650-9F94-46CB-90B2-6B1762C834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7197442" y="1603235"/>
            <a:ext cx="4994568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1961, Phil Hill ganó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24 horas de Le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campeonato del mundo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Fórmula 1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el equipo Ferrari,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1B74F68-9867-4AD7-86A2-80D4747352E0}"/>
              </a:ext>
            </a:extLst>
          </p:cNvPr>
          <p:cNvSpPr/>
          <p:nvPr/>
        </p:nvSpPr>
        <p:spPr>
          <a:xfrm rot="21411350">
            <a:off x="2488732" y="5703474"/>
            <a:ext cx="2808781" cy="4514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Phil Hill en su coche.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C745610-D847-44BF-8A83-65CB124B1C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7"/>
          <a:stretch/>
        </p:blipFill>
        <p:spPr>
          <a:xfrm>
            <a:off x="618757" y="1246912"/>
            <a:ext cx="7180628" cy="44057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F69513D-80FD-4991-A839-20E08415184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490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8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63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20350E6-31A7-49F3-933B-8CE571FD9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42" y="529244"/>
            <a:ext cx="5615714" cy="42381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2FCFAD7-762A-40AF-8651-EAE703D0B4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2078181"/>
            <a:ext cx="5643418" cy="42325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6F93135-0BD2-4B59-B336-B41AF1ED4F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0319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6E3A991-0071-45EB-AFF2-5436EB8CC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09" y="572364"/>
            <a:ext cx="8188040" cy="5752098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E852D61-272F-4F5A-8A1F-55DD00E4D3C2}"/>
              </a:ext>
            </a:extLst>
          </p:cNvPr>
          <p:cNvSpPr/>
          <p:nvPr/>
        </p:nvSpPr>
        <p:spPr>
          <a:xfrm>
            <a:off x="6942" y="2143564"/>
            <a:ext cx="3678367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aunque dicha victoria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en parte debida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la muerte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compañero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principal competidor 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Wolfgang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ante el título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2DC08B8-A526-494B-A9C1-811B6FDC87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610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7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C197201-91C9-422B-97BB-10D991D6F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340" y="565871"/>
            <a:ext cx="9044166" cy="5765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ED2DB1C-7676-41C5-BEF5-BFA4C624A47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8042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7350B542-7EB6-4927-AB34-EDD0A332EA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1" y="2050479"/>
            <a:ext cx="11512933" cy="40870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609603"/>
            <a:ext cx="121989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dejar Ferrari a finales del año 1962,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continuó en la Fórmula 1 durante unos años hasta que dio el paso definitivo a las carreras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deportivos de la mano de Ford y los automóviles Chaparral de Jim Hall.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67DA3F4-DFB6-4C66-A97B-D312AB5CF05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4047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594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150C8BD-6994-46C9-B196-13C0082F18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9" b="15455"/>
          <a:stretch/>
        </p:blipFill>
        <p:spPr>
          <a:xfrm>
            <a:off x="528105" y="568036"/>
            <a:ext cx="11161053" cy="5749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417EEEE-9B70-41F8-969B-53816DB585E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743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915456" y="2143560"/>
            <a:ext cx="3276531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el nuevo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1.5 litros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Fórmula 1 comenzó,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Ferrari y el V6 156s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el coches a batir.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C6EF0BA-A8B5-4833-A1D8-E17C6CAB8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76" y="578260"/>
            <a:ext cx="8561580" cy="5725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D7338DE-088C-47E4-B781-E86362796D0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6141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856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03FC1DC2-C0AF-4433-8A9E-12EA3F5E3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997" y="573301"/>
            <a:ext cx="7736533" cy="574437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8086FD4-DCBF-4099-9E27-219231C02EE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511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7564581" y="2323671"/>
            <a:ext cx="46274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final de la temporada,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se redujo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batalla entre Hill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su aristócrata alemán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compañero de equipo,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conde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Wolfgang.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696EB99-616E-40FF-B4CE-C24B64C1D3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94" y="554181"/>
            <a:ext cx="7223088" cy="576041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6E12D50-172D-4669-A325-39B185AB2ED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533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868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8120ADD-22A9-47D2-A498-168F1FBA3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43" y="559441"/>
            <a:ext cx="9287469" cy="575823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922C7C0-9F21-4F12-A249-D2BE265DCF2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515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683173"/>
            <a:ext cx="409399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lucha por el título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llevó a cabo en un nefasto Gran Premio de Italia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5046E7A-2970-4975-9E76-C8E53E3EAB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98" b="89850" l="7000" r="94750">
                        <a14:foregroundMark x1="22500" y1="51128" x2="22500" y2="51128"/>
                        <a14:foregroundMark x1="29375" y1="45865" x2="29375" y2="45865"/>
                        <a14:foregroundMark x1="29250" y1="43609" x2="29250" y2="43609"/>
                        <a14:foregroundMark x1="28750" y1="44361" x2="28750" y2="44361"/>
                        <a14:foregroundMark x1="26750" y1="46805" x2="26750" y2="46805"/>
                        <a14:foregroundMark x1="29250" y1="60150" x2="29250" y2="60150"/>
                        <a14:foregroundMark x1="9625" y1="50000" x2="9625" y2="50000"/>
                        <a14:foregroundMark x1="7125" y1="54323" x2="7125" y2="54323"/>
                        <a14:foregroundMark x1="92000" y1="40038" x2="92000" y2="40038"/>
                        <a14:foregroundMark x1="94750" y1="36090" x2="94750" y2="36090"/>
                        <a14:foregroundMark x1="86875" y1="51504" x2="86875" y2="51504"/>
                        <a14:foregroundMark x1="46750" y1="70677" x2="46750" y2="70677"/>
                        <a14:foregroundMark x1="31625" y1="46241" x2="31625" y2="46241"/>
                        <a14:foregroundMark x1="29375" y1="43609" x2="29375" y2="43609"/>
                        <a14:foregroundMark x1="29250" y1="43797" x2="29250" y2="43797"/>
                        <a14:foregroundMark x1="72250" y1="46241" x2="72250" y2="46241"/>
                        <a14:foregroundMark x1="69500" y1="46241" x2="69500" y2="46241"/>
                        <a14:foregroundMark x1="73250" y1="51504" x2="73250" y2="51504"/>
                        <a14:foregroundMark x1="76875" y1="47556" x2="76875" y2="47556"/>
                        <a14:foregroundMark x1="61500" y1="36090" x2="61500" y2="36090"/>
                        <a14:foregroundMark x1="48500" y1="33835" x2="48500" y2="33835"/>
                        <a14:foregroundMark x1="48000" y1="33835" x2="48000" y2="33835"/>
                        <a14:foregroundMark x1="51375" y1="31955" x2="51375" y2="31955"/>
                        <a14:foregroundMark x1="79750" y1="27256" x2="79750" y2="27256"/>
                        <a14:foregroundMark x1="79250" y1="26128" x2="79250" y2="26128"/>
                        <a14:foregroundMark x1="79000" y1="25752" x2="79000" y2="25752"/>
                        <a14:foregroundMark x1="78500" y1="26128" x2="78500" y2="26128"/>
                        <a14:foregroundMark x1="80250" y1="25564" x2="80250" y2="25564"/>
                        <a14:backgroundMark x1="67250" y1="67105" x2="67250" y2="671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091" y="840514"/>
            <a:ext cx="7767784" cy="516557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41FDD2D-C20E-4444-8869-741CEEAFF7C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101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968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5D7CAA2-5B34-4440-B71C-367036616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24" y="568037"/>
            <a:ext cx="8197913" cy="573854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4751D13-18F1-40B2-ADA8-71816F39B13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010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9050086" y="1603225"/>
            <a:ext cx="3141935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segunda vuelta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Ferrari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tocó las ruedas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Lotus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Jim Clark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llegando a la multitud,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muriéron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14 espectadores.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FF14DC5-D9A1-49FF-95A2-302B2F122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29" y="568037"/>
            <a:ext cx="8702858" cy="574963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726F015-8496-49BD-A242-A3CE943DC21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67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93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DB1C1F1-9CFB-44A5-A662-7E60731C7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0" y="207807"/>
            <a:ext cx="10294675" cy="57571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8D39DA1-7533-45F3-B8A9-76CC018E0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2046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422860" y="2295949"/>
            <a:ext cx="44440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Hill ganó la carrera…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campeonato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un punto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sobre su compañero 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Fallecído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del equipo.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0C40452-85AA-4EB0-A151-B7B8288BE7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909" y="568036"/>
            <a:ext cx="2988969" cy="5746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B691A58-484F-45E9-B262-F342FAF639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59" y="568036"/>
            <a:ext cx="4057401" cy="5746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B375AB4-618C-4906-B12B-D1DF0C04683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5770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3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CB10B29-A7A9-443C-9C25-A70EB3B106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59"/>
          <a:stretch/>
        </p:blipFill>
        <p:spPr>
          <a:xfrm>
            <a:off x="2230578" y="574049"/>
            <a:ext cx="7730846" cy="5743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9CA3D38-37BD-4C48-B41A-EC11CA3CC8F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044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5875890" y="2854052"/>
            <a:ext cx="63161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no hubo alegría para el triste vencedor,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quien fue un portador del féretro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funeral 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E47759F-2E7F-4447-A219-AB3BB20F5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554182"/>
            <a:ext cx="4809091" cy="5746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B397397-D1E7-4C90-859F-C9B665C678B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465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4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AE3E38-4AE7-413E-83AA-AD14F81A1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48" y="568037"/>
            <a:ext cx="11526980" cy="5763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4C5070D-BA0D-41D0-A4FA-BE0EB288DD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649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2864002"/>
            <a:ext cx="61029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partir de entonces,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carrera de Hill en Fórmula 1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progresivamente cuesta abajo.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A50F242-D7C0-4C00-9971-C97BFF8AF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68036"/>
            <a:ext cx="5758250" cy="57510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923A8B3-2AA3-4D27-B83D-13B657878F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204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58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5D5760A-EECF-43E8-A4D4-B2F60897A9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8" r="12726"/>
          <a:stretch/>
        </p:blipFill>
        <p:spPr>
          <a:xfrm>
            <a:off x="2272149" y="549851"/>
            <a:ext cx="7662179" cy="5781676"/>
          </a:xfrm>
          <a:prstGeom prst="rect">
            <a:avLst/>
          </a:prstGeom>
          <a:ln w="127000" cap="rnd">
            <a:solidFill>
              <a:schemeClr val="accent6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0E33FAA-3B03-4D95-B5FD-389124D5356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2389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6050547"/>
            <a:ext cx="12198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una temporada en Ferrari se trasladó a ATS, luego Cooper,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3B72FB2-4CE8-494F-ADAE-C10FC15CAC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625" y="559472"/>
            <a:ext cx="9052860" cy="5273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2FB7F53-F52A-4C1C-87CF-EA388DA6D3B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289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788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A55570C-85EA-4569-A79F-DDE6A2018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283" y="553243"/>
            <a:ext cx="3837709" cy="5756564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009AD09-10FF-464C-B6D7-FD9D573EE3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179" y="568036"/>
            <a:ext cx="3702423" cy="5721928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7FCDA2F-27CC-4C25-916E-079794B48D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EA716C-A029-4395-9943-438375418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89" y="554182"/>
            <a:ext cx="8716054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3BFF054-A79E-48F7-8173-8EC93E3B937F}"/>
              </a:ext>
            </a:extLst>
          </p:cNvPr>
          <p:cNvSpPr/>
          <p:nvPr/>
        </p:nvSpPr>
        <p:spPr>
          <a:xfrm>
            <a:off x="9092043" y="2836294"/>
            <a:ext cx="3099956" cy="117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antes de retirarse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monoplazas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1964.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4DB930B-2DCC-4133-9C8A-0B3278E07DD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35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46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30467B-B66D-4E20-B36A-DB0173F4A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4" y="568036"/>
            <a:ext cx="6343471" cy="57487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A5B3245-BC00-48CB-9B48-6BFC777EB11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8549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309819"/>
            <a:ext cx="446806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Continuó en los deportivos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carreras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un tiempo,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DC6104D-E189-47B4-A13F-FF1DD73777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7324" r="90704">
                        <a14:foregroundMark x1="75775" y1="45143" x2="75775" y2="45143"/>
                        <a14:foregroundMark x1="71972" y1="46571" x2="71972" y2="46571"/>
                        <a14:foregroundMark x1="7324" y1="56571" x2="7324" y2="56571"/>
                        <a14:foregroundMark x1="65211" y1="22000" x2="65211" y2="22000"/>
                        <a14:foregroundMark x1="90704" y1="39429" x2="90704" y2="39429"/>
                        <a14:foregroundMark x1="70141" y1="18286" x2="70141" y2="18286"/>
                        <a14:foregroundMark x1="35634" y1="33143" x2="35634" y2="33143"/>
                        <a14:foregroundMark x1="75775" y1="44286" x2="75775" y2="4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164" y="1623575"/>
            <a:ext cx="7399199" cy="364749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6F7998B-301D-4BA6-BCF9-E5A547179AC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7449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7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DAF8FE8-AE7C-4B34-8580-0C119D2A8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883" y="563706"/>
            <a:ext cx="8889519" cy="5740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5EF2397-ECF2-4B5A-BF1C-0D3BA2EA441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48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7F676D6-04D2-4C99-B52F-E1AC343FD6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62" y="568036"/>
            <a:ext cx="8517982" cy="5749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D965F99-B6F3-40D9-8E4B-0476B702E980}"/>
              </a:ext>
            </a:extLst>
          </p:cNvPr>
          <p:cNvSpPr/>
          <p:nvPr/>
        </p:nvSpPr>
        <p:spPr>
          <a:xfrm>
            <a:off x="8872044" y="2101994"/>
            <a:ext cx="3306124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se retiró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California,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su afición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restauración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coches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convirtió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negocio lucrativo.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DB96D27-04A5-4D6B-85A3-5B29565CC2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953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27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73E0DE-15FB-43E0-828C-F69A4E17A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1" y="546042"/>
            <a:ext cx="8603674" cy="5775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0159292-4986-45C7-93F8-5A5649B9568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9193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AF97305-30FE-47B9-A74D-8B36EF6421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09" y="578764"/>
            <a:ext cx="8783782" cy="5725055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3BD5E6E-3768-4275-A4CD-E6D4076FB04E}"/>
              </a:ext>
            </a:extLst>
          </p:cNvPr>
          <p:cNvSpPr/>
          <p:nvPr/>
        </p:nvSpPr>
        <p:spPr>
          <a:xfrm>
            <a:off x="4328" y="1949600"/>
            <a:ext cx="3071381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Phil Hill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tuvo la marca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haber ganado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primeras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últimas competencias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vida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corredor,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F3A8CF1-3043-4308-895D-C7588F1F74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097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21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75150A5-5827-42A9-BAF0-57807EFD6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735" y="564780"/>
            <a:ext cx="7846742" cy="5780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E58EA54-82CF-41F5-8474-979FE0667BA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2027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7735144" y="1963454"/>
            <a:ext cx="4456875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última victoria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corriendo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Chaparral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"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BOAC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500"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1967,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Inglaterra.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006C9F2-5380-4E8A-A65D-B986BA316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34" y="690760"/>
            <a:ext cx="7410411" cy="55022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2502F32-5C69-4017-8CFB-1D70E72A718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9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8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86D4E36-071E-48EE-9658-600281171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4" y="554183"/>
            <a:ext cx="7643861" cy="577734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8710997-3392-4D6F-AA3C-3766B939F35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363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850141"/>
            <a:ext cx="438536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1991 fue integrado en el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Salón de la Fama International del Deporte Motor.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4C699F1-CC56-478C-9CE6-540513EBF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461" y="554182"/>
            <a:ext cx="7477999" cy="5999017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3167DDF-0888-45BC-A9A6-34327AC32E2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396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614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2E2F2D43-D293-49FD-A5B9-5073F456E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681" y="535223"/>
            <a:ext cx="9005864" cy="5782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1D7BDC8-0560-4259-9146-54E228DFB2C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3814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461152" y="2863991"/>
            <a:ext cx="341426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"En retrospectiva,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valió la pena",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dijo Phil Hill.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A1DBC47-F6B9-4D84-B677-CB6DD576B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2" y="568428"/>
            <a:ext cx="4114800" cy="5768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E685680-567B-4D39-BA15-BFB78F800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413" y="554458"/>
            <a:ext cx="3997939" cy="57490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5CE68D-7CE1-4066-8672-D05E16FCCA0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421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136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0E6B8FC-BB3A-47CA-8CCE-0CAB0E5EB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2" y="554191"/>
            <a:ext cx="7689273" cy="57638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671F24D-AFF2-440C-8B84-E86B5FB57D7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285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658125" y="2683885"/>
            <a:ext cx="499456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"Yo tenía una vida muy emocionante y he aprendido mucho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sobre mí mismo y los demás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yo nunca podría haber aprendido.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673C10D-8B2C-435C-B208-BD02E770A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729" y="534019"/>
            <a:ext cx="4656427" cy="579157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7AE190F-36D6-4BC4-9D66-71FAEF4C672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507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62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CD26F7-4143-4A7D-A853-1E9446A4F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81" y="555048"/>
            <a:ext cx="8664719" cy="5776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4323734-809B-44E9-ABE9-F7FBCF4DBE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1468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447309" y="2850131"/>
            <a:ext cx="282867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ttpo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carrera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autos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forzó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confrontación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la realidad.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8696E6A-099A-447F-BCEB-38342D5337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" t="1616"/>
          <a:stretch/>
        </p:blipFill>
        <p:spPr>
          <a:xfrm>
            <a:off x="360199" y="560713"/>
            <a:ext cx="4087110" cy="57564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CF06B15-0DBA-40AD-8F0A-1ED127AC6F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980" y="560714"/>
            <a:ext cx="4587843" cy="5756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4A56680-6BFE-4612-99EA-74E64276C27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818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142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A9CE8E3-59EB-4FBE-9BD2-11D241A8C6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22"/>
          <a:stretch/>
        </p:blipFill>
        <p:spPr>
          <a:xfrm>
            <a:off x="1703262" y="554112"/>
            <a:ext cx="10028566" cy="5763561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C0D3E2A-EE5A-4524-9CAE-BF3E6AA6D81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17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4526551"/>
            <a:ext cx="12198901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Abatido por la enfermedad de Parkinson más adelante en la vida,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299130C-FA88-442B-A512-1A47DF10E9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1524000"/>
            <a:ext cx="11517363" cy="2565231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DBE2365-7EF9-4DEB-9088-A7628514F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14491" y="1537850"/>
            <a:ext cx="11517363" cy="2565231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C4B1401-F02C-4F61-93EE-411E165748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3790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BE16681-9207-4399-BE0A-42C5E7133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350" y="553938"/>
            <a:ext cx="8263419" cy="5763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306CF63-625F-4B41-82C5-8E3F0AC08B5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07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5953564"/>
            <a:ext cx="12198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personas que pasan su vida en un estado que no es realmente destinado a ir a ninguna parte. "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4C9738F-A909-4CCB-BD7B-15B7507A7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10" y="568035"/>
            <a:ext cx="11537478" cy="4759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6F914B5-F5D9-4641-AA14-6B16703FFD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197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148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65398BD-1876-446A-B2AA-14496CE692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70" y="554181"/>
            <a:ext cx="8038212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697C553-794F-4DEC-AEA5-D42A70C2C99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936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5D9C60F-78E7-400F-9AD4-F39755D34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68" y="277092"/>
            <a:ext cx="9627171" cy="51928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5787320"/>
            <a:ext cx="12198901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Hill murió de complicaciones relacionadas con su condición en 2008,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los 81 años.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C2CEADF-4082-4881-8079-A0507EA7890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7386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204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C365B8A-276D-4D1C-B134-E3173962C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060" y="568903"/>
            <a:ext cx="8468986" cy="57487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E64DFE9-28DC-4B3B-9636-9AAD92EEFC6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3346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476070"/>
            <a:ext cx="2486864" cy="1897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hijo Derek corrió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Fórmula 3000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2003.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0C6831A-CBCB-4383-8958-49113023E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963" y="368300"/>
            <a:ext cx="9374915" cy="56483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FCFB3EA-D7E9-4E50-BF68-281F4DD3189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76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64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E1697FB-9950-46A7-B672-3C658EEE4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436" y="597605"/>
            <a:ext cx="3713016" cy="5704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A5999DD-56E5-43C7-B064-F876EEB059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64D7317-C1F3-447E-8806-6D0A56A9B9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290" y="561804"/>
            <a:ext cx="3931436" cy="5760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78397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6A76B82-B6D5-4D9D-8501-E91521F139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7" y="277081"/>
            <a:ext cx="11505316" cy="5292445"/>
          </a:xfrm>
          <a:prstGeom prst="rect">
            <a:avLst/>
          </a:prstGeom>
          <a:ln w="1270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C896BE8-CABD-4EE2-A550-46CE37CE34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891498-69BF-4050-B7CE-8F8F7AF43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78" y="1288473"/>
            <a:ext cx="11542453" cy="4308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7A01D58-15A0-475C-B71B-5FE1E376143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9B0CE3B6-D457-4357-BA82-F50CECEF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" y="-1"/>
            <a:ext cx="12151681" cy="68579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1610015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USA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33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2687</TotalTime>
  <Words>1058</Words>
  <Application>Microsoft Office PowerPoint</Application>
  <PresentationFormat>Panorámica</PresentationFormat>
  <Paragraphs>278</Paragraphs>
  <Slides>108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108</vt:i4>
      </vt:variant>
    </vt:vector>
  </HeadingPairs>
  <TitlesOfParts>
    <vt:vector size="123" baseType="lpstr">
      <vt:lpstr>Algerian</vt:lpstr>
      <vt:lpstr>Arial</vt:lpstr>
      <vt:lpstr>Arial Narrow</vt:lpstr>
      <vt:lpstr>Calibri</vt:lpstr>
      <vt:lpstr>Calibri Light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 Phil Hill  1ª parte de 5  2933</dc:title>
  <dc:creator>Emilio M Aguilar P</dc:creator>
  <cp:lastModifiedBy>Eagle's nest</cp:lastModifiedBy>
  <cp:revision>287</cp:revision>
  <dcterms:created xsi:type="dcterms:W3CDTF">2016-12-14T02:11:45Z</dcterms:created>
  <dcterms:modified xsi:type="dcterms:W3CDTF">2018-02-25T14:19:51Z</dcterms:modified>
</cp:coreProperties>
</file>