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82" r:id="rId2"/>
    <p:sldId id="583" r:id="rId3"/>
    <p:sldId id="692" r:id="rId4"/>
    <p:sldId id="609" r:id="rId5"/>
    <p:sldId id="691" r:id="rId6"/>
    <p:sldId id="649" r:id="rId7"/>
    <p:sldId id="590" r:id="rId8"/>
    <p:sldId id="653" r:id="rId9"/>
    <p:sldId id="744" r:id="rId10"/>
    <p:sldId id="732" r:id="rId11"/>
    <p:sldId id="724" r:id="rId12"/>
    <p:sldId id="677" r:id="rId13"/>
    <p:sldId id="694" r:id="rId14"/>
    <p:sldId id="640" r:id="rId15"/>
    <p:sldId id="695" r:id="rId16"/>
    <p:sldId id="650" r:id="rId17"/>
    <p:sldId id="725" r:id="rId18"/>
    <p:sldId id="661" r:id="rId19"/>
    <p:sldId id="726" r:id="rId20"/>
    <p:sldId id="670" r:id="rId21"/>
    <p:sldId id="693" r:id="rId22"/>
    <p:sldId id="672" r:id="rId23"/>
    <p:sldId id="629" r:id="rId24"/>
    <p:sldId id="610" r:id="rId25"/>
    <p:sldId id="535" r:id="rId26"/>
    <p:sldId id="260" r:id="rId27"/>
    <p:sldId id="280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78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23/06/2017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6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8000" t="8000" r="3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1E54671-8847-4779-A09B-FC5BFC3961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3444" y="559809"/>
            <a:ext cx="4112544" cy="2276043"/>
          </a:xfrm>
          <a:prstGeom prst="rect">
            <a:avLst/>
          </a:prstGeom>
          <a:effectLst>
            <a:softEdge rad="1143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431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1 Rectángulo"/>
          <p:cNvSpPr/>
          <p:nvPr/>
        </p:nvSpPr>
        <p:spPr>
          <a:xfrm>
            <a:off x="2184066" y="559808"/>
            <a:ext cx="5561154" cy="403877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In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" name="1 Rectángulo">
            <a:extLst>
              <a:ext uri="{FF2B5EF4-FFF2-40B4-BE49-F238E27FC236}">
                <a16:creationId xmlns:a16="http://schemas.microsoft.com/office/drawing/2014/main" id="{3805414E-AF4A-4DFF-925A-5532AC0B2A74}"/>
              </a:ext>
            </a:extLst>
          </p:cNvPr>
          <p:cNvSpPr/>
          <p:nvPr/>
        </p:nvSpPr>
        <p:spPr>
          <a:xfrm>
            <a:off x="8213046" y="3318352"/>
            <a:ext cx="3810525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normalizeH="0" baseline="0" noProof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2ª parte de 5</a:t>
            </a:r>
            <a:endParaRPr kumimoji="0" lang="es-ES" sz="2800" b="1" i="0" u="none" strike="noStrike" kern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1" name="12 CuadroTexto">
            <a:extLst>
              <a:ext uri="{FF2B5EF4-FFF2-40B4-BE49-F238E27FC236}">
                <a16:creationId xmlns:a16="http://schemas.microsoft.com/office/drawing/2014/main" id="{38161F9E-57DE-4FBC-B069-F494B62755E1}"/>
              </a:ext>
            </a:extLst>
          </p:cNvPr>
          <p:cNvSpPr txBox="1"/>
          <p:nvPr/>
        </p:nvSpPr>
        <p:spPr>
          <a:xfrm>
            <a:off x="8665956" y="3005765"/>
            <a:ext cx="290470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53B6D0D-5B77-48D2-B70D-3823406ABBB0}"/>
              </a:ext>
            </a:extLst>
          </p:cNvPr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461E952-A613-44E9-9288-AA32CEC7ED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9589" y="3872350"/>
            <a:ext cx="4144788" cy="2431473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3D9B28A2-DDA2-4CCB-9C8E-B84DD50F99D7}"/>
              </a:ext>
            </a:extLst>
          </p:cNvPr>
          <p:cNvSpPr txBox="1"/>
          <p:nvPr/>
        </p:nvSpPr>
        <p:spPr>
          <a:xfrm>
            <a:off x="3155742" y="701844"/>
            <a:ext cx="2870994" cy="3934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4267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defRPr>
            </a:lvl1pPr>
          </a:lstStyle>
          <a:p>
            <a:r>
              <a:rPr lang="es-ES" dirty="0"/>
              <a:t>Phil Hill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625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875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4" grpId="0"/>
      <p:bldP spid="10" grpId="0"/>
      <p:bldP spid="11" grpId="0"/>
      <p:bldP spid="12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17000" b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A6083FEC-D0D8-4A54-A21D-7F3853D740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7288"/>
            <a:ext cx="12192000" cy="4500383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626E3C7-8E39-4FE7-8535-60443E02C9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B69D59B2-62CE-4785-844E-CE9CF5610B0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0" y="1181096"/>
            <a:ext cx="12192000" cy="450038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52F19343-DAD1-449C-A2C1-2660625D53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8" y="1181096"/>
            <a:ext cx="12192000" cy="45003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1 Rectángulo">
            <a:extLst>
              <a:ext uri="{FF2B5EF4-FFF2-40B4-BE49-F238E27FC236}">
                <a16:creationId xmlns:a16="http://schemas.microsoft.com/office/drawing/2014/main" id="{DA8EFBEB-CB88-47A6-9791-7914839F7768}"/>
              </a:ext>
            </a:extLst>
          </p:cNvPr>
          <p:cNvSpPr/>
          <p:nvPr/>
        </p:nvSpPr>
        <p:spPr>
          <a:xfrm>
            <a:off x="4177177" y="4984859"/>
            <a:ext cx="3810525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2ª parte de 5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8" name="1 Rectángulo">
            <a:extLst>
              <a:ext uri="{FF2B5EF4-FFF2-40B4-BE49-F238E27FC236}">
                <a16:creationId xmlns:a16="http://schemas.microsoft.com/office/drawing/2014/main" id="{473A2328-2BA0-4E81-B4B3-67654C44FA7C}"/>
              </a:ext>
            </a:extLst>
          </p:cNvPr>
          <p:cNvSpPr/>
          <p:nvPr/>
        </p:nvSpPr>
        <p:spPr>
          <a:xfrm>
            <a:off x="906841" y="886955"/>
            <a:ext cx="10151683" cy="3429001"/>
          </a:xfrm>
          <a:prstGeom prst="rect">
            <a:avLst/>
          </a:prstGeom>
          <a:noFill/>
          <a:effectLst>
            <a:softEdge rad="0"/>
          </a:effectLst>
        </p:spPr>
        <p:txBody>
          <a:bodyPr wrap="square" lIns="121920" tIns="60960" rIns="121920" bIns="60960" numCol="1">
            <a:prstTxWarp prst="textWave2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Phil Hill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Primer Campeón Estadounidense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F1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</a:t>
            </a:r>
            <a:r>
              <a:rPr 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961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USA 2-Eaglenest-1.wav"/>
          </p:stSnd>
        </p:sndAc>
      </p:transition>
    </mc:Choice>
    <mc:Fallback xmlns="">
      <p:transition spd="slow" advClick="0" advTm="0">
        <p:fade/>
        <p:sndAc>
          <p:stSnd>
            <p:snd r:embed="rId9" name="Ensalada USA 2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3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4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5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72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8005"/>
                            </p:stCondLst>
                            <p:childTnLst>
                              <p:par>
                                <p:cTn id="74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7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9" grpId="0"/>
      <p:bldP spid="18" grpId="0"/>
      <p:bldP spid="1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8FD8B93-8AE3-4832-8511-723AA10EF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789710"/>
            <a:ext cx="8009870" cy="5356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4793676" y="152391"/>
            <a:ext cx="2604655" cy="45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40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Trayectoria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D52B6660-7B81-46A9-9BC9-3CFE378C2C1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2264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36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76D7479-593F-47A3-AC41-C5AB57638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285" y="568037"/>
            <a:ext cx="4451670" cy="5791200"/>
          </a:xfrm>
          <a:prstGeom prst="rect">
            <a:avLst/>
          </a:prstGeom>
          <a:ln w="127000">
            <a:solidFill>
              <a:schemeClr val="accent2">
                <a:lumMod val="50000"/>
              </a:schemeClr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AF5DA6D1-A2FA-4269-BC95-B049EC182E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7048" y="568036"/>
            <a:ext cx="4455555" cy="5803361"/>
          </a:xfrm>
          <a:prstGeom prst="rect">
            <a:avLst/>
          </a:prstGeom>
          <a:ln w="127000">
            <a:solidFill>
              <a:schemeClr val="accent2">
                <a:lumMod val="50000"/>
              </a:schemeClr>
            </a:solidFill>
          </a:ln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07A40985-5E83-4694-B4C9-7B501AD4DF6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9216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00E9B7C-5499-4A62-B6C0-4A08872D92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1" y="1069389"/>
            <a:ext cx="9624302" cy="54136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8842C290-EAFC-4C7A-8539-37A4E63AE30A}"/>
              </a:ext>
            </a:extLst>
          </p:cNvPr>
          <p:cNvSpPr/>
          <p:nvPr/>
        </p:nvSpPr>
        <p:spPr>
          <a:xfrm>
            <a:off x="1" y="180087"/>
            <a:ext cx="12191999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Hill creció en Santa Mónica, California, donde vivió toda su vida con una familia prominente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con la cual no se sentía muy apegado.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7F5ED7B-338E-4BAF-8D59-B6DAA01CF36C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9475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806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47C082B-46D7-44C5-85BB-76F43AAAA6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38" y="555048"/>
            <a:ext cx="11486717" cy="5748769"/>
          </a:xfrm>
          <a:prstGeom prst="snip2DiagRect">
            <a:avLst>
              <a:gd name="adj1" fmla="val 16147"/>
              <a:gd name="adj2" fmla="val 16667"/>
            </a:avLst>
          </a:prstGeom>
          <a:solidFill>
            <a:srgbClr val="FFFFFF">
              <a:shade val="85000"/>
            </a:srgbClr>
          </a:solidFill>
          <a:ln w="1270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46B7605-C9FD-4566-8FC8-1C16CB1EF6A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4334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A9767520-7FEA-4772-B416-7BF30F0CFBB8}"/>
              </a:ext>
            </a:extLst>
          </p:cNvPr>
          <p:cNvSpPr/>
          <p:nvPr/>
        </p:nvSpPr>
        <p:spPr>
          <a:xfrm>
            <a:off x="8941206" y="2104956"/>
            <a:ext cx="3236946" cy="2605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Más adelante,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la música se convirtió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una toma de corriente y aprendió a tocar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piano,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luego se sintió fascinado por los coches.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341BA98C-2A34-4E24-9835-821CDAD9D8C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FB2D684-431E-4D1A-8625-1D2E2DE339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0" y="566758"/>
            <a:ext cx="8594846" cy="57370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924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453FBAA-F12E-43FD-B553-0FF2FB7FCF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823" y="557956"/>
            <a:ext cx="5735777" cy="5751534"/>
          </a:xfrm>
          <a:prstGeom prst="snip2DiagRect">
            <a:avLst>
              <a:gd name="adj1" fmla="val 12399"/>
              <a:gd name="adj2" fmla="val 14896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F2D7C3D-730C-44A6-BDFC-1D40861B7F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344" y="546012"/>
            <a:ext cx="4328097" cy="5776909"/>
          </a:xfrm>
          <a:prstGeom prst="snip2DiagRect">
            <a:avLst>
              <a:gd name="adj1" fmla="val 16432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0A09D24-DC96-4431-B612-8250EA2451F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710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982B2ABE-F885-476C-B17B-5970C4E08D5D}"/>
              </a:ext>
            </a:extLst>
          </p:cNvPr>
          <p:cNvSpPr/>
          <p:nvPr/>
        </p:nvSpPr>
        <p:spPr>
          <a:xfrm>
            <a:off x="8242445" y="2832952"/>
            <a:ext cx="320140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Cuando tenía 12 años,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tía favorita le compró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 Ford Modelo T,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C896BE8-CABD-4EE2-A550-46CE37CE348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E8D67BB-EF8E-4CDF-ACD1-947EB49E513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" t="2714" r="3035" b="3537"/>
          <a:stretch/>
        </p:blipFill>
        <p:spPr>
          <a:xfrm>
            <a:off x="1019691" y="1324059"/>
            <a:ext cx="7771393" cy="500530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8124796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8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16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30F7D578-59D6-48FB-BA0C-9C00F6B1B1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54177"/>
            <a:ext cx="11515126" cy="57496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FBFFB62-4CA5-4442-8B87-64A709BEEF2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7237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16644AD-6A5B-4A93-AA4F-9CA9CAA24A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185" y="557043"/>
            <a:ext cx="8546037" cy="57525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EECBE36B-C713-4175-8C6B-16FEA9FE87AA}"/>
              </a:ext>
            </a:extLst>
          </p:cNvPr>
          <p:cNvSpPr/>
          <p:nvPr/>
        </p:nvSpPr>
        <p:spPr>
          <a:xfrm>
            <a:off x="-6917" y="2697743"/>
            <a:ext cx="3345862" cy="1528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cual desarmó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muchas veces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para entender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su funcionamiento,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BBAE506-E132-4744-802E-34EEEC32BF0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0419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31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12E7DB34-D529-43AF-A92E-17FAEEFB07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351" y="369332"/>
            <a:ext cx="6211577" cy="6211577"/>
          </a:xfrm>
          <a:prstGeom prst="roundRect">
            <a:avLst>
              <a:gd name="adj" fmla="val 9040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60C4C61-BBA9-42F3-9D92-FAF6C805A9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544" y="554182"/>
            <a:ext cx="4732309" cy="5761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B904D47-F942-440B-9B04-2C1C7824DE2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8710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520544" y="2986948"/>
            <a:ext cx="3657605" cy="820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El chofer de su tía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le enseñó a conducir.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016DFE6-21C7-4151-B258-C1C5FADB5428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35C23B4-F249-47C9-A587-D60DBF01FA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231" y="571500"/>
            <a:ext cx="7620000" cy="571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19739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956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709926-0DCD-4D70-9990-D86BC723C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254" y="1302324"/>
            <a:ext cx="5726549" cy="4294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A79A8FC-86E6-49FD-A7CC-48A05F8F0E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1" y="3630042"/>
            <a:ext cx="5429251" cy="30119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13ED38DF-8820-410F-8389-9C63596678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1" y="235095"/>
            <a:ext cx="5429251" cy="3193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23346E2-510A-423C-B443-5A7F2AE5BB4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7590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" accel="100000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1A19555-4075-496C-B87B-713229342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565" y="928255"/>
            <a:ext cx="10474951" cy="56695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14" y="245489"/>
            <a:ext cx="12198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Después de dos años de estudios de administración de empresas en la Universidad de California,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0869951E-3E14-423A-9E8E-C67F69BFD88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9995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502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A551C0C-379C-422B-852C-D34F69A131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8874" y="692425"/>
            <a:ext cx="5509593" cy="550959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9C101AB-057B-49D6-A4C7-CCC91F87DC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6000" contras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455" y="565510"/>
            <a:ext cx="5636508" cy="56365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236CEAF3-18AA-4A7F-B2DB-B665F0910CB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3484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6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85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68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7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79" tmFilter="0, 0; 0.125,0.2665; 0.25,0.4; 0.375,0.465; 0.5,0.5;  0.625,0.535; 0.75,0.6; 0.875,0.7335; 1,1">
                                          <p:stCondLst>
                                            <p:cond delay="97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" tmFilter="0, 0; 0.125,0.2665; 0.25,0.4; 0.375,0.465; 0.5,0.5;  0.625,0.535; 0.75,0.6; 0.875,0.7335; 1,1">
                                          <p:stCondLst>
                                            <p:cond delay="195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" tmFilter="0, 0; 0.125,0.2665; 0.25,0.4; 0.375,0.465; 0.5,0.5;  0.625,0.535; 0.75,0.6; 0.875,0.7335; 1,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">
                                          <p:stCondLst>
                                            <p:cond delay="9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" decel="50000">
                                          <p:stCondLst>
                                            <p:cond delay="99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">
                                          <p:stCondLst>
                                            <p:cond delay="193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" decel="50000">
                                          <p:stCondLst>
                                            <p:cond delay="197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" decel="50000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" decel="50000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-6914" y="2850149"/>
            <a:ext cx="444037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Pero abandonó para convertirse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ayudante de mecánico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un garaje de Los Ángeles,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8D9192C-A5EC-4177-AEBC-8704FB7523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465" y="557784"/>
            <a:ext cx="7564580" cy="574908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637201C-FC82-4CBD-BE53-ECD5A54F47A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5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58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8D1AD76-E0F1-4E25-8756-691A1DEB56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99" y="1108364"/>
            <a:ext cx="8866908" cy="520930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80E176EB-EE79-41B8-8796-E412F2D1C760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1941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850031F-8DED-46C8-A3A9-2CAD716D9D7E}"/>
              </a:ext>
            </a:extLst>
          </p:cNvPr>
          <p:cNvSpPr/>
          <p:nvPr/>
        </p:nvSpPr>
        <p:spPr>
          <a:xfrm>
            <a:off x="8991600" y="3030259"/>
            <a:ext cx="3200403" cy="8104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cuyo propietario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era un piloto amateur.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465D910D-280B-47A0-B40B-C51132FF82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1" y="546976"/>
            <a:ext cx="8645239" cy="5770697"/>
          </a:xfrm>
          <a:prstGeom prst="ellipse">
            <a:avLst/>
          </a:prstGeom>
          <a:ln w="190500" cap="rnd">
            <a:solidFill>
              <a:schemeClr val="accent3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C6F64CCD-FC30-4EE6-B641-1460A8CA1782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514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8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74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1999D01-23EE-4A07-97B5-E55D14E98E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435" y="543790"/>
            <a:ext cx="7107383" cy="53305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9878839A-00E1-403B-B8CA-72A1970119E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7561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DF61F4FC-53D3-4B3E-A8B7-2E7D914134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5913" y="573667"/>
            <a:ext cx="7483585" cy="57717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A2515DA5-FA55-48EB-A003-F249FFA57F9F}"/>
              </a:ext>
            </a:extLst>
          </p:cNvPr>
          <p:cNvSpPr/>
          <p:nvPr/>
        </p:nvSpPr>
        <p:spPr>
          <a:xfrm>
            <a:off x="-6908" y="2299867"/>
            <a:ext cx="42464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Phil Hill empezó a competir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en automovilismo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una edad muy temprana, trabajando en Gran Bretaña como aprendiz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Jaguar en 1949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8CCEE236-4B36-44EF-BFDB-3ADE73C3612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222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8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857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773A24C-AF8F-45FA-AA52-0558FE030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568036"/>
            <a:ext cx="8549129" cy="5749289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CBD7463-572D-4803-B8F3-4F4F8C42B0E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91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0A337144-CE5E-422B-9EDF-BBE4B2C181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59" y="571500"/>
            <a:ext cx="7620000" cy="571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1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3363A3A3-1B92-4D6A-8069-2FC773D1198D}"/>
              </a:ext>
            </a:extLst>
          </p:cNvPr>
          <p:cNvSpPr/>
          <p:nvPr/>
        </p:nvSpPr>
        <p:spPr>
          <a:xfrm>
            <a:off x="7945592" y="2854048"/>
            <a:ext cx="4246407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y fichando por el equipo </a:t>
            </a:r>
            <a:r>
              <a:rPr lang="es-MX" sz="2600" dirty="0" err="1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Scuderia</a:t>
            </a: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 Ferrari </a:t>
            </a:r>
          </a:p>
          <a:p>
            <a:pPr algn="ctr">
              <a:lnSpc>
                <a:spcPts val="2800"/>
              </a:lnSpc>
            </a:pPr>
            <a:r>
              <a:rPr lang="es-MX" sz="2600" dirty="0">
                <a:ln w="9525">
                  <a:solidFill>
                    <a:srgbClr val="ED7D31">
                      <a:lumMod val="50000"/>
                    </a:srgbClr>
                  </a:solidFill>
                </a:ln>
                <a:solidFill>
                  <a:schemeClr val="accent4">
                    <a:lumMod val="75000"/>
                  </a:schemeClr>
                </a:solidFill>
                <a:latin typeface="CommercialScript BT" panose="03030803040807090C04" pitchFamily="66" charset="2"/>
              </a:rPr>
              <a:t>de Enzo Ferrari en 1956.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8F7ECDB-92FD-4832-901A-881E11603029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67096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8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52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75A7FDC-E781-431C-8A2D-0C710505B2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17" y="2576945"/>
            <a:ext cx="5598102" cy="37320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952F44D-6603-4172-8202-F558CC33EF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4545" y="558078"/>
            <a:ext cx="5638800" cy="3756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1814026F-7C78-4F00-89B0-D238F3E6155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315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7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1610015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USA 2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07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39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9B0CE3B6-D457-4357-BA82-F50CECEF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8" y="-1"/>
            <a:ext cx="1215168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2731</TotalTime>
  <Words>259</Words>
  <Application>Microsoft Office PowerPoint</Application>
  <PresentationFormat>Panorámica</PresentationFormat>
  <Paragraphs>71</Paragraphs>
  <Slides>27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9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Ases de la velocidad  Phil Hill  2ª parte de 5  0739</dc:title>
  <dc:creator>Emilio M Aguilar P</dc:creator>
  <cp:lastModifiedBy>Eagle's nest</cp:lastModifiedBy>
  <cp:revision>293</cp:revision>
  <dcterms:created xsi:type="dcterms:W3CDTF">2016-12-14T02:11:45Z</dcterms:created>
  <dcterms:modified xsi:type="dcterms:W3CDTF">2017-06-23T05:38:05Z</dcterms:modified>
</cp:coreProperties>
</file>