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82" r:id="rId2"/>
    <p:sldId id="583" r:id="rId3"/>
    <p:sldId id="585" r:id="rId4"/>
    <p:sldId id="685" r:id="rId5"/>
    <p:sldId id="686" r:id="rId6"/>
    <p:sldId id="688" r:id="rId7"/>
    <p:sldId id="689" r:id="rId8"/>
    <p:sldId id="597" r:id="rId9"/>
    <p:sldId id="596" r:id="rId10"/>
    <p:sldId id="631" r:id="rId11"/>
    <p:sldId id="588" r:id="rId12"/>
    <p:sldId id="601" r:id="rId13"/>
    <p:sldId id="720" r:id="rId14"/>
    <p:sldId id="612" r:id="rId15"/>
    <p:sldId id="606" r:id="rId16"/>
    <p:sldId id="605" r:id="rId17"/>
    <p:sldId id="721" r:id="rId18"/>
    <p:sldId id="623" r:id="rId19"/>
    <p:sldId id="589" r:id="rId20"/>
    <p:sldId id="626" r:id="rId21"/>
    <p:sldId id="723" r:id="rId22"/>
    <p:sldId id="632" r:id="rId23"/>
    <p:sldId id="722" r:id="rId24"/>
    <p:sldId id="639" r:id="rId25"/>
    <p:sldId id="535" r:id="rId26"/>
    <p:sldId id="260" r:id="rId27"/>
    <p:sldId id="280" r:id="rId28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102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03/07/2017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03/07/2017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03/07/2017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03/07/2017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03/07/2017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03/07/2017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03/07/2017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03/07/2017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03/07/2017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03/07/2017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03/07/2017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03/07/2017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.png"/><Relationship Id="rId5" Type="http://schemas.openxmlformats.org/officeDocument/2006/relationships/image" Target="../media/image39.png"/><Relationship Id="rId4" Type="http://schemas.openxmlformats.org/officeDocument/2006/relationships/image" Target="../media/image38.jp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55000" t="8000" r="11000" b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6431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535366" y="986969"/>
            <a:ext cx="5561154" cy="342900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Primer Campeón Estadounidense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 F1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961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" name="1 Rectángulo">
            <a:extLst>
              <a:ext uri="{FF2B5EF4-FFF2-40B4-BE49-F238E27FC236}">
                <a16:creationId xmlns:a16="http://schemas.microsoft.com/office/drawing/2014/main" id="{3805414E-AF4A-4DFF-925A-5532AC0B2A74}"/>
              </a:ext>
            </a:extLst>
          </p:cNvPr>
          <p:cNvSpPr/>
          <p:nvPr/>
        </p:nvSpPr>
        <p:spPr>
          <a:xfrm>
            <a:off x="1746992" y="4874019"/>
            <a:ext cx="2700319" cy="5539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1ª parte de 5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1" name="12 CuadroTexto">
            <a:extLst>
              <a:ext uri="{FF2B5EF4-FFF2-40B4-BE49-F238E27FC236}">
                <a16:creationId xmlns:a16="http://schemas.microsoft.com/office/drawing/2014/main" id="{38161F9E-57DE-4FBC-B069-F494B62755E1}"/>
              </a:ext>
            </a:extLst>
          </p:cNvPr>
          <p:cNvSpPr txBox="1"/>
          <p:nvPr/>
        </p:nvSpPr>
        <p:spPr>
          <a:xfrm>
            <a:off x="7371412" y="148247"/>
            <a:ext cx="290470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53B6D0D-5B77-48D2-B70D-3823406ABBB0}"/>
              </a:ext>
            </a:extLst>
          </p:cNvPr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8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1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17000" b="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A6083FEC-D0D8-4A54-A21D-7F3853D740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57288"/>
            <a:ext cx="12192000" cy="4500383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C626E3C7-8E39-4FE7-8535-60443E02C9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0" y="1181096"/>
            <a:ext cx="12192000" cy="4500383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B69D59B2-62CE-4785-844E-CE9CF5610B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0" y="1181096"/>
            <a:ext cx="12192000" cy="4500383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52F19343-DAD1-449C-A2C1-2660625D53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8" y="1181096"/>
            <a:ext cx="12192000" cy="4500383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1 Rectángulo">
            <a:extLst>
              <a:ext uri="{FF2B5EF4-FFF2-40B4-BE49-F238E27FC236}">
                <a16:creationId xmlns:a16="http://schemas.microsoft.com/office/drawing/2014/main" id="{DA8EFBEB-CB88-47A6-9791-7914839F7768}"/>
              </a:ext>
            </a:extLst>
          </p:cNvPr>
          <p:cNvSpPr/>
          <p:nvPr/>
        </p:nvSpPr>
        <p:spPr>
          <a:xfrm>
            <a:off x="4177177" y="4984859"/>
            <a:ext cx="3810525" cy="61555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1ª parte de 5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8" name="1 Rectángulo">
            <a:extLst>
              <a:ext uri="{FF2B5EF4-FFF2-40B4-BE49-F238E27FC236}">
                <a16:creationId xmlns:a16="http://schemas.microsoft.com/office/drawing/2014/main" id="{473A2328-2BA0-4E81-B4B3-67654C44FA7C}"/>
              </a:ext>
            </a:extLst>
          </p:cNvPr>
          <p:cNvSpPr/>
          <p:nvPr/>
        </p:nvSpPr>
        <p:spPr>
          <a:xfrm>
            <a:off x="906841" y="886955"/>
            <a:ext cx="10151683" cy="342900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Phil Hill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Primer Campeón Estadounidense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 F1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961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USA One-Eaglenest-1.wav"/>
          </p:stSnd>
        </p:sndAc>
      </p:transition>
    </mc:Choice>
    <mc:Fallback xmlns="">
      <p:transition spd="slow" advClick="0" advTm="0">
        <p:fade/>
        <p:sndAc>
          <p:stSnd>
            <p:snd r:embed="rId9" name="USA One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2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4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65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72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8005"/>
                            </p:stCondLst>
                            <p:childTnLst>
                              <p:par>
                                <p:cTn id="7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7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9" grpId="0"/>
      <p:bldP spid="18" grpId="0"/>
      <p:bldP spid="1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4793593" y="2660090"/>
            <a:ext cx="7065897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Datos personales</a:t>
            </a:r>
          </a:p>
          <a:p>
            <a:pPr algn="ctr">
              <a:lnSpc>
                <a:spcPts val="2800"/>
              </a:lnSpc>
            </a:pPr>
            <a:endParaRPr lang="es-MX" sz="32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Nacionalidad	</a:t>
            </a:r>
          </a:p>
          <a:p>
            <a:pPr lvl="0"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Estadounidense 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Nació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20 de abril de 1927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Miami, Florida.</a:t>
            </a:r>
          </a:p>
          <a:p>
            <a:pPr algn="ctr">
              <a:lnSpc>
                <a:spcPts val="2800"/>
              </a:lnSpc>
            </a:pPr>
            <a:r>
              <a:rPr lang="es-ES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U.S.A.</a:t>
            </a:r>
            <a:endParaRPr 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BCDC8D74-E0DC-419D-884D-995F23EBBDF2}"/>
              </a:ext>
            </a:extLst>
          </p:cNvPr>
          <p:cNvSpPr/>
          <p:nvPr/>
        </p:nvSpPr>
        <p:spPr>
          <a:xfrm>
            <a:off x="6328644" y="1297987"/>
            <a:ext cx="3940502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40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Philip </a:t>
            </a:r>
            <a:r>
              <a:rPr lang="es-MX" sz="40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Toll</a:t>
            </a:r>
            <a:r>
              <a:rPr lang="es-MX" sz="40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Hill Jr.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6021D48-AE69-4FC3-8DDE-72F5112568E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2" name="Grupo 11">
            <a:extLst>
              <a:ext uri="{FF2B5EF4-FFF2-40B4-BE49-F238E27FC236}">
                <a16:creationId xmlns:a16="http://schemas.microsoft.com/office/drawing/2014/main" id="{DAA33B2A-0976-4A4B-BDA3-AAFD73986F87}"/>
              </a:ext>
            </a:extLst>
          </p:cNvPr>
          <p:cNvGrpSpPr/>
          <p:nvPr/>
        </p:nvGrpSpPr>
        <p:grpSpPr>
          <a:xfrm>
            <a:off x="1463338" y="512617"/>
            <a:ext cx="3435951" cy="5874327"/>
            <a:chOff x="249375" y="498761"/>
            <a:chExt cx="3546770" cy="4857750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1A3B5E45-53E0-4340-B4B4-033FD086845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695" y="595748"/>
              <a:ext cx="3298346" cy="4613562"/>
            </a:xfrm>
            <a:prstGeom prst="rect">
              <a:avLst/>
            </a:prstGeom>
          </p:spPr>
        </p:pic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7AA1B16A-C7A9-44D9-90A1-B381CAE6756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9375" y="498761"/>
              <a:ext cx="3546770" cy="48577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35311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18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18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68"/>
                            </p:stCondLst>
                            <p:childTnLst>
                              <p:par>
                                <p:cTn id="1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900"/>
                            </p:stCondLst>
                            <p:childTnLst>
                              <p:par>
                                <p:cTn id="2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378"/>
                            </p:stCondLst>
                            <p:childTnLst>
                              <p:par>
                                <p:cTn id="2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92"/>
                            </p:stCondLst>
                            <p:childTnLst>
                              <p:par>
                                <p:cTn id="3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744"/>
                            </p:stCondLst>
                            <p:childTnLst>
                              <p:par>
                                <p:cTn id="3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576"/>
                            </p:stCondLst>
                            <p:childTnLst>
                              <p:par>
                                <p:cTn id="4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8526"/>
                            </p:stCondLst>
                            <p:childTnLst>
                              <p:par>
                                <p:cTn id="4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296"/>
                            </p:stCondLst>
                            <p:childTnLst>
                              <p:par>
                                <p:cTn id="5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13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10" y="526475"/>
            <a:ext cx="7107360" cy="5837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Carrera deportiva</a:t>
            </a:r>
          </a:p>
          <a:p>
            <a:pPr lvl="0"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Palmarés general</a:t>
            </a:r>
          </a:p>
          <a:p>
            <a:pPr lvl="0" algn="ctr">
              <a:lnSpc>
                <a:spcPts val="2800"/>
              </a:lnSpc>
            </a:pPr>
            <a:endParaRPr 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800"/>
              </a:lnSpc>
            </a:pPr>
            <a:r>
              <a:rPr lang="es-MX" sz="32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Competiciones  Fórmula 1 </a:t>
            </a:r>
          </a:p>
          <a:p>
            <a:pPr lvl="0" algn="ctr">
              <a:lnSpc>
                <a:spcPts val="2800"/>
              </a:lnSpc>
            </a:pPr>
            <a:endParaRPr 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Años en activo</a:t>
            </a:r>
            <a:endParaRPr 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1958 - 1964, 1966</a:t>
            </a:r>
            <a:endParaRPr lang="es-MX" sz="2800" dirty="0">
              <a:ln w="9525">
                <a:solidFill>
                  <a:schemeClr val="accent4">
                    <a:lumMod val="75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endParaRPr lang="es-MX" sz="2800" dirty="0">
              <a:ln w="9525">
                <a:solidFill>
                  <a:schemeClr val="accent4">
                    <a:lumMod val="75000"/>
                  </a:scheme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Equipos</a:t>
            </a:r>
          </a:p>
          <a:p>
            <a:pPr algn="ctr">
              <a:lnSpc>
                <a:spcPts val="2800"/>
              </a:lnSpc>
            </a:pP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Maserati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, Ferrari, Cooper, ATS, Lotus, Eagle</a:t>
            </a:r>
          </a:p>
          <a:p>
            <a:pPr algn="ctr">
              <a:lnSpc>
                <a:spcPts val="2800"/>
              </a:lnSpc>
            </a:pPr>
            <a:endParaRPr 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Carreras comenzadas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51</a:t>
            </a:r>
          </a:p>
          <a:p>
            <a:pPr algn="ctr">
              <a:lnSpc>
                <a:spcPts val="2800"/>
              </a:lnSpc>
            </a:pPr>
            <a:endParaRPr 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Campeonatos mundiales	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 (1961)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3D280BB-6BEC-4C0E-AB08-99898209769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D065546C-B68F-4CBC-A929-1254211A9DC8}"/>
              </a:ext>
            </a:extLst>
          </p:cNvPr>
          <p:cNvGrpSpPr/>
          <p:nvPr/>
        </p:nvGrpSpPr>
        <p:grpSpPr>
          <a:xfrm>
            <a:off x="7107369" y="504166"/>
            <a:ext cx="4059388" cy="5859804"/>
            <a:chOff x="277085" y="504166"/>
            <a:chExt cx="4059388" cy="5859804"/>
          </a:xfrm>
        </p:grpSpPr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7AA1B16A-C7A9-44D9-90A1-B381CAE675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085" y="504166"/>
              <a:ext cx="4059388" cy="5859804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0E497DAD-3FF3-4798-ACE2-E6A2EE207EC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18" t="2222" r="2882" b="2424"/>
            <a:stretch/>
          </p:blipFill>
          <p:spPr>
            <a:xfrm>
              <a:off x="374070" y="637309"/>
              <a:ext cx="3865421" cy="561109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73137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950"/>
                            </p:stCondLst>
                            <p:childTnLst>
                              <p:par>
                                <p:cTn id="1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782"/>
                            </p:stCondLst>
                            <p:childTnLst>
                              <p:par>
                                <p:cTn id="2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322"/>
                            </p:stCondLst>
                            <p:childTnLst>
                              <p:par>
                                <p:cTn id="2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800"/>
                            </p:stCondLst>
                            <p:childTnLst>
                              <p:par>
                                <p:cTn id="3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3514"/>
                            </p:stCondLst>
                            <p:childTnLst>
                              <p:par>
                                <p:cTn id="3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6402"/>
                            </p:stCondLst>
                            <p:childTnLst>
                              <p:par>
                                <p:cTn id="4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3066"/>
                            </p:stCondLst>
                            <p:childTnLst>
                              <p:par>
                                <p:cTn id="4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7252"/>
                            </p:stCondLst>
                            <p:childTnLst>
                              <p:par>
                                <p:cTn id="5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9550"/>
                            </p:stCondLst>
                            <p:childTnLst>
                              <p:par>
                                <p:cTn id="5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3972"/>
                            </p:stCondLst>
                            <p:childTnLst>
                              <p:par>
                                <p:cTn id="6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18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18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6860"/>
                            </p:stCondLst>
                            <p:childTnLst>
                              <p:par>
                                <p:cTn id="67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5694221" y="1427024"/>
            <a:ext cx="6497779" cy="40421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Victorias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3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Podios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16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8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Poles</a:t>
            </a:r>
            <a:endParaRPr lang="es-MX" sz="28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6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Vueltas Rápidas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6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114873E-0F7B-4D85-8EFE-011E64A467E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7578081A-5155-48BE-B9AA-001E80D48D59}"/>
              </a:ext>
            </a:extLst>
          </p:cNvPr>
          <p:cNvGrpSpPr/>
          <p:nvPr/>
        </p:nvGrpSpPr>
        <p:grpSpPr>
          <a:xfrm>
            <a:off x="1399307" y="504165"/>
            <a:ext cx="4294915" cy="5882429"/>
            <a:chOff x="277084" y="504165"/>
            <a:chExt cx="4294915" cy="5882429"/>
          </a:xfrm>
        </p:grpSpPr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7AA1B16A-C7A9-44D9-90A1-B381CAE675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084" y="504165"/>
              <a:ext cx="4294915" cy="5882429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E563E9F7-0486-43A3-B7AA-CFF2FEC952C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793" y="658957"/>
              <a:ext cx="4086225" cy="55617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41679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124"/>
                            </p:stCondLst>
                            <p:childTnLst>
                              <p:par>
                                <p:cTn id="1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4"/>
                            </p:stCondLst>
                            <p:childTnLst>
                              <p:par>
                                <p:cTn id="2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74"/>
                            </p:stCondLst>
                            <p:childTnLst>
                              <p:par>
                                <p:cTn id="2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372"/>
                            </p:stCondLst>
                            <p:childTnLst>
                              <p:par>
                                <p:cTn id="3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24"/>
                            </p:stCondLst>
                            <p:childTnLst>
                              <p:par>
                                <p:cTn id="3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204"/>
                            </p:stCondLst>
                            <p:childTnLst>
                              <p:par>
                                <p:cTn id="4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918"/>
                            </p:stCondLst>
                            <p:childTnLst>
                              <p:par>
                                <p:cTn id="4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98"/>
                            </p:stCondLst>
                            <p:childTnLst>
                              <p:par>
                                <p:cTn id="5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108" y="886701"/>
            <a:ext cx="7321287" cy="5119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Primera carrera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Gran Premio de Francia de 1958 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Primera victoria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Gran Premio de Italia de 1960 </a:t>
            </a:r>
          </a:p>
          <a:p>
            <a:pPr algn="ctr">
              <a:lnSpc>
                <a:spcPts val="2800"/>
              </a:lnSpc>
            </a:pPr>
            <a:endParaRPr lang="es-MX" sz="28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Última victoria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Gran Premio de Italia de 1961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Última carrera</a:t>
            </a:r>
          </a:p>
          <a:p>
            <a:pPr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Gran Premio de Italia de 1966 </a:t>
            </a:r>
          </a:p>
          <a:p>
            <a:pPr lvl="0" algn="ctr">
              <a:lnSpc>
                <a:spcPts val="2800"/>
              </a:lnSpc>
            </a:pPr>
            <a:endParaRPr lang="es-MX" sz="26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rgbClr val="FFC000">
                  <a:lumMod val="75000"/>
                </a:srgbClr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800"/>
              </a:lnSpc>
            </a:pPr>
            <a:r>
              <a:rPr lang="es-MX" sz="28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Falleció</a:t>
            </a:r>
          </a:p>
          <a:p>
            <a:pPr lvl="0"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>
                    <a:lumMod val="75000"/>
                  </a:srgbClr>
                </a:solidFill>
                <a:latin typeface="CommercialScript BT" panose="03030803040807090C04" pitchFamily="66" charset="2"/>
              </a:rPr>
              <a:t> 28 de agosto de 2008</a:t>
            </a:r>
            <a:endParaRPr lang="es-MX" sz="2800" dirty="0">
              <a:ln w="9525">
                <a:solidFill>
                  <a:srgbClr val="ED7D31">
                    <a:lumMod val="50000"/>
                  </a:srgbClr>
                </a:solidFill>
              </a:ln>
              <a:solidFill>
                <a:schemeClr val="accent4">
                  <a:lumMod val="75000"/>
                </a:schemeClr>
              </a:solidFill>
              <a:latin typeface="CommercialScript BT" panose="03030803040807090C04" pitchFamily="66" charset="2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936AE92-22A4-4901-92FF-7B041D41171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3EE6B329-DF84-4130-AC9D-B579587F18F1}"/>
              </a:ext>
            </a:extLst>
          </p:cNvPr>
          <p:cNvGrpSpPr>
            <a:grpSpLocks noChangeAspect="1"/>
          </p:cNvGrpSpPr>
          <p:nvPr/>
        </p:nvGrpSpPr>
        <p:grpSpPr>
          <a:xfrm>
            <a:off x="7315179" y="523141"/>
            <a:ext cx="4261085" cy="5836095"/>
            <a:chOff x="249375" y="997530"/>
            <a:chExt cx="3546770" cy="4857750"/>
          </a:xfrm>
        </p:grpSpPr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7AA1B16A-C7A9-44D9-90A1-B381CAE675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9375" y="997530"/>
              <a:ext cx="3546770" cy="4857750"/>
            </a:xfrm>
            <a:prstGeom prst="rect">
              <a:avLst/>
            </a:prstGeom>
          </p:spPr>
        </p:pic>
        <p:pic>
          <p:nvPicPr>
            <p:cNvPr id="3" name="Imagen 2" descr="Phil Hill + Jackie Stewart 1991 USA.jpg">
              <a:extLst>
                <a:ext uri="{FF2B5EF4-FFF2-40B4-BE49-F238E27FC236}">
                  <a16:creationId xmlns:a16="http://schemas.microsoft.com/office/drawing/2014/main" id="{F9623A16-B305-470E-82FD-035AF8D1CB34}"/>
                </a:ext>
              </a:extLst>
            </p:cNvPr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317" y="1156766"/>
              <a:ext cx="3354717" cy="4579016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2530133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714"/>
                            </p:stCondLst>
                            <p:childTnLst>
                              <p:par>
                                <p:cTn id="1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726"/>
                            </p:stCondLst>
                            <p:childTnLst>
                              <p:par>
                                <p:cTn id="2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558"/>
                            </p:stCondLst>
                            <p:childTnLst>
                              <p:par>
                                <p:cTn id="2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452"/>
                            </p:stCondLst>
                            <p:childTnLst>
                              <p:par>
                                <p:cTn id="3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166"/>
                            </p:stCondLst>
                            <p:childTnLst>
                              <p:par>
                                <p:cTn id="3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60"/>
                            </p:stCondLst>
                            <p:childTnLst>
                              <p:par>
                                <p:cTn id="42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3656"/>
                            </p:stCondLst>
                            <p:childTnLst>
                              <p:par>
                                <p:cTn id="4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8550"/>
                            </p:stCondLst>
                            <p:childTnLst>
                              <p:par>
                                <p:cTn id="52" presetID="2" presetClass="entr" presetSubtype="6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2556"/>
                            </p:stCondLst>
                            <p:childTnLst>
                              <p:par>
                                <p:cTn id="57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6506"/>
                            </p:stCondLst>
                            <p:childTnLst>
                              <p:par>
                                <p:cTn id="62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6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8501032" y="2673927"/>
            <a:ext cx="3677118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un piloto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automovilismo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velocidad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estadounidense.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0107BEB1-21F7-4BBE-A337-58AD7437943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0" t="716" r="2374"/>
          <a:stretch/>
        </p:blipFill>
        <p:spPr>
          <a:xfrm>
            <a:off x="360216" y="568029"/>
            <a:ext cx="8140816" cy="5777353"/>
          </a:xfrm>
          <a:prstGeom prst="rect">
            <a:avLst/>
          </a:prstGeom>
          <a:ln w="127000" cap="rnd">
            <a:solidFill>
              <a:schemeClr val="accent6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62A067DD-63F4-42F8-851B-392C559FEAD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2804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698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563962F-F36E-4A08-A93B-886FCCDA22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1191" y="568031"/>
            <a:ext cx="5756563" cy="5756563"/>
          </a:xfrm>
          <a:prstGeom prst="round2DiagRect">
            <a:avLst>
              <a:gd name="adj1" fmla="val 16667"/>
              <a:gd name="adj2" fmla="val 0"/>
            </a:avLst>
          </a:prstGeom>
          <a:ln w="1270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2E046408-317E-4847-BB58-20CFF7932CF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0547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44713A0-5FCF-4B18-818B-92E10C7B90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569" y="574030"/>
            <a:ext cx="9531927" cy="57429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43596F93-04EA-497E-AF5D-35ADA9F7A01A}"/>
              </a:ext>
            </a:extLst>
          </p:cNvPr>
          <p:cNvSpPr/>
          <p:nvPr/>
        </p:nvSpPr>
        <p:spPr>
          <a:xfrm>
            <a:off x="-4370" y="1953490"/>
            <a:ext cx="233193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Fue el primer estadounidense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nacimiento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que ganó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 campeonato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Fórmula 1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159111F-ADED-4924-90B1-394B368D7C43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7555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85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0E3B591-A695-40B3-A626-BF15D3D88F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64" y="247967"/>
            <a:ext cx="5597091" cy="37144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7FBD7F3D-E6A3-4DC5-A125-AA4B27A61E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560" y="2573020"/>
            <a:ext cx="5588000" cy="37195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8F4DC16F-600C-4A16-B489-E235239458E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9800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B8A9D4C2-65CB-45FA-8E32-0940BE8FAE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76" y="277087"/>
            <a:ext cx="8706310" cy="57219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B40A14DC-12E6-45CB-8D68-45721169E8A2}"/>
              </a:ext>
            </a:extLst>
          </p:cNvPr>
          <p:cNvSpPr/>
          <p:nvPr/>
        </p:nvSpPr>
        <p:spPr>
          <a:xfrm>
            <a:off x="9056485" y="3200398"/>
            <a:ext cx="31216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lograndolo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en 1961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582676C-4211-4508-8CA9-199045246C3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2489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95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9BCB41D-E5AB-4A32-A9C8-E698C4919C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5807" y="563275"/>
            <a:ext cx="5617145" cy="34545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1FF9B0D-8094-43E8-A528-FFAD27CD07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869" y="2062050"/>
            <a:ext cx="5617586" cy="43474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7E738FB-6A96-4B57-88D2-192C1418FA6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094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0D30D55-06F8-429B-89C3-639C535841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6305" y="287396"/>
            <a:ext cx="8437419" cy="57479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30E91B8C-5A0F-4ED4-A9F8-362E67711A63}"/>
              </a:ext>
            </a:extLst>
          </p:cNvPr>
          <p:cNvSpPr/>
          <p:nvPr/>
        </p:nvSpPr>
        <p:spPr>
          <a:xfrm>
            <a:off x="13861" y="2673923"/>
            <a:ext cx="3408212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También resultó cuarto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1959,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quinto en 1960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sexto en 1962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791CED6-3DFE-4DA3-8576-BD1AE01E313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1697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962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D0F18324-2D35-4B39-AE30-3831CA2D76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053" y="575833"/>
            <a:ext cx="8213271" cy="5727985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2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8169D355-057B-475C-9A07-6ABD18DDB08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9386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573045F-C97E-4542-997D-215D3662DC6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0" t="24059" r="4454" b="17909"/>
          <a:stretch/>
        </p:blipFill>
        <p:spPr>
          <a:xfrm>
            <a:off x="346351" y="568030"/>
            <a:ext cx="11532846" cy="4835253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ECDAF410-B53E-4D46-B4EC-A54566347384}"/>
              </a:ext>
            </a:extLst>
          </p:cNvPr>
          <p:cNvSpPr/>
          <p:nvPr/>
        </p:nvSpPr>
        <p:spPr>
          <a:xfrm>
            <a:off x="1" y="5902034"/>
            <a:ext cx="12193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siempre como piloto de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Scuderia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Ferrari,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B2BBAE2-11EE-4363-B166-0DA21471981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50437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192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A3A65D1-4DB0-4009-BE00-A41B76464C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3925" y="471055"/>
            <a:ext cx="4732444" cy="5868231"/>
          </a:xfrm>
          <a:prstGeom prst="round2DiagRect">
            <a:avLst>
              <a:gd name="adj1" fmla="val 0"/>
              <a:gd name="adj2" fmla="val 15516"/>
            </a:avLst>
          </a:prstGeom>
          <a:ln w="1270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1BC7E4E8-C872-49FD-85F1-E36193CD4A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951" y="471532"/>
            <a:ext cx="4248624" cy="5836548"/>
          </a:xfrm>
          <a:prstGeom prst="round2DiagRect">
            <a:avLst>
              <a:gd name="adj1" fmla="val 16667"/>
              <a:gd name="adj2" fmla="val 0"/>
            </a:avLst>
          </a:prstGeom>
          <a:ln w="1270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91E587A-E7F8-4965-BA9E-39207B3D7EF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38364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27BEFF66-D9C3-4D3B-905F-938F727C158F}"/>
              </a:ext>
            </a:extLst>
          </p:cNvPr>
          <p:cNvSpPr/>
          <p:nvPr/>
        </p:nvSpPr>
        <p:spPr>
          <a:xfrm>
            <a:off x="9397856" y="2854030"/>
            <a:ext cx="279532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obteniendo un total de tres victorias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16 podios.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BE2ACBA-AD9F-4E81-A787-EA0B1053F2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81" y="556779"/>
            <a:ext cx="9072275" cy="5760894"/>
          </a:xfrm>
          <a:prstGeom prst="ellipse">
            <a:avLst/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BBDD3EE-111C-4999-8E1A-842D3D478C4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4057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18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8C3829C-A04E-4AC1-8C68-CDAD6CE8EC6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060"/>
          <a:stretch/>
        </p:blipFill>
        <p:spPr>
          <a:xfrm>
            <a:off x="235525" y="3200404"/>
            <a:ext cx="5715000" cy="32004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600300D-1E5D-4434-A25C-72EB591900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380" y="472347"/>
            <a:ext cx="5715000" cy="25050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607EB419-A64C-4136-B1FE-399FC095BB6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E337C1C4-FF34-4D37-B0F1-50D945FF8F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255" y="1347359"/>
            <a:ext cx="5597240" cy="41979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76183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4B40CCF-D84A-402B-8AF2-24330ABEC2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606" y="550285"/>
            <a:ext cx="8465891" cy="5767388"/>
          </a:xfrm>
          <a:prstGeom prst="rect">
            <a:avLst/>
          </a:prstGeom>
          <a:ln w="127000" cap="rnd">
            <a:solidFill>
              <a:srgbClr val="7030A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E81178B3-A0FE-4213-B387-2DD5C224A0AD}"/>
              </a:ext>
            </a:extLst>
          </p:cNvPr>
          <p:cNvSpPr/>
          <p:nvPr/>
        </p:nvSpPr>
        <p:spPr>
          <a:xfrm>
            <a:off x="9" y="2660082"/>
            <a:ext cx="3393597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Además, Hill consiguió tres victorias en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las 24 Horas de Le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Mans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1958, 1961 y 1962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58FDB7C-2BDA-41B3-A423-19CD196E93C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1626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4204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4C6D158-75AD-4CF1-9764-6DB2C9BA0C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272" y="534266"/>
            <a:ext cx="10102466" cy="579726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BAB1B661-C72F-40B0-A73D-D7BB026E982B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2942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E81178B3-A0FE-4213-B387-2DD5C224A0AD}"/>
              </a:ext>
            </a:extLst>
          </p:cNvPr>
          <p:cNvSpPr/>
          <p:nvPr/>
        </p:nvSpPr>
        <p:spPr>
          <a:xfrm>
            <a:off x="0" y="5985167"/>
            <a:ext cx="121912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Tres en las 12 Horas de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Sebring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de 1958, 1959 y 1961,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D2ABFDB-15D7-4531-9823-2CB0A51278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167" y="568902"/>
            <a:ext cx="9680927" cy="5270727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BD3EEA4F-F0BE-449D-B4A7-32946878526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09464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18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F01FC2F-CDEB-49EB-998A-61506A4E2E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938" y="236393"/>
            <a:ext cx="4697558" cy="30918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96E6467-6603-41F6-88D1-0E28345300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207" y="236393"/>
            <a:ext cx="4419599" cy="30937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90BE721-6967-4447-B613-1FC5B86CE2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39" y="3589711"/>
            <a:ext cx="5043055" cy="30258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B30025A-6840-4061-94EA-646618CF0D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782" y="3589711"/>
            <a:ext cx="4644349" cy="29856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25DCD3D8-76B5-4098-A30C-0744D5B2744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93233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6C204CE-9CF6-439E-B5E5-3CFE94CA46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61" y="540328"/>
            <a:ext cx="7668959" cy="51669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C000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AEEAC875-F937-4BC9-B6F5-03F4D7B1F455}"/>
              </a:ext>
            </a:extLst>
          </p:cNvPr>
          <p:cNvSpPr/>
          <p:nvPr/>
        </p:nvSpPr>
        <p:spPr>
          <a:xfrm>
            <a:off x="8905328" y="1953515"/>
            <a:ext cx="3286672" cy="29649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dos en los 1000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kms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.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Nürburgring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1962 y 1966,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entre otros logros,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en el Campeonato Mundial de Resistencia,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su mayoría también con Ferrari.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F0542DB-D7B6-45E7-8CB7-2A603ACF42A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16933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458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2B79E69-FA30-41E6-96C9-EFD6C35FC5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06" y="282284"/>
            <a:ext cx="5514411" cy="3832516"/>
          </a:xfrm>
          <a:prstGeom prst="ellipse">
            <a:avLst/>
          </a:prstGeom>
          <a:ln w="190500" cap="rnd">
            <a:solidFill>
              <a:schemeClr val="accent4">
                <a:lumMod val="5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9D4D59BB-30DA-44CA-BD41-F329D4B256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3854" y="2479964"/>
            <a:ext cx="5509491" cy="4132118"/>
          </a:xfrm>
          <a:prstGeom prst="ellipse">
            <a:avLst/>
          </a:prstGeom>
          <a:ln w="190500" cap="rnd">
            <a:solidFill>
              <a:schemeClr val="accent4">
                <a:lumMod val="50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D96871BA-6ABE-4B53-B964-AE1DB4084AA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0027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>
            <a:extLst>
              <a:ext uri="{FF2B5EF4-FFF2-40B4-BE49-F238E27FC236}">
                <a16:creationId xmlns:a16="http://schemas.microsoft.com/office/drawing/2014/main" id="{9B0CE3B6-D457-4357-BA82-F50CECEF98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18" y="-1"/>
            <a:ext cx="12151681" cy="6857999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1610015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Ensalada USA 1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Mix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chemeClr val="accent4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09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14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2688</TotalTime>
  <Words>302</Words>
  <Application>Microsoft Office PowerPoint</Application>
  <PresentationFormat>Panorámica</PresentationFormat>
  <Paragraphs>119</Paragraphs>
  <Slides>27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9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(DEa)  Phil Hill 1ª parte de 5  0914</dc:title>
  <dc:creator>Emilio M Aguilar P</dc:creator>
  <cp:lastModifiedBy>Eagle's nest</cp:lastModifiedBy>
  <cp:revision>291</cp:revision>
  <dcterms:created xsi:type="dcterms:W3CDTF">2016-12-14T02:11:45Z</dcterms:created>
  <dcterms:modified xsi:type="dcterms:W3CDTF">2017-07-03T16:05:18Z</dcterms:modified>
</cp:coreProperties>
</file>