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731" r:id="rId3"/>
    <p:sldId id="582" r:id="rId4"/>
    <p:sldId id="583" r:id="rId5"/>
    <p:sldId id="691" r:id="rId6"/>
    <p:sldId id="586" r:id="rId7"/>
    <p:sldId id="689" r:id="rId8"/>
    <p:sldId id="690" r:id="rId9"/>
    <p:sldId id="692" r:id="rId10"/>
    <p:sldId id="708" r:id="rId11"/>
    <p:sldId id="709" r:id="rId12"/>
    <p:sldId id="693" r:id="rId13"/>
    <p:sldId id="593" r:id="rId14"/>
    <p:sldId id="710" r:id="rId15"/>
    <p:sldId id="694" r:id="rId16"/>
    <p:sldId id="722" r:id="rId17"/>
    <p:sldId id="590" r:id="rId18"/>
    <p:sldId id="711" r:id="rId19"/>
    <p:sldId id="723" r:id="rId20"/>
    <p:sldId id="712" r:id="rId21"/>
    <p:sldId id="695" r:id="rId22"/>
    <p:sldId id="592" r:id="rId23"/>
    <p:sldId id="714" r:id="rId24"/>
    <p:sldId id="594" r:id="rId25"/>
    <p:sldId id="696" r:id="rId26"/>
    <p:sldId id="600" r:id="rId27"/>
    <p:sldId id="724" r:id="rId28"/>
    <p:sldId id="713" r:id="rId29"/>
    <p:sldId id="595" r:id="rId30"/>
    <p:sldId id="697" r:id="rId31"/>
    <p:sldId id="610" r:id="rId32"/>
    <p:sldId id="715" r:id="rId33"/>
    <p:sldId id="609" r:id="rId34"/>
    <p:sldId id="698" r:id="rId35"/>
    <p:sldId id="716" r:id="rId36"/>
    <p:sldId id="596" r:id="rId37"/>
    <p:sldId id="699" r:id="rId38"/>
    <p:sldId id="597" r:id="rId39"/>
    <p:sldId id="717" r:id="rId40"/>
    <p:sldId id="725" r:id="rId41"/>
    <p:sldId id="598" r:id="rId42"/>
    <p:sldId id="701" r:id="rId43"/>
    <p:sldId id="718" r:id="rId44"/>
    <p:sldId id="601" r:id="rId45"/>
    <p:sldId id="726" r:id="rId46"/>
    <p:sldId id="727" r:id="rId47"/>
    <p:sldId id="719" r:id="rId48"/>
    <p:sldId id="700" r:id="rId49"/>
    <p:sldId id="599" r:id="rId50"/>
    <p:sldId id="729" r:id="rId51"/>
    <p:sldId id="728" r:id="rId52"/>
    <p:sldId id="730" r:id="rId53"/>
    <p:sldId id="720" r:id="rId54"/>
    <p:sldId id="702" r:id="rId55"/>
    <p:sldId id="704" r:id="rId56"/>
    <p:sldId id="603" r:id="rId57"/>
    <p:sldId id="703" r:id="rId58"/>
    <p:sldId id="705" r:id="rId59"/>
    <p:sldId id="707" r:id="rId60"/>
    <p:sldId id="706" r:id="rId61"/>
    <p:sldId id="607" r:id="rId62"/>
    <p:sldId id="608" r:id="rId63"/>
    <p:sldId id="721" r:id="rId64"/>
    <p:sldId id="260" r:id="rId65"/>
    <p:sldId id="280" r:id="rId6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240" y="4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24/02/2018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24/02/2018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24/02/2018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24/02/2018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24/02/2018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24/02/2018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4A5A-116E-48BF-9BFD-D27874AB5458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970476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A2507-468E-45A4-AB7F-1D78C573862B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919328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D905F-B59F-4D05-85BB-23675C780266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876568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F633-7F1E-48B7-8099-CD0F9FD44E08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93590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C937D-EEFB-4837-8D62-796898B68ECF}" type="datetime1">
              <a:rPr lang="es-MX" smtClean="0"/>
              <a:t>24/02/2018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68636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4620-B381-441D-8EEE-CEF38DD558BE}" type="datetime1">
              <a:rPr lang="es-MX" smtClean="0"/>
              <a:t>24/02/2018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1962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D21B-4D13-48D5-9C14-99B4CF78CE6C}" type="datetime1">
              <a:rPr lang="es-MX" smtClean="0"/>
              <a:t>24/02/2018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016039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CA04C-85AE-49E5-9C6C-5554EF3A4672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918581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EA4C4-5FBD-4B03-9FA2-A6CA34F00E76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635752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704E-965B-4575-8CB1-0B387A702226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29224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F7C55-B5C3-491A-92F2-109CB56AEEB8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2917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A2317B3-3837-43B4-B7CC-58FA8499BE32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18365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microsoft.com/office/2007/relationships/hdphoto" Target="../media/hdphoto3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png"/><Relationship Id="rId11" Type="http://schemas.openxmlformats.org/officeDocument/2006/relationships/audio" Target="../media/audio2.wav"/><Relationship Id="rId5" Type="http://schemas.openxmlformats.org/officeDocument/2006/relationships/image" Target="../media/image7.jpg"/><Relationship Id="rId10" Type="http://schemas.openxmlformats.org/officeDocument/2006/relationships/image" Target="../media/image6.png"/><Relationship Id="rId4" Type="http://schemas.openxmlformats.org/officeDocument/2006/relationships/audio" Target="../media/audio2.wav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9.png"/><Relationship Id="rId5" Type="http://schemas.openxmlformats.org/officeDocument/2006/relationships/image" Target="../media/image70.png"/><Relationship Id="rId4" Type="http://schemas.openxmlformats.org/officeDocument/2006/relationships/image" Target="../media/image69.jp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2.png"/><Relationship Id="rId10" Type="http://schemas.openxmlformats.org/officeDocument/2006/relationships/image" Target="../media/image7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7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7776670B-2205-4E13-BC2E-4A3C5C65F4CC}"/>
              </a:ext>
            </a:extLst>
          </p:cNvPr>
          <p:cNvSpPr txBox="1"/>
          <p:nvPr/>
        </p:nvSpPr>
        <p:spPr>
          <a:xfrm>
            <a:off x="0" y="562423"/>
            <a:ext cx="12192000" cy="100796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n-US"/>
            </a:defPPr>
            <a:lvl1pPr marR="0" lvl="0" indent="0"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267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Arial"/>
              </a:rPr>
              <a:t>Hoy nos toca maravillarnos con la vida del cuarto Campeón diferente </a:t>
            </a:r>
          </a:p>
          <a:p>
            <a:pPr marL="0" marR="0" lvl="0" indent="0" algn="ctr" defTabSz="121917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Arial"/>
              </a:rPr>
              <a:t>del campeonato mundial de pilotos de F1 </a:t>
            </a:r>
          </a:p>
          <a:p>
            <a:pPr marL="0" marR="0" lvl="0" indent="0" algn="ctr" defTabSz="121917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Arial"/>
              </a:rPr>
              <a:t>donde veremos las peripecias a que la vida nos somete…</a:t>
            </a:r>
            <a:endParaRPr kumimoji="0" lang="es-MX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Arial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936250" y="2633706"/>
            <a:ext cx="7479330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5º </a:t>
            </a:r>
          </a:p>
          <a:p>
            <a:pPr marL="0" marR="0" lvl="0" indent="0" algn="ctr" defTabSz="914400" rtl="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Campeón </a:t>
            </a:r>
          </a:p>
          <a:p>
            <a:pPr marL="0" marR="0" lvl="0" indent="0" algn="ctr" defTabSz="914400" rtl="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de Formula Uno </a:t>
            </a:r>
          </a:p>
          <a:p>
            <a:pPr marL="0" marR="0" lvl="0" indent="0" algn="ctr" defTabSz="914400" rtl="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y</a:t>
            </a:r>
            <a:endParaRPr kumimoji="0" lang="es-MX" sz="60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Tri-Campeón Mundial</a:t>
            </a:r>
          </a:p>
          <a:p>
            <a:pPr marL="1143000" marR="0" lvl="0" indent="-1143000" algn="ctr" defTabSz="914400" rtl="0" eaLnBrk="1" fontAlgn="auto" latinLnBrk="0" hangingPunct="1">
              <a:lnSpc>
                <a:spcPts val="5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lain" startAt="1959"/>
              <a:tabLst/>
              <a:defRPr/>
            </a:pPr>
            <a:r>
              <a:rPr kumimoji="0" lang="es-ES" sz="60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1960  1966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1150516" y="1615161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Jack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Brabham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6023229" y="113562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10" name="Imagen 9" descr="Imagen que contiene pared, interior&#10;&#10;Descripción generada con confianza muy alta">
            <a:extLst>
              <a:ext uri="{FF2B5EF4-FFF2-40B4-BE49-F238E27FC236}">
                <a16:creationId xmlns:a16="http://schemas.microsoft.com/office/drawing/2014/main" id="{CAF42644-2110-48FD-A59F-9B1B81554D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152" b="95495" l="10000" r="90000">
                        <a14:foregroundMark x1="43000" y1="7686" x2="43000" y2="7686"/>
                        <a14:foregroundMark x1="47375" y1="4152" x2="47375" y2="4152"/>
                        <a14:foregroundMark x1="43250" y1="92226" x2="43250" y2="92226"/>
                        <a14:foregroundMark x1="58750" y1="92933" x2="58750" y2="92933"/>
                        <a14:foregroundMark x1="61500" y1="95495" x2="61500" y2="95495"/>
                        <a14:foregroundMark x1="69000" y1="89223" x2="69000" y2="892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7527" y="1875204"/>
            <a:ext cx="3574378" cy="5057745"/>
          </a:xfrm>
          <a:prstGeom prst="rect">
            <a:avLst/>
          </a:prstGeom>
        </p:spPr>
      </p:pic>
      <p:pic>
        <p:nvPicPr>
          <p:cNvPr id="8" name="Imagen 7" descr="Imagen que contiene texto, cortadora de césped&#10;&#10;Descripción generada con confianza alta">
            <a:hlinkClick r:id="" action="ppaction://noaction"/>
            <a:extLst>
              <a:ext uri="{FF2B5EF4-FFF2-40B4-BE49-F238E27FC236}">
                <a16:creationId xmlns:a16="http://schemas.microsoft.com/office/drawing/2014/main" id="{3A17A826-5EDF-4163-94B7-1420CF970F1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967" b="93375" l="313" r="92969">
                        <a14:foregroundMark x1="46875" y1="71325" x2="46875" y2="71325"/>
                        <a14:foregroundMark x1="22188" y1="70497" x2="22188" y2="70497"/>
                        <a14:foregroundMark x1="22188" y1="68323" x2="22188" y2="68323"/>
                        <a14:foregroundMark x1="20156" y1="67702" x2="20156" y2="67702"/>
                        <a14:foregroundMark x1="20156" y1="71946" x2="20156" y2="71946"/>
                        <a14:foregroundMark x1="7969" y1="68737" x2="7969" y2="68737"/>
                        <a14:foregroundMark x1="6094" y1="72567" x2="6094" y2="72567"/>
                        <a14:foregroundMark x1="35938" y1="63665" x2="35938" y2="63665"/>
                        <a14:foregroundMark x1="32031" y1="65839" x2="32031" y2="65839"/>
                        <a14:foregroundMark x1="25938" y1="65217" x2="25938" y2="65217"/>
                        <a14:foregroundMark x1="21094" y1="66460" x2="21094" y2="66460"/>
                        <a14:foregroundMark x1="84531" y1="72774" x2="84531" y2="72774"/>
                        <a14:foregroundMark x1="87813" y1="72774" x2="87813" y2="72774"/>
                        <a14:foregroundMark x1="92969" y1="73499" x2="92969" y2="73499"/>
                        <a14:foregroundMark x1="84531" y1="70911" x2="84531" y2="70911"/>
                        <a14:foregroundMark x1="86563" y1="53727" x2="86563" y2="53727"/>
                        <a14:foregroundMark x1="87813" y1="50104" x2="87813" y2="50104"/>
                        <a14:foregroundMark x1="86250" y1="49482" x2="86250" y2="49482"/>
                        <a14:foregroundMark x1="86250" y1="49275" x2="86250" y2="49275"/>
                        <a14:foregroundMark x1="88125" y1="49689" x2="88125" y2="49689"/>
                        <a14:foregroundMark x1="65313" y1="47930" x2="65313" y2="47930"/>
                        <a14:foregroundMark x1="62187" y1="48240" x2="62187" y2="48240"/>
                        <a14:foregroundMark x1="60938" y1="47723" x2="60938" y2="47723"/>
                        <a14:foregroundMark x1="60625" y1="47308" x2="60625" y2="47308"/>
                        <a14:foregroundMark x1="65313" y1="47930" x2="65313" y2="47930"/>
                        <a14:foregroundMark x1="62813" y1="49068" x2="62813" y2="49068"/>
                        <a14:foregroundMark x1="64688" y1="48033" x2="64688" y2="48033"/>
                        <a14:foregroundMark x1="4844" y1="46894" x2="4844" y2="46894"/>
                        <a14:foregroundMark x1="27500" y1="65010" x2="27500" y2="65010"/>
                        <a14:foregroundMark x1="27969" y1="64493" x2="27969" y2="64493"/>
                        <a14:foregroundMark x1="86875" y1="70497" x2="86875" y2="70497"/>
                        <a14:foregroundMark x1="84688" y1="70497" x2="84688" y2="70497"/>
                        <a14:foregroundMark x1="65625" y1="47930" x2="65625" y2="47930"/>
                        <a14:foregroundMark x1="29219" y1="90683" x2="29219" y2="90683"/>
                        <a14:foregroundMark x1="29219" y1="90890" x2="29219" y2="90890"/>
                        <a14:foregroundMark x1="44219" y1="91304" x2="44219" y2="91304"/>
                        <a14:foregroundMark x1="57969" y1="90476" x2="57969" y2="90476"/>
                        <a14:foregroundMark x1="73125" y1="90062" x2="73125" y2="90062"/>
                        <a14:foregroundMark x1="87500" y1="92961" x2="87500" y2="92961"/>
                        <a14:foregroundMark x1="65313" y1="87474" x2="65313" y2="87474"/>
                        <a14:foregroundMark x1="62500" y1="86646" x2="62500" y2="86646"/>
                        <a14:foregroundMark x1="64063" y1="89130" x2="64063" y2="89130"/>
                        <a14:foregroundMark x1="68281" y1="88095" x2="68281" y2="88095"/>
                        <a14:foregroundMark x1="60313" y1="93375" x2="60313" y2="93375"/>
                        <a14:foregroundMark x1="36875" y1="87888" x2="36875" y2="87888"/>
                        <a14:foregroundMark x1="35313" y1="87888" x2="35313" y2="87888"/>
                        <a14:foregroundMark x1="36875" y1="86439" x2="36875" y2="86439"/>
                        <a14:foregroundMark x1="43281" y1="86646" x2="43281" y2="86646"/>
                        <a14:foregroundMark x1="41094" y1="86439" x2="41094" y2="86439"/>
                        <a14:foregroundMark x1="40313" y1="83023" x2="40313" y2="83023"/>
                        <a14:foregroundMark x1="50000" y1="90269" x2="50000" y2="90269"/>
                        <a14:foregroundMark x1="57969" y1="89545" x2="57969" y2="89545"/>
                        <a14:foregroundMark x1="34219" y1="89545" x2="34219" y2="89545"/>
                        <a14:foregroundMark x1="17969" y1="88095" x2="17969" y2="88095"/>
                        <a14:foregroundMark x1="17656" y1="89130" x2="17656" y2="89130"/>
                        <a14:foregroundMark x1="53594" y1="87060" x2="53594" y2="87060"/>
                        <a14:foregroundMark x1="54531" y1="87060" x2="54531" y2="87060"/>
                        <a14:foregroundMark x1="56406" y1="86232" x2="56406" y2="86232"/>
                        <a14:foregroundMark x1="49375" y1="87888" x2="49375" y2="87888"/>
                        <a14:foregroundMark x1="53125" y1="87681" x2="53125" y2="87681"/>
                        <a14:foregroundMark x1="43281" y1="85611" x2="43281" y2="85611"/>
                        <a14:foregroundMark x1="64375" y1="68323" x2="64375" y2="68323"/>
                        <a14:foregroundMark x1="66094" y1="67288" x2="66094" y2="67288"/>
                        <a14:foregroundMark x1="62813" y1="66874" x2="62813" y2="66874"/>
                        <a14:foregroundMark x1="68906" y1="67081" x2="68906" y2="67081"/>
                        <a14:foregroundMark x1="60938" y1="66874" x2="60938" y2="66874"/>
                        <a14:foregroundMark x1="58594" y1="66667" x2="58594" y2="66667"/>
                        <a14:foregroundMark x1="52812" y1="66460" x2="52812" y2="66460"/>
                        <a14:foregroundMark x1="65313" y1="48654" x2="65313" y2="48654"/>
                        <a14:foregroundMark x1="64375" y1="47516" x2="64375" y2="47516"/>
                        <a14:foregroundMark x1="66406" y1="47516" x2="66406" y2="47516"/>
                        <a14:foregroundMark x1="65625" y1="47516" x2="65625" y2="47516"/>
                        <a14:foregroundMark x1="53594" y1="48240" x2="53594" y2="48240"/>
                        <a14:foregroundMark x1="54219" y1="47101" x2="54219" y2="47101"/>
                        <a14:foregroundMark x1="52812" y1="32919" x2="52812" y2="32919"/>
                        <a14:foregroundMark x1="42344" y1="27640" x2="42344" y2="27640"/>
                        <a14:foregroundMark x1="34375" y1="26501" x2="34375" y2="26501"/>
                        <a14:foregroundMark x1="28281" y1="26915" x2="28281" y2="26915"/>
                        <a14:foregroundMark x1="25313" y1="27226" x2="25313" y2="27226"/>
                        <a14:foregroundMark x1="16094" y1="27847" x2="16094" y2="27847"/>
                        <a14:foregroundMark x1="16406" y1="28261" x2="16406" y2="28261"/>
                        <a14:foregroundMark x1="38750" y1="23602" x2="38750" y2="23602"/>
                        <a14:foregroundMark x1="37188" y1="23810" x2="37188" y2="23810"/>
                        <a14:foregroundMark x1="38438" y1="22050" x2="38438" y2="22050"/>
                        <a14:foregroundMark x1="83594" y1="29089" x2="83594" y2="29089"/>
                        <a14:foregroundMark x1="83281" y1="29089" x2="83281" y2="29089"/>
                        <a14:foregroundMark x1="28594" y1="12319" x2="28594" y2="12319"/>
                        <a14:foregroundMark x1="37188" y1="9938" x2="37188" y2="9938"/>
                        <a14:foregroundMark x1="58281" y1="11077" x2="58281" y2="11077"/>
                        <a14:foregroundMark x1="85313" y1="14700" x2="85313" y2="14700"/>
                        <a14:foregroundMark x1="89063" y1="13975" x2="89063" y2="13975"/>
                        <a14:foregroundMark x1="88125" y1="13147" x2="88125" y2="13147"/>
                        <a14:foregroundMark x1="85000" y1="12112" x2="85000" y2="12112"/>
                        <a14:foregroundMark x1="85625" y1="11284" x2="85625" y2="11284"/>
                        <a14:foregroundMark x1="84688" y1="11284" x2="84688" y2="11284"/>
                        <a14:foregroundMark x1="87188" y1="11491" x2="87188" y2="11491"/>
                        <a14:foregroundMark x1="83281" y1="11284" x2="83281" y2="11284"/>
                        <a14:foregroundMark x1="88125" y1="11905" x2="88125" y2="11905"/>
                        <a14:foregroundMark x1="89688" y1="12319" x2="89688" y2="12319"/>
                        <a14:foregroundMark x1="86563" y1="11284" x2="86563" y2="11284"/>
                        <a14:foregroundMark x1="87500" y1="11284" x2="87500" y2="11284"/>
                        <a14:foregroundMark x1="88125" y1="11491" x2="88125" y2="11491"/>
                        <a14:foregroundMark x1="87188" y1="10663" x2="87188" y2="10663"/>
                        <a14:foregroundMark x1="67031" y1="15321" x2="67031" y2="15321"/>
                        <a14:foregroundMark x1="58281" y1="7246" x2="58281" y2="7246"/>
                        <a14:foregroundMark x1="53594" y1="7660" x2="53594" y2="7660"/>
                        <a14:foregroundMark x1="50625" y1="7246" x2="50625" y2="7246"/>
                        <a14:foregroundMark x1="57656" y1="12526" x2="57656" y2="12526"/>
                        <a14:foregroundMark x1="57656" y1="13354" x2="57656" y2="13354"/>
                        <a14:foregroundMark x1="51563" y1="7867" x2="51563" y2="7867"/>
                        <a14:foregroundMark x1="27813" y1="7660" x2="27813" y2="7660"/>
                        <a14:foregroundMark x1="19844" y1="13561" x2="19844" y2="13561"/>
                        <a14:foregroundMark x1="37813" y1="2070" x2="37813" y2="2070"/>
                        <a14:foregroundMark x1="5781" y1="12526" x2="5781" y2="12526"/>
                        <a14:foregroundMark x1="313" y1="26087" x2="313" y2="26087"/>
                        <a14:backgroundMark x1="0" y1="24431" x2="0" y2="24431"/>
                        <a14:backgroundMark x1="0" y1="26294" x2="0" y2="26294"/>
                        <a14:backgroundMark x1="313" y1="25052" x2="313" y2="25052"/>
                        <a14:backgroundMark x1="313" y1="25673" x2="313" y2="25673"/>
                        <a14:backgroundMark x1="625" y1="25673" x2="625" y2="256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990" b="62424"/>
          <a:stretch/>
        </p:blipFill>
        <p:spPr>
          <a:xfrm>
            <a:off x="12260867" y="3063574"/>
            <a:ext cx="2754680" cy="772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629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0">
        <p:fade/>
        <p:sndAc>
          <p:stSnd>
            <p:snd r:embed="rId2" name="HimnoNacionaldeAustraliaBrabham 055-Eaglenest-1.wav"/>
          </p:stSnd>
        </p:sndAc>
      </p:transition>
    </mc:Choice>
    <mc:Fallback>
      <p:transition spd="slow" advTm="0">
        <p:fade/>
        <p:sndAc>
          <p:stSnd>
            <p:snd r:embed="rId2" name="HimnoNacionaldeAustraliaBrabham 055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419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5000"/>
            <a:lum/>
          </a:blip>
          <a:srcRect/>
          <a:stretch>
            <a:fillRect l="3000" t="12000" r="47000" b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6857999" y="221668"/>
            <a:ext cx="5001493" cy="519355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Jack Brabham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del Mundo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en Automovilismo F1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1 Rectángulo">
            <a:extLst>
              <a:ext uri="{FF2B5EF4-FFF2-40B4-BE49-F238E27FC236}">
                <a16:creationId xmlns:a16="http://schemas.microsoft.com/office/drawing/2014/main" id="{D9F9C9AC-8865-4F64-835D-EAA094AE33C4}"/>
              </a:ext>
            </a:extLst>
          </p:cNvPr>
          <p:cNvSpPr/>
          <p:nvPr/>
        </p:nvSpPr>
        <p:spPr>
          <a:xfrm>
            <a:off x="8354290" y="4488867"/>
            <a:ext cx="2370722" cy="80441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Versión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Completa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D897D6B-C833-4CBE-B425-A7D8728A86D1}"/>
              </a:ext>
            </a:extLst>
          </p:cNvPr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8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649E42CE-9B32-4FDF-A30B-6C7FA6E485B9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15814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6782180" y="4600580"/>
            <a:ext cx="4293332" cy="247790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del Mundo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8" name="1 Rectángulo">
            <a:extLst>
              <a:ext uri="{FF2B5EF4-FFF2-40B4-BE49-F238E27FC236}">
                <a16:creationId xmlns:a16="http://schemas.microsoft.com/office/drawing/2014/main" id="{8A88EDD1-E11F-4548-8356-983521421CEC}"/>
              </a:ext>
            </a:extLst>
          </p:cNvPr>
          <p:cNvSpPr/>
          <p:nvPr/>
        </p:nvSpPr>
        <p:spPr>
          <a:xfrm>
            <a:off x="4391394" y="1996280"/>
            <a:ext cx="2786850" cy="110799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Versión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Completa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9" name="1 Rectángulo">
            <a:extLst>
              <a:ext uri="{FF2B5EF4-FFF2-40B4-BE49-F238E27FC236}">
                <a16:creationId xmlns:a16="http://schemas.microsoft.com/office/drawing/2014/main" id="{FEB1DF46-8179-4D42-B652-2F33DA266333}"/>
              </a:ext>
            </a:extLst>
          </p:cNvPr>
          <p:cNvSpPr/>
          <p:nvPr/>
        </p:nvSpPr>
        <p:spPr>
          <a:xfrm>
            <a:off x="390895" y="738984"/>
            <a:ext cx="4293332" cy="125729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Jack </a:t>
            </a:r>
            <a:r>
              <a:rPr kumimoji="0" lang="es-MX" sz="32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BrabHam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Cocodrilo Dundee Mix-Eaglenest-1.wav"/>
          </p:stSnd>
        </p:sndAc>
      </p:transition>
    </mc:Choice>
    <mc:Fallback xmlns="">
      <p:transition spd="slow" advClick="0" advTm="0">
        <p:fade/>
        <p:sndAc>
          <p:stSnd>
            <p:snd r:embed="rId11" name="Cocodrilo Dundee Mix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4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1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005"/>
                            </p:stCondLst>
                            <p:childTnLst>
                              <p:par>
                                <p:cTn id="56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8" grpId="0"/>
      <p:bldP spid="18" grpId="1"/>
      <p:bldP spid="19" grpId="0"/>
      <p:bldP spid="1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A82BCD59-FE94-4DC8-B65A-8A930AD8BB3A}"/>
              </a:ext>
            </a:extLst>
          </p:cNvPr>
          <p:cNvGrpSpPr/>
          <p:nvPr/>
        </p:nvGrpSpPr>
        <p:grpSpPr>
          <a:xfrm>
            <a:off x="1140646" y="277091"/>
            <a:ext cx="4486199" cy="6234545"/>
            <a:chOff x="1140646" y="277091"/>
            <a:chExt cx="4486199" cy="6234545"/>
          </a:xfrm>
        </p:grpSpPr>
        <p:pic>
          <p:nvPicPr>
            <p:cNvPr id="4" name="Imagen 3" descr="BrabhamJack1966B.jpg">
              <a:extLst>
                <a:ext uri="{FF2B5EF4-FFF2-40B4-BE49-F238E27FC236}">
                  <a16:creationId xmlns:a16="http://schemas.microsoft.com/office/drawing/2014/main" id="{F95E763E-B9C4-4CDB-B71B-C693A66A7E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93272" y="882445"/>
              <a:ext cx="3569199" cy="50367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28558743-9E31-4EE2-AA31-808BBE3778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0646" y="277091"/>
              <a:ext cx="4486199" cy="6234545"/>
            </a:xfrm>
            <a:prstGeom prst="rect">
              <a:avLst/>
            </a:prstGeom>
          </p:spPr>
        </p:pic>
      </p:grpSp>
      <p:sp>
        <p:nvSpPr>
          <p:cNvPr id="6" name="Rectángulo 5">
            <a:extLst>
              <a:ext uri="{FF2B5EF4-FFF2-40B4-BE49-F238E27FC236}">
                <a16:creationId xmlns:a16="http://schemas.microsoft.com/office/drawing/2014/main" id="{B05D80F5-1B8A-459C-B4E9-D227FC910D28}"/>
              </a:ext>
            </a:extLst>
          </p:cNvPr>
          <p:cNvSpPr/>
          <p:nvPr/>
        </p:nvSpPr>
        <p:spPr>
          <a:xfrm>
            <a:off x="5763493" y="1739067"/>
            <a:ext cx="6096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Datos personales</a:t>
            </a:r>
          </a:p>
          <a:p>
            <a:pPr algn="ctr">
              <a:lnSpc>
                <a:spcPts val="2400"/>
              </a:lnSpc>
            </a:pP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Nacionalidad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 Australiana</a:t>
            </a:r>
          </a:p>
          <a:p>
            <a:pPr algn="ctr">
              <a:lnSpc>
                <a:spcPts val="24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Nacimiento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	2 de abril de 1926</a:t>
            </a: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400"/>
              </a:lnSpc>
            </a:pPr>
            <a:r>
              <a:rPr lang="es-ES" sz="24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Hurstville</a:t>
            </a:r>
            <a:endParaRPr lang="es-ES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4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Fallecimiento</a:t>
            </a:r>
          </a:p>
          <a:p>
            <a:pPr algn="ctr">
              <a:lnSpc>
                <a:spcPts val="24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19 de mayo de 2014</a:t>
            </a: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4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(88 años)</a:t>
            </a: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4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Sidney</a:t>
            </a: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275764E-E41E-4AA1-8BD6-3481C218EB9B}"/>
              </a:ext>
            </a:extLst>
          </p:cNvPr>
          <p:cNvSpPr/>
          <p:nvPr/>
        </p:nvSpPr>
        <p:spPr>
          <a:xfrm>
            <a:off x="5162473" y="965568"/>
            <a:ext cx="70295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ES" sz="5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50000"/>
                  </a:srgbClr>
                </a:solidFill>
                <a:latin typeface="CommercialScript BT" panose="03030803040807090C04" pitchFamily="66" charset="2"/>
              </a:rPr>
              <a:t>Jack Brabham</a:t>
            </a:r>
            <a:endParaRPr lang="es-MX" sz="5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rgbClr val="FFC000">
                  <a:lumMod val="50000"/>
                </a:srgb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F5FCA9D-0796-4460-97C1-43500CA47EC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6685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6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4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77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96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60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79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132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96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792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5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645"/>
                            </p:stCondLst>
                            <p:childTnLst>
                              <p:par>
                                <p:cTn id="53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2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>
            <a:extLst>
              <a:ext uri="{FF2B5EF4-FFF2-40B4-BE49-F238E27FC236}">
                <a16:creationId xmlns:a16="http://schemas.microsoft.com/office/drawing/2014/main" id="{1172876F-0C2C-4539-9604-919A81B6E21B}"/>
              </a:ext>
            </a:extLst>
          </p:cNvPr>
          <p:cNvGrpSpPr/>
          <p:nvPr/>
        </p:nvGrpSpPr>
        <p:grpSpPr>
          <a:xfrm>
            <a:off x="6899564" y="263236"/>
            <a:ext cx="4705495" cy="6291821"/>
            <a:chOff x="6899564" y="263236"/>
            <a:chExt cx="4705495" cy="6291821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5875D52F-065B-4012-84AE-3C8F5E4A31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9564" y="263236"/>
              <a:ext cx="4705495" cy="6291821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AF83C5E9-2432-4632-A63F-6859DA6BD1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4267" y="900545"/>
              <a:ext cx="3795054" cy="5001491"/>
            </a:xfrm>
            <a:prstGeom prst="rect">
              <a:avLst/>
            </a:prstGeom>
          </p:spPr>
        </p:pic>
      </p:grpSp>
      <p:sp>
        <p:nvSpPr>
          <p:cNvPr id="4" name="Rectángulo 3">
            <a:extLst>
              <a:ext uri="{FF2B5EF4-FFF2-40B4-BE49-F238E27FC236}">
                <a16:creationId xmlns:a16="http://schemas.microsoft.com/office/drawing/2014/main" id="{8785F5C7-081F-4A15-A3F0-634555C13325}"/>
              </a:ext>
            </a:extLst>
          </p:cNvPr>
          <p:cNvSpPr/>
          <p:nvPr/>
        </p:nvSpPr>
        <p:spPr>
          <a:xfrm>
            <a:off x="1482436" y="1281867"/>
            <a:ext cx="5636424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Carrera deportiva</a:t>
            </a:r>
            <a:endParaRPr lang="es-MX" sz="32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Palmarés general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Competiciones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Fórmula 1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Años en activo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1955 – 1970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Equipos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Cooper, Maserati, Lotus y Brabham</a:t>
            </a: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F8484B-5ACF-4B30-9F3F-B56D358B7AA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2179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870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8785F5C7-081F-4A15-A3F0-634555C13325}"/>
              </a:ext>
            </a:extLst>
          </p:cNvPr>
          <p:cNvSpPr/>
          <p:nvPr/>
        </p:nvSpPr>
        <p:spPr>
          <a:xfrm>
            <a:off x="5347847" y="505998"/>
            <a:ext cx="6096000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Carreras comenzadas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128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Campeonatos mundiales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3 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(1959, 1960 y 1966)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Podios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31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Poles</a:t>
            </a:r>
            <a:endParaRPr lang="es-MX" sz="32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13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Vueltas rápidas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12</a:t>
            </a: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1BDA9F46-9EE4-4D92-A44C-A60F43C5EAFF}"/>
              </a:ext>
            </a:extLst>
          </p:cNvPr>
          <p:cNvGrpSpPr/>
          <p:nvPr/>
        </p:nvGrpSpPr>
        <p:grpSpPr>
          <a:xfrm>
            <a:off x="623456" y="290946"/>
            <a:ext cx="4892550" cy="6234545"/>
            <a:chOff x="623456" y="346364"/>
            <a:chExt cx="4892550" cy="6234545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0736C4C7-C6B6-4DB9-BD3A-65EA118B24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456" y="346364"/>
              <a:ext cx="4892550" cy="6234545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5C79C373-A2AA-49E4-A17B-BCCC45C15D0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1893" y="928249"/>
              <a:ext cx="3973313" cy="5029510"/>
            </a:xfrm>
            <a:prstGeom prst="rect">
              <a:avLst/>
            </a:prstGeom>
          </p:spPr>
        </p:pic>
      </p:grpSp>
      <p:sp>
        <p:nvSpPr>
          <p:cNvPr id="5" name="CuadroTexto 4">
            <a:extLst>
              <a:ext uri="{FF2B5EF4-FFF2-40B4-BE49-F238E27FC236}">
                <a16:creationId xmlns:a16="http://schemas.microsoft.com/office/drawing/2014/main" id="{41E53D5A-89C6-4B5C-8F79-670E9FB4C35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3794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515"/>
                            </p:stCondLst>
                            <p:childTnLst>
                              <p:par>
                                <p:cTn id="43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>
            <a:extLst>
              <a:ext uri="{FF2B5EF4-FFF2-40B4-BE49-F238E27FC236}">
                <a16:creationId xmlns:a16="http://schemas.microsoft.com/office/drawing/2014/main" id="{D580963D-8A36-4F5C-A118-097EEFDB64FA}"/>
              </a:ext>
            </a:extLst>
          </p:cNvPr>
          <p:cNvGrpSpPr/>
          <p:nvPr/>
        </p:nvGrpSpPr>
        <p:grpSpPr>
          <a:xfrm>
            <a:off x="6677892" y="318655"/>
            <a:ext cx="4920262" cy="6289963"/>
            <a:chOff x="6677892" y="318655"/>
            <a:chExt cx="4920262" cy="6289963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3897F443-A553-43C1-BEBF-6DE696835C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7892" y="318655"/>
              <a:ext cx="4920262" cy="6289963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825208B7-F84D-429D-B1CF-098D464274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8945" y="942109"/>
              <a:ext cx="3936429" cy="5070764"/>
            </a:xfrm>
            <a:prstGeom prst="rect">
              <a:avLst/>
            </a:prstGeom>
          </p:spPr>
        </p:pic>
      </p:grpSp>
      <p:sp>
        <p:nvSpPr>
          <p:cNvPr id="4" name="Rectángulo 3">
            <a:extLst>
              <a:ext uri="{FF2B5EF4-FFF2-40B4-BE49-F238E27FC236}">
                <a16:creationId xmlns:a16="http://schemas.microsoft.com/office/drawing/2014/main" id="{8785F5C7-081F-4A15-A3F0-634555C13325}"/>
              </a:ext>
            </a:extLst>
          </p:cNvPr>
          <p:cNvSpPr/>
          <p:nvPr/>
        </p:nvSpPr>
        <p:spPr>
          <a:xfrm>
            <a:off x="775853" y="505991"/>
            <a:ext cx="6096000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Primera carrera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Gran Premio de Gran Bretaña  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1955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Primera victoria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Gran Premio de Mónaco 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1959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Última victoria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Gran Premio de Sudáfrica  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1970</a:t>
            </a:r>
          </a:p>
          <a:p>
            <a:pPr algn="ctr">
              <a:lnSpc>
                <a:spcPts val="3000"/>
              </a:lnSpc>
            </a:pP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3000"/>
              </a:lnSpc>
            </a:pPr>
            <a:r>
              <a:rPr lang="es-ES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Última carrera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Gran Premio de México </a:t>
            </a:r>
          </a:p>
          <a:p>
            <a:pPr algn="ctr">
              <a:lnSpc>
                <a:spcPts val="3000"/>
              </a:lnSpc>
            </a:pP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1970</a:t>
            </a:r>
            <a:r>
              <a:rPr 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 </a:t>
            </a:r>
            <a:r>
              <a:rPr lang="es-ES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CommercialScript BT" panose="03030803040807090C04" pitchFamily="66" charset="2"/>
              </a:rPr>
              <a:t> </a:t>
            </a:r>
            <a:endParaRPr 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74E4BD3-97C2-4166-93FB-CC7650688C9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0539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4495"/>
                            </p:stCondLst>
                            <p:childTnLst>
                              <p:par>
                                <p:cTn id="46" presetID="1" presetClass="entr" presetSubtype="0" fill="hold" grpId="0" nodeType="afterEffect" nodePh="1">
                                  <p:stCondLst>
                                    <p:cond delay="175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BE7111B7-C121-42A1-B7BE-C5E9EFD3CE6D}"/>
              </a:ext>
            </a:extLst>
          </p:cNvPr>
          <p:cNvSpPr/>
          <p:nvPr/>
        </p:nvSpPr>
        <p:spPr>
          <a:xfrm>
            <a:off x="1057565" y="424263"/>
            <a:ext cx="10159999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ES" altLang="es-MX" sz="40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Sir Jack Brabham</a:t>
            </a:r>
          </a:p>
          <a:p>
            <a:pPr lvl="0" algn="ctr">
              <a:lnSpc>
                <a:spcPts val="2200"/>
              </a:lnSpc>
            </a:pPr>
            <a:endParaRPr lang="es-ES" alt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rgbClr val="FFC000">
                  <a:lumMod val="75000"/>
                </a:srgb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ES" alt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Piloto y dueño del equipo del automovilismo australiano.</a:t>
            </a: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5D62EF6-04CB-40F4-A5AF-D0AFECDD9A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565" y="1539019"/>
            <a:ext cx="10160000" cy="5054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312D11C-0DAF-4160-B78D-1F7928187E5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8107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42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CDCF8946-27DC-4BC5-859C-20E1C8BDFAB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19"/>
          <a:stretch/>
        </p:blipFill>
        <p:spPr>
          <a:xfrm>
            <a:off x="329918" y="1084563"/>
            <a:ext cx="7620000" cy="47204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D8DA1275-A5A1-4981-9CCF-E3E15811E72C}"/>
              </a:ext>
            </a:extLst>
          </p:cNvPr>
          <p:cNvSpPr/>
          <p:nvPr/>
        </p:nvSpPr>
        <p:spPr>
          <a:xfrm>
            <a:off x="7977627" y="1657310"/>
            <a:ext cx="4200523" cy="3566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Fue campeón de pilotos de Fórmula 1 </a:t>
            </a:r>
          </a:p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 1959, 1960 y 1966, </a:t>
            </a:r>
          </a:p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subcampeón en 1967 </a:t>
            </a:r>
          </a:p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quinto en 1970, </a:t>
            </a:r>
          </a:p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logrando un total de </a:t>
            </a:r>
          </a:p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14victorias, </a:t>
            </a:r>
          </a:p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31 podios </a:t>
            </a:r>
          </a:p>
          <a:p>
            <a:pPr lvl="0" algn="ctr">
              <a:lnSpc>
                <a:spcPts val="30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y 13 pole positions.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2466173-AA8D-44F3-A85D-5EAEDE0E5F5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8687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87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D8DA1275-A5A1-4981-9CCF-E3E15811E72C}"/>
              </a:ext>
            </a:extLst>
          </p:cNvPr>
          <p:cNvSpPr/>
          <p:nvPr/>
        </p:nvSpPr>
        <p:spPr>
          <a:xfrm>
            <a:off x="1704102" y="50192"/>
            <a:ext cx="8880770" cy="2117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600"/>
              </a:lnSpc>
            </a:pPr>
            <a:r>
              <a:rPr lang="es-ES" altLang="es-MX" sz="28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Brabham</a:t>
            </a: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también disputó con frecuencia la Tasman Series, </a:t>
            </a:r>
          </a:p>
          <a:p>
            <a:pPr lvl="0" algn="ctr">
              <a:lnSpc>
                <a:spcPts val="26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resultando subcampeón en 1964 y 1967, </a:t>
            </a:r>
          </a:p>
          <a:p>
            <a:pPr lvl="0" algn="ctr">
              <a:lnSpc>
                <a:spcPts val="26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tercero en 1965, </a:t>
            </a:r>
          </a:p>
          <a:p>
            <a:pPr lvl="0" algn="ctr">
              <a:lnSpc>
                <a:spcPts val="26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frente a pilotos como… </a:t>
            </a:r>
          </a:p>
          <a:p>
            <a:pPr lvl="0" algn="ctr">
              <a:lnSpc>
                <a:spcPts val="26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Jim Clark, </a:t>
            </a:r>
          </a:p>
          <a:p>
            <a:pPr lvl="0">
              <a:lnSpc>
                <a:spcPts val="2600"/>
              </a:lnSpc>
            </a:pP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Jackie Stewart,               Bruce McLaren      y…     Denny </a:t>
            </a:r>
            <a:r>
              <a:rPr lang="es-ES" altLang="es-MX" sz="28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Hulme</a:t>
            </a:r>
            <a:r>
              <a:rPr lang="es-ES" alt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7B5C18E-2AC3-4DC1-BB16-245EBB953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794" y="2244435"/>
            <a:ext cx="8645236" cy="4322618"/>
          </a:xfrm>
          <a:prstGeom prst="rect">
            <a:avLst/>
          </a:prstGeom>
          <a:ln w="127000" cap="rnd">
            <a:solidFill>
              <a:schemeClr val="accent6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E3798D4-DD5F-4926-87BE-065601258A8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6736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27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15CCDAB-BAF0-4E5F-932D-7E82516FE7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752" y="1177832"/>
            <a:ext cx="7323257" cy="541921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EBACCE9E-5AEA-4135-9E7C-CFB116595A54}"/>
              </a:ext>
            </a:extLst>
          </p:cNvPr>
          <p:cNvSpPr/>
          <p:nvPr/>
        </p:nvSpPr>
        <p:spPr>
          <a:xfrm>
            <a:off x="357628" y="271853"/>
            <a:ext cx="11501861" cy="843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1961 llegó noveno en las 500 Millas de Indianápolis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con un Cooper de motor central trasero y apenas 270 CV.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65D33D2-7127-4F8C-AD3D-FA40305B2A09}"/>
              </a:ext>
            </a:extLst>
          </p:cNvPr>
          <p:cNvSpPr/>
          <p:nvPr/>
        </p:nvSpPr>
        <p:spPr>
          <a:xfrm>
            <a:off x="5" y="1809711"/>
            <a:ext cx="263235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El australiano corrió en 1958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para David Brown en el Campeonato Mundial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Resistencia,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triunfando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los 1000 km.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Nürburgring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4D90B5C-5BD2-4BFB-B072-90740CB75091}"/>
              </a:ext>
            </a:extLst>
          </p:cNvPr>
          <p:cNvSpPr/>
          <p:nvPr/>
        </p:nvSpPr>
        <p:spPr>
          <a:xfrm>
            <a:off x="9809009" y="1241662"/>
            <a:ext cx="2388780" cy="4411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1970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fue piloto oficial de Matra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el Campeonato Mundial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Resistencia, donde obtuvo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una victoria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clase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los 1000 km.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Monza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4288CADC-47B5-4CC6-85F0-2CD3C42B13D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6085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38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107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6100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B9208F1-0E18-4BD1-B3A1-B3F6652699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311" y="572833"/>
            <a:ext cx="8188036" cy="57386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CFB89EB-87B5-4473-B736-8339DD687F5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FF0BE730-1303-411F-A6D7-8F8631FAA07D}"/>
              </a:ext>
            </a:extLst>
          </p:cNvPr>
          <p:cNvSpPr/>
          <p:nvPr/>
        </p:nvSpPr>
        <p:spPr>
          <a:xfrm>
            <a:off x="4" y="2682559"/>
            <a:ext cx="3685307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Años más tarde disputó los 1000 km.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Bathurst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arribando sexto en 1978.</a:t>
            </a:r>
          </a:p>
        </p:txBody>
      </p:sp>
    </p:spTree>
    <p:extLst>
      <p:ext uri="{BB962C8B-B14F-4D97-AF65-F5344CB8AC3E}">
        <p14:creationId xmlns:p14="http://schemas.microsoft.com/office/powerpoint/2010/main" val="1303847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05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1638843-579C-44F8-9406-0953682674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97" y="554181"/>
            <a:ext cx="6573535" cy="57682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65D33D2-7127-4F8C-AD3D-FA40305B2A09}"/>
              </a:ext>
            </a:extLst>
          </p:cNvPr>
          <p:cNvSpPr/>
          <p:nvPr/>
        </p:nvSpPr>
        <p:spPr>
          <a:xfrm>
            <a:off x="6899562" y="2128383"/>
            <a:ext cx="5285957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Asimismo, el australiano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fundó el equipo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Brabham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Racing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Organisation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el fabricante de automóviles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carreras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Motor Racing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Developments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junto a Ron Tauranac.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063FC1E-165B-4021-B6CC-8105E5BE9C3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3472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67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AA6BEB47-1A99-4F01-A171-EE3B2C44247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22" b="3235"/>
          <a:stretch/>
        </p:blipFill>
        <p:spPr>
          <a:xfrm>
            <a:off x="2683455" y="732564"/>
            <a:ext cx="9286876" cy="56772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CDB21ADC-6353-4BEB-A3E6-565F5F06174A}"/>
              </a:ext>
            </a:extLst>
          </p:cNvPr>
          <p:cNvSpPr/>
          <p:nvPr/>
        </p:nvSpPr>
        <p:spPr>
          <a:xfrm>
            <a:off x="19" y="2269439"/>
            <a:ext cx="2660074" cy="23788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El piloto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corrió en la Fórmula 1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para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su propio equipo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partir de 1962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hasta su retiro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1970.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6F0016B-A108-45CB-B89F-426AB175C1D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7510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77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D98386E2-CE1D-4967-9E85-2F5929D001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336" b="98069" l="9794" r="89691">
                        <a14:foregroundMark x1="44845" y1="8108" x2="44845" y2="8108"/>
                        <a14:foregroundMark x1="41237" y1="79923" x2="41237" y2="79923"/>
                        <a14:foregroundMark x1="38660" y1="94208" x2="38660" y2="94208"/>
                        <a14:foregroundMark x1="39175" y1="96911" x2="39175" y2="96911"/>
                        <a14:foregroundMark x1="71134" y1="98069" x2="71134" y2="980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16" y="-82634"/>
            <a:ext cx="5043113" cy="6732816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4D5822C-655F-44AA-9A3C-B67378A294D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FA21872-6921-42B1-82EC-E48B7622CBAA}"/>
              </a:ext>
            </a:extLst>
          </p:cNvPr>
          <p:cNvSpPr/>
          <p:nvPr/>
        </p:nvSpPr>
        <p:spPr>
          <a:xfrm>
            <a:off x="5805050" y="3031435"/>
            <a:ext cx="5583382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Más tarde fundó el fabricante de motores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Judd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 junto  a John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Judd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9870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13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uiExpan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2A4FE24-E119-43DF-8137-E58AB0F074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018" y="708240"/>
            <a:ext cx="8887451" cy="5621313"/>
          </a:xfrm>
          <a:prstGeom prst="rect">
            <a:avLst/>
          </a:prstGeom>
          <a:ln w="127000" cap="rnd">
            <a:solidFill>
              <a:schemeClr val="accent4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B204B76-9E92-4E9A-9CF5-FAAC9212658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3684517-B107-4CC2-A5EA-20F630A02A33}"/>
              </a:ext>
            </a:extLst>
          </p:cNvPr>
          <p:cNvSpPr/>
          <p:nvPr/>
        </p:nvSpPr>
        <p:spPr>
          <a:xfrm>
            <a:off x="14" y="2698917"/>
            <a:ext cx="2854022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Sus tres hijos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Geoff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, Gary y David, también son corredores de coches.</a:t>
            </a:r>
          </a:p>
        </p:txBody>
      </p:sp>
    </p:spTree>
    <p:extLst>
      <p:ext uri="{BB962C8B-B14F-4D97-AF65-F5344CB8AC3E}">
        <p14:creationId xmlns:p14="http://schemas.microsoft.com/office/powerpoint/2010/main" val="3901618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70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24B2EE3B-7B9F-4CA3-B1D8-2C829A07B101}"/>
              </a:ext>
            </a:extLst>
          </p:cNvPr>
          <p:cNvSpPr/>
          <p:nvPr/>
        </p:nvSpPr>
        <p:spPr>
          <a:xfrm>
            <a:off x="8409711" y="2685069"/>
            <a:ext cx="3782274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 su vez, fue el abuelo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del también joven piloto 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Matthew Brabham,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hijo de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Geoff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07C3FC7-184F-43C3-AD52-F75BF0622F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3"/>
          <a:stretch/>
        </p:blipFill>
        <p:spPr>
          <a:xfrm>
            <a:off x="374078" y="429488"/>
            <a:ext cx="8084119" cy="60276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F048F5E-04DB-46A4-A6B0-34CBCBBE775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9303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62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F4CAB25-68DE-45AE-ACB1-DB4247A7D7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448" b="89988" l="8250" r="93125">
                        <a14:foregroundMark x1="32125" y1="38462" x2="32125" y2="38462"/>
                        <a14:foregroundMark x1="54250" y1="44200" x2="54250" y2="44200"/>
                        <a14:foregroundMark x1="73375" y1="47619" x2="73375" y2="47619"/>
                        <a14:foregroundMark x1="85000" y1="50183" x2="85000" y2="50183"/>
                        <a14:foregroundMark x1="91875" y1="52869" x2="91875" y2="52869"/>
                        <a14:foregroundMark x1="92375" y1="56777" x2="92375" y2="56777"/>
                        <a14:foregroundMark x1="91875" y1="52137" x2="91875" y2="52137"/>
                        <a14:foregroundMark x1="93125" y1="50916" x2="93125" y2="50916"/>
                        <a14:foregroundMark x1="84750" y1="38462" x2="84750" y2="38462"/>
                        <a14:foregroundMark x1="70250" y1="19170" x2="70250" y2="19170"/>
                        <a14:foregroundMark x1="51250" y1="18315" x2="51250" y2="18315"/>
                        <a14:foregroundMark x1="41750" y1="41148" x2="41750" y2="41148"/>
                        <a14:foregroundMark x1="39500" y1="28327" x2="39500" y2="28327"/>
                        <a14:foregroundMark x1="88625" y1="38462" x2="88625" y2="38462"/>
                        <a14:foregroundMark x1="64375" y1="13675" x2="64375" y2="13675"/>
                        <a14:foregroundMark x1="61875" y1="18315" x2="61875" y2="18315"/>
                        <a14:foregroundMark x1="35000" y1="19414" x2="35000" y2="19414"/>
                        <a14:foregroundMark x1="80375" y1="20147" x2="80375" y2="20147"/>
                        <a14:foregroundMark x1="55500" y1="37241" x2="55500" y2="37241"/>
                        <a14:foregroundMark x1="55000" y1="45421" x2="55000" y2="45421"/>
                        <a14:foregroundMark x1="43875" y1="42002" x2="43875" y2="42002"/>
                        <a14:foregroundMark x1="8250" y1="46154" x2="8250" y2="46154"/>
                        <a14:foregroundMark x1="74875" y1="24542" x2="74875" y2="24542"/>
                        <a14:foregroundMark x1="66000" y1="31013" x2="66000" y2="31013"/>
                        <a14:foregroundMark x1="59875" y1="7448" x2="59875" y2="7448"/>
                        <a14:foregroundMark x1="44875" y1="40415" x2="44875" y2="40415"/>
                        <a14:foregroundMark x1="36500" y1="40904" x2="36500" y2="409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390" y="332507"/>
            <a:ext cx="5631102" cy="5764841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4D5822C-655F-44AA-9A3C-B67378A294D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3A502C2-BE2A-44CD-BF05-44A6C6722A7D}"/>
              </a:ext>
            </a:extLst>
          </p:cNvPr>
          <p:cNvSpPr/>
          <p:nvPr/>
        </p:nvSpPr>
        <p:spPr>
          <a:xfrm>
            <a:off x="16" y="2671225"/>
            <a:ext cx="6857984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Nacido en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Hurstville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Brabham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fue un australiano de segunda generación,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hijo de un almacenero del suburbio de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Hurstville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, 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Nueva Gales del Sur, en Sídney. </a:t>
            </a:r>
          </a:p>
        </p:txBody>
      </p:sp>
    </p:spTree>
    <p:extLst>
      <p:ext uri="{BB962C8B-B14F-4D97-AF65-F5344CB8AC3E}">
        <p14:creationId xmlns:p14="http://schemas.microsoft.com/office/powerpoint/2010/main" val="2261406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98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179" y="4918368"/>
            <a:ext cx="11538231" cy="1897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Dejó la escuela a la edad de 15 años, para trabajar en un garaje.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puso al volante por primera vez a la edad de 12 años.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ES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Creó un negocio de reparación de motores en 1946 y comenzó a correr.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A2FE83F-4F05-4021-8D45-6D053E74EA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486" y="193964"/>
            <a:ext cx="8383541" cy="47157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ACE3E92-C6E0-4B44-A69C-6506628D845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5263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015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11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8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7C288CE-9440-46FF-B24F-5695E9BBB9C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3" r="-18991" b="-18990"/>
          <a:stretch/>
        </p:blipFill>
        <p:spPr>
          <a:xfrm>
            <a:off x="343982" y="581887"/>
            <a:ext cx="5294818" cy="6859968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0C678E02-1646-4350-8876-702B82387AC2}"/>
              </a:ext>
            </a:extLst>
          </p:cNvPr>
          <p:cNvSpPr/>
          <p:nvPr/>
        </p:nvSpPr>
        <p:spPr>
          <a:xfrm>
            <a:off x="4765964" y="2487333"/>
            <a:ext cx="7439895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Fue campeón en Nueva Gales del Sur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y al mismo tiempo,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fundó junto con Ron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Tauranac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una asociación deportiva que llevará más adelante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para el equipo 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Brabham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  <a:endParaRPr lang="es-MX" sz="2600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5A34E39-6151-49B1-96F6-2F8B804939B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7849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98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0575CB7-9D1D-457F-BB52-8166C62218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278" y="533405"/>
            <a:ext cx="5798122" cy="57981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84F5F7F-E803-457A-B8D7-6EE7D6F041C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3BDDC47-5586-4333-A6D1-7682E3C2BD61}"/>
              </a:ext>
            </a:extLst>
          </p:cNvPr>
          <p:cNvSpPr/>
          <p:nvPr/>
        </p:nvSpPr>
        <p:spPr>
          <a:xfrm>
            <a:off x="3" y="2847551"/>
            <a:ext cx="609599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Construyó el Cooper-Bristol,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antes de que la publicidad fuera prohibida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 Australia.</a:t>
            </a:r>
            <a:endParaRPr lang="es-MX" sz="2600" dirty="0"/>
          </a:p>
        </p:txBody>
      </p:sp>
    </p:spTree>
    <p:extLst>
      <p:ext uri="{BB962C8B-B14F-4D97-AF65-F5344CB8AC3E}">
        <p14:creationId xmlns:p14="http://schemas.microsoft.com/office/powerpoint/2010/main" val="4076900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54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C452F00-450C-481C-B92D-DAAD19EF56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74" y="527907"/>
            <a:ext cx="7703946" cy="50728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C7F39E0-B4F9-43E9-87EA-84E2F642D48F}"/>
              </a:ext>
            </a:extLst>
          </p:cNvPr>
          <p:cNvSpPr/>
          <p:nvPr/>
        </p:nvSpPr>
        <p:spPr>
          <a:xfrm>
            <a:off x="8007915" y="2673752"/>
            <a:ext cx="4184074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1954, impresionó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durante el Gran Premio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Nueva Zelanda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Ardmore.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D9E1BB9-8448-4E26-9420-CA8597267DB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1570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3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1C1FAEE-F03C-4F89-B29D-AED40E620B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256" y="706579"/>
            <a:ext cx="7298135" cy="48441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C0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9EBC674-6323-4B0B-AA2D-304928AA86F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89677AC-40B3-4CF2-A5CF-F20BE02B3E43}"/>
              </a:ext>
            </a:extLst>
          </p:cNvPr>
          <p:cNvSpPr/>
          <p:nvPr/>
        </p:nvSpPr>
        <p:spPr>
          <a:xfrm>
            <a:off x="0" y="6234374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Se asoció con John Cooper para participar en el Campeonato Mundial de Fórmula 1.</a:t>
            </a:r>
          </a:p>
        </p:txBody>
      </p:sp>
    </p:spTree>
    <p:extLst>
      <p:ext uri="{BB962C8B-B14F-4D97-AF65-F5344CB8AC3E}">
        <p14:creationId xmlns:p14="http://schemas.microsoft.com/office/powerpoint/2010/main" val="3283642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74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1716" y="2854038"/>
            <a:ext cx="5390284" cy="1169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1955, corrió en GP de Gran Bretaña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un Cooper-Bristol,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abandonando después de 30 vueltas.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C4C5E6E-5341-4D5E-9728-25CBCA0238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73" y="1286750"/>
            <a:ext cx="6465743" cy="43104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22C834B-8C62-435F-990A-8E6FF236DAB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13465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23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CBC8F87-E3F8-4C2F-8CA5-D54D22C269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276" y="568037"/>
            <a:ext cx="4057818" cy="5735781"/>
          </a:xfrm>
          <a:prstGeom prst="ellipse">
            <a:avLst/>
          </a:prstGeom>
          <a:ln w="1270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6F8A52B-EEFE-45A0-A0D0-7722C6B209D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BCD0887E-0DC5-484D-9E79-3E142B71A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860" y="3020301"/>
            <a:ext cx="6817295" cy="81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Jack también corrió con Cooper en la Fórmula 2,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donde ganó 13 carreras desde 1957 hasta 1960.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341963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89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6958D59-FFB9-40C3-B7EC-56BA63A49A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94" y="568037"/>
            <a:ext cx="4351283" cy="5735781"/>
          </a:xfrm>
          <a:prstGeom prst="ellipse">
            <a:avLst/>
          </a:prstGeom>
          <a:ln w="1270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6F8A52B-EEFE-45A0-A0D0-7722C6B209D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DCDA03E0-96D3-4F69-93B0-B35D8A83A9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7745" y="3034143"/>
            <a:ext cx="7024255" cy="81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Mientras tanto, correría en 1956,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una carrera con Maserati.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604465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9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317C964-3C7D-4419-B252-392DD81A81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901" y="432975"/>
            <a:ext cx="9833859" cy="60232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BBE44846-07E2-4CB9-9E79-3454C23AA341}"/>
              </a:ext>
            </a:extLst>
          </p:cNvPr>
          <p:cNvSpPr/>
          <p:nvPr/>
        </p:nvSpPr>
        <p:spPr>
          <a:xfrm>
            <a:off x="0" y="2532670"/>
            <a:ext cx="2023901" cy="1806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1957,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corrió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cuatro carreras y terminó cuarto en Mónaco.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79CAB5A-A902-4693-867D-4344F68FE36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5719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78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80A80A6-5A15-450E-ABAD-C5C42DDC50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01" y="554183"/>
            <a:ext cx="8506563" cy="560369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4557C45-A402-402B-AC04-9C3C83DE647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DD6B219-00B6-49D6-B60E-8E96AF7EDCE0}"/>
              </a:ext>
            </a:extLst>
          </p:cNvPr>
          <p:cNvSpPr/>
          <p:nvPr/>
        </p:nvSpPr>
        <p:spPr>
          <a:xfrm>
            <a:off x="8922310" y="2852576"/>
            <a:ext cx="326968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Fue en 1958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donde su carrera realmente comenzó</a:t>
            </a:r>
          </a:p>
        </p:txBody>
      </p:sp>
    </p:spTree>
    <p:extLst>
      <p:ext uri="{BB962C8B-B14F-4D97-AF65-F5344CB8AC3E}">
        <p14:creationId xmlns:p14="http://schemas.microsoft.com/office/powerpoint/2010/main" val="1761191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2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2D4D978-8FDC-4841-A7C2-84B83E7977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680" y="581025"/>
            <a:ext cx="8594229" cy="57366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B183AA8A-71BE-40E6-92F2-9000C799BCE9}"/>
              </a:ext>
            </a:extLst>
          </p:cNvPr>
          <p:cNvSpPr/>
          <p:nvPr/>
        </p:nvSpPr>
        <p:spPr>
          <a:xfrm>
            <a:off x="0" y="2312257"/>
            <a:ext cx="32696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Disputó la primera temporada completa, obteniendo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el 4 º lugar en Mónaco,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3 vueltas detrás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del ganador.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C433E1A-169A-42E1-BC56-C0340E64F0A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5136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4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03A9BE2-6D61-4407-9F9C-AFB77291DA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9491" y="-885397"/>
            <a:ext cx="6525491" cy="87118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0F764A4-1162-425B-8DED-9983FAED825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F47B1A13-A443-4EF3-A74D-3D42DDD0C3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4926" y="2854910"/>
            <a:ext cx="7077072" cy="1169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1959,conduciendo el coche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 Cooper-Coventry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Climax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 de 2,5 litros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era el más competitivo.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00315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46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4" y="2673068"/>
            <a:ext cx="4221513" cy="15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Consiguió su primera victoria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circuito de Mónaco,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luego ganó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 GP de Gran Bretaña.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AF951D4B-386D-4195-AFE6-1D69E44777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613" y="1161224"/>
            <a:ext cx="7620000" cy="457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DA042F9-5695-4B26-AED8-17F4EA94E3B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6397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4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B8BAAB3-442C-44B3-9312-0428F06E38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55" y="831276"/>
            <a:ext cx="5720240" cy="57488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90E5ABA-F396-4584-807F-4D17C26EEBA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347CF71-D108-4049-8D94-BCFC520D9B7F}"/>
              </a:ext>
            </a:extLst>
          </p:cNvPr>
          <p:cNvSpPr/>
          <p:nvPr/>
        </p:nvSpPr>
        <p:spPr>
          <a:xfrm>
            <a:off x="332509" y="232810"/>
            <a:ext cx="115269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Su consistencia le abrió las puertas del mundo sagrado.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D97A92B-71AA-49DA-8B01-9DA884E2E2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219" y="845130"/>
            <a:ext cx="4970736" cy="57349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09216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44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7BA5A9FA-62F4-4800-BA5E-D6B81F36EE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16" y="982696"/>
            <a:ext cx="7971428" cy="49757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7140" y="2147459"/>
            <a:ext cx="3879246" cy="2605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temporada 1960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fue aún mejor a pesar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un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dificil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comienzo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temporada,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pues cinco victorias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manera consecutiva,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haciendo inclusive un doblete.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D299168-A9C1-4E7C-B3C6-C82206C30CA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9380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75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5" y="2660096"/>
            <a:ext cx="7061390" cy="15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Llevó el Cooper con que ganó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Campeonato Mundial en 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Indianapolis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Motor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Speedway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 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una prueba después de la temporada de 1960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C048F09-B766-40E4-ACDB-9D57B5FE37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815" y="568037"/>
            <a:ext cx="4536522" cy="57557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ADB96C2-4B06-431B-BABC-31B49C89350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6585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45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0797595-0974-4B0D-A753-408C4BFA5F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858" y="568035"/>
            <a:ext cx="8561960" cy="574963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34B7D70-F1DE-4735-ACD5-CD089FA944A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0367451A-53C3-4CA6-987F-0A84FDAE6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20817" y="1939652"/>
            <a:ext cx="2071177" cy="2964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Entró a la famosa carrera de 500 Millas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una versión modificada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auto Fórmula 1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1961.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777555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77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765F242-ECEF-48D8-B710-FCB651E2A4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498" y="568036"/>
            <a:ext cx="4388890" cy="57496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" y="2673922"/>
            <a:ext cx="6664036" cy="15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 "divertido" auto pequeño de Europa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era la burla de los otros equipos,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llegó tan arriba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tercer lugar y finalizó noveno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F7421A8-2342-426F-8C70-DD6888E4A3D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7154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45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13CE3B3-C566-43AA-B4B0-BB5B330545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49" y="415633"/>
            <a:ext cx="11538068" cy="480752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DB08924-8CBB-4705-B0D8-1AA0BEEB5E2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14F7FEE5-017B-43D2-8733-AA961F7C00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652650"/>
            <a:ext cx="12192000" cy="82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esto, Brabham y su director de equipo John Cooper habían demostrado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los días de bólidos con motor delantero estaban contados.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730547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91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4886" y="2299867"/>
            <a:ext cx="5407107" cy="224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última carrera, se las arregló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hacerse con el cuarto lugar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Riverside,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empujando su coche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después de quedarse sin combustible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última vuelta.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EC6D32D-DD1C-4CFE-B2F0-CFC6AD69DB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99" y="1220505"/>
            <a:ext cx="6456218" cy="44467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A8AB93F-FA1F-4A04-A036-18B1DAED780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3737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33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B766993-5A07-4BA0-BA6C-5365160ACD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414" y="548070"/>
            <a:ext cx="5770918" cy="57709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0F764A4-1162-425B-8DED-9983FAED825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92CCBA42-2E0F-4DE2-A810-38B99D29E9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18" y="2493831"/>
            <a:ext cx="6085982" cy="188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en 1961,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cambio de reglamentación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le causaría una desventaja a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Brabham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lo que le impidió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subirse al podio de dicha temporada.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020183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14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704C709-7F72-455F-9F9E-60FF5AC574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45" y="-308944"/>
            <a:ext cx="7642203" cy="575378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597420A-E76F-4D08-9D89-B1DD7B1B9CA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10A1CDC-CA73-408B-A8AB-ECAB7D8A3E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834" y="5708076"/>
            <a:ext cx="12195834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1962, con Ron Tauranac, crea la evolución del motor para el futuro equipo 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Brabham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390131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2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08CE79E-4F22-4F1F-BD6C-65C935B0068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"/>
          <a:stretch/>
        </p:blipFill>
        <p:spPr>
          <a:xfrm>
            <a:off x="1634834" y="1009645"/>
            <a:ext cx="8936182" cy="55912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755E11E-0238-4B2D-8272-10DE47D5C413}"/>
              </a:ext>
            </a:extLst>
          </p:cNvPr>
          <p:cNvSpPr/>
          <p:nvPr/>
        </p:nvSpPr>
        <p:spPr>
          <a:xfrm>
            <a:off x="4423" y="145867"/>
            <a:ext cx="12187577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Después de competir la primera mitad de temporada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con un Lotus-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Climax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, el 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Brabham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T3 comienza a correr en Alemania.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356D1A7-5439-4687-A112-DC2EA483672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0494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19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6691A005-DE53-4847-B52B-29F447474B31}"/>
              </a:ext>
            </a:extLst>
          </p:cNvPr>
          <p:cNvSpPr/>
          <p:nvPr/>
        </p:nvSpPr>
        <p:spPr>
          <a:xfrm>
            <a:off x="9532927" y="1783888"/>
            <a:ext cx="266382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su segunda carrera,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terminó cuarto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y Jack se convirtió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el primer piloto en ganar puntos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con un coche fabricado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por él mismo.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68763C0-0D95-4425-A90A-860A11EF48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67" y="559840"/>
            <a:ext cx="9189561" cy="57578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3547572-DDA5-4F30-8EF4-30A1D3888DC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8459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34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67BD4EA-E3C4-4D43-A0B9-DEEDE5A50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803" y="547757"/>
            <a:ext cx="8122847" cy="53407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C4B5BDE-45B1-4A52-8A25-8BF7E870B01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AF6C81F-50EE-4F56-9C42-91871E362543}"/>
              </a:ext>
            </a:extLst>
          </p:cNvPr>
          <p:cNvSpPr/>
          <p:nvPr/>
        </p:nvSpPr>
        <p:spPr>
          <a:xfrm>
            <a:off x="2382981" y="6272759"/>
            <a:ext cx="98137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Al año siguiente, el conductor estadounidense Dan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Gurney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 se unió al equipo. </a:t>
            </a:r>
          </a:p>
        </p:txBody>
      </p:sp>
    </p:spTree>
    <p:extLst>
      <p:ext uri="{BB962C8B-B14F-4D97-AF65-F5344CB8AC3E}">
        <p14:creationId xmlns:p14="http://schemas.microsoft.com/office/powerpoint/2010/main" val="152094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39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D97A92B-71AA-49DA-8B01-9DA884E2E2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219" y="568035"/>
            <a:ext cx="4970736" cy="57349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90E5ABA-F396-4584-807F-4D17C26EEBA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CE11936-FE82-4A50-B92B-85D2DE25A305}"/>
              </a:ext>
            </a:extLst>
          </p:cNvPr>
          <p:cNvSpPr/>
          <p:nvPr/>
        </p:nvSpPr>
        <p:spPr>
          <a:xfrm>
            <a:off x="4760" y="1825453"/>
            <a:ext cx="6880459" cy="82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No ganaría aún carreras,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pero terminó segundo en México.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D9EBBAC-D681-4C12-BD32-693FD6C102F9}"/>
              </a:ext>
            </a:extLst>
          </p:cNvPr>
          <p:cNvSpPr/>
          <p:nvPr/>
        </p:nvSpPr>
        <p:spPr>
          <a:xfrm>
            <a:off x="157160" y="3778943"/>
            <a:ext cx="672805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1964, fue 2 veces el tercero,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mientras que su compañero de equipo ganó 2 carreras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Francia y México.</a:t>
            </a:r>
          </a:p>
        </p:txBody>
      </p:sp>
    </p:spTree>
    <p:extLst>
      <p:ext uri="{BB962C8B-B14F-4D97-AF65-F5344CB8AC3E}">
        <p14:creationId xmlns:p14="http://schemas.microsoft.com/office/powerpoint/2010/main" val="1390465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55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48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B8BAAB3-442C-44B3-9312-0428F06E38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55" y="554181"/>
            <a:ext cx="5720240" cy="57488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90E5ABA-F396-4584-807F-4D17C26EEBA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9131AD6-8674-4D8F-8F92-62437B219A12}"/>
              </a:ext>
            </a:extLst>
          </p:cNvPr>
          <p:cNvSpPr/>
          <p:nvPr/>
        </p:nvSpPr>
        <p:spPr>
          <a:xfrm>
            <a:off x="6068294" y="1589926"/>
            <a:ext cx="613757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1965,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Jack estaba aún menos lejos de subir al podio,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pero llegó a subir al podio en los Estados Unidos.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685931B-22FE-4890-B810-771EC3EED4B7}"/>
              </a:ext>
            </a:extLst>
          </p:cNvPr>
          <p:cNvSpPr/>
          <p:nvPr/>
        </p:nvSpPr>
        <p:spPr>
          <a:xfrm>
            <a:off x="6068295" y="3903630"/>
            <a:ext cx="613757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1966 marcaría su renacimiento,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con cuatro triunfos consecutivos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y hacerse con el tercer cetro mundial.</a:t>
            </a:r>
          </a:p>
        </p:txBody>
      </p:sp>
    </p:spTree>
    <p:extLst>
      <p:ext uri="{BB962C8B-B14F-4D97-AF65-F5344CB8AC3E}">
        <p14:creationId xmlns:p14="http://schemas.microsoft.com/office/powerpoint/2010/main" val="2418770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925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08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6691A005-DE53-4847-B52B-29F447474B31}"/>
              </a:ext>
            </a:extLst>
          </p:cNvPr>
          <p:cNvSpPr/>
          <p:nvPr/>
        </p:nvSpPr>
        <p:spPr>
          <a:xfrm>
            <a:off x="4760" y="3058504"/>
            <a:ext cx="803089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Por primera vez un piloto ganaría el título mundial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con un coche de su fabricación. 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9386A26-971F-4B36-BB6C-6DE433C518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649" y="568037"/>
            <a:ext cx="3828223" cy="57662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BE13ADF-F3C7-4FE7-A83C-449B64C83E5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76473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97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3120FBC-04E3-43FA-88CB-34EA9C5E507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85"/>
          <a:stretch/>
        </p:blipFill>
        <p:spPr>
          <a:xfrm>
            <a:off x="346364" y="1607124"/>
            <a:ext cx="5786149" cy="36821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B10B8C6-EB8E-475F-A6BA-4834D72D1EEE}"/>
              </a:ext>
            </a:extLst>
          </p:cNvPr>
          <p:cNvSpPr/>
          <p:nvPr/>
        </p:nvSpPr>
        <p:spPr>
          <a:xfrm>
            <a:off x="6095995" y="1632121"/>
            <a:ext cx="6096000" cy="15286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Al año siguiente, a pesar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dos victorias, no obtuvo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un nuevo título,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que fue para su compañero 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Denny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Hulme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934B56F-947F-4DAB-A373-77952707114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62F3A83-DCC1-4590-ACAD-D8B996C5261D}"/>
              </a:ext>
            </a:extLst>
          </p:cNvPr>
          <p:cNvSpPr/>
          <p:nvPr/>
        </p:nvSpPr>
        <p:spPr>
          <a:xfrm>
            <a:off x="6248395" y="358561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Pero la situación se deterioraría más.</a:t>
            </a:r>
          </a:p>
        </p:txBody>
      </p:sp>
    </p:spTree>
    <p:extLst>
      <p:ext uri="{BB962C8B-B14F-4D97-AF65-F5344CB8AC3E}">
        <p14:creationId xmlns:p14="http://schemas.microsoft.com/office/powerpoint/2010/main" val="3414529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385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21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F171953-0C5A-4D45-9941-BB2B742681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331" y="1056966"/>
            <a:ext cx="6550921" cy="44710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62FB8F2-D5AC-4E1B-9F5A-C510D7EC108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42E7A7C-06E3-4105-B75A-B07AFAB9BE1A}"/>
              </a:ext>
            </a:extLst>
          </p:cNvPr>
          <p:cNvSpPr/>
          <p:nvPr/>
        </p:nvSpPr>
        <p:spPr>
          <a:xfrm>
            <a:off x="5" y="2879028"/>
            <a:ext cx="6096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1968, apenas logró 2 puntos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seria superado por su compañero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equipo Jochen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Rindt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38008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31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C8B0992-1DD5-423B-BF93-5399D1CE7F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40" y="1125677"/>
            <a:ext cx="5962083" cy="44715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62FB8F2-D5AC-4E1B-9F5A-C510D7EC108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B80ED73-8698-4954-A6F2-B02684C6B03E}"/>
              </a:ext>
            </a:extLst>
          </p:cNvPr>
          <p:cNvSpPr/>
          <p:nvPr/>
        </p:nvSpPr>
        <p:spPr>
          <a:xfrm>
            <a:off x="6095995" y="2879038"/>
            <a:ext cx="6096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1969, estuvo de nuevo en el podio,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mientras que el belga Jacky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Ickx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 obtuvo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dos victorias, logrando el subcampeonato. </a:t>
            </a:r>
          </a:p>
        </p:txBody>
      </p:sp>
    </p:spTree>
    <p:extLst>
      <p:ext uri="{BB962C8B-B14F-4D97-AF65-F5344CB8AC3E}">
        <p14:creationId xmlns:p14="http://schemas.microsoft.com/office/powerpoint/2010/main" val="2814813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3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26ED3696-4345-4EF8-8BE2-41C25ADEDF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589" y="-318579"/>
            <a:ext cx="5571385" cy="65115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62FB8F2-D5AC-4E1B-9F5A-C510D7EC108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F0FBCA0-2F62-4186-9DFD-A9E2382A787A}"/>
              </a:ext>
            </a:extLst>
          </p:cNvPr>
          <p:cNvSpPr/>
          <p:nvPr/>
        </p:nvSpPr>
        <p:spPr>
          <a:xfrm>
            <a:off x="-2" y="1862272"/>
            <a:ext cx="5971311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Al año siguiente, a pesar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dos victorias, no obtuvo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un nuevo título,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que fue para su compañero 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Denny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Hulme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DFFF333-C35B-4747-8911-7315A09BEEF0}"/>
              </a:ext>
            </a:extLst>
          </p:cNvPr>
          <p:cNvSpPr/>
          <p:nvPr/>
        </p:nvSpPr>
        <p:spPr>
          <a:xfrm>
            <a:off x="-2" y="3857332"/>
            <a:ext cx="58349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Pero la situación se deterioraría más.</a:t>
            </a:r>
          </a:p>
        </p:txBody>
      </p:sp>
    </p:spTree>
    <p:extLst>
      <p:ext uri="{BB962C8B-B14F-4D97-AF65-F5344CB8AC3E}">
        <p14:creationId xmlns:p14="http://schemas.microsoft.com/office/powerpoint/2010/main" val="209785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385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21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0B6E5BC-6D6E-400C-B191-4E1BBCC65E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21" y="1794169"/>
            <a:ext cx="6741711" cy="37753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D62FB8F2-D5AC-4E1B-9F5A-C510D7EC108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63855ED7-ECDB-477C-A74E-95519A3DFC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5996" y="2923332"/>
            <a:ext cx="6095999" cy="82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1970 fue la última temporada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piloto australiano.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51D37AD0-2185-46A1-936B-B003FA765A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5991" y="3976272"/>
            <a:ext cx="6095999" cy="1169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Al principio, ganó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 Gran Premio de Sudáfrica,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última victoria.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86308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21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80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759541"/>
            <a:ext cx="6095999" cy="15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Mónaco y Gran Bretaña,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le escapó la victoria en la última vuelta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manos de Jochen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Rindt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terminó campeón a título póstumo.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BE9790C-4B3F-4B51-BF9B-99F3ADFBF5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554743"/>
            <a:ext cx="5769856" cy="57698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E34ED5A-A450-4098-8151-B90AC3D17C6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B01B25D3-2FBE-4F2A-8154-BE038F38BA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1" y="3907000"/>
            <a:ext cx="6095999" cy="81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Finalmente, después de 123 carreras,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decidió retirarse de la competición.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910220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57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96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4592" y="3048006"/>
            <a:ext cx="5551251" cy="15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Después de retirarse rompió completamente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el mundo del automovilismo,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vendiendo sus acciones en el equipo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Tauranac y regresó a Australia.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1DAA1EBE-BA67-4490-B4DD-A45D0C41E4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8" y="290945"/>
            <a:ext cx="6297934" cy="63215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2EBA88D-2117-4AF9-A4CC-087ABB146BF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8FEBE0A1-F21D-4769-B73F-CB84D57A9B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4592" y="2216731"/>
            <a:ext cx="5551251" cy="51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40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Post carrera</a:t>
            </a:r>
            <a:endParaRPr lang="es-MX" altLang="es-MX" sz="40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244480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3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36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66C5F01C-C83E-43D3-963A-54A0CC45EE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0474" y="-2266"/>
            <a:ext cx="6331526" cy="81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1979,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el primer piloto de carreras 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031686CE-11D9-4A8F-A008-5AF0DCFCF3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6614" y="6024454"/>
            <a:ext cx="6331526" cy="81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 eaLnBrk="1" fontAlgn="auto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ser nombrado caballero</a:t>
            </a:r>
            <a:endParaRPr lang="es-MX" altLang="es-MX" sz="32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rgbClr val="FFC000">
                  <a:lumMod val="75000"/>
                </a:srgbClr>
              </a:solidFill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 Isabel II de Inglaterra.</a:t>
            </a:r>
            <a:endParaRPr lang="es-MX" altLang="es-MX" sz="32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6CABA11-24E3-4035-8838-EDC9BF6238A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9397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94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27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790AD44-8277-473E-B763-374A7A801C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917" y="554181"/>
            <a:ext cx="8935645" cy="576349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63F7FED-7B03-46CE-8E89-5C09C34C21A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9727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A4A8C1D2-C045-4519-AC1B-8D0EBF44E66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66"/>
          <a:stretch/>
        </p:blipFill>
        <p:spPr>
          <a:xfrm>
            <a:off x="1760837" y="133787"/>
            <a:ext cx="8754767" cy="58544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1521" y="290940"/>
            <a:ext cx="10058400" cy="39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admitido en el Salón de la Fama de los Deportes de Motor en 1990</a:t>
            </a:r>
            <a:endParaRPr lang="es-MX" alt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A836B3D-6009-4869-8BCD-8D82BBEC752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884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24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3EC5C4C-33CD-4392-A824-5D4E942CEBB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42"/>
          <a:stretch/>
        </p:blipFill>
        <p:spPr>
          <a:xfrm>
            <a:off x="1177636" y="556389"/>
            <a:ext cx="9365673" cy="57431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9527" y="942101"/>
            <a:ext cx="4336473" cy="15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latin typeface="CommercialScript BT" panose="03030803040807090C04" pitchFamily="66" charset="2"/>
              </a:rPr>
              <a:t>Falleció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latin typeface="CommercialScript BT" panose="03030803040807090C04" pitchFamily="66" charset="2"/>
              </a:rPr>
              <a:t>el 18 de mayo de 2014 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latin typeface="CommercialScript BT" panose="03030803040807090C04" pitchFamily="66" charset="2"/>
              </a:rPr>
              <a:t>en </a:t>
            </a:r>
            <a:r>
              <a:rPr lang="es-ES" altLang="es-MX" sz="3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latin typeface="CommercialScript BT" panose="03030803040807090C04" pitchFamily="66" charset="2"/>
              </a:rPr>
              <a:t>Sidney</a:t>
            </a:r>
            <a:r>
              <a:rPr lang="es-ES" altLang="es-MX" sz="3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latin typeface="CommercialScript BT" panose="03030803040807090C04" pitchFamily="66" charset="2"/>
              </a:rPr>
              <a:t> Australia 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3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latin typeface="CommercialScript BT" panose="03030803040807090C04" pitchFamily="66" charset="2"/>
              </a:rPr>
              <a:t>a los 88 años de edad.</a:t>
            </a:r>
            <a:endParaRPr lang="es-MX" altLang="es-MX" sz="3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rgbClr val="FFFF00"/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9FEA06C-8426-4214-BCBF-FF86F4EA3ED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2962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70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>
            <a:extLst>
              <a:ext uri="{FF2B5EF4-FFF2-40B4-BE49-F238E27FC236}">
                <a16:creationId xmlns:a16="http://schemas.microsoft.com/office/drawing/2014/main" id="{5237B1E2-115A-4731-9179-CD116EA37C4B}"/>
              </a:ext>
            </a:extLst>
          </p:cNvPr>
          <p:cNvGrpSpPr/>
          <p:nvPr/>
        </p:nvGrpSpPr>
        <p:grpSpPr>
          <a:xfrm>
            <a:off x="748143" y="723906"/>
            <a:ext cx="10823697" cy="5441373"/>
            <a:chOff x="748143" y="723906"/>
            <a:chExt cx="10823697" cy="5441373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40482C6A-3F62-4340-AFC1-0E320B73C7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143" y="723906"/>
              <a:ext cx="10823697" cy="5441373"/>
            </a:xfrm>
            <a:prstGeom prst="rect">
              <a:avLst/>
            </a:prstGeom>
            <a:ln w="127000" cap="rnd">
              <a:solidFill>
                <a:srgbClr val="FFC000"/>
              </a:solidFill>
            </a:ln>
            <a:effectLst>
              <a:outerShdw blurRad="76200" dist="95250" dir="10500000" sx="97000" sy="23000" kx="900000" algn="br" rotWithShape="0">
                <a:srgbClr val="000000">
                  <a:alpha val="20000"/>
                </a:srgbClr>
              </a:outerShd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3649BAB1-F4FD-4ED5-A69A-61CE54862A6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2653" y="1205345"/>
              <a:ext cx="8617527" cy="4419608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0CBBCCB3-80F5-49D7-9C4D-A83675D7F9C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1574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55CFBC3-14A5-4306-8666-7EF2354869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64" b="97373" l="10000" r="90000">
                        <a14:foregroundMark x1="26375" y1="19325" x2="26375" y2="19325"/>
                        <a14:foregroundMark x1="51500" y1="6942" x2="51500" y2="6942"/>
                        <a14:foregroundMark x1="50000" y1="2439" x2="50000" y2="2439"/>
                        <a14:foregroundMark x1="47250" y1="3002" x2="47250" y2="3002"/>
                        <a14:foregroundMark x1="62375" y1="92683" x2="62375" y2="92683"/>
                        <a14:foregroundMark x1="52875" y1="97373" x2="52875" y2="973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1533" y="692728"/>
            <a:ext cx="7620000" cy="507682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3951" y="2687777"/>
            <a:ext cx="6618049" cy="150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marzo de 2017,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Palacio de la Moneda de Australia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acuñó una moneda conmemorando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los 50 años del último título de Jack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F1.</a:t>
            </a:r>
            <a:endParaRPr lang="es-MX" altLang="es-MX" sz="24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C94B3C7-9F0E-4904-969E-73CFD4BF90B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7833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688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969AF95-4F11-469E-B428-AA073D2A70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5559" y="1274619"/>
            <a:ext cx="11505338" cy="42949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14C62AD-770C-41EB-90E7-6C89F7A2D92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6039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3605699-2583-4298-ACA0-C2C6BE87A2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45" y="561108"/>
            <a:ext cx="7661564" cy="574617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5616F52-B0D5-4FC0-BB3E-0D29AA411C9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8397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17000" t="17000" r="17000" b="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Ensalada australiana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22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53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5DE0C1EC-BB83-4348-B918-2D91A07C1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4" y="1"/>
            <a:ext cx="12175432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752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3010</TotalTime>
  <Words>981</Words>
  <Application>Microsoft Office PowerPoint</Application>
  <PresentationFormat>Panorámica</PresentationFormat>
  <Paragraphs>312</Paragraphs>
  <Slides>64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78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Ases de la velocidad 1959 Jack Brabham  Versión Completa  0000</dc:title>
  <dc:creator>Emilio M Aguilar P</dc:creator>
  <cp:lastModifiedBy>Eagle's nest</cp:lastModifiedBy>
  <cp:revision>315</cp:revision>
  <dcterms:created xsi:type="dcterms:W3CDTF">2016-12-14T02:11:45Z</dcterms:created>
  <dcterms:modified xsi:type="dcterms:W3CDTF">2018-02-25T03:15:57Z</dcterms:modified>
</cp:coreProperties>
</file>