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731" r:id="rId2"/>
    <p:sldId id="583" r:id="rId3"/>
    <p:sldId id="732" r:id="rId4"/>
    <p:sldId id="601" r:id="rId5"/>
    <p:sldId id="726" r:id="rId6"/>
    <p:sldId id="727" r:id="rId7"/>
    <p:sldId id="719" r:id="rId8"/>
    <p:sldId id="700" r:id="rId9"/>
    <p:sldId id="599" r:id="rId10"/>
    <p:sldId id="729" r:id="rId11"/>
    <p:sldId id="728" r:id="rId12"/>
    <p:sldId id="730" r:id="rId13"/>
    <p:sldId id="720" r:id="rId14"/>
    <p:sldId id="702" r:id="rId15"/>
    <p:sldId id="704" r:id="rId16"/>
    <p:sldId id="603" r:id="rId17"/>
    <p:sldId id="703" r:id="rId18"/>
    <p:sldId id="705" r:id="rId19"/>
    <p:sldId id="707" r:id="rId20"/>
    <p:sldId id="733" r:id="rId21"/>
    <p:sldId id="607" r:id="rId22"/>
    <p:sldId id="608" r:id="rId23"/>
    <p:sldId id="721" r:id="rId24"/>
    <p:sldId id="260" r:id="rId25"/>
    <p:sldId id="280" r:id="rId26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vNS9F5ub34qDkhmVWJ2Vw==" hashData="fhbr2e8RdgbOm8oSTokasTbQvoMPZLCTmjjqq0mykHuKRxoe6oHvEjJXKpqGJFg1eBpOiQHSx0u2JU8Nxxrf2A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E0000"/>
    <a:srgbClr val="EEEEEE"/>
    <a:srgbClr val="F2F2F2"/>
    <a:srgbClr val="3E0000"/>
    <a:srgbClr val="E4E4E4"/>
    <a:srgbClr val="F0F0F0"/>
    <a:srgbClr val="EEB5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6278" autoAdjust="0"/>
    <p:restoredTop sz="94660"/>
  </p:normalViewPr>
  <p:slideViewPr>
    <p:cSldViewPr snapToGrid="0">
      <p:cViewPr varScale="1">
        <p:scale>
          <a:sx n="69" d="100"/>
          <a:sy n="69" d="100"/>
        </p:scale>
        <p:origin x="270" y="48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20/06/2017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37534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20/06/2017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09521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20/06/2017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86482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20/06/2017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35843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20/06/2017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276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20/06/2017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3049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20/06/2017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27890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20/06/2017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663492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20/06/2017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6777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20/06/2017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44373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20/06/2017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09594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94F69-D532-4FC0-AF86-CF39C2A22301}" type="datetimeFigureOut">
              <a:rPr lang="es-MX" smtClean="0"/>
              <a:t>20/06/2017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18010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.xml"/><Relationship Id="rId7" Type="http://schemas.microsoft.com/office/2007/relationships/hdphoto" Target="../media/hdphoto1.wdp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5.png"/><Relationship Id="rId11" Type="http://schemas.openxmlformats.org/officeDocument/2006/relationships/audio" Target="../media/audio1.wav"/><Relationship Id="rId5" Type="http://schemas.openxmlformats.org/officeDocument/2006/relationships/image" Target="../media/image4.jpg"/><Relationship Id="rId10" Type="http://schemas.openxmlformats.org/officeDocument/2006/relationships/image" Target="../media/image3.png"/><Relationship Id="rId4" Type="http://schemas.openxmlformats.org/officeDocument/2006/relationships/audio" Target="../media/audio1.wav"/><Relationship Id="rId9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microsoft.com/office/2007/relationships/hdphoto" Target="../media/hdphoto3.wdp"/><Relationship Id="rId5" Type="http://schemas.openxmlformats.org/officeDocument/2006/relationships/image" Target="../media/image27.png"/><Relationship Id="rId4" Type="http://schemas.microsoft.com/office/2007/relationships/hdphoto" Target="../media/hdphoto2.wdp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6.png"/><Relationship Id="rId5" Type="http://schemas.openxmlformats.org/officeDocument/2006/relationships/image" Target="../media/image31.png"/><Relationship Id="rId4" Type="http://schemas.openxmlformats.org/officeDocument/2006/relationships/image" Target="../media/image30.jp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3.png"/><Relationship Id="rId10" Type="http://schemas.openxmlformats.org/officeDocument/2006/relationships/image" Target="../media/image3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8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11000" t="2000" r="58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1 Rectángulo"/>
          <p:cNvSpPr/>
          <p:nvPr/>
        </p:nvSpPr>
        <p:spPr>
          <a:xfrm>
            <a:off x="6109849" y="221668"/>
            <a:ext cx="5001493" cy="519355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Jack Brabham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TriCampeón</a:t>
            </a: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del Mundo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en Automovilismo F1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0" name="1 Rectángulo">
            <a:extLst>
              <a:ext uri="{FF2B5EF4-FFF2-40B4-BE49-F238E27FC236}">
                <a16:creationId xmlns:a16="http://schemas.microsoft.com/office/drawing/2014/main" id="{D9F9C9AC-8865-4F64-835D-EAA094AE33C4}"/>
              </a:ext>
            </a:extLst>
          </p:cNvPr>
          <p:cNvSpPr/>
          <p:nvPr/>
        </p:nvSpPr>
        <p:spPr>
          <a:xfrm>
            <a:off x="7093524" y="4779818"/>
            <a:ext cx="2994175" cy="36105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cs typeface="Arial"/>
              </a:rPr>
              <a:t>3ª parte de 3</a:t>
            </a:r>
            <a:endParaRPr kumimoji="0" lang="es-ES" sz="32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cs typeface="Arial"/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5D897D6B-C833-4CBE-B425-A7D8728A86D1}"/>
              </a:ext>
            </a:extLst>
          </p:cNvPr>
          <p:cNvSpPr txBox="1"/>
          <p:nvPr/>
        </p:nvSpPr>
        <p:spPr>
          <a:xfrm>
            <a:off x="152400" y="15240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8356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100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15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4" grpId="0"/>
      <p:bldP spid="10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id="{649E42CE-9B32-4FDF-A30B-6C7FA6E485B9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215814" cy="685800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64250"/>
            <a:ext cx="864096" cy="30398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1 Rectángulo"/>
          <p:cNvSpPr/>
          <p:nvPr/>
        </p:nvSpPr>
        <p:spPr>
          <a:xfrm>
            <a:off x="6782180" y="4600580"/>
            <a:ext cx="4293332" cy="247790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Tricampeón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del Mundo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F1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8" name="1 Rectángulo">
            <a:extLst>
              <a:ext uri="{FF2B5EF4-FFF2-40B4-BE49-F238E27FC236}">
                <a16:creationId xmlns:a16="http://schemas.microsoft.com/office/drawing/2014/main" id="{8A88EDD1-E11F-4548-8356-983521421CEC}"/>
              </a:ext>
            </a:extLst>
          </p:cNvPr>
          <p:cNvSpPr/>
          <p:nvPr/>
        </p:nvSpPr>
        <p:spPr>
          <a:xfrm>
            <a:off x="4234225" y="2628900"/>
            <a:ext cx="3066681" cy="47537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cs typeface="Arial"/>
              </a:rPr>
              <a:t>3ª parte de 3</a:t>
            </a:r>
            <a:endParaRPr kumimoji="0" lang="es-ES" sz="32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cs typeface="Arial"/>
            </a:endParaRPr>
          </a:p>
        </p:txBody>
      </p:sp>
      <p:sp>
        <p:nvSpPr>
          <p:cNvPr id="19" name="1 Rectángulo">
            <a:extLst>
              <a:ext uri="{FF2B5EF4-FFF2-40B4-BE49-F238E27FC236}">
                <a16:creationId xmlns:a16="http://schemas.microsoft.com/office/drawing/2014/main" id="{FEB1DF46-8179-4D42-B652-2F33DA266333}"/>
              </a:ext>
            </a:extLst>
          </p:cNvPr>
          <p:cNvSpPr/>
          <p:nvPr/>
        </p:nvSpPr>
        <p:spPr>
          <a:xfrm>
            <a:off x="390895" y="738984"/>
            <a:ext cx="4293332" cy="125729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cs typeface="Arial"/>
              </a:rPr>
              <a:t>Jack </a:t>
            </a:r>
            <a:r>
              <a:rPr kumimoji="0" lang="es-MX" sz="32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cs typeface="Arial"/>
              </a:rPr>
              <a:t>BrabHam</a:t>
            </a:r>
            <a:endParaRPr kumimoji="0" lang="es-ES" sz="32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295664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  <p:sndAc>
          <p:stSnd>
            <p:snd r:embed="rId4" name="Mezcla Cocodrilo Dundee-Eaglenest-1.wav"/>
          </p:stSnd>
        </p:sndAc>
      </p:transition>
    </mc:Choice>
    <mc:Fallback xmlns="">
      <p:transition spd="slow" advClick="0" advTm="0">
        <p:fade/>
        <p:sndAc>
          <p:stSnd>
            <p:snd r:embed="rId11" name="Mezcla Cocodrilo Dundee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ntr" presetSubtype="4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1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4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1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7" presetClass="entr" presetSubtype="4" fill="hold" grpId="0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1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3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6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47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54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8005"/>
                            </p:stCondLst>
                            <p:childTnLst>
                              <p:par>
                                <p:cTn id="56" presetID="1" presetClass="entr" presetSubtype="0" fill="hold" grpId="0" nodeType="afterEffect" nodePh="1">
                                  <p:stCondLst>
                                    <p:cond delay="1500"/>
                                  </p:stCondLst>
                                  <p:endCondLst>
                                    <p:cond evt="begin" delay="0">
                                      <p:tn val="5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5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4" grpId="0"/>
      <p:bldP spid="14" grpId="1"/>
      <p:bldP spid="18" grpId="0"/>
      <p:bldP spid="18" grpId="1"/>
      <p:bldP spid="19" grpId="0"/>
      <p:bldP spid="19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>
            <a:extLst>
              <a:ext uri="{FF2B5EF4-FFF2-40B4-BE49-F238E27FC236}">
                <a16:creationId xmlns:a16="http://schemas.microsoft.com/office/drawing/2014/main" id="{6691A005-DE53-4847-B52B-29F447474B31}"/>
              </a:ext>
            </a:extLst>
          </p:cNvPr>
          <p:cNvSpPr/>
          <p:nvPr/>
        </p:nvSpPr>
        <p:spPr>
          <a:xfrm>
            <a:off x="9532927" y="1783888"/>
            <a:ext cx="2663829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2600" b="0" i="0" u="none" strike="noStrike" kern="1200" cap="none" spc="0" normalizeH="0" baseline="0" noProof="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su segunda carrera,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2600" b="0" i="0" u="none" strike="noStrike" kern="1200" cap="none" spc="0" normalizeH="0" baseline="0" noProof="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terminó cuarto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2600" b="0" i="0" u="none" strike="noStrike" kern="1200" cap="none" spc="0" normalizeH="0" baseline="0" noProof="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Jack se convirtió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2600" b="0" i="0" u="none" strike="noStrike" kern="1200" cap="none" spc="0" normalizeH="0" baseline="0" noProof="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el primer piloto en ganar puntos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2600" b="0" i="0" u="none" strike="noStrike" kern="1200" cap="none" spc="0" normalizeH="0" baseline="0" noProof="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 un coche fabricado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2600" b="0" i="0" u="none" strike="noStrike" kern="1200" cap="none" spc="0" normalizeH="0" baseline="0" noProof="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por él mismo.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568763C0-0D95-4425-A90A-860A11EF48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367" y="559840"/>
            <a:ext cx="9189561" cy="575783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83547572-DDA5-4F30-8EF4-30A1D3888DCD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884596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8340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167BD4EA-E3C4-4D43-A0B9-DEEDE5A50A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9803" y="547757"/>
            <a:ext cx="8122847" cy="534077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3C4B5BDE-45B1-4A52-8A25-8BF7E870B013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1AF6C81F-50EE-4F56-9C42-91871E362543}"/>
              </a:ext>
            </a:extLst>
          </p:cNvPr>
          <p:cNvSpPr/>
          <p:nvPr/>
        </p:nvSpPr>
        <p:spPr>
          <a:xfrm>
            <a:off x="2382981" y="6272759"/>
            <a:ext cx="981377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Al año siguiente, el conductor estadounidense Dan </a:t>
            </a:r>
            <a:r>
              <a:rPr lang="es-ES" alt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Gurney</a:t>
            </a: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 se unió al equipo. </a:t>
            </a:r>
          </a:p>
        </p:txBody>
      </p:sp>
    </p:spTree>
    <p:extLst>
      <p:ext uri="{BB962C8B-B14F-4D97-AF65-F5344CB8AC3E}">
        <p14:creationId xmlns:p14="http://schemas.microsoft.com/office/powerpoint/2010/main" val="1520940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3395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DD97A92B-71AA-49DA-8B01-9DA884E2E2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5219" y="568035"/>
            <a:ext cx="4970736" cy="57349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A90E5ABA-F396-4584-807F-4D17C26EEBAB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BCE11936-FE82-4A50-B92B-85D2DE25A305}"/>
              </a:ext>
            </a:extLst>
          </p:cNvPr>
          <p:cNvSpPr/>
          <p:nvPr/>
        </p:nvSpPr>
        <p:spPr>
          <a:xfrm>
            <a:off x="4760" y="1825453"/>
            <a:ext cx="6880459" cy="8207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No ganaría aún carreras,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pero terminó segundo en México.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3D9EBBAC-D681-4C12-BD32-693FD6C102F9}"/>
              </a:ext>
            </a:extLst>
          </p:cNvPr>
          <p:cNvSpPr/>
          <p:nvPr/>
        </p:nvSpPr>
        <p:spPr>
          <a:xfrm>
            <a:off x="157160" y="3778943"/>
            <a:ext cx="6728059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En 1964, fue 2 veces el tercero,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mientras que su compañero de equipo ganó 2 carreras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en Francia y México.</a:t>
            </a:r>
          </a:p>
        </p:txBody>
      </p:sp>
    </p:spTree>
    <p:extLst>
      <p:ext uri="{BB962C8B-B14F-4D97-AF65-F5344CB8AC3E}">
        <p14:creationId xmlns:p14="http://schemas.microsoft.com/office/powerpoint/2010/main" val="13904658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1555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3480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2B8BAAB3-442C-44B3-9312-0428F06E38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055" y="554181"/>
            <a:ext cx="5720240" cy="574884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A90E5ABA-F396-4584-807F-4D17C26EEBAB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99131AD6-8674-4D8F-8F92-62437B219A12}"/>
              </a:ext>
            </a:extLst>
          </p:cNvPr>
          <p:cNvSpPr/>
          <p:nvPr/>
        </p:nvSpPr>
        <p:spPr>
          <a:xfrm>
            <a:off x="6068294" y="1589926"/>
            <a:ext cx="6137579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En 1965,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Jack estaba aún menos lejos de subir al podio,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pero llegó a subir al podio en los Estados Unidos.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8685931B-22FE-4890-B810-771EC3EED4B7}"/>
              </a:ext>
            </a:extLst>
          </p:cNvPr>
          <p:cNvSpPr/>
          <p:nvPr/>
        </p:nvSpPr>
        <p:spPr>
          <a:xfrm>
            <a:off x="6068295" y="3903630"/>
            <a:ext cx="613757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1966 marcaría su renacimiento,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con cuatro triunfos consecutivos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y hacerse con el tercer cetro mundial.</a:t>
            </a:r>
          </a:p>
        </p:txBody>
      </p:sp>
    </p:spTree>
    <p:extLst>
      <p:ext uri="{BB962C8B-B14F-4D97-AF65-F5344CB8AC3E}">
        <p14:creationId xmlns:p14="http://schemas.microsoft.com/office/powerpoint/2010/main" val="24187708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925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8080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>
            <a:extLst>
              <a:ext uri="{FF2B5EF4-FFF2-40B4-BE49-F238E27FC236}">
                <a16:creationId xmlns:a16="http://schemas.microsoft.com/office/drawing/2014/main" id="{6691A005-DE53-4847-B52B-29F447474B31}"/>
              </a:ext>
            </a:extLst>
          </p:cNvPr>
          <p:cNvSpPr/>
          <p:nvPr/>
        </p:nvSpPr>
        <p:spPr>
          <a:xfrm>
            <a:off x="4760" y="3058504"/>
            <a:ext cx="8030890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Por primera vez un piloto ganaría el título mundial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con un coche de su fabricación. 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F9386A26-971F-4B36-BB6C-6DE433C518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5649" y="568037"/>
            <a:ext cx="3828223" cy="576626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1BE13ADF-F3C7-4FE7-A83C-449B64C83E51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676473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3970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C3120FBC-04E3-43FA-88CB-34EA9C5E507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85"/>
          <a:stretch/>
        </p:blipFill>
        <p:spPr>
          <a:xfrm>
            <a:off x="346364" y="1607124"/>
            <a:ext cx="5786149" cy="36821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2B10B8C6-EB8E-475F-A6BA-4834D72D1EEE}"/>
              </a:ext>
            </a:extLst>
          </p:cNvPr>
          <p:cNvSpPr/>
          <p:nvPr/>
        </p:nvSpPr>
        <p:spPr>
          <a:xfrm>
            <a:off x="6095995" y="1632121"/>
            <a:ext cx="6096000" cy="152862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Al año siguiente, a pesar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de dos victorias, no obtuvo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un nuevo título,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que fue para su compañero </a:t>
            </a:r>
            <a:r>
              <a:rPr lang="es-ES" alt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Denny</a:t>
            </a: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 </a:t>
            </a:r>
            <a:r>
              <a:rPr lang="es-ES" alt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Hulme</a:t>
            </a: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5934B56F-947F-4DAB-A373-779527071146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962F3A83-DCC1-4590-ACAD-D8B996C5261D}"/>
              </a:ext>
            </a:extLst>
          </p:cNvPr>
          <p:cNvSpPr/>
          <p:nvPr/>
        </p:nvSpPr>
        <p:spPr>
          <a:xfrm>
            <a:off x="6248395" y="3585617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Pero la situación se deterioraría más.</a:t>
            </a:r>
          </a:p>
        </p:txBody>
      </p:sp>
    </p:spTree>
    <p:extLst>
      <p:ext uri="{BB962C8B-B14F-4D97-AF65-F5344CB8AC3E}">
        <p14:creationId xmlns:p14="http://schemas.microsoft.com/office/powerpoint/2010/main" val="34145291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6385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2215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EF171953-0C5A-4D45-9941-BB2B742681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2331" y="1056966"/>
            <a:ext cx="6550921" cy="447100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D62FB8F2-D5AC-4E1B-9F5A-C510D7EC1080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442E7A7C-06E3-4105-B75A-B07AFAB9BE1A}"/>
              </a:ext>
            </a:extLst>
          </p:cNvPr>
          <p:cNvSpPr/>
          <p:nvPr/>
        </p:nvSpPr>
        <p:spPr>
          <a:xfrm>
            <a:off x="5" y="2879028"/>
            <a:ext cx="6096000" cy="116955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En 1968, apenas logró 2 puntos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seria superado por su compañero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de equipo Jochen </a:t>
            </a:r>
            <a:r>
              <a:rPr lang="es-ES" alt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Rindt</a:t>
            </a: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380080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4315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1C8B0992-1DD5-423B-BF93-5399D1CE7F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640" y="1125677"/>
            <a:ext cx="5962083" cy="447156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D62FB8F2-D5AC-4E1B-9F5A-C510D7EC1080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DB80ED73-8698-4954-A6F2-B02684C6B03E}"/>
              </a:ext>
            </a:extLst>
          </p:cNvPr>
          <p:cNvSpPr/>
          <p:nvPr/>
        </p:nvSpPr>
        <p:spPr>
          <a:xfrm>
            <a:off x="6095995" y="2879038"/>
            <a:ext cx="6096000" cy="116955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En 1969, estuvo de nuevo en el podio,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mientras que el belga Jacky </a:t>
            </a:r>
            <a:r>
              <a:rPr lang="es-ES" alt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Ickx</a:t>
            </a: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 obtuvo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dos victorias, logrando el subcampeonato. </a:t>
            </a:r>
          </a:p>
        </p:txBody>
      </p:sp>
    </p:spTree>
    <p:extLst>
      <p:ext uri="{BB962C8B-B14F-4D97-AF65-F5344CB8AC3E}">
        <p14:creationId xmlns:p14="http://schemas.microsoft.com/office/powerpoint/2010/main" val="28148138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35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26ED3696-4345-4EF8-8BE2-41C25ADEDF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0589" y="-318579"/>
            <a:ext cx="5571385" cy="651155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D62FB8F2-D5AC-4E1B-9F5A-C510D7EC1080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DF0FBCA0-2F62-4186-9DFD-A9E2382A787A}"/>
              </a:ext>
            </a:extLst>
          </p:cNvPr>
          <p:cNvSpPr/>
          <p:nvPr/>
        </p:nvSpPr>
        <p:spPr>
          <a:xfrm>
            <a:off x="-2" y="1862272"/>
            <a:ext cx="5971311" cy="1528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Al año siguiente,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pesar de dos victorias,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no obtuvo un nuevo título,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que fue para su compañero </a:t>
            </a:r>
            <a:r>
              <a:rPr lang="es-ES" alt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Denny</a:t>
            </a: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 </a:t>
            </a:r>
            <a:r>
              <a:rPr lang="es-ES" alt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Hulme</a:t>
            </a: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.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ADFFF333-C35B-4747-8911-7315A09BEEF0}"/>
              </a:ext>
            </a:extLst>
          </p:cNvPr>
          <p:cNvSpPr/>
          <p:nvPr/>
        </p:nvSpPr>
        <p:spPr>
          <a:xfrm>
            <a:off x="-2" y="3857332"/>
            <a:ext cx="583499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Pero la situación se deterioraría más.</a:t>
            </a:r>
          </a:p>
        </p:txBody>
      </p:sp>
    </p:spTree>
    <p:extLst>
      <p:ext uri="{BB962C8B-B14F-4D97-AF65-F5344CB8AC3E}">
        <p14:creationId xmlns:p14="http://schemas.microsoft.com/office/powerpoint/2010/main" val="2097856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627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2100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40B6E5BC-6D6E-400C-B191-4E1BBCC65E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821" y="1794169"/>
            <a:ext cx="6741711" cy="377535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D62FB8F2-D5AC-4E1B-9F5A-C510D7EC1080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1">
            <a:extLst>
              <a:ext uri="{FF2B5EF4-FFF2-40B4-BE49-F238E27FC236}">
                <a16:creationId xmlns:a16="http://schemas.microsoft.com/office/drawing/2014/main" id="{63855ED7-ECDB-477C-A74E-95519A3DFC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5996" y="2923332"/>
            <a:ext cx="6095999" cy="820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1970 fue la última temporada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del piloto australiano.</a:t>
            </a:r>
            <a:endParaRPr lang="es-MX" altLang="es-MX" sz="26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</p:txBody>
      </p:sp>
      <p:sp>
        <p:nvSpPr>
          <p:cNvPr id="11" name="Rectangle 1">
            <a:extLst>
              <a:ext uri="{FF2B5EF4-FFF2-40B4-BE49-F238E27FC236}">
                <a16:creationId xmlns:a16="http://schemas.microsoft.com/office/drawing/2014/main" id="{51D37AD0-2185-46A1-936B-B003FA765A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5991" y="3976272"/>
            <a:ext cx="6095999" cy="1169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Al principio, ganó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el Gran Premio de Sudáfrica,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su última victoria.</a:t>
            </a:r>
            <a:endParaRPr lang="es-MX" altLang="es-MX" sz="26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863082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21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9800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AF6B60A-8A55-4E0B-8334-108706A7A3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759541"/>
            <a:ext cx="6095999" cy="1528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Mónaco y Gran Bretaña,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se le escapó la victoria en la última vuelta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 manos de Jochen </a:t>
            </a:r>
            <a:r>
              <a:rPr lang="es-ES" alt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Rindt</a:t>
            </a: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,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que terminó campeón a título póstumo.</a:t>
            </a:r>
            <a:endParaRPr lang="es-MX" altLang="es-MX" sz="26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5BE9790C-4B3F-4B51-BF9B-99F3ADFBF5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1" y="554743"/>
            <a:ext cx="5769856" cy="576985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6E34ED5A-A450-4098-8151-B90AC3D17C62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B01B25D3-2FBE-4F2A-8154-BE038F38BA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1" y="3907000"/>
            <a:ext cx="6095999" cy="810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Finalmente, después de 123 carreras,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decidió retirarse de la competición.</a:t>
            </a:r>
            <a:endParaRPr lang="es-MX" altLang="es-MX" sz="26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9102209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857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7965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AF6B60A-8A55-4E0B-8334-108706A7A3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54592" y="3048006"/>
            <a:ext cx="5551251" cy="1528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Después de retirarse rompió completamente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con el mundo del automovilismo,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vendiendo sus acciones en el equipo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 Tauranac y regresó a Australia.</a:t>
            </a:r>
            <a:endParaRPr lang="es-MX" altLang="es-MX" sz="26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1DAA1EBE-BA67-4490-B4DD-A45D0C41E4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68" y="290945"/>
            <a:ext cx="6297934" cy="632155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B2EBA88D-2117-4AF9-A4CC-087ABB146BF5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id="{8FEBE0A1-F21D-4769-B73F-CB84D57A9B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54592" y="2216731"/>
            <a:ext cx="5551251" cy="515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40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Post carrera</a:t>
            </a:r>
            <a:endParaRPr lang="es-MX" altLang="es-MX" sz="40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2444803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5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3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3365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66C5F01C-C83E-43D3-963A-54A0CC45EE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EAF6B60A-8A55-4E0B-8334-108706A7A3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60474" y="-2266"/>
            <a:ext cx="6331526" cy="810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32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1979,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32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fue el primer piloto de carreras </a:t>
            </a:r>
          </a:p>
        </p:txBody>
      </p:sp>
      <p:sp>
        <p:nvSpPr>
          <p:cNvPr id="7" name="Rectangle 1">
            <a:extLst>
              <a:ext uri="{FF2B5EF4-FFF2-40B4-BE49-F238E27FC236}">
                <a16:creationId xmlns:a16="http://schemas.microsoft.com/office/drawing/2014/main" id="{031686CE-11D9-4A8F-A008-5AF0DCFCF3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46614" y="6024454"/>
            <a:ext cx="6331526" cy="810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ctr" eaLnBrk="1" fontAlgn="auto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32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en ser nombrado caballero</a:t>
            </a:r>
            <a:endParaRPr lang="es-MX" altLang="es-MX" sz="32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rgbClr val="FFC000">
                  <a:lumMod val="75000"/>
                </a:srgbClr>
              </a:solidFill>
              <a:latin typeface="CommercialScript BT" panose="03030803040807090C04" pitchFamily="66" charset="2"/>
            </a:endParaRP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32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por Isabel II Reina de Inglaterra.</a:t>
            </a:r>
            <a:endParaRPr lang="es-MX" altLang="es-MX" sz="32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46CABA11-24E3-4035-8838-EDC9BF6238A2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93973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94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845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B790AD44-8277-473E-B763-374A7A801C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8917" y="554181"/>
            <a:ext cx="8935645" cy="5763491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D63F7FED-7B03-46CE-8E89-5C09C34C21A2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297271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000"/>
                            </p:stCondLst>
                            <p:childTnLst>
                              <p:par>
                                <p:cTn id="10" presetID="1" presetClass="entr" presetSubtype="0" fill="hold" grpId="0" nodeType="afterEffect" nodePh="1">
                                  <p:stCondLst>
                                    <p:cond delay="350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>
            <a:extLst>
              <a:ext uri="{FF2B5EF4-FFF2-40B4-BE49-F238E27FC236}">
                <a16:creationId xmlns:a16="http://schemas.microsoft.com/office/drawing/2014/main" id="{A4A8C1D2-C045-4519-AC1B-8D0EBF44E66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566"/>
          <a:stretch/>
        </p:blipFill>
        <p:spPr>
          <a:xfrm>
            <a:off x="1760837" y="133787"/>
            <a:ext cx="8754767" cy="58544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EAF6B60A-8A55-4E0B-8334-108706A7A3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81521" y="290940"/>
            <a:ext cx="10058400" cy="396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4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Fue admitido en el Salón de la Fama de los Deportes de Motor en 1990</a:t>
            </a:r>
            <a:endParaRPr lang="es-MX" altLang="es-MX" sz="24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1A836B3D-6009-4869-8BCD-8D82BBEC752B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08842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245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E3EC5C4C-33CD-4392-A824-5D4E942CEBB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242"/>
          <a:stretch/>
        </p:blipFill>
        <p:spPr>
          <a:xfrm>
            <a:off x="1177636" y="556389"/>
            <a:ext cx="9365673" cy="574313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EAF6B60A-8A55-4E0B-8334-108706A7A3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9527" y="942101"/>
            <a:ext cx="4336473" cy="1528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3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latin typeface="CommercialScript BT" panose="03030803040807090C04" pitchFamily="66" charset="2"/>
              </a:rPr>
              <a:t>Finalmente… Falleció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3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latin typeface="CommercialScript BT" panose="03030803040807090C04" pitchFamily="66" charset="2"/>
              </a:rPr>
              <a:t>el 18 de mayo de 2014 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3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latin typeface="CommercialScript BT" panose="03030803040807090C04" pitchFamily="66" charset="2"/>
              </a:rPr>
              <a:t>en </a:t>
            </a:r>
            <a:r>
              <a:rPr lang="es-ES" altLang="es-MX" sz="3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latin typeface="CommercialScript BT" panose="03030803040807090C04" pitchFamily="66" charset="2"/>
              </a:rPr>
              <a:t>Sidney</a:t>
            </a:r>
            <a:r>
              <a:rPr lang="es-ES" altLang="es-MX" sz="3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latin typeface="CommercialScript BT" panose="03030803040807090C04" pitchFamily="66" charset="2"/>
              </a:rPr>
              <a:t> Australia 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3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latin typeface="CommercialScript BT" panose="03030803040807090C04" pitchFamily="66" charset="2"/>
              </a:rPr>
              <a:t>a los 88 años de edad.</a:t>
            </a:r>
            <a:endParaRPr lang="es-MX" altLang="es-MX" sz="36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rgbClr val="FFFF00"/>
              </a:solidFill>
              <a:latin typeface="CommercialScript BT" panose="03030803040807090C04" pitchFamily="66" charset="2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A9FEA06C-8426-4214-BCBF-FF86F4EA3ED2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629622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970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>
            <a:extLst>
              <a:ext uri="{FF2B5EF4-FFF2-40B4-BE49-F238E27FC236}">
                <a16:creationId xmlns:a16="http://schemas.microsoft.com/office/drawing/2014/main" id="{5237B1E2-115A-4731-9179-CD116EA37C4B}"/>
              </a:ext>
            </a:extLst>
          </p:cNvPr>
          <p:cNvGrpSpPr/>
          <p:nvPr/>
        </p:nvGrpSpPr>
        <p:grpSpPr>
          <a:xfrm>
            <a:off x="748143" y="723906"/>
            <a:ext cx="10823697" cy="5441373"/>
            <a:chOff x="748143" y="723906"/>
            <a:chExt cx="10823697" cy="5441373"/>
          </a:xfrm>
        </p:grpSpPr>
        <p:pic>
          <p:nvPicPr>
            <p:cNvPr id="5" name="Imagen 4">
              <a:extLst>
                <a:ext uri="{FF2B5EF4-FFF2-40B4-BE49-F238E27FC236}">
                  <a16:creationId xmlns:a16="http://schemas.microsoft.com/office/drawing/2014/main" id="{40482C6A-3F62-4340-AFC1-0E320B73C7A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143" y="723906"/>
              <a:ext cx="10823697" cy="5441373"/>
            </a:xfrm>
            <a:prstGeom prst="rect">
              <a:avLst/>
            </a:prstGeom>
            <a:ln w="127000" cap="rnd">
              <a:solidFill>
                <a:srgbClr val="FFC000"/>
              </a:solidFill>
            </a:ln>
            <a:effectLst>
              <a:outerShdw blurRad="76200" dist="95250" dir="10500000" sx="97000" sy="23000" kx="900000" algn="br" rotWithShape="0">
                <a:srgbClr val="000000">
                  <a:alpha val="20000"/>
                </a:srgbClr>
              </a:outerShdw>
            </a:effectLst>
            <a:scene3d>
              <a:camera prst="orthographicFront"/>
              <a:lightRig rig="twoPt" dir="t">
                <a:rot lat="0" lon="0" rev="7800000"/>
              </a:lightRig>
            </a:scene3d>
            <a:sp3d contourW="6350">
              <a:bevelT w="50800" h="16510"/>
              <a:contourClr>
                <a:srgbClr val="C0C0C0"/>
              </a:contourClr>
            </a:sp3d>
          </p:spPr>
        </p:pic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3649BAB1-F4FD-4ED5-A69A-61CE54862A6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42653" y="1205345"/>
              <a:ext cx="8617527" cy="4419608"/>
            </a:xfrm>
            <a:prstGeom prst="rect">
              <a:avLst/>
            </a:prstGeom>
          </p:spPr>
        </p:pic>
      </p:grpSp>
      <p:sp>
        <p:nvSpPr>
          <p:cNvPr id="6" name="CuadroTexto 5">
            <a:extLst>
              <a:ext uri="{FF2B5EF4-FFF2-40B4-BE49-F238E27FC236}">
                <a16:creationId xmlns:a16="http://schemas.microsoft.com/office/drawing/2014/main" id="{0CBBCCB3-80F5-49D7-9C4D-A83675D7F9C4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215741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C55CFBC3-14A5-4306-8666-7EF23548695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064" b="97373" l="10000" r="90000">
                        <a14:foregroundMark x1="26375" y1="19325" x2="26375" y2="19325"/>
                        <a14:foregroundMark x1="51500" y1="6942" x2="51500" y2="6942"/>
                        <a14:foregroundMark x1="50000" y1="2439" x2="50000" y2="2439"/>
                        <a14:foregroundMark x1="47250" y1="3002" x2="47250" y2="3002"/>
                        <a14:foregroundMark x1="62375" y1="92683" x2="62375" y2="92683"/>
                        <a14:foregroundMark x1="52875" y1="97373" x2="52875" y2="9737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500" r="16776"/>
          <a:stretch/>
        </p:blipFill>
        <p:spPr>
          <a:xfrm>
            <a:off x="475484" y="355457"/>
            <a:ext cx="5620516" cy="5714999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7DFEEE74-1EF6-41CF-B17B-AE65F69E439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667" b="99000" l="3167" r="98167">
                        <a14:foregroundMark x1="20833" y1="13000" x2="20833" y2="13000"/>
                        <a14:foregroundMark x1="18667" y1="15333" x2="18667" y2="15333"/>
                        <a14:foregroundMark x1="35833" y1="5333" x2="35833" y2="5333"/>
                        <a14:foregroundMark x1="45667" y1="2667" x2="45667" y2="2667"/>
                        <a14:foregroundMark x1="95167" y1="37833" x2="95167" y2="37833"/>
                        <a14:foregroundMark x1="39000" y1="95333" x2="39000" y2="95333"/>
                        <a14:foregroundMark x1="3333" y1="56333" x2="3333" y2="56333"/>
                        <a14:foregroundMark x1="98333" y1="50500" x2="98333" y2="50500"/>
                        <a14:foregroundMark x1="50167" y1="99000" x2="50167" y2="99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485" y="355457"/>
            <a:ext cx="5620515" cy="5715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EAF6B60A-8A55-4E0B-8334-108706A7A3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73951" y="2687777"/>
            <a:ext cx="6618049" cy="150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4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marzo de 2017,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4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el Palacio de la Moneda de Australia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4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acuñó una moneda conmemorando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4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los 50 años del último título de Jack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4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la F1.</a:t>
            </a:r>
            <a:endParaRPr lang="es-MX" altLang="es-MX" sz="24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4C94B3C7-9F0E-4904-969E-73CFD4BF90BF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074182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8688"/>
                            </p:stCondLst>
                            <p:childTnLst>
                              <p:par>
                                <p:cTn id="13" presetID="17" presetClass="exit" presetSubtype="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3788"/>
                            </p:stCondLst>
                            <p:childTnLst>
                              <p:par>
                                <p:cTn id="26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6969AF95-4F11-469E-B428-AA073D2A70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5559" y="1274619"/>
            <a:ext cx="11505338" cy="42949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314C62AD-770C-41EB-90E7-6C89F7A2D920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160399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33605699-2583-4298-ACA0-C2C6BE87A2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2145" y="561108"/>
            <a:ext cx="7661564" cy="574617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F5616F52-B0D5-4FC0-BB3E-0D29AA411C98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783974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17000" t="17000" r="17000" b="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3452253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729042" y="0"/>
            <a:ext cx="4760871" cy="6857999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Cocodrilo Dundee mix 3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 </a:t>
            </a: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Mix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09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25 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5DE0C1EC-BB83-4348-B918-2D91A07C15B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4" y="1"/>
            <a:ext cx="12175432" cy="6857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47520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105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884640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 Inicial 10</Template>
  <TotalTime>3095</TotalTime>
  <Words>400</Words>
  <Application>Microsoft Office PowerPoint</Application>
  <PresentationFormat>Panorámica</PresentationFormat>
  <Paragraphs>105</Paragraphs>
  <Slides>25</Slides>
  <Notes>0</Notes>
  <HiddenSlides>0</HiddenSlides>
  <MMClips>3</MMClips>
  <ScaleCrop>false</ScaleCrop>
  <HeadingPairs>
    <vt:vector size="6" baseType="variant">
      <vt:variant>
        <vt:lpstr>Fuentes usadas</vt:lpstr>
      </vt:variant>
      <vt:variant>
        <vt:i4>11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25</vt:i4>
      </vt:variant>
    </vt:vector>
  </HeadingPairs>
  <TitlesOfParts>
    <vt:vector size="37" baseType="lpstr">
      <vt:lpstr>Algerian</vt:lpstr>
      <vt:lpstr>Arial</vt:lpstr>
      <vt:lpstr>Arial Narrow</vt:lpstr>
      <vt:lpstr>Calibri</vt:lpstr>
      <vt:lpstr>Calibri Light</vt:lpstr>
      <vt:lpstr>CommercialScript BT</vt:lpstr>
      <vt:lpstr>Cooper Black</vt:lpstr>
      <vt:lpstr>Edwardian Script ITC</vt:lpstr>
      <vt:lpstr>Kristen ITC</vt:lpstr>
      <vt:lpstr>Times New Roman</vt:lpstr>
      <vt:lpstr>Verdana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Ases de la velocidad 1959 Jack Brabham  3ª parte de 3  0925</dc:title>
  <dc:creator>Emilio M Aguilar P</dc:creator>
  <cp:lastModifiedBy>Eagle's nest</cp:lastModifiedBy>
  <cp:revision>327</cp:revision>
  <dcterms:created xsi:type="dcterms:W3CDTF">2016-12-14T02:11:45Z</dcterms:created>
  <dcterms:modified xsi:type="dcterms:W3CDTF">2017-06-20T11:59:03Z</dcterms:modified>
</cp:coreProperties>
</file>