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</p:sldMasterIdLst>
  <p:notesMasterIdLst>
    <p:notesMasterId r:id="rId65"/>
  </p:notesMasterIdLst>
  <p:sldIdLst>
    <p:sldId id="710" r:id="rId3"/>
    <p:sldId id="582" r:id="rId4"/>
    <p:sldId id="583" r:id="rId5"/>
    <p:sldId id="585" r:id="rId6"/>
    <p:sldId id="587" r:id="rId7"/>
    <p:sldId id="588" r:id="rId8"/>
    <p:sldId id="597" r:id="rId9"/>
    <p:sldId id="586" r:id="rId10"/>
    <p:sldId id="601" r:id="rId11"/>
    <p:sldId id="589" r:id="rId12"/>
    <p:sldId id="617" r:id="rId13"/>
    <p:sldId id="623" r:id="rId14"/>
    <p:sldId id="622" r:id="rId15"/>
    <p:sldId id="687" r:id="rId16"/>
    <p:sldId id="598" r:id="rId17"/>
    <p:sldId id="688" r:id="rId18"/>
    <p:sldId id="591" r:id="rId19"/>
    <p:sldId id="689" r:id="rId20"/>
    <p:sldId id="690" r:id="rId21"/>
    <p:sldId id="691" r:id="rId22"/>
    <p:sldId id="692" r:id="rId23"/>
    <p:sldId id="607" r:id="rId24"/>
    <p:sldId id="693" r:id="rId25"/>
    <p:sldId id="610" r:id="rId26"/>
    <p:sldId id="603" r:id="rId27"/>
    <p:sldId id="694" r:id="rId28"/>
    <p:sldId id="606" r:id="rId29"/>
    <p:sldId id="600" r:id="rId30"/>
    <p:sldId id="612" r:id="rId31"/>
    <p:sldId id="695" r:id="rId32"/>
    <p:sldId id="619" r:id="rId33"/>
    <p:sldId id="696" r:id="rId34"/>
    <p:sldId id="609" r:id="rId35"/>
    <p:sldId id="596" r:id="rId36"/>
    <p:sldId id="697" r:id="rId37"/>
    <p:sldId id="698" r:id="rId38"/>
    <p:sldId id="620" r:id="rId39"/>
    <p:sldId id="613" r:id="rId40"/>
    <p:sldId id="699" r:id="rId41"/>
    <p:sldId id="611" r:id="rId42"/>
    <p:sldId id="700" r:id="rId43"/>
    <p:sldId id="614" r:id="rId44"/>
    <p:sldId id="701" r:id="rId45"/>
    <p:sldId id="592" r:id="rId46"/>
    <p:sldId id="602" r:id="rId47"/>
    <p:sldId id="702" r:id="rId48"/>
    <p:sldId id="595" r:id="rId49"/>
    <p:sldId id="599" r:id="rId50"/>
    <p:sldId id="703" r:id="rId51"/>
    <p:sldId id="615" r:id="rId52"/>
    <p:sldId id="704" r:id="rId53"/>
    <p:sldId id="708" r:id="rId54"/>
    <p:sldId id="707" r:id="rId55"/>
    <p:sldId id="705" r:id="rId56"/>
    <p:sldId id="590" r:id="rId57"/>
    <p:sldId id="706" r:id="rId58"/>
    <p:sldId id="618" r:id="rId59"/>
    <p:sldId id="621" r:id="rId60"/>
    <p:sldId id="709" r:id="rId61"/>
    <p:sldId id="535" r:id="rId62"/>
    <p:sldId id="260" r:id="rId63"/>
    <p:sldId id="280" r:id="rId64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94" autoAdjust="0"/>
    <p:restoredTop sz="94322" autoAdjust="0"/>
  </p:normalViewPr>
  <p:slideViewPr>
    <p:cSldViewPr snapToGrid="0">
      <p:cViewPr varScale="1">
        <p:scale>
          <a:sx n="67" d="100"/>
          <a:sy n="67" d="100"/>
        </p:scale>
        <p:origin x="12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2B9CF6-A8C1-4021-A5B6-4E52FF6F1707}" type="datetimeFigureOut">
              <a:rPr lang="es-MX" smtClean="0"/>
              <a:t>24/02/2018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F5054D-E61D-4D5E-9B25-7414A0FD60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27125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296D-DC38-4914-975C-24C19413BDFF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56EB9-83D5-4E3B-98B0-F5B17FDCA56E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0B75A-FE82-427A-83DE-D194B359F5F0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EB5DA-937C-49FD-AAAF-815473218F87}" type="datetime1">
              <a:rPr lang="es-MX" smtClean="0"/>
              <a:t>24/02/2018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AF11F-EEDB-4034-9BF0-0330E0FFB527}" type="datetime1">
              <a:rPr lang="es-MX" smtClean="0"/>
              <a:t>24/02/2018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34E1B-E46E-4234-90B5-3FB4CE608AA7}" type="datetime1">
              <a:rPr lang="es-MX" smtClean="0"/>
              <a:t>24/02/2018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DF524-5926-4DDB-B8EF-AB5EB7D4E601}" type="datetime1">
              <a:rPr lang="es-MX" smtClean="0"/>
              <a:t>24/02/2018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7F991-DAA4-45B8-AD63-6722B6AA5CE0}" type="datetime1">
              <a:rPr lang="es-MX" smtClean="0"/>
              <a:t>24/02/2018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F6F26-6DFB-4C7F-B109-BCC17640FB00}" type="datetime1">
              <a:rPr lang="es-MX" smtClean="0"/>
              <a:t>24/02/2018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C0544-ECF9-4823-A65E-838912B969EB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E0023-649B-44C4-BF1A-684A6E0F1E53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4A5A-116E-48BF-9BFD-D27874AB5458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732090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A2507-468E-45A4-AB7F-1D78C573862B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128879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D905F-B59F-4D05-85BB-23675C780266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502755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F633-7F1E-48B7-8099-CD0F9FD44E08}" type="datetime1">
              <a:rPr lang="es-MX" smtClean="0"/>
              <a:t>24/02/2018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838896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C937D-EEFB-4837-8D62-796898B68ECF}" type="datetime1">
              <a:rPr lang="es-MX" smtClean="0"/>
              <a:t>24/02/2018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04900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4620-B381-441D-8EEE-CEF38DD558BE}" type="datetime1">
              <a:rPr lang="es-MX" smtClean="0"/>
              <a:t>24/02/2018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6405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CD21B-4D13-48D5-9C14-99B4CF78CE6C}" type="datetime1">
              <a:rPr lang="es-MX" smtClean="0"/>
              <a:t>24/02/2018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412229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CA04C-85AE-49E5-9C6C-5554EF3A4672}" type="datetime1">
              <a:rPr lang="es-MX" smtClean="0"/>
              <a:t>24/02/2018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418765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EA4C4-5FBD-4B03-9FA2-A6CA34F00E76}" type="datetime1">
              <a:rPr lang="es-MX" smtClean="0"/>
              <a:t>24/02/2018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977894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704E-965B-4575-8CB1-0B387A702226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088656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F7C55-B5C3-491A-92F2-109CB56AEEB8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44285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7AD6F-A50C-433B-A1AD-5B2DE9030537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2A2317B3-3837-43B4-B7CC-58FA8499BE32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42591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9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8.jpg"/><Relationship Id="rId4" Type="http://schemas.openxmlformats.org/officeDocument/2006/relationships/audio" Target="../media/audio2.wav"/><Relationship Id="rId9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.wikipedia.org/wiki/Vanwall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.wikipedia.org/wiki/A3_road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wikipedia.org/wiki/Rob_Walker_(motorsport)" TargetMode="External"/><Relationship Id="rId5" Type="http://schemas.openxmlformats.org/officeDocument/2006/relationships/hyperlink" Target="https://en.wikipedia.org/wiki/Mercedes-Benz_300SL" TargetMode="External"/><Relationship Id="rId4" Type="http://schemas.openxmlformats.org/officeDocument/2006/relationships/hyperlink" Target="https://en.wikipedia.org/wiki/Miles_per_hour" TargetMode="Externa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.wikipedia.org/wiki/Truck" TargetMode="Externa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.wikipedia.org/wiki/1959_Formula_One_season" TargetMode="Externa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jp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slideLayout" Target="../slideLayouts/slideLayout2.xml"/><Relationship Id="rId7" Type="http://schemas.microsoft.com/office/2007/relationships/hdphoto" Target="../media/hdphoto3.wdp"/><Relationship Id="rId12" Type="http://schemas.openxmlformats.org/officeDocument/2006/relationships/image" Target="../media/image72.gif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0.png"/><Relationship Id="rId11" Type="http://schemas.openxmlformats.org/officeDocument/2006/relationships/image" Target="../media/image6.png"/><Relationship Id="rId5" Type="http://schemas.openxmlformats.org/officeDocument/2006/relationships/image" Target="../media/image69.jpg"/><Relationship Id="rId10" Type="http://schemas.openxmlformats.org/officeDocument/2006/relationships/image" Target="../media/image7.png"/><Relationship Id="rId4" Type="http://schemas.openxmlformats.org/officeDocument/2006/relationships/image" Target="../media/image68.jpeg"/><Relationship Id="rId9" Type="http://schemas.openxmlformats.org/officeDocument/2006/relationships/image" Target="../media/image9.pn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4.png"/><Relationship Id="rId10" Type="http://schemas.openxmlformats.org/officeDocument/2006/relationships/image" Target="../media/image7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9.pn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7776670B-2205-4E13-BC2E-4A3C5C65F4CC}"/>
              </a:ext>
            </a:extLst>
          </p:cNvPr>
          <p:cNvSpPr txBox="1"/>
          <p:nvPr/>
        </p:nvSpPr>
        <p:spPr>
          <a:xfrm>
            <a:off x="0" y="584528"/>
            <a:ext cx="12192000" cy="1015663"/>
          </a:xfrm>
          <a:prstGeom prst="rect">
            <a:avLst/>
          </a:prstGeom>
          <a:solidFill>
            <a:srgbClr val="9CEAFA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Hoy te contaré la historia de un joven </a:t>
            </a:r>
            <a:r>
              <a:rPr kumimoji="0" lang="es-E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Britanico,apodado</a:t>
            </a: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“</a:t>
            </a:r>
            <a:r>
              <a:rPr kumimoji="0" lang="es-E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the</a:t>
            </a: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Golden </a:t>
            </a:r>
            <a:r>
              <a:rPr kumimoji="0" lang="es-E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boy</a:t>
            </a: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” o “la mariposa”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que se distinguió tanto por la elegancia en su forma de ser,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como en el vestir y en el empeño puesto en llegar a figurar entre lo mas selecto de la formula Uno…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5036693" y="2843979"/>
            <a:ext cx="6494947" cy="405899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>
                <a:gd name="adj" fmla="val 7795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Mike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Hawthorn</a:t>
            </a:r>
            <a:endParaRPr kumimoji="0" lang="es-ES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4º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Campeón F1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1958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132095" y="113562"/>
            <a:ext cx="2300257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10" name="Imagen 9" descr="Imagen que contiene pared, persona, hombre, interior&#10;&#10;Descripción generada con confianza muy alta">
            <a:extLst>
              <a:ext uri="{FF2B5EF4-FFF2-40B4-BE49-F238E27FC236}">
                <a16:creationId xmlns:a16="http://schemas.microsoft.com/office/drawing/2014/main" id="{08FE78D8-73A3-4711-B43E-62BB1F48C9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667" b="99667" l="2188" r="90000">
                        <a14:foregroundMark x1="40625" y1="13333" x2="40625" y2="13333"/>
                        <a14:foregroundMark x1="45313" y1="9000" x2="45313" y2="9000"/>
                        <a14:foregroundMark x1="57500" y1="10333" x2="57500" y2="10333"/>
                        <a14:foregroundMark x1="55937" y1="10000" x2="55937" y2="10000"/>
                        <a14:foregroundMark x1="53750" y1="9000" x2="53750" y2="9000"/>
                        <a14:foregroundMark x1="50938" y1="7667" x2="50938" y2="7667"/>
                        <a14:foregroundMark x1="52500" y1="7000" x2="52500" y2="7000"/>
                        <a14:foregroundMark x1="49063" y1="6667" x2="49063" y2="6667"/>
                        <a14:foregroundMark x1="48125" y1="6667" x2="48125" y2="6667"/>
                        <a14:foregroundMark x1="39688" y1="7000" x2="39688" y2="7000"/>
                        <a14:foregroundMark x1="38125" y1="9000" x2="38125" y2="9000"/>
                        <a14:foregroundMark x1="41563" y1="7000" x2="41563" y2="7000"/>
                        <a14:foregroundMark x1="38438" y1="8333" x2="38438" y2="8333"/>
                        <a14:foregroundMark x1="37188" y1="8667" x2="37188" y2="8667"/>
                        <a14:foregroundMark x1="36250" y1="9000" x2="36250" y2="9000"/>
                        <a14:foregroundMark x1="73750" y1="22000" x2="73750" y2="22000"/>
                        <a14:foregroundMark x1="75313" y1="42000" x2="75313" y2="42000"/>
                        <a14:foregroundMark x1="73750" y1="46000" x2="73750" y2="46000"/>
                        <a14:foregroundMark x1="74063" y1="44000" x2="74063" y2="44000"/>
                        <a14:foregroundMark x1="75625" y1="37000" x2="75625" y2="37000"/>
                        <a14:foregroundMark x1="75625" y1="40000" x2="75625" y2="40000"/>
                        <a14:foregroundMark x1="75625" y1="36000" x2="75625" y2="36000"/>
                        <a14:foregroundMark x1="76563" y1="33000" x2="76563" y2="33000"/>
                        <a14:foregroundMark x1="77813" y1="32000" x2="77813" y2="32000"/>
                        <a14:foregroundMark x1="77500" y1="29667" x2="77500" y2="29667"/>
                        <a14:foregroundMark x1="77500" y1="27000" x2="77500" y2="27000"/>
                        <a14:foregroundMark x1="73750" y1="21000" x2="73750" y2="21000"/>
                        <a14:foregroundMark x1="72813" y1="19667" x2="72813" y2="19667"/>
                        <a14:foregroundMark x1="72500" y1="18667" x2="72500" y2="18667"/>
                        <a14:foregroundMark x1="72188" y1="17000" x2="72188" y2="17000"/>
                        <a14:foregroundMark x1="58438" y1="90000" x2="58438" y2="90000"/>
                        <a14:foregroundMark x1="44063" y1="94333" x2="44063" y2="94333"/>
                        <a14:foregroundMark x1="39375" y1="90000" x2="39375" y2="90000"/>
                        <a14:foregroundMark x1="33750" y1="87667" x2="33750" y2="87667"/>
                        <a14:foregroundMark x1="38438" y1="89000" x2="38438" y2="89000"/>
                        <a14:foregroundMark x1="50000" y1="97000" x2="50000" y2="97000"/>
                        <a14:foregroundMark x1="6563" y1="98667" x2="6563" y2="98667"/>
                        <a14:foregroundMark x1="2188" y1="99667" x2="2188" y2="99667"/>
                        <a14:foregroundMark x1="83125" y1="99667" x2="83125" y2="99667"/>
                        <a14:foregroundMark x1="83750" y1="99667" x2="83750" y2="99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718" y="1731378"/>
            <a:ext cx="5468396" cy="5126621"/>
          </a:xfrm>
          <a:prstGeom prst="rect">
            <a:avLst/>
          </a:prstGeom>
        </p:spPr>
      </p:pic>
      <p:pic>
        <p:nvPicPr>
          <p:cNvPr id="8" name="Imagen 7">
            <a:hlinkClick r:id="" action="ppaction://noaction"/>
            <a:extLst>
              <a:ext uri="{FF2B5EF4-FFF2-40B4-BE49-F238E27FC236}">
                <a16:creationId xmlns:a16="http://schemas.microsoft.com/office/drawing/2014/main" id="{69C96B79-9A1E-487B-9E03-6E6FC5F2EC7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211" b="89474" l="3323" r="89426">
                        <a14:foregroundMark x1="85498" y1="51974" x2="85498" y2="51974"/>
                        <a14:foregroundMark x1="82477" y1="46053" x2="82477" y2="46053"/>
                        <a14:foregroundMark x1="8157" y1="51316" x2="8157" y2="51316"/>
                        <a14:foregroundMark x1="3323" y1="55921" x2="3323" y2="55921"/>
                        <a14:foregroundMark x1="38671" y1="37500" x2="38671" y2="37500"/>
                        <a14:foregroundMark x1="39577" y1="31579" x2="39577" y2="31579"/>
                        <a14:foregroundMark x1="39577" y1="31579" x2="39577" y2="31579"/>
                        <a14:foregroundMark x1="38671" y1="36842" x2="38671" y2="36842"/>
                        <a14:foregroundMark x1="38369" y1="39474" x2="38369" y2="39474"/>
                        <a14:foregroundMark x1="39879" y1="40132" x2="39879" y2="40132"/>
                        <a14:foregroundMark x1="39577" y1="40132" x2="39577" y2="40132"/>
                        <a14:foregroundMark x1="38671" y1="42763" x2="38671" y2="42763"/>
                        <a14:foregroundMark x1="39879" y1="38158" x2="39879" y2="38158"/>
                        <a14:foregroundMark x1="40785" y1="34868" x2="40785" y2="34868"/>
                        <a14:foregroundMark x1="40785" y1="33553" x2="40785" y2="33553"/>
                        <a14:foregroundMark x1="41088" y1="32237" x2="41088" y2="32237"/>
                        <a14:foregroundMark x1="41994" y1="34868" x2="41994" y2="34868"/>
                        <a14:foregroundMark x1="39577" y1="40132" x2="39577" y2="40132"/>
                        <a14:foregroundMark x1="38671" y1="41447" x2="38671" y2="41447"/>
                        <a14:foregroundMark x1="30211" y1="48026" x2="30211" y2="48026"/>
                        <a14:foregroundMark x1="33233" y1="47368" x2="33233" y2="47368"/>
                        <a14:foregroundMark x1="34441" y1="46711" x2="34441" y2="46711"/>
                        <a14:foregroundMark x1="38671" y1="49342" x2="38671" y2="49342"/>
                        <a14:foregroundMark x1="39275" y1="46711" x2="39275" y2="46711"/>
                        <a14:foregroundMark x1="39577" y1="30921" x2="39577" y2="30921"/>
                        <a14:foregroundMark x1="39275" y1="32237" x2="39275" y2="32237"/>
                        <a14:foregroundMark x1="39275" y1="33553" x2="39275" y2="33553"/>
                        <a14:foregroundMark x1="39275" y1="32237" x2="39275" y2="32237"/>
                        <a14:backgroundMark x1="40181" y1="34211" x2="40181" y2="34211"/>
                        <a14:backgroundMark x1="39275" y1="30921" x2="39275" y2="30921"/>
                        <a14:backgroundMark x1="38973" y1="31579" x2="38973" y2="31579"/>
                        <a14:backgroundMark x1="39577" y1="32237" x2="39577" y2="32237"/>
                        <a14:backgroundMark x1="39577" y1="36184" x2="39577" y2="36184"/>
                        <a14:backgroundMark x1="38973" y1="38158" x2="38973" y2="38158"/>
                        <a14:backgroundMark x1="38973" y1="40132" x2="38973" y2="401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699" b="7504"/>
          <a:stretch/>
        </p:blipFill>
        <p:spPr>
          <a:xfrm>
            <a:off x="12233150" y="2885212"/>
            <a:ext cx="2820154" cy="1085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554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0">
        <p:fade/>
        <p:sndAc>
          <p:stSnd>
            <p:snd r:embed="rId2" name="HawthornP-Eaglenest-1-Eaglenest-1.wav"/>
          </p:stSnd>
        </p:sndAc>
      </p:transition>
    </mc:Choice>
    <mc:Fallback>
      <p:transition spd="slow" advTm="0">
        <p:fade/>
        <p:sndAc>
          <p:stSnd>
            <p:snd r:embed="rId2" name="HawthornP-Eaglenest-1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6500"/>
                            </p:stCondLst>
                            <p:childTnLst>
                              <p:par>
                                <p:cTn id="4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75000"/>
            <a:lum/>
          </a:blip>
          <a:srcRect/>
          <a:stretch>
            <a:fillRect l="59000" t="8000" r="3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92" y="0"/>
            <a:ext cx="6677034" cy="6677034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4" name="1 Rectángulo"/>
          <p:cNvSpPr/>
          <p:nvPr/>
        </p:nvSpPr>
        <p:spPr>
          <a:xfrm>
            <a:off x="2969132" y="1009934"/>
            <a:ext cx="3131417" cy="38308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>
                <a:gd name="adj" fmla="val 54794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uLnTx/>
                <a:uFillTx/>
                <a:latin typeface="Arial"/>
                <a:ea typeface="+mn-ea"/>
                <a:cs typeface="Arial"/>
              </a:rPr>
              <a:t>10 de Abril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uLnTx/>
                <a:uFillTx/>
                <a:latin typeface="Arial"/>
                <a:ea typeface="+mn-ea"/>
                <a:cs typeface="Arial"/>
              </a:rPr>
              <a:t>de 1929</a:t>
            </a:r>
            <a:endParaRPr kumimoji="0" lang="es-ES" sz="4267" b="1" i="0" u="none" strike="noStrike" kern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1" name="1 Rectángulo"/>
          <p:cNvSpPr/>
          <p:nvPr/>
        </p:nvSpPr>
        <p:spPr>
          <a:xfrm>
            <a:off x="2756848" y="5622873"/>
            <a:ext cx="3352128" cy="58685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>
                <a:gd name="adj" fmla="val 55298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22 de Enero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de 1959</a:t>
            </a:r>
            <a:endParaRPr kumimoji="0" lang="es-ES" sz="4267" b="1" i="0" u="none" strike="noStrike" kern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" name="12 CuadroTexto"/>
          <p:cNvSpPr txBox="1"/>
          <p:nvPr/>
        </p:nvSpPr>
        <p:spPr>
          <a:xfrm>
            <a:off x="9670200" y="77421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1 Rectángulo">
            <a:extLst>
              <a:ext uri="{FF2B5EF4-FFF2-40B4-BE49-F238E27FC236}">
                <a16:creationId xmlns:a16="http://schemas.microsoft.com/office/drawing/2014/main" id="{CDB5E50B-99F5-4A06-9025-83F9E53B9287}"/>
              </a:ext>
            </a:extLst>
          </p:cNvPr>
          <p:cNvSpPr/>
          <p:nvPr/>
        </p:nvSpPr>
        <p:spPr>
          <a:xfrm>
            <a:off x="641564" y="4949464"/>
            <a:ext cx="3583194" cy="49244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Versión Completa</a:t>
            </a:r>
            <a:endParaRPr kumimoji="0" lang="es-ES" sz="2400" b="1" i="0" u="none" strike="noStrike" kern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39937A0D-C553-4496-802D-E9987D7B9880}"/>
              </a:ext>
            </a:extLst>
          </p:cNvPr>
          <p:cNvSpPr txBox="1"/>
          <p:nvPr/>
        </p:nvSpPr>
        <p:spPr>
          <a:xfrm>
            <a:off x="12292851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D69B06AE-4F03-40A3-B032-7DB32AE8874A}"/>
              </a:ext>
            </a:extLst>
          </p:cNvPr>
          <p:cNvSpPr txBox="1"/>
          <p:nvPr/>
        </p:nvSpPr>
        <p:spPr>
          <a:xfrm>
            <a:off x="11974456" y="1593273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8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5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1320800" y="570555"/>
            <a:ext cx="8940800" cy="43638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>
                <a:gd name="adj" fmla="val 51786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Mike </a:t>
            </a:r>
            <a:r>
              <a:rPr lang="es-MX" sz="4267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Hawthorn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1" name="1 Rectángulo">
            <a:extLst>
              <a:ext uri="{FF2B5EF4-FFF2-40B4-BE49-F238E27FC236}">
                <a16:creationId xmlns:a16="http://schemas.microsoft.com/office/drawing/2014/main" id="{6A626981-AF6D-4A00-9D01-8892BD9A7413}"/>
              </a:ext>
            </a:extLst>
          </p:cNvPr>
          <p:cNvSpPr/>
          <p:nvPr/>
        </p:nvSpPr>
        <p:spPr>
          <a:xfrm>
            <a:off x="4300525" y="1652695"/>
            <a:ext cx="4204865" cy="61555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Versión Completa</a:t>
            </a:r>
            <a:endParaRPr kumimoji="0" lang="es-ES" sz="3200" b="1" i="0" u="none" strike="noStrike" kern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Mezcla Beatles-Eaglenest-1.wav"/>
          </p:stSnd>
        </p:sndAc>
      </p:transition>
    </mc:Choice>
    <mc:Fallback xmlns="">
      <p:transition spd="slow" advClick="0" advTm="0">
        <p:fade/>
        <p:sndAc>
          <p:stSnd>
            <p:snd r:embed="rId9" name="Mezcla Beatles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5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2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8005"/>
                            </p:stCondLst>
                            <p:childTnLst>
                              <p:par>
                                <p:cTn id="4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1" grpId="0"/>
      <p:bldP spid="11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Mike Hawthor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059" y="559661"/>
            <a:ext cx="4426720" cy="5761058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chemeClr val="accent2">
                  <a:lumMod val="45000"/>
                  <a:lumOff val="55000"/>
                </a:schemeClr>
              </a:gs>
              <a:gs pos="83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127000"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ectángulo 5"/>
          <p:cNvSpPr/>
          <p:nvPr/>
        </p:nvSpPr>
        <p:spPr>
          <a:xfrm>
            <a:off x="1074052" y="849905"/>
            <a:ext cx="3211135" cy="51924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200"/>
              </a:lnSpc>
            </a:pPr>
            <a:r>
              <a:rPr lang="es-MX" sz="28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Nació</a:t>
            </a:r>
          </a:p>
          <a:p>
            <a:pPr algn="ctr">
              <a:lnSpc>
                <a:spcPts val="2200"/>
              </a:lnSpc>
            </a:pP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John  Michael  </a:t>
            </a:r>
            <a:r>
              <a:rPr 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Hawthorn</a:t>
            </a: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 </a:t>
            </a:r>
          </a:p>
          <a:p>
            <a:pPr algn="ctr">
              <a:lnSpc>
                <a:spcPts val="2200"/>
              </a:lnSpc>
            </a:pP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10 de abril de 1929 </a:t>
            </a:r>
          </a:p>
          <a:p>
            <a:pPr algn="ctr">
              <a:lnSpc>
                <a:spcPts val="2200"/>
              </a:lnSpc>
            </a:pP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Mexborough , </a:t>
            </a:r>
          </a:p>
          <a:p>
            <a:pPr algn="ctr">
              <a:lnSpc>
                <a:spcPts val="2200"/>
              </a:lnSpc>
            </a:pP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West </a:t>
            </a:r>
            <a:r>
              <a:rPr 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Riding</a:t>
            </a: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de Yorkshire</a:t>
            </a:r>
          </a:p>
          <a:p>
            <a:pPr algn="ctr">
              <a:lnSpc>
                <a:spcPts val="2200"/>
              </a:lnSpc>
            </a:pP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Inglaterra, </a:t>
            </a:r>
          </a:p>
          <a:p>
            <a:pPr algn="ctr">
              <a:lnSpc>
                <a:spcPts val="2200"/>
              </a:lnSpc>
            </a:pP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Reino Unido</a:t>
            </a:r>
          </a:p>
          <a:p>
            <a:pPr algn="ctr">
              <a:lnSpc>
                <a:spcPts val="2200"/>
              </a:lnSpc>
            </a:pPr>
            <a:endParaRPr 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>
              <a:lnSpc>
                <a:spcPts val="2200"/>
              </a:lnSpc>
            </a:pPr>
            <a:r>
              <a:rPr lang="es-MX" sz="28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Murió</a:t>
            </a:r>
          </a:p>
          <a:p>
            <a:pPr algn="ctr">
              <a:lnSpc>
                <a:spcPts val="2200"/>
              </a:lnSpc>
            </a:pP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22 de </a:t>
            </a:r>
            <a:r>
              <a:rPr 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de</a:t>
            </a: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enero de 1959 </a:t>
            </a:r>
          </a:p>
          <a:p>
            <a:pPr algn="ctr">
              <a:lnSpc>
                <a:spcPts val="2200"/>
              </a:lnSpc>
            </a:pP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(29 años, 276 </a:t>
            </a:r>
            <a:r>
              <a:rPr 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dias</a:t>
            </a: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) </a:t>
            </a:r>
          </a:p>
          <a:p>
            <a:pPr algn="ctr">
              <a:lnSpc>
                <a:spcPts val="2200"/>
              </a:lnSpc>
            </a:pP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Cerca de Onslow </a:t>
            </a:r>
            <a:r>
              <a:rPr 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Village</a:t>
            </a: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, </a:t>
            </a:r>
          </a:p>
          <a:p>
            <a:pPr algn="ctr">
              <a:lnSpc>
                <a:spcPts val="2200"/>
              </a:lnSpc>
            </a:pP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Guildford, Surrey,</a:t>
            </a:r>
          </a:p>
          <a:p>
            <a:pPr algn="ctr">
              <a:lnSpc>
                <a:spcPts val="2200"/>
              </a:lnSpc>
            </a:pP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Inglaterra, </a:t>
            </a:r>
          </a:p>
          <a:p>
            <a:pPr algn="ctr">
              <a:lnSpc>
                <a:spcPts val="2200"/>
              </a:lnSpc>
            </a:pP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Reino Unido</a:t>
            </a:r>
          </a:p>
          <a:p>
            <a:pPr algn="ctr">
              <a:lnSpc>
                <a:spcPts val="2200"/>
              </a:lnSpc>
            </a:pPr>
            <a:endParaRPr lang="es-ES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>
              <a:lnSpc>
                <a:spcPts val="2200"/>
              </a:lnSpc>
            </a:pPr>
            <a:r>
              <a:rPr lang="es-ES" sz="28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N</a:t>
            </a:r>
            <a:r>
              <a:rPr lang="es-MX" sz="28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acionalidad</a:t>
            </a:r>
            <a:endParaRPr lang="es-MX" sz="28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>
              <a:lnSpc>
                <a:spcPts val="2200"/>
              </a:lnSpc>
            </a:pPr>
            <a:r>
              <a:rPr lang="es-ES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B</a:t>
            </a:r>
            <a:r>
              <a:rPr 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ritanico</a:t>
            </a:r>
            <a:endParaRPr 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192BEF1-8D93-4D5D-B833-90A1A1BC321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5311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5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5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5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5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15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5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7685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150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11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150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4170"/>
                            </p:stCondLst>
                            <p:childTnLst>
                              <p:par>
                                <p:cTn id="5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8047788" y="1022921"/>
            <a:ext cx="4144212" cy="48301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Fue un piloto de carreras británico. </a:t>
            </a:r>
          </a:p>
          <a:p>
            <a:pPr lvl="0" algn="ctr">
              <a:lnSpc>
                <a:spcPts val="23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Se convirtió en el primero </a:t>
            </a:r>
          </a:p>
          <a:p>
            <a:pPr lvl="0"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campeón del mundo </a:t>
            </a:r>
          </a:p>
          <a:p>
            <a:pPr lvl="0"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Fórmula Uno </a:t>
            </a:r>
          </a:p>
          <a:p>
            <a:pPr lvl="0"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del Reino Unido </a:t>
            </a:r>
          </a:p>
          <a:p>
            <a:pPr lvl="0"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1958,</a:t>
            </a:r>
          </a:p>
          <a:p>
            <a:pPr lvl="0"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en el cual anunció su retiro, habiendo sido profundamente afectado por la muerte </a:t>
            </a:r>
          </a:p>
          <a:p>
            <a:pPr lvl="0"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su compañero de equipo </a:t>
            </a:r>
          </a:p>
          <a:p>
            <a:pPr lvl="0"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y amigo Peter Collins </a:t>
            </a:r>
          </a:p>
          <a:p>
            <a:pPr lvl="0"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dos meses antes </a:t>
            </a:r>
          </a:p>
          <a:p>
            <a:pPr lvl="0"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el  Gran Premio </a:t>
            </a:r>
          </a:p>
          <a:p>
            <a:pPr lvl="0"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Alemania 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84" y="537411"/>
            <a:ext cx="7710904" cy="57831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CE6951B-E3FF-41D3-9C34-3351AF795FB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7104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550"/>
                            </p:stCondLst>
                            <p:childTnLst>
                              <p:par>
                                <p:cTn id="4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284" y="1423731"/>
            <a:ext cx="6280484" cy="50243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Rectángulo 6"/>
          <p:cNvSpPr/>
          <p:nvPr/>
        </p:nvSpPr>
        <p:spPr>
          <a:xfrm>
            <a:off x="0" y="445674"/>
            <a:ext cx="1219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Mike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nació en Mexborough , West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Riding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de Yorkshire , Inglaterra, </a:t>
            </a:r>
          </a:p>
          <a:p>
            <a:pPr lvl="0"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Leslie y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Winifred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(de soltera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Symonds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)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, y estudió en Ardingly Colegio , </a:t>
            </a:r>
          </a:p>
          <a:p>
            <a:pPr lvl="0"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West Sussex, seguido por estudios en la escuela técnica Chelsea </a:t>
            </a:r>
          </a:p>
          <a:p>
            <a:pPr lvl="0"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y un aprendizaje con un vehículo comercial.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11E5F07-5CEF-4570-91C6-4DCE16E9CC4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2489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A45EA3A-BC75-419D-BC6C-7751E97DB9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709" y="1252537"/>
            <a:ext cx="7620000" cy="4352925"/>
          </a:xfrm>
          <a:prstGeom prst="snip2DiagRect">
            <a:avLst>
              <a:gd name="adj1" fmla="val 14959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6C98CF93-920D-4BD5-963F-F5E6D5D5817F}"/>
              </a:ext>
            </a:extLst>
          </p:cNvPr>
          <p:cNvSpPr/>
          <p:nvPr/>
        </p:nvSpPr>
        <p:spPr>
          <a:xfrm>
            <a:off x="346367" y="5812872"/>
            <a:ext cx="115131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Su padre corrió motocicletas y apoyo la carrera deportiva de su hijo;  </a:t>
            </a:r>
          </a:p>
          <a:p>
            <a:pPr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cuando murió en un accidente de tráfico, en 1954, Mike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heredó el negocio.</a:t>
            </a:r>
            <a:endParaRPr lang="es-MX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B9AE663-6D6D-4D9C-B98E-8A4FFC33A11D}"/>
              </a:ext>
            </a:extLst>
          </p:cNvPr>
          <p:cNvSpPr/>
          <p:nvPr/>
        </p:nvSpPr>
        <p:spPr>
          <a:xfrm>
            <a:off x="346369" y="183522"/>
            <a:ext cx="115131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Su padre era el dueño del garaje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Tourist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Trophy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en Farnham , franquicia de suministro </a:t>
            </a:r>
          </a:p>
          <a:p>
            <a:pPr lvl="0"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y de servicios de varias marcas de alto rendimiento tales como Jaguar y Ferrari..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6952298D-2A45-4EE4-863D-32D7CD264EA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0547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02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366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128" y="1864621"/>
            <a:ext cx="7112487" cy="4734249"/>
          </a:xfrm>
          <a:prstGeom prst="snip2DiagRect">
            <a:avLst>
              <a:gd name="adj1" fmla="val 16388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ángulo 5"/>
          <p:cNvSpPr/>
          <p:nvPr/>
        </p:nvSpPr>
        <p:spPr>
          <a:xfrm>
            <a:off x="368968" y="218239"/>
            <a:ext cx="11501044" cy="152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8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Racing carrera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Mike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hizo su debut en la competición en su 1934 Riley Ulster Imp , KV 9475,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ganando la categoría de coches deportivos de 1.100 cc a las pruebas de velocidad Brighton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 2 de septiembre de 1950.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B089EB8-5F5C-43DB-B8AD-F0666FFE97E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2179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315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1E3F4D58-4717-4C5B-B9C2-9385DE5183EC}"/>
              </a:ext>
            </a:extLst>
          </p:cNvPr>
          <p:cNvSpPr/>
          <p:nvPr/>
        </p:nvSpPr>
        <p:spPr>
          <a:xfrm>
            <a:off x="216568" y="2005452"/>
            <a:ext cx="5712518" cy="2913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También ganó el trofeo de la desventaja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Ulster en Dundrod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y el Trofeo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Leinster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Wicklow en ese año.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Para 1952, se había cambiado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 los monoplazas y durante esa temporada ganó su primera carrera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un Fórmula Dos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Cooper-Bristol T20  en Goodwood .</a:t>
            </a:r>
            <a:endParaRPr lang="es-MX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F80BDED-B694-4B4B-849C-15B67351DDD8}"/>
              </a:ext>
            </a:extLst>
          </p:cNvPr>
          <p:cNvSpPr/>
          <p:nvPr/>
        </p:nvSpPr>
        <p:spPr>
          <a:xfrm>
            <a:off x="0" y="5886000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Seguidos de grandes éxitos atrajo la atención de Enzo Ferrari que le ofreció una unidad de obras.</a:t>
            </a:r>
            <a:endParaRPr lang="es-MX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AF11889-B77D-4255-B2D3-E57CE7F7B7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2941" y="1750254"/>
            <a:ext cx="5914285" cy="369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3333FDE5-141C-4FBE-B2BC-4712A864D108}"/>
              </a:ext>
            </a:extLst>
          </p:cNvPr>
          <p:cNvSpPr/>
          <p:nvPr/>
        </p:nvSpPr>
        <p:spPr>
          <a:xfrm>
            <a:off x="332509" y="377657"/>
            <a:ext cx="11524717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1951, la conducción de un 1 ½ litros TT Riley,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entró en el motor Sport Brooklands Memorial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Trophy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un concurso de la temporada de largo plazo enGoodwood , ganando por un punto.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DF6AEC3-79A8-4FEA-910E-97CCAD2EDC9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094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58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33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3685"/>
                            </p:stCondLst>
                            <p:childTnLst>
                              <p:par>
                                <p:cTn id="4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8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008" y="1982761"/>
            <a:ext cx="6016542" cy="40536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Rectángulo 4"/>
          <p:cNvSpPr/>
          <p:nvPr/>
        </p:nvSpPr>
        <p:spPr>
          <a:xfrm>
            <a:off x="348340" y="294888"/>
            <a:ext cx="11498184" cy="1513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 Hizo su debut en Fórmula Uno  en el 1952 Grote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Prijs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van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België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el legendario circuito de Spa-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Francorchamps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 , terminando en cuarta posición. 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Al final de la temporada, que ya había conseguido su primer podio, con un tercer lugar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el RAC GP de Gran Bretaña y un par de cuartas conduciendo un Cooper.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D05026F-ED3C-4AB2-9803-583EF6D0516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1626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5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909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08F2B19-D42A-4D54-A56F-95F91F1FA6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2" y="1177793"/>
            <a:ext cx="7744089" cy="510735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955CC08A-628C-42BE-97ED-BE7F54207F8D}"/>
              </a:ext>
            </a:extLst>
          </p:cNvPr>
          <p:cNvSpPr/>
          <p:nvPr/>
        </p:nvSpPr>
        <p:spPr>
          <a:xfrm>
            <a:off x="7356763" y="1145898"/>
            <a:ext cx="4838186" cy="46063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 la Scuderia Ferrari para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 temporada 1953,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mostró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inmediato su valía con la victoria,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su noveno intento,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el Gran Premio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Francia en Reims ,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outmanoeuvring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 Juan Manuel Fangio en lo que se apodo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'la carrera del siglo’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con los cuatro primeros pilotos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dentro de los cinco segundos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diferencia después de 60 vueltas.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Este y otros dos podios le ayudó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 poner fin a la temporada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la cuarta posición.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7C5658D-40FB-4909-8B00-E3BE6E9289A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7335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5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5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5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6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5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15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15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2070"/>
                            </p:stCondLst>
                            <p:childTnLst>
                              <p:par>
                                <p:cTn id="5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76DCD0F-7497-42A5-9924-3B4BC9218A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330" y="422770"/>
            <a:ext cx="7251558" cy="48225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9D3E1EC3-B2AB-4A76-BE4A-E06FF5380C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340" y="4749"/>
            <a:ext cx="11498184" cy="65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También ganó el trofeo BRDC Internacional  el Trofeo de Ulster,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así como las 24 Horas de Spa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Francorchamps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 con su compañero en Ferrari Giuseppe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Farina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 .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9DDB7CBC-D323-46CB-A654-AB9E342D3B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335" y="5671258"/>
            <a:ext cx="11498184" cy="93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Mike tuvo menos suerte en 1954, sufriendo quemaduras graves en un accidente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durante el Gran Premio de Siracusa , pero terminó el año con tres segundos y luego la victoria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en la final de la temporada en España, lo coloca tercero en el campeonato de pilotos.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4CBCE2F-5A8B-413C-8C21-AB93062FADD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6183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52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182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2D67E8E-330B-4F7C-A260-AE76F650A3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764" y="1417937"/>
            <a:ext cx="6356067" cy="51075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5FFA77D-800E-45ED-82EE-78D446F873D0}"/>
              </a:ext>
            </a:extLst>
          </p:cNvPr>
          <p:cNvSpPr/>
          <p:nvPr/>
        </p:nvSpPr>
        <p:spPr>
          <a:xfrm>
            <a:off x="354443" y="352036"/>
            <a:ext cx="11501044" cy="960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Después de la muerte de su padre,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dejó Ferrari por la carrera de Tony Vandervell 's 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hlinkClick r:id="rId4" tooltip="Vanwall"/>
              </a:rPr>
              <a:t>Vanwall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 equipo, ya que tenía que pasar más tiempo en el garaje de la familia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que había heredado, pero después de dos carreras volvió a Ferrari.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1DFB26E-C986-4870-B503-CEB6294833F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6896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334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5243" y="1143557"/>
            <a:ext cx="4666148" cy="46063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8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El accidente de 1955 en Le </a:t>
            </a:r>
            <a:r>
              <a:rPr lang="es-MX" altLang="es-MX" sz="28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Mans</a:t>
            </a:r>
            <a:endParaRPr lang="es-MX" altLang="es-MX" sz="28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endParaRPr lang="es-ES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enero de 1955, Mike se unió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al equipo de carreras de Jaguar,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sustitución de Stirling Moss 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que había dejado de Mercedes. 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ganó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 1955 24 Horas de Le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Mans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después de lo que ha sido descrito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como una unidad inspirada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la que estableció un récord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vuelta de 122,388 mph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durante un duelo de tres horas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con Fangio en las primeras etapas.</a:t>
            </a:r>
            <a:endParaRPr lang="es-MX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0156971-18E5-43D7-A377-9DE4BB4F74A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86"/>
          <a:stretch/>
        </p:blipFill>
        <p:spPr>
          <a:xfrm>
            <a:off x="4932230" y="857250"/>
            <a:ext cx="6927265" cy="51435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7FC7E30-0712-4616-899E-A47C06D3917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2694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91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5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5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5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5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50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280"/>
                            </p:stCondLst>
                            <p:childTnLst>
                              <p:par>
                                <p:cTn id="4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C2D8DD7-19E0-418F-8EC0-D21353B846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513" y="290949"/>
            <a:ext cx="8492834" cy="5101043"/>
          </a:xfrm>
          <a:prstGeom prst="round2DiagRect">
            <a:avLst>
              <a:gd name="adj1" fmla="val 16667"/>
              <a:gd name="adj2" fmla="val 0"/>
            </a:avLst>
          </a:prstGeom>
          <a:ln w="1270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9C64C38B-6DE9-4E8D-BC93-3B70174319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443" y="5528608"/>
            <a:ext cx="11501044" cy="1220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La carrera se vio empañada por el peor desastre en la historia del automovilismo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un accidente en el que murieron 84 espectadores y el conductor Pierre Levegh 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después que Mike frenó de repente delante de Lance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Macklin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 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Healey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después de alcanzarlo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al entrar en boxes, causando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Macklin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a desviarse en el camino del Mercedes de Levegh. 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6A7CFA8-8A85-4A2B-94F0-AB20590004F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0131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89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45478" y="899055"/>
            <a:ext cx="11501044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Después de chocar con la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Healey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, el Mercedes saltó el terraplén de tierra que separa el área </a:t>
            </a:r>
          </a:p>
          <a:p>
            <a:pPr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los espectadores de la pista, se recuperó a través del recinto del espectador, después de caer</a:t>
            </a:r>
          </a:p>
          <a:p>
            <a:pPr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cabeza sobre la estructura de hormigón de la escalera .</a:t>
            </a:r>
            <a:endParaRPr lang="es-MX" dirty="0"/>
          </a:p>
        </p:txBody>
      </p:sp>
      <p:sp>
        <p:nvSpPr>
          <p:cNvPr id="9" name="Rectángulo 8"/>
          <p:cNvSpPr/>
          <p:nvPr/>
        </p:nvSpPr>
        <p:spPr>
          <a:xfrm>
            <a:off x="348342" y="2683664"/>
            <a:ext cx="6154057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 impacto rompió la parte delantera del coche,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que luego dio un salto mortal alta, lanzando escombros en el área de los espectadores,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antes de aterrizar en la cima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del terraplén de tierra. 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Los restos, incluyendo capó, el motor,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 eje delantero, que se separó de la trama,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voló a través de la multitud.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3F4AF4A4-DD1B-4D50-A17D-94B455CE5C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602" y="2437313"/>
            <a:ext cx="5624919" cy="31683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02537CBA-8F1D-4F46-AAA8-6773EBF22EF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090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61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25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25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25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11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5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5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5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9655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build="p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8631383" y="4214454"/>
            <a:ext cx="3560618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 prensa francesa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llevó fotografías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y Ivor Bueb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celebrando su victoria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con el champán habitual, pero los trató con desprecio.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058" y="413663"/>
            <a:ext cx="8097652" cy="58910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CAD1A73-2849-4368-8D57-BDC3D9706AE0}"/>
              </a:ext>
            </a:extLst>
          </p:cNvPr>
          <p:cNvSpPr/>
          <p:nvPr/>
        </p:nvSpPr>
        <p:spPr>
          <a:xfrm>
            <a:off x="8409711" y="732846"/>
            <a:ext cx="3782290" cy="3195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Ocho horas más tarde, mientras que llevaba 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 carrera de 1,5 vueltas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por delante del equipo Jaguar, el equipo Mercedes se retiró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la carrera, aparentemente como una señal de respeto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por los que habían perecido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el accidente;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 equipo Jaguar fue invitado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 unirse a ellos, pero se negó.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CAC51B9-5DDF-46D0-A7AB-CC5A6BB5FEA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8915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8635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412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45478" y="5146047"/>
            <a:ext cx="11501043" cy="150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La investigación oficial sobre el accidente determinó que Mike no era responsable del accidente,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y que no era más que un incidente de carrera.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La muerte de los espectadores fue atribuido a las normas de seguridad inadecuadas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para el diseño de la pista.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398" y="-865918"/>
            <a:ext cx="9361714" cy="6225540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E2B853B8-5BBA-4F05-9A76-0DCB71F3CD6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2778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065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8963902" y="1989162"/>
            <a:ext cx="3228098" cy="2913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El número de muertos condujo a la prohibición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de los deportes de motor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en Francia, España,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Suiza , Alemania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otras naciones,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hasta que las pistas pudieran ser llevadas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a un nivel de seguridad más elevado.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A1094DC-3DD4-4691-BFB7-64E3A44252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096" y="1213040"/>
            <a:ext cx="5541819" cy="4472007"/>
          </a:xfrm>
          <a:prstGeom prst="rect">
            <a:avLst/>
          </a:prstGeom>
          <a:ln w="127000" cap="rnd">
            <a:solidFill>
              <a:schemeClr val="bg2">
                <a:lumMod val="5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36ACFF21-8527-4610-BED5-70CB897F5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95753"/>
            <a:ext cx="3228109" cy="152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Las áreas de la tribuna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y el hoyo 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fueron demolidos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y reconstruidos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poco después.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3DB56A4-663F-49E7-84EA-749EAAA3D1C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3949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997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45478" y="5219254"/>
            <a:ext cx="11501043" cy="124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Mientras, comparte el Jaguar D-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Type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 con Desmond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Titterington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 durante el RAC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Trophy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1955 Turismo en Dundrod , Mike pasó a Fangio dos veces, y estableció el récord de vuelta para el RAC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Tourist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Trophy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en el Circuito Dundrod, sólo para perder en las etapas finales, cuando se ejecuta con tanques llenos, que fue aprobada por el musgo cuando el motor del tipo D falló en la última vuelta.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81"/>
          <a:stretch/>
        </p:blipFill>
        <p:spPr>
          <a:xfrm>
            <a:off x="2625693" y="566059"/>
            <a:ext cx="6953733" cy="44269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660BDA53-6652-44DC-A330-FE2503622E2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7289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49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803178" y="1697194"/>
            <a:ext cx="7043343" cy="347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800" dirty="0">
                <a:ln>
                  <a:solidFill>
                    <a:srgbClr val="ED7D31">
                      <a:lumMod val="75000"/>
                    </a:srgb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1956 – 1957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Otro cambio de equipo para 1956 - este equipo a BRM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fue un fracaso, y sólo el podio de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se produjo en Argentina , donde la no aparición de su BRM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le permitió a la unidad de invitados un Maserati 250F .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Sin embargo, cuando parecía que, por lo general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sólo en las carreras británicas, el nuevo 2.5 BRM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fue muy rápido mientras duró,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contuvo a Fangio, que lleva las primeras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25 vueltas en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Silverstone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en el GP de Gran Bretaña.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790F2B3-7A8A-46D6-AC94-F71E0EE86E6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3" t="1524" r="3221" b="3048"/>
          <a:stretch/>
        </p:blipFill>
        <p:spPr>
          <a:xfrm>
            <a:off x="346359" y="568036"/>
            <a:ext cx="4456819" cy="57642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0" cap="sq">
            <a:solidFill>
              <a:srgbClr val="0070C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14BAB0D-3BA8-47D1-8477-2EA3BC26D24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3320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321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6575"/>
                            </p:stCondLst>
                            <p:childTnLst>
                              <p:par>
                                <p:cTn id="3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9C5F89E-A7F4-4949-B6BD-BDBB7B2232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281416"/>
            <a:ext cx="7620000" cy="5048250"/>
          </a:xfrm>
          <a:prstGeom prst="snip2DiagRect">
            <a:avLst>
              <a:gd name="adj1" fmla="val 16538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AA54CFE0-D6EA-4226-9969-AE8851326937}"/>
              </a:ext>
            </a:extLst>
          </p:cNvPr>
          <p:cNvSpPr/>
          <p:nvPr/>
        </p:nvSpPr>
        <p:spPr>
          <a:xfrm>
            <a:off x="346364" y="5459758"/>
            <a:ext cx="11526981" cy="1220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Se retiró el coche antes de la mitad de la distancia debido al deterioro de manejo y los frenos. 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Profundamente infeliz con la preparación del coche del equipo BRM,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Mike salió del equipo en este momento.</a:t>
            </a:r>
            <a:endParaRPr lang="es-MX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8B41B23-22ED-4550-BCF6-F1E36B84E9F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6039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215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347295" y="1202109"/>
            <a:ext cx="11510879" cy="678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Hawthorne había dejado Ferrari para conducir con el equipo británico de automóviles deportivos Jaguar era su primera prioridad. 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017094"/>
            <a:ext cx="5762174" cy="36365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ectángulo 8"/>
          <p:cNvSpPr/>
          <p:nvPr/>
        </p:nvSpPr>
        <p:spPr>
          <a:xfrm>
            <a:off x="14514" y="2080650"/>
            <a:ext cx="6096000" cy="319574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Fue favorecido para ganar en Le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Mans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nuevo, pero perdió diez vueltas en los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pits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al principio de la carrera, y mientras que el tipo D establece repetidamente vueltas rápidas,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las normas de consumo de combustible significaba que sólo podía terminar sexto.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Al competir con el tipo D en Italia,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se estrelló y sufrió quemaduras muy graves,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su segundo accidente grave del año,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dejándolo desilusionado con las carreras. 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BBDBC6B-C217-4E62-B76D-32961504DEE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1854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5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5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3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5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355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5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5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8645"/>
                            </p:stCondLst>
                            <p:childTnLst>
                              <p:par>
                                <p:cTn id="3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9" grpId="0" build="p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2E1F424-587C-4950-BFC4-29EDE32B767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8"/>
          <a:stretch/>
        </p:blipFill>
        <p:spPr>
          <a:xfrm>
            <a:off x="2301013" y="931105"/>
            <a:ext cx="7595518" cy="49317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5C6F2E38-58C3-440F-83EE-524D70AD81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296" y="6000070"/>
            <a:ext cx="11510878" cy="65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Se había puesto la versión original del coche  en la primera fila en su debut en la carrera de F1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Finales de 1955 en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Oulton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Park.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F4E76840-7357-4553-AE8B-4782F712D9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291" y="139607"/>
            <a:ext cx="11510878" cy="65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Sin embargo, él cree que un regreso a Ferrari podría darle el campeonato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en el superior D50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Lancia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Ferrari 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6047382-83DC-44F6-B79E-FDB14166CF6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315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13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EC89535-DE2E-4525-9832-BADE845132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608" y="1098410"/>
            <a:ext cx="8146480" cy="5427592"/>
          </a:xfrm>
          <a:prstGeom prst="rect">
            <a:avLst/>
          </a:prstGeom>
          <a:ln w="127000" cap="rnd">
            <a:solidFill>
              <a:srgbClr val="00B0F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8B88D575-5286-40A5-96F4-B0931D7C21CA}"/>
              </a:ext>
            </a:extLst>
          </p:cNvPr>
          <p:cNvSpPr/>
          <p:nvPr/>
        </p:nvSpPr>
        <p:spPr>
          <a:xfrm>
            <a:off x="333829" y="162822"/>
            <a:ext cx="115243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Sin embargo, la versión modificada de Ferrari del diseño para 1957 fue más lento que Fangio </a:t>
            </a:r>
          </a:p>
          <a:p>
            <a:pPr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y de Collins que todo lo conquista en un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Lancia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Ferrari 1956.</a:t>
            </a:r>
            <a:endParaRPr lang="es-MX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DB02BF2-D4AC-415B-95BB-7B47A0260B1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9727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53" y="53917"/>
            <a:ext cx="5747657" cy="43825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Rectángulo 5"/>
          <p:cNvSpPr/>
          <p:nvPr/>
        </p:nvSpPr>
        <p:spPr>
          <a:xfrm>
            <a:off x="6096000" y="1846248"/>
            <a:ext cx="6096000" cy="460638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 versión de 1957, con los tanques maletas centrado polares eliminados, todavía se manejaba bien,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pero no era la obra maestra diseñada;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carecía de velocidad en línea recta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no era competitivo a mediados de 1957,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claramente inferior a los nuevos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Vanwalls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.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Mike se reunió con el equipo Ferrari de fábrica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1957, y pronto se hizo amigo de Peter Collins , un piloto del equipo Ferrari y compatriota. 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Durante las temporadas 1957 y 1958 de carreras,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los dos ingleses se engancharon en una feroz rivalidad con Luigi Musso , otro piloto de Ferrari, por un premio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(ver La rivalidad con Luigi Musso más adelante).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0F776B7-6B45-4554-9BC5-208868D75A2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5045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29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68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5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5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68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15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4430"/>
                            </p:stCondLst>
                            <p:childTnLst>
                              <p:par>
                                <p:cTn id="48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3B711E4-7AB4-4086-87D5-51DDDE87CC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787" y="314535"/>
            <a:ext cx="8329528" cy="5476665"/>
          </a:xfrm>
          <a:prstGeom prst="snip2DiagRect">
            <a:avLst>
              <a:gd name="adj1" fmla="val 15607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C725FBDB-2B4B-4916-B873-4F23472987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343" y="5989981"/>
            <a:ext cx="11846520" cy="70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al volante de su Ferrari alcanzó el tercer puesto </a:t>
            </a:r>
          </a:p>
          <a:p>
            <a:pPr algn="ctr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en el Gran Premio de la República Argentina y el Campeonato del Mundo 1958.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67A5E75-DBEA-4739-A511-DCA1451B915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5043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6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0" tmFilter="0, 0; 0.125,0.2665; 0.25,0.4; 0.375,0.465; 0.5,0.5;  0.625,0.535; 0.75,0.6; 0.875,0.7335; 1,1">
                                          <p:stCondLst>
                                            <p:cond delay="498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0" tmFilter="0, 0; 0.125,0.2665; 0.25,0.4; 0.375,0.465; 0.5,0.5;  0.625,0.535; 0.75,0.6; 0.875,0.7335; 1,1">
                                          <p:stCondLst>
                                            <p:cond delay="993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0" tmFilter="0, 0; 0.125,0.2665; 0.25,0.4; 0.375,0.465; 0.5,0.5;  0.625,0.535; 0.75,0.6; 0.875,0.7335; 1,1">
                                          <p:stCondLst>
                                            <p:cond delay="124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95">
                                          <p:stCondLst>
                                            <p:cond delay="48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5" decel="50000">
                                          <p:stCondLst>
                                            <p:cond delay="50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95">
                                          <p:stCondLst>
                                            <p:cond delay="984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5" decel="50000">
                                          <p:stCondLst>
                                            <p:cond delay="1003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95">
                                          <p:stCondLst>
                                            <p:cond delay="1231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5" decel="50000">
                                          <p:stCondLst>
                                            <p:cond delay="125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95">
                                          <p:stCondLst>
                                            <p:cond delay="1356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5" decel="50000">
                                          <p:stCondLst>
                                            <p:cond delay="137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8D804BA-BB09-41DB-8085-3398059AE92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3" t="2921"/>
          <a:stretch/>
        </p:blipFill>
        <p:spPr>
          <a:xfrm>
            <a:off x="3132038" y="568036"/>
            <a:ext cx="8718226" cy="569421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0" cap="sq">
            <a:solidFill>
              <a:srgbClr val="FFFF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D6F1D587-B37A-4C31-B9D0-AD3ACECD921B}"/>
              </a:ext>
            </a:extLst>
          </p:cNvPr>
          <p:cNvSpPr/>
          <p:nvPr/>
        </p:nvSpPr>
        <p:spPr>
          <a:xfrm>
            <a:off x="1" y="2545329"/>
            <a:ext cx="3132038" cy="1806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ganó el  Campeonato 1958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Fórmula Uno 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pesar de lograr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una sola victoria,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frente a cuatro de Moss. 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208B54C-76C2-4001-B326-FD7AF9F2D02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1963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27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CCB77F2-6189-4237-84B4-A4BF577EDF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389" y="1392688"/>
            <a:ext cx="6485764" cy="37723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9A19D83B-BC52-41DE-88FE-D56AE901B1A7}"/>
              </a:ext>
            </a:extLst>
          </p:cNvPr>
          <p:cNvSpPr/>
          <p:nvPr/>
        </p:nvSpPr>
        <p:spPr>
          <a:xfrm>
            <a:off x="6831153" y="1141579"/>
            <a:ext cx="5365686" cy="46063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Mike ganó el Gran Premio de Francia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1958 a Reims 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el que Musso fue herido fatalmente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mientras corría en el segundo lugar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(ver La rivalidad con Luigi Musso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más adelante). 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Se lleva fácilmente en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 Gran Premio de Mónaco de 1958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 mitad de la distancia,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su 246 motor explotó,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mientras que en Monza fue un minuto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ventaja sobre Tony Brooks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cuando su embrague le obligó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 reducir la velocidad a la segunda posición.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2CE9762-F348-44EB-ABAE-22F8F30A809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9386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53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5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5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5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5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15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15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4185"/>
                            </p:stCondLst>
                            <p:childTnLst>
                              <p:par>
                                <p:cTn id="5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3462" y="5512950"/>
            <a:ext cx="11844679" cy="1220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Mike fue descalificado por un golpe que enciende su coche parado cuesta abajo en la dirección opuesta, en el camino en un segundo puesto.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Musgo intercedió en nombre de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y la decisión fue revertida en última instancia.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46ECC6B9-A21C-4172-B6ED-77D4FF0652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422" y="919659"/>
            <a:ext cx="5997664" cy="4486253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9" name="Rectangle 1">
            <a:extLst>
              <a:ext uri="{FF2B5EF4-FFF2-40B4-BE49-F238E27FC236}">
                <a16:creationId xmlns:a16="http://schemas.microsoft.com/office/drawing/2014/main" id="{4E6695D5-DCD5-47E6-8533-C107433C7D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007" y="165091"/>
            <a:ext cx="11844679" cy="65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salió beneficiado enormemente de la caballerosidad de musgo,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como se demostró en el 1958 Gran Premio de Portugal  1958 en Oporto 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8ADF3D7-4C25-41DC-817D-976FF91205F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7693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939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994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9" grpId="0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11ADA87-8E22-46AD-AEEC-93C07E8A8B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591" y="563793"/>
            <a:ext cx="6416756" cy="5751018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EB7499A-5195-476F-B1E8-995ADF6AE3BA}"/>
              </a:ext>
            </a:extLst>
          </p:cNvPr>
          <p:cNvSpPr/>
          <p:nvPr/>
        </p:nvSpPr>
        <p:spPr>
          <a:xfrm>
            <a:off x="1" y="2413497"/>
            <a:ext cx="5444835" cy="20890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Después de una parada en boxes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mitad de camino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 través de esa competencia,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Mike aceleró de nuevo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través del campo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para ganar un punto extra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por vuelta más rápida.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7D3DC63-0901-4C9B-9B69-539A6603C0F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01173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12" y="1280891"/>
            <a:ext cx="3643086" cy="35804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ángulo 6"/>
          <p:cNvSpPr/>
          <p:nvPr/>
        </p:nvSpPr>
        <p:spPr>
          <a:xfrm>
            <a:off x="4267200" y="1582108"/>
            <a:ext cx="7895771" cy="2913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Pero musgo no ha respondido, posiblemente dude de que Mike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pueda dar la vuelta mas rápida con frenos de tambor dañados.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Este punto adicional campeonato del mundo más los puntos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del segundo lugar ayudaron a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a ganar el campeonato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con un total de sólo una temporada más que la de Moss. 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la última carrera, el Gran Premio de Marruecos de 1958 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Mike hizo una carrera táctica conservadora con el objetivo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mantenerse por delante de Moss Vanwall compañeros de equipo.</a:t>
            </a:r>
            <a:endParaRPr lang="es-MX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500E5C4-2955-4796-A691-289C82732CC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2068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48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5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9975"/>
                            </p:stCondLst>
                            <p:childTnLst>
                              <p:par>
                                <p:cTn id="3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494FAF4-20A8-4E4B-9939-37B1529421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40" y="1294962"/>
            <a:ext cx="7517293" cy="4551656"/>
          </a:xfrm>
          <a:prstGeom prst="round2DiagRect">
            <a:avLst>
              <a:gd name="adj1" fmla="val 16667"/>
              <a:gd name="adj2" fmla="val 0"/>
            </a:avLst>
          </a:prstGeom>
          <a:ln w="127000" cap="sq">
            <a:solidFill>
              <a:schemeClr val="tx2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E417786D-EDF9-45D4-848B-B79D393B21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1260" y="6038963"/>
            <a:ext cx="11669487" cy="65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En las últimas vueltas, segundo clasificado, Phil Hill desaceleró y animó Mike a obtener los puntos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suficientes para ganar el campeonato; la primera vez que se ganó por un conductor Inglés.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276BC7F4-F9AD-4764-968F-5B5001DC04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5110" y="206196"/>
            <a:ext cx="11669487" cy="93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Los Frenos de Brooks se rompieron mientras conduce Mike, y Stuart Lewis-Evans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en el tercer Vanwall se estrelló después de un intento desesperado por desplazarse en el campo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y el desafío de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Harthorn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en el tercer puesto; Evans murió después de sufrir quemaduras. 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1EC989A-2808-4FCA-B8FE-9DF6AC3BBA0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9216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6105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642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2B02BCD-6C44-4380-AE6F-D083E5CDB2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124" y="817419"/>
            <a:ext cx="8713381" cy="55054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3C21617-4929-4312-92AA-082558EE103E}"/>
              </a:ext>
            </a:extLst>
          </p:cNvPr>
          <p:cNvSpPr/>
          <p:nvPr/>
        </p:nvSpPr>
        <p:spPr>
          <a:xfrm>
            <a:off x="348343" y="202464"/>
            <a:ext cx="11509827" cy="374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Después de ganar el título,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anunció inmediatamente su retiro de la Fórmula Uno.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0960800-C895-4F3F-BB97-155530AE3DE6}"/>
              </a:ext>
            </a:extLst>
          </p:cNvPr>
          <p:cNvSpPr/>
          <p:nvPr/>
        </p:nvSpPr>
        <p:spPr>
          <a:xfrm>
            <a:off x="0" y="2125845"/>
            <a:ext cx="3146124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se hizo notar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por llevar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una corbata de lazo…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cuando hay que correr,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 la francesa,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se hizo conocido como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'Le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Papillon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’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(la mariposa).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947F5E7-C39D-45F2-A0BE-AF67A240F27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7555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805" y="1836809"/>
            <a:ext cx="4801370" cy="3210916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chemeClr val="accent6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ectángulo 4"/>
          <p:cNvSpPr/>
          <p:nvPr/>
        </p:nvSpPr>
        <p:spPr>
          <a:xfrm>
            <a:off x="0" y="1854094"/>
            <a:ext cx="7056805" cy="3195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8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La rivalidad con Luigi Musso 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Muchos años después de la muerte de Mike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,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Fiamma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Breschi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, la novia de Luigi Musso en el momento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su muerte, reveló la naturaleza de la rivalidad de Musso con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y Collins en el documental de televisión,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‘La vida secreta de Enzo Ferrari’.</a:t>
            </a:r>
          </a:p>
          <a:p>
            <a:pPr lvl="0" algn="ctr">
              <a:lnSpc>
                <a:spcPts val="2200"/>
              </a:lnSpc>
            </a:pPr>
            <a:endParaRPr lang="es-ES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Breschi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recordó que el antagonismo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entre Musso y los dos pilotos ingleses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animó a los tres a tomar más riesgos</a:t>
            </a:r>
            <a:endParaRPr lang="es-MX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0EA0804-FEDA-4112-AA58-F42245445AC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45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37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5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990"/>
                            </p:stCondLst>
                            <p:childTnLst>
                              <p:par>
                                <p:cTn id="3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6357257" y="2151747"/>
            <a:ext cx="5834744" cy="4324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Breschi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relató que Musso estaba en deuda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en el momento de su muerte, el dinero por ganar el Gran Premio de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l'ACF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1958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(tradicionalmente el mayor premio monetario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de la temporada), era lo más importante para él.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Después de visitar a Musso que estaba herido mortalmente en el hospital,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Breschi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regresó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a su hotel, donde ella y el resto del equipo Ferrari fueron informados por el director del equipo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que por la tarde Musso había muerto.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Dentro de los treinta días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Collins también estaba muerto,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y En enero Mike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fue el siguiente.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333829" y="425517"/>
            <a:ext cx="11524341" cy="1502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 fuerza se desarrolló en número, y se unieron contra él. 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Este antagonismo era en realidad favorable en lugar de dañar a Ferrari. 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Cuanto más rápido los conductores fueran, lo más probable era que un Ferrari ganaría ".</a:t>
            </a:r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29" y="2151748"/>
            <a:ext cx="6023428" cy="43669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FC56142-6D04-4DDF-AAA5-8E392CD187C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79552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43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86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7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1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735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1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1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1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2295"/>
                            </p:stCondLst>
                            <p:childTnLst>
                              <p:par>
                                <p:cTn id="58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uiExpand="1" build="p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A55761E-C204-4BCB-81AB-3AE5A4FF95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599" y="740355"/>
            <a:ext cx="7439895" cy="5412524"/>
          </a:xfrm>
          <a:prstGeom prst="ellipse">
            <a:avLst/>
          </a:prstGeom>
          <a:ln w="127000" cap="rnd">
            <a:solidFill>
              <a:schemeClr val="accent5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F580BB38-7ECD-4D40-8B29-AC31B9E8C9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62" y="1967891"/>
            <a:ext cx="4226033" cy="2913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"Los ingleses (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y Collins) tenían un acuerdo", dice ella.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“Con Cualquiera de ellos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que ganara,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compartirían las ganancias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por igual.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Eran dos de ellos contra Luigi,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que no era parte del acuerdo.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38271F6-A1A1-4170-9FE5-D71CA0B8B89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2161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7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865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38C1CE5-9982-4615-8D3A-F5D9AADE93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29" y="568036"/>
            <a:ext cx="8415221" cy="55999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E87EF793-3E73-49FF-887E-DF15B92C612C}"/>
              </a:ext>
            </a:extLst>
          </p:cNvPr>
          <p:cNvSpPr/>
          <p:nvPr/>
        </p:nvSpPr>
        <p:spPr>
          <a:xfrm>
            <a:off x="8839200" y="713949"/>
            <a:ext cx="3352800" cy="5452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Breschi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no pudo reprimir un sentimiento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liberación: 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"yo les había odiado tanto", dijo,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"en primer lugar porque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yo era consciente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ciertos hechos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que no tenían razón,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también porque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cuando salí del hospital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y regresé al hotel 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los encontré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la plaza fuera del hotel, riendo y jugando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un partido de fútbol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con una lata vacía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cerveza. 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00C113F-4811-4517-B482-0E61DB778CC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2436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5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5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5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5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3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15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3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15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185"/>
                            </p:stCondLst>
                            <p:childTnLst>
                              <p:par>
                                <p:cTn id="5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-1" y="461067"/>
            <a:ext cx="5012467" cy="460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Así que cuando murieron, también,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fue liberador para mí.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De lo contrario habría tenido sentimientos desagradables hacia ellos para siempre.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De esta manera podría encontrar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un sentido de la paz ".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Mike estaba de hecho, profundamente afectado por la muerte de Musso.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Musso había corrido imprudentemente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pues él necesitaba desesperadamente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el dinero del premio para pagar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a sus acreedores.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466" y="722841"/>
            <a:ext cx="6848348" cy="4759602"/>
          </a:xfrm>
          <a:prstGeom prst="ellipse">
            <a:avLst/>
          </a:prstGeom>
          <a:ln w="127000" cap="rnd">
            <a:solidFill>
              <a:schemeClr val="accent6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2BC7DDF0-6891-4459-8817-96754C7D2AB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2337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3855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6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570"/>
                            </p:stCondLst>
                            <p:childTnLst>
                              <p:par>
                                <p:cTn id="4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3BCB98A7-61B4-4B99-8D14-813F270580BA}"/>
              </a:ext>
            </a:extLst>
          </p:cNvPr>
          <p:cNvSpPr/>
          <p:nvPr/>
        </p:nvSpPr>
        <p:spPr>
          <a:xfrm>
            <a:off x="4475017" y="2818597"/>
            <a:ext cx="7716986" cy="1242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Había confiado sus preocupaciones financieras a Collins,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con miras a la obtención de ayuda;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Collins avisó a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pero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se negó.</a:t>
            </a:r>
            <a:endParaRPr lang="es-MX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7D910E41-13F1-4AC8-A1D8-D8852D9D73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322" y="573232"/>
            <a:ext cx="4132695" cy="5819509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C85B870-0E02-4952-BDAF-6609732D2B5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03658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585551F5-A30A-4919-B78B-BF0073653E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67" y="1052944"/>
            <a:ext cx="7139629" cy="477462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9D8CE9FA-02FC-48B2-B2C2-AC55D8AD82DB}"/>
              </a:ext>
            </a:extLst>
          </p:cNvPr>
          <p:cNvSpPr/>
          <p:nvPr/>
        </p:nvSpPr>
        <p:spPr>
          <a:xfrm>
            <a:off x="6470067" y="2123336"/>
            <a:ext cx="5721941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Su negativa no era un gesto egoísta,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ya que en caso de ganar, el dinero del premio iría a la señorita 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Delaunay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 madre de su hijo. 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Cuando salieron del hospital de Reims,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Mike se había limitado a patear una lata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cerveza que estaba tirado en el suelo;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Collins la rebotó de nuevo.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B1D078D-ABE5-445A-B02D-8A0844194DB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9868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8930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1E96CB0-A4E6-461A-839E-4A79AE04EC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654002"/>
            <a:ext cx="5763491" cy="3319770"/>
          </a:xfrm>
          <a:prstGeom prst="ellipse">
            <a:avLst/>
          </a:prstGeom>
          <a:ln w="1270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9C6A6C1A-69D4-46C2-9B8B-BED6A55234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34822"/>
            <a:ext cx="6096000" cy="347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 eaLnBrk="1" fontAlgn="auto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8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Vida personal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 </a:t>
            </a:r>
          </a:p>
          <a:p>
            <a:pPr lvl="0" algn="ctr" eaLnBrk="1" fontAlgn="auto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 eaLnBrk="1" fontAlgn="auto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Mike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nunca se casó, pero tuvo un hijo, Michael Arnaud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Delaunay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, </a:t>
            </a:r>
          </a:p>
          <a:p>
            <a:pPr lvl="0" algn="ctr" eaLnBrk="1" fontAlgn="auto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era una chica </a:t>
            </a:r>
          </a:p>
          <a:p>
            <a:pPr lvl="0" algn="ctr" eaLnBrk="1" fontAlgn="auto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que conoció en Reims después de ganar </a:t>
            </a:r>
          </a:p>
          <a:p>
            <a:pPr lvl="0" algn="ctr" eaLnBrk="1" fontAlgn="auto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 Gran Premio de Francia en 1953.</a:t>
            </a: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Él andaba en el momento de su muerte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con la modelo Jean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Howarth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quien más tarde se casó otro piloto de carreras,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Innes Ireland , en 1992.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E47F9AB-6BF7-456D-9A27-99F4F8D7767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6062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5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085"/>
                            </p:stCondLst>
                            <p:childTnLst>
                              <p:par>
                                <p:cTn id="4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C00B66E-4516-424D-938F-9C8FE75AF9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81" y="2507672"/>
            <a:ext cx="11545451" cy="40178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89CD5A0C-21FF-428E-BDD1-E9883398A8E7}"/>
              </a:ext>
            </a:extLst>
          </p:cNvPr>
          <p:cNvSpPr/>
          <p:nvPr/>
        </p:nvSpPr>
        <p:spPr>
          <a:xfrm>
            <a:off x="331079" y="295788"/>
            <a:ext cx="11545452" cy="20672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8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Muerte 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8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Un 1959 Jaguar 3.4 Mk.1</a:t>
            </a:r>
          </a:p>
          <a:p>
            <a:pPr lvl="0" algn="ctr">
              <a:lnSpc>
                <a:spcPts val="2200"/>
              </a:lnSpc>
            </a:pPr>
            <a:endParaRPr lang="es-MX" altLang="es-MX" sz="28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 22 de enero de 1959, sólo meses después de su retiro,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murió en un accidente de coche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el 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hlinkClick r:id="rId4" tooltip="carretera A3"/>
              </a:rPr>
              <a:t>A3 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Guildford derivación mientras conducía su 1958 forma integral modificada-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Jaguar 3.4 litros berlina (ahora conocido como el 3,4 Mc 1) VDU 881 a Londres.</a:t>
            </a:r>
            <a:endParaRPr lang="es-MX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DB5B2B1-37C3-42ED-91D8-7D432A4C76A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3397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145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403" y="321257"/>
            <a:ext cx="9938510" cy="6200767"/>
          </a:xfrm>
          <a:prstGeom prst="round2DiagRect">
            <a:avLst>
              <a:gd name="adj1" fmla="val 16667"/>
              <a:gd name="adj2" fmla="val 0"/>
            </a:avLst>
          </a:prstGeom>
          <a:ln w="1270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21C585DA-C973-4328-9267-F959E450A4E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6900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10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37AF0590-BDCD-44FE-BC0F-D3173904A2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42" y="580688"/>
            <a:ext cx="8318503" cy="57231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7243CA99-680A-470F-B257-6D672B93DD5E}"/>
              </a:ext>
            </a:extLst>
          </p:cNvPr>
          <p:cNvSpPr/>
          <p:nvPr/>
        </p:nvSpPr>
        <p:spPr>
          <a:xfrm>
            <a:off x="8672945" y="2544000"/>
            <a:ext cx="3519055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Mientras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que las circunstancias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del accidente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están bien documentados,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 causa exacta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sigue siendo desconocida.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B6EE7FA-D245-48EB-9BB3-E0922B0822E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1525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E26AC89-EFA4-433D-BCF3-860CDEE99E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854" y="1264981"/>
            <a:ext cx="5750957" cy="3207956"/>
          </a:xfrm>
          <a:prstGeom prst="rect">
            <a:avLst/>
          </a:prstGeom>
          <a:ln w="1270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99DEDC90-6B63-43EF-B1FE-F7E02AD5713E}"/>
              </a:ext>
            </a:extLst>
          </p:cNvPr>
          <p:cNvSpPr/>
          <p:nvPr/>
        </p:nvSpPr>
        <p:spPr>
          <a:xfrm>
            <a:off x="-6" y="980950"/>
            <a:ext cx="6096000" cy="376000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 accidente se produjo en un tramo conocido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por la peligrosidad de la carretera,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era el escenario de 15 accidentes graves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(dos mortales) en los dos años anteriores.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También la carretera estaba mojada en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elmomento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. 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Conducia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a la velocidad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(un testigo estimado de 80 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hlinkClick r:id="rId4" tooltip="Millas por hora"/>
              </a:rPr>
              <a:t>mph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 ),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superó a un 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hlinkClick r:id="rId5" tooltip="Mercedes-Benz 300SL"/>
              </a:rPr>
              <a:t>Mercedes-Benz 300SL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coche deportivo 'alas de gaviota’ conducido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por un conocido, el director del equipo de carreras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motor 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hlinkClick r:id="rId6" tooltip="Rob Walker (automovilismo)"/>
              </a:rPr>
              <a:t>Rob Walker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 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3E56FA45-E13D-48E8-8BB4-039AAC96A63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2966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865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5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5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5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5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6355"/>
                            </p:stCondLst>
                            <p:childTnLst>
                              <p:par>
                                <p:cTn id="46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4D3642B7-91C8-4CFF-BDA9-5424ABD4714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3" r="822"/>
          <a:stretch/>
        </p:blipFill>
        <p:spPr>
          <a:xfrm>
            <a:off x="341847" y="-9249"/>
            <a:ext cx="7721904" cy="57496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97C48082-7249-4110-B9C0-59D11D8F4B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63751" y="1134001"/>
            <a:ext cx="4128248" cy="460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Al entrar en una curva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la derecha poco después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de pasar al Mercedes,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recortó la curva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a la izquierda’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tocando el borde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que divide las dos calzadas,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y le hizo perder el control.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El Jaguar miró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en sentido contrario a Bedford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  <a:hlinkClick r:id="rId4" tooltip="Camión"/>
              </a:rPr>
              <a:t>un camión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 de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careering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al otro lado de la calzada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lo arrojó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en dirección de un árbol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en la orilla de la carretera.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FFCA98A-0C4B-49AC-AC5C-A3A6BA4E2BB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1191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18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5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5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5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15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15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4975"/>
                            </p:stCondLst>
                            <p:childTnLst>
                              <p:par>
                                <p:cTn id="5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06728C0-87C0-4BEA-BFBC-1FBC29BCDA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68" y="562737"/>
            <a:ext cx="4318901" cy="575493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2F27926C-9F65-4CF1-8508-894FEE8DDF37}"/>
              </a:ext>
            </a:extLst>
          </p:cNvPr>
          <p:cNvSpPr/>
          <p:nvPr/>
        </p:nvSpPr>
        <p:spPr>
          <a:xfrm>
            <a:off x="4724400" y="2408002"/>
            <a:ext cx="7467600" cy="20672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 impacto causó lesiones mortales en la cabeza de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lo lanzó al asiento trasero.</a:t>
            </a:r>
          </a:p>
          <a:p>
            <a:pPr lvl="0" algn="ctr">
              <a:lnSpc>
                <a:spcPts val="2200"/>
              </a:lnSpc>
            </a:pPr>
            <a:endParaRPr lang="es-ES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Se especuló que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y Walker habían estado compitiendo entre sí, alimentada por la persistente negativa de Walker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la investigación oficial para estimar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 velocidad de su propio coche en el momento.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AE8940F-B3E8-4270-80EA-0A91AD90808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8008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1405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0F684B9C-D3DA-4172-9AFF-E6EAAF8C74D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8" t="2193" r="5228" b="7880"/>
          <a:stretch/>
        </p:blipFill>
        <p:spPr>
          <a:xfrm>
            <a:off x="346366" y="901884"/>
            <a:ext cx="6262252" cy="50832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645F8BDB-0D9C-44F6-B2CF-FA7E9E923EBE}"/>
              </a:ext>
            </a:extLst>
          </p:cNvPr>
          <p:cNvSpPr/>
          <p:nvPr/>
        </p:nvSpPr>
        <p:spPr>
          <a:xfrm>
            <a:off x="6608618" y="1134627"/>
            <a:ext cx="5583382" cy="46063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una entrevista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con el piloto de carreras de motor 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Eoin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Young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escritor Eric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Dymock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en 1988,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Walker admitió que efectivamente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había estado compitiendo con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pero había sido advertido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por un oficial de policía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que investigaba el accidente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no hacer ninguna otra mención de ella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para que no incriminarse .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Las posibles causas del accidente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incluyen un error del piloto,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un apagón o fallo mecánico,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aunque el examen de los restos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NO reveló ninguna falta obvia.</a:t>
            </a:r>
            <a:endParaRPr lang="es-MX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F1DD9F4C-44BE-4D8F-9CD1-A259F54A285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0413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5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5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315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5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5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5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15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150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590"/>
                            </p:stCondLst>
                            <p:childTnLst>
                              <p:par>
                                <p:cTn id="5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11D30A3-BFB2-4AA7-98DD-69D8CB2CF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144" y="650004"/>
            <a:ext cx="7648864" cy="5813137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AF3C7456-B0C0-4A48-82DF-57838E35B0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26166"/>
            <a:ext cx="12196831" cy="39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Hay evidencia de que Mike tenía apagones sufridos recientemente, quizás debido a insuficiencia renal.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BA70607-6F06-4BA8-8AAB-567559CCC06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7080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15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279757CA-9383-4359-ACB5-D563C190F307}"/>
              </a:ext>
            </a:extLst>
          </p:cNvPr>
          <p:cNvSpPr/>
          <p:nvPr/>
        </p:nvSpPr>
        <p:spPr>
          <a:xfrm>
            <a:off x="1" y="1848756"/>
            <a:ext cx="4959926" cy="3195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1955,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ya había perdido un riñón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por una infección,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había comenzado sufrir problemas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con el otro;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y se esperaba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viviéra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tres años más.</a:t>
            </a:r>
          </a:p>
          <a:p>
            <a:pPr lvl="0" algn="ctr">
              <a:lnSpc>
                <a:spcPts val="2200"/>
              </a:lnSpc>
            </a:pPr>
            <a:endParaRPr lang="es-ES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la investigación forense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 26 de enero,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 jurado emitió un veredicto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muerte accidental.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0254C75B-E610-45C0-BA82-06D1634F8A7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86" b="9465"/>
          <a:stretch/>
        </p:blipFill>
        <p:spPr>
          <a:xfrm>
            <a:off x="5102043" y="1371599"/>
            <a:ext cx="7626565" cy="451658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C492941-5357-43AE-A50C-0852B820155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2458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5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5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470"/>
                            </p:stCondLst>
                            <p:childTnLst>
                              <p:par>
                                <p:cTn id="4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78795D5B-B986-4AD0-A681-C292667494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490" y="1496293"/>
            <a:ext cx="9628904" cy="4313748"/>
          </a:xfrm>
          <a:prstGeom prst="rect">
            <a:avLst/>
          </a:prstGeom>
          <a:ln w="127000" cap="rnd">
            <a:solidFill>
              <a:schemeClr val="accent4">
                <a:lumMod val="5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A7868F40-E769-40F0-A3E8-CA387ABE79E4}"/>
              </a:ext>
            </a:extLst>
          </p:cNvPr>
          <p:cNvSpPr/>
          <p:nvPr/>
        </p:nvSpPr>
        <p:spPr>
          <a:xfrm>
            <a:off x="346367" y="6020254"/>
            <a:ext cx="11513103" cy="678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Fue en esta ciudad que dirigía el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Garaje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Tourist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Trophy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donde se vendían  jaguares,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Rileys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, Fiat y Ferrari. 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376B4FD-55E2-4A81-8591-9CEE3182E0C5}"/>
              </a:ext>
            </a:extLst>
          </p:cNvPr>
          <p:cNvSpPr/>
          <p:nvPr/>
        </p:nvSpPr>
        <p:spPr>
          <a:xfrm>
            <a:off x="346367" y="62785"/>
            <a:ext cx="11513103" cy="1220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8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Eponimia</a:t>
            </a:r>
            <a:endParaRPr lang="es-MX" altLang="es-MX" sz="28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 Farnham , la ciudad donde vivió hasta el momento de su muerte,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hay una calle con el nombre Mike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Drive.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7731A25-BF52-41A3-86E9-9A36B74D1AB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68396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0" accel="50000" fill="hold">
                                          <p:stCondLst>
                                            <p:cond delay="7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0" accel="50000" fill="hold">
                                          <p:stCondLst>
                                            <p:cond delay="7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7" grpId="0" uiExpand="1" build="p"/>
      <p:bldP spid="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888189" y="2264387"/>
            <a:ext cx="6303809" cy="2349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800" dirty="0" err="1">
                <a:ln>
                  <a:solidFill>
                    <a:srgbClr val="ED7D31">
                      <a:lumMod val="75000"/>
                    </a:srgb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Eponimia</a:t>
            </a:r>
            <a:endParaRPr lang="es-MX" altLang="es-MX" sz="2800" dirty="0">
              <a:ln>
                <a:solidFill>
                  <a:srgbClr val="ED7D31">
                    <a:lumMod val="75000"/>
                  </a:srgb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En Farnham 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la ciudad donde vivió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hasta el momento de su muerte,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hay una calle con el nombre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3200" dirty="0">
                <a:ln>
                  <a:solidFill>
                    <a:srgbClr val="ED7D31">
                      <a:lumMod val="75000"/>
                    </a:srgb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Mike </a:t>
            </a:r>
            <a:r>
              <a:rPr lang="es-MX" altLang="es-MX" sz="3200" dirty="0" err="1">
                <a:ln>
                  <a:solidFill>
                    <a:srgbClr val="ED7D31">
                      <a:lumMod val="75000"/>
                    </a:srgb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Hawthorn</a:t>
            </a:r>
            <a:r>
              <a:rPr lang="es-MX" altLang="es-MX" sz="3200" dirty="0">
                <a:ln>
                  <a:solidFill>
                    <a:srgbClr val="ED7D31">
                      <a:lumMod val="75000"/>
                    </a:srgb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 Drive.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FBEDC67-5D78-42FD-9621-F3A4FF774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440" y="554182"/>
            <a:ext cx="4095750" cy="57686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7A763DB-7EFD-4ACA-A648-3E8708F3789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498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315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420"/>
                            </p:stCondLst>
                            <p:childTnLst>
                              <p:par>
                                <p:cTn id="31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-5" y="4370280"/>
            <a:ext cx="11859496" cy="2089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Hay una colina y la esquina lleva su nombre en Brands Hatch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una esquina en el circuito de carreras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Croft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 en Croft-on-Tees en Yorkshire del norte,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mientras que en Towcester en la finca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Shires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a tres millas del circuito de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Silverstone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 ,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Drive lleva el nombre de él.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Hay una estatua en el circuito de Goodwood en conmemoración  a Mike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como primer  campeón del mundo 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Fórmula Uno del Reino Unido.</a:t>
            </a: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DCC52E3-91F1-4E22-896F-4FE3F7D9166E}"/>
              </a:ext>
            </a:extLst>
          </p:cNvPr>
          <p:cNvSpPr/>
          <p:nvPr/>
        </p:nvSpPr>
        <p:spPr>
          <a:xfrm>
            <a:off x="346363" y="473566"/>
            <a:ext cx="1151312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Fue en esta ciudad donde dirigía el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Garaje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Tourist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Trophy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donde se vendían  jaguares,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Rileys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, Fiat y Ferrari.</a:t>
            </a:r>
            <a:endParaRPr lang="es-MX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05380F25-D6EC-4EB1-8F47-211939798C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4057" y="914398"/>
            <a:ext cx="11506842" cy="32802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4727481-E163-4B3B-8B85-47D66643401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4002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24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390"/>
                            </p:stCondLst>
                            <p:childTnLst>
                              <p:par>
                                <p:cTn id="3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DE84BFA-1844-4AC1-BC4B-4DD6ABDF69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905" y="1448798"/>
            <a:ext cx="7942440" cy="39960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9BB71304-B595-448B-9618-C8B632BA527A}"/>
              </a:ext>
            </a:extLst>
          </p:cNvPr>
          <p:cNvSpPr/>
          <p:nvPr/>
        </p:nvSpPr>
        <p:spPr>
          <a:xfrm>
            <a:off x="0" y="1979742"/>
            <a:ext cx="3930905" cy="2913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8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Trofeo Memorial Hawthorne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 trofeo ‘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Memorial’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 sido adjudicado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al más exitoso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piloto británico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o de la Commonwealth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Fórmula 1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cada año desde 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hlinkClick r:id="rId4" tooltip="1959 temporada de Fórmula Uno"/>
              </a:rPr>
              <a:t>1959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 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44811C5-145B-450C-991E-E070CBB462B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1618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740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6627786" y="2139685"/>
            <a:ext cx="5564214" cy="2631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Nigel Mansell ha ganado el premio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la mayor cantidad de veces,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tomando el trofeo,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siete ocasiones en ocho años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a partir de 1985 a de 1992 .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El titular actual es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Lewis Hamilton 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el campeón F1 del mundo 2015.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DCDBFE1-427C-4C7A-B316-988092C386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91" y="1149917"/>
            <a:ext cx="6281994" cy="45858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1502BA1-5FA4-43AB-9466-BC50F1213BA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1209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045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FDDF764-EB7F-488E-AEF8-264CA7C190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235" y="572886"/>
            <a:ext cx="8631383" cy="5739869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chemeClr val="accent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74C9C40-38A5-4F0C-B752-68AE92155EE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77917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E9F14B5-350A-4940-9F07-C4AC9BA13D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0568" y="1741499"/>
            <a:ext cx="4555397" cy="4555397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B36899AA-47AD-4003-86E1-3F7B2F3F5E4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333"/>
          <a:stretch/>
        </p:blipFill>
        <p:spPr>
          <a:xfrm>
            <a:off x="345399" y="568036"/>
            <a:ext cx="3450746" cy="577041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7A92EDD5-0F5D-4198-B38F-EF383D13C19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264" b="2199"/>
          <a:stretch/>
        </p:blipFill>
        <p:spPr>
          <a:xfrm>
            <a:off x="8742218" y="540330"/>
            <a:ext cx="3132092" cy="5784269"/>
          </a:xfrm>
          <a:prstGeom prst="rect">
            <a:avLst/>
          </a:prstGeom>
        </p:spPr>
      </p:pic>
      <p:sp>
        <p:nvSpPr>
          <p:cNvPr id="6" name="1 Rectángulo">
            <a:extLst>
              <a:ext uri="{FF2B5EF4-FFF2-40B4-BE49-F238E27FC236}">
                <a16:creationId xmlns:a16="http://schemas.microsoft.com/office/drawing/2014/main" id="{5930A0FA-6F1D-4D50-8970-85FFEF810C66}"/>
              </a:ext>
            </a:extLst>
          </p:cNvPr>
          <p:cNvSpPr/>
          <p:nvPr/>
        </p:nvSpPr>
        <p:spPr>
          <a:xfrm>
            <a:off x="3699159" y="141062"/>
            <a:ext cx="5140037" cy="160043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Campeones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 formula 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1950 - 1959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E7F0C6A-5E67-4D27-A5AE-4A7DF078E05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4415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5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300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20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9538E97-38C6-4514-B7EA-48B74E1642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88" y="1274619"/>
            <a:ext cx="11505338" cy="42949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E723C476-3DF1-4142-B965-6968608BF7B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9565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5503" y="657123"/>
            <a:ext cx="4927523" cy="55637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etal">
            <a:bevelT w="127000" h="50800"/>
            <a:contourClr>
              <a:srgbClr val="C0C0C0"/>
            </a:contourClr>
          </a:sp3d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498" b="89972" l="9250" r="90000">
                        <a14:foregroundMark x1="30875" y1="7498" x2="30875" y2="7498"/>
                        <a14:foregroundMark x1="9875" y1="71321" x2="9875" y2="71321"/>
                        <a14:foregroundMark x1="9625" y1="62231" x2="9625" y2="62231"/>
                        <a14:foregroundMark x1="9250" y1="67854" x2="9250" y2="678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3352" y="67060"/>
            <a:ext cx="5867408" cy="7825656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>
                <a:gd name="adj" fmla="val 48836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Mezcla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beatles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The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Beatles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39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04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65" r="2699"/>
          <a:stretch/>
        </p:blipFill>
        <p:spPr>
          <a:xfrm>
            <a:off x="6096000" y="0"/>
            <a:ext cx="6095999" cy="6902706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5" r="2693"/>
          <a:stretch/>
        </p:blipFill>
        <p:spPr>
          <a:xfrm flipH="1">
            <a:off x="-4706" y="-5487"/>
            <a:ext cx="6100703" cy="6908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2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32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9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41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6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1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6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3204</TotalTime>
  <Words>1500</Words>
  <Application>Microsoft Office PowerPoint</Application>
  <PresentationFormat>Panorámica</PresentationFormat>
  <Paragraphs>500</Paragraphs>
  <Slides>62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76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Wingdings 2</vt:lpstr>
      <vt:lpstr>Tema de Office</vt:lpstr>
      <vt:lpstr>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(DEa)  Ases de la Velocidad 1959  Mike Hawthorn  3839</dc:title>
  <dc:creator>Emilio M Aguilar P</dc:creator>
  <cp:lastModifiedBy>Eagle's nest</cp:lastModifiedBy>
  <cp:revision>319</cp:revision>
  <dcterms:created xsi:type="dcterms:W3CDTF">2016-12-14T02:11:45Z</dcterms:created>
  <dcterms:modified xsi:type="dcterms:W3CDTF">2018-02-25T02:57:22Z</dcterms:modified>
</cp:coreProperties>
</file>