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4"/>
  </p:notesMasterIdLst>
  <p:sldIdLst>
    <p:sldId id="463" r:id="rId4"/>
    <p:sldId id="383" r:id="rId5"/>
    <p:sldId id="384" r:id="rId6"/>
    <p:sldId id="385" r:id="rId7"/>
    <p:sldId id="386" r:id="rId8"/>
    <p:sldId id="387" r:id="rId9"/>
    <p:sldId id="388" r:id="rId10"/>
    <p:sldId id="389" r:id="rId11"/>
    <p:sldId id="390" r:id="rId12"/>
    <p:sldId id="391" r:id="rId13"/>
    <p:sldId id="392" r:id="rId14"/>
    <p:sldId id="393" r:id="rId15"/>
    <p:sldId id="394" r:id="rId16"/>
    <p:sldId id="395" r:id="rId17"/>
    <p:sldId id="396" r:id="rId18"/>
    <p:sldId id="397" r:id="rId19"/>
    <p:sldId id="398" r:id="rId20"/>
    <p:sldId id="399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09" r:id="rId31"/>
    <p:sldId id="410" r:id="rId32"/>
    <p:sldId id="411" r:id="rId33"/>
    <p:sldId id="412" r:id="rId34"/>
    <p:sldId id="413" r:id="rId35"/>
    <p:sldId id="414" r:id="rId36"/>
    <p:sldId id="415" r:id="rId37"/>
    <p:sldId id="416" r:id="rId38"/>
    <p:sldId id="417" r:id="rId39"/>
    <p:sldId id="418" r:id="rId40"/>
    <p:sldId id="419" r:id="rId41"/>
    <p:sldId id="420" r:id="rId42"/>
    <p:sldId id="421" r:id="rId43"/>
    <p:sldId id="422" r:id="rId44"/>
    <p:sldId id="423" r:id="rId45"/>
    <p:sldId id="424" r:id="rId46"/>
    <p:sldId id="425" r:id="rId47"/>
    <p:sldId id="426" r:id="rId48"/>
    <p:sldId id="427" r:id="rId49"/>
    <p:sldId id="428" r:id="rId50"/>
    <p:sldId id="429" r:id="rId51"/>
    <p:sldId id="461" r:id="rId52"/>
    <p:sldId id="462" r:id="rId5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37EFA-B9D5-4E40-84D5-789DE3064223}" type="datetimeFigureOut">
              <a:rPr lang="es-MX" smtClean="0"/>
              <a:t>24/02/2018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7BF21-C27F-4354-91A7-098D604BAF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679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1E6-D941-4A1C-AAB1-04915D2F35AD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A762-CA82-4ED5-AFBD-E873CD468B01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D91B-0BA0-46B1-8C6F-4068944DFDFA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5052-0884-4738-9488-374591909493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B20B-7A9A-4167-B8E0-CF9856A3A27D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FB49-B900-4949-B10E-EA4A02B30DEA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D5B-1B8C-4354-BC94-EE39D782899F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98AE-EB5E-496D-935D-C1A072E7F18C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872C9-B41A-4898-98B4-6412B544D645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B9C4-DB98-469C-8814-9AA91B58DA07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1232F-DED9-40AF-83B5-A1481F09D31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9A05-92FD-468D-AA9C-CD16D27E470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4755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69BFA-11BF-4F8A-8541-DFF6A3B735B3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887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4E0BF-DB0A-4979-BD26-501A9092CB9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5827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FD93-F59F-4F4E-8E49-B775B8D9EFF7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06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230FB-2B75-4A1A-813F-A8045C06D307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396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F08EA-2968-4F10-A39E-4E20B9004208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1777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5984-768A-433A-AF05-563159633807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0263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A4A1F-4EBD-487C-9E5F-E58F55624D57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7649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DC00A-1B6A-4907-87AD-14CA565FF33D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0826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2A4F3-DCE2-4E99-A6E0-97FC444491AE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7797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F5A12-FFC0-4A96-BFF0-8EFC898313C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3123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4A5A-116E-48BF-9BFD-D27874AB545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6006560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A2507-468E-45A4-AB7F-1D78C573862B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52766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D905F-B59F-4D05-85BB-23675C78026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43977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F633-7F1E-48B7-8099-CD0F9FD44E08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95090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C937D-EEFB-4837-8D62-796898B68ECF}" type="datetime1">
              <a:rPr lang="es-MX" smtClean="0"/>
              <a:t>24/02/2018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9873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4620-B381-441D-8EEE-CEF38DD558BE}" type="datetime1">
              <a:rPr lang="es-MX" smtClean="0"/>
              <a:t>24/02/2018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6607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CD21B-4D13-48D5-9C14-99B4CF78CE6C}" type="datetime1">
              <a:rPr lang="es-MX" smtClean="0"/>
              <a:t>24/02/2018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74746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CA04C-85AE-49E5-9C6C-5554EF3A4672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3802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EA4C4-5FBD-4B03-9FA2-A6CA34F00E76}" type="datetime1">
              <a:rPr lang="es-MX" smtClean="0"/>
              <a:t>24/02/2018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10271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704E-965B-4575-8CB1-0B387A702226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339818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F7C55-B5C3-491A-92F2-109CB56AEEB8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1294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5D4DF-11B1-4385-9474-26E15DC990FA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93D0D-5704-4125-8E44-7A7FB6039BFB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419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A2317B3-3837-43B4-B7CC-58FA8499BE32}" type="datetime1">
              <a:rPr lang="es-MX" smtClean="0"/>
              <a:t>24/02/2018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69187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slide" Target="slide25.xml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audio" Target="../media/audio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8.png"/><Relationship Id="rId5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-103237" y="53595"/>
            <a:ext cx="124005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                                     Ahora conoceremos la historia de un hombre extraordinario,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el  2º en ganar el campeonato mundial de la Formula Uno…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Imponiendo récords como ser Campeón Mundial  durante cinco ocasiones…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récords que perduraron mas </a:t>
            </a:r>
            <a:r>
              <a:rPr kumimoji="0" lang="es-ES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alla</a:t>
            </a: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del siglo XX… Me Refiero al piloto mas grande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noFill/>
                </a:ln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historia, que fue y es reconocido como tal por los expertos y pilotos de todos los tiempos, tomando en cuentas las tecnologías existentes de su época…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0" y="4964310"/>
            <a:ext cx="8378125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Penta-campeón de Formula Uno…</a:t>
            </a:r>
          </a:p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¡¡¡ Un hombre que grabó su nombre </a:t>
            </a:r>
          </a:p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en la historia con letras de oro !!!</a:t>
            </a:r>
            <a:endParaRPr kumimoji="0" lang="es-MX" sz="60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618936" y="2068645"/>
            <a:ext cx="6415791" cy="279676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Juan Manuel Fangio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132095" y="113562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Imagen 2" descr="Imagen que contiene persona, hombre, sombrero, pared&#10;&#10;Descripción generada con confianza muy alta">
            <a:extLst>
              <a:ext uri="{FF2B5EF4-FFF2-40B4-BE49-F238E27FC236}">
                <a16:creationId xmlns:a16="http://schemas.microsoft.com/office/drawing/2014/main" id="{3428C28A-DC0F-4D49-98CF-9D1ECCA109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896" b="99387" l="4502" r="97428">
                        <a14:foregroundMark x1="55627" y1="9509" x2="55627" y2="9509"/>
                        <a14:foregroundMark x1="90675" y1="63497" x2="90675" y2="63497"/>
                        <a14:foregroundMark x1="87460" y1="77301" x2="87460" y2="77301"/>
                        <a14:foregroundMark x1="80707" y1="79448" x2="80707" y2="79448"/>
                        <a14:foregroundMark x1="90675" y1="71779" x2="90675" y2="71779"/>
                        <a14:foregroundMark x1="87781" y1="72393" x2="87781" y2="72393"/>
                        <a14:foregroundMark x1="42765" y1="75767" x2="42765" y2="75767"/>
                        <a14:foregroundMark x1="43408" y1="81288" x2="43408" y2="81288"/>
                        <a14:foregroundMark x1="47267" y1="77607" x2="47267" y2="77607"/>
                        <a14:foregroundMark x1="46624" y1="72393" x2="46624" y2="72393"/>
                        <a14:foregroundMark x1="42765" y1="73926" x2="42765" y2="73926"/>
                        <a14:foregroundMark x1="41158" y1="83742" x2="41158" y2="83742"/>
                        <a14:foregroundMark x1="48553" y1="85583" x2="48553" y2="85583"/>
                        <a14:foregroundMark x1="47910" y1="93558" x2="47910" y2="93558"/>
                        <a14:foregroundMark x1="52733" y1="89571" x2="52733" y2="89571"/>
                        <a14:foregroundMark x1="56913" y1="91411" x2="56913" y2="91411"/>
                        <a14:foregroundMark x1="55949" y1="87117" x2="55949" y2="87117"/>
                        <a14:foregroundMark x1="52733" y1="84663" x2="52733" y2="84663"/>
                        <a14:foregroundMark x1="44373" y1="92638" x2="44373" y2="92638"/>
                        <a14:foregroundMark x1="32154" y1="91104" x2="32154" y2="91104"/>
                        <a14:foregroundMark x1="31511" y1="81595" x2="31511" y2="81595"/>
                        <a14:foregroundMark x1="29260" y1="83436" x2="29260" y2="83436"/>
                        <a14:foregroundMark x1="26045" y1="87423" x2="26045" y2="87423"/>
                        <a14:foregroundMark x1="23794" y1="94785" x2="23794" y2="94785"/>
                        <a14:foregroundMark x1="14469" y1="95706" x2="14469" y2="95706"/>
                        <a14:foregroundMark x1="16399" y1="90491" x2="16399" y2="90491"/>
                        <a14:foregroundMark x1="12540" y1="90798" x2="12540" y2="90798"/>
                        <a14:foregroundMark x1="8039" y1="98773" x2="8039" y2="98773"/>
                        <a14:foregroundMark x1="4502" y1="99387" x2="4502" y2="99387"/>
                        <a14:foregroundMark x1="92283" y1="79448" x2="92283" y2="79448"/>
                        <a14:foregroundMark x1="90675" y1="82822" x2="90675" y2="82822"/>
                        <a14:foregroundMark x1="93569" y1="87730" x2="93569" y2="87730"/>
                        <a14:foregroundMark x1="97428" y1="92025" x2="97428" y2="920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922" y="2011863"/>
            <a:ext cx="4630989" cy="485434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A480F60-2335-4E82-8CFF-F38F36B6FA53}"/>
              </a:ext>
            </a:extLst>
          </p:cNvPr>
          <p:cNvSpPr txBox="1"/>
          <p:nvPr/>
        </p:nvSpPr>
        <p:spPr>
          <a:xfrm>
            <a:off x="0" y="3402511"/>
            <a:ext cx="305316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cap="none" spc="0" normalizeH="0" baseline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1954  1954</a:t>
            </a:r>
          </a:p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1955 1956 1957</a:t>
            </a:r>
            <a:endParaRPr kumimoji="0" lang="es-MX" sz="32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0" name="Imagen 9">
            <a:hlinkClick r:id="rId6" action="ppaction://hlinksldjump"/>
            <a:extLst>
              <a:ext uri="{FF2B5EF4-FFF2-40B4-BE49-F238E27FC236}">
                <a16:creationId xmlns:a16="http://schemas.microsoft.com/office/drawing/2014/main" id="{0DAC46B0-A7F4-4DE9-97E2-E480A3D586E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504"/>
          <a:stretch/>
        </p:blipFill>
        <p:spPr>
          <a:xfrm>
            <a:off x="12282429" y="2851478"/>
            <a:ext cx="2820154" cy="1197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1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:fade/>
        <p:sndAc>
          <p:stSnd>
            <p:snd r:embed="rId2" name="Himno Nacional de Argentina Oid Mortales-Eaglenest-1.wav"/>
          </p:stSnd>
        </p:sndAc>
      </p:transition>
    </mc:Choice>
    <mc:Fallback xmlns="">
      <p:transition spd="slow" advTm="0">
        <p:fade/>
        <p:sndAc>
          <p:stSnd>
            <p:snd r:embed="rId9" name="Himno Nacional de Argentina Oid Mortales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7237"/>
                            </p:stCondLst>
                            <p:childTnLst>
                              <p:par>
                                <p:cTn id="1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237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9884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3277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5000" t="3000" r="3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3331636" y="193312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4984615" y="2960542"/>
            <a:ext cx="2757054" cy="72043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36EEAA0-C79B-4F73-96BE-8A81B2091C64}"/>
              </a:ext>
            </a:extLst>
          </p:cNvPr>
          <p:cNvSpPr/>
          <p:nvPr/>
        </p:nvSpPr>
        <p:spPr>
          <a:xfrm>
            <a:off x="9326390" y="2389920"/>
            <a:ext cx="2225273" cy="748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170"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ª parte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149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:fade/>
        <p:sndAc>
          <p:stSnd>
            <p:snd r:embed="rId4" name="JMF-Eaglenest-2.wav"/>
          </p:stSnd>
        </p:sndAc>
      </p:transition>
    </mc:Choice>
    <mc:Fallback xmlns="">
      <p:transition spd="slow" advTm="30000">
        <p:fade/>
        <p:sndAc>
          <p:stSnd>
            <p:snd r:embed="rId8" name="JMF-Eaglenest-2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371600"/>
            <a:ext cx="5561154" cy="220301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4984615" y="2378643"/>
            <a:ext cx="2757054" cy="72043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F40520C-C463-4E01-9B2E-3D891FFBDF4D}"/>
              </a:ext>
            </a:extLst>
          </p:cNvPr>
          <p:cNvSpPr/>
          <p:nvPr/>
        </p:nvSpPr>
        <p:spPr>
          <a:xfrm>
            <a:off x="9104715" y="3525999"/>
            <a:ext cx="2225273" cy="748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170"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ª parte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355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6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5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545553"/>
            <a:ext cx="4294911" cy="5204083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627420" y="434721"/>
            <a:ext cx="7564580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Nombre	Juan Manuel Fangio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Apodo	“El Chueco” “El Maestro”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Nacionalidad	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Nacimiento    24 de junio de 1911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Balcarce, 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Años en activo	1929-1958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 deportiva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Fallecimiento	17 de julio de 1995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(84 años)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Buenos Aires, Argentina</a:t>
            </a:r>
          </a:p>
        </p:txBody>
      </p:sp>
      <p:pic>
        <p:nvPicPr>
          <p:cNvPr id="4" name="Imagen 3" descr="Fangio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18" y="1551709"/>
            <a:ext cx="2521527" cy="318654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438371" y="5844393"/>
            <a:ext cx="4190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en 1955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295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158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344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884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630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2138"/>
                            </p:stCondLst>
                            <p:childTnLst>
                              <p:par>
                                <p:cTn id="130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9394"/>
                            </p:stCondLst>
                            <p:childTnLst>
                              <p:par>
                                <p:cTn id="1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3934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7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713" y="545553"/>
            <a:ext cx="4156364" cy="57582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875" y="1496291"/>
            <a:ext cx="2876445" cy="384209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24509"/>
            <a:ext cx="7291713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Equipos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Alfa Romeo,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Mercedes Benz y Ferrari (F1)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Ford y Chevrolet (TC)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Carreras comenzadas  52 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(Fórmula 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Campeonatos mundiales  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(1951, 1954, 1955, 1956, 1957)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Victorias  24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Podios	35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29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Vueltas rápidas	23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6716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742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4372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773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738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3626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7576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199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19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4" y="545553"/>
            <a:ext cx="3544785" cy="5758266"/>
          </a:xfrm>
          <a:prstGeom prst="rect">
            <a:avLst/>
          </a:prstGeom>
        </p:spPr>
      </p:pic>
      <p:pic>
        <p:nvPicPr>
          <p:cNvPr id="2" name="Imagen 1" descr="https://upload.wikimedia.org/wikipedia/commons/thumb/4/48/Juan_Manuel_Fangio_Nurburgring_1957.jpg/200px-Juan_Manuel_Fangio_Nurburgring_195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70" y="1494972"/>
            <a:ext cx="2502989" cy="38027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3889829" y="1460677"/>
            <a:ext cx="8302160" cy="394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Gran Bretaña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Monaco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victoria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Alemania de 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carrera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Francia de 1958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competición	1957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92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630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142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682"/>
                            </p:stCondLst>
                            <p:childTnLst>
                              <p:par>
                                <p:cTn id="10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218" y="226894"/>
            <a:ext cx="3115958" cy="575826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127" y="1219196"/>
            <a:ext cx="2169778" cy="381919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-13853" y="487973"/>
            <a:ext cx="8756071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un automovilista de velocidad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considerado para muchos expertos como uno de los mejores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pilotos profesionales del automovilismo mundial de todos los tiempos,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incluso el mejor, por haber logrado cinco títulos mundiales de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temporadas de 1951, 1954, 1955, 1956 y 1957,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los subcampeonatos de 1950 y 1953.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su niñez abandonó sus estudios para dedicarse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mecánica automovilística y participar de competiciones no oficiales.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1938 debutó en Turismo Carretera y compitió a bordo de un Ford V8.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1940 pasó a competir con Chevrolet, con el cual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Gran Premio Internacional del Norte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como Campeón Argentino de Turismo Carretera,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título que repitió al año siguiente.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-1" y="5965956"/>
            <a:ext cx="121774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compitió en las categorías de Fuerza Libre (antecesoras de la Fórmula 1 Mecánica Argentina) donde ganó en cuatro ocasiones, desde 1947 a 1949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y en 1950 con un Talbot.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099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10"/>
                            </p:stCondLst>
                            <p:childTnLst>
                              <p:par>
                                <p:cTn id="5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11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772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974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588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258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9866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48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1666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6386"/>
                            </p:stCondLst>
                            <p:childTnLst>
                              <p:par>
                                <p:cTn id="1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7682"/>
                            </p:stCondLst>
                            <p:childTnLst>
                              <p:par>
                                <p:cTn id="16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Biografia de un grande: Juan Manuel Fangi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2" y="566057"/>
            <a:ext cx="10987311" cy="57766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Rastrojer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75" y="928275"/>
            <a:ext cx="5581279" cy="37822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/>
          <p:cNvSpPr/>
          <p:nvPr/>
        </p:nvSpPr>
        <p:spPr>
          <a:xfrm>
            <a:off x="5168406" y="542543"/>
            <a:ext cx="7023593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1947, con la colaboración del gobierno argentino, comenzó a participar en los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continente europeo.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1947 a 1958, compitió en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manera oficial para las marcas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Mercedes-Benz,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Alfa Romeo y Ferrari obteniendo cinco títulos mundiales y dos subcampeonatos.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obtuvo 24 victorias, 35 podios, 29 pole positions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23 vueltas rápidas en 51 Grandes Premios.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Mantuvo durante un extenso período el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más títulos en Fórmula 1 hasta que fue desplazado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Michael Schumacher en 2003.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0" y="5301726"/>
            <a:ext cx="12192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mantiene como el piloto de mejor promedio de victorias, el único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ganó campeonatos de Fórmula 1 con cuatro escuderías distintas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piloto campeón más longevo de la historia (46 años y 41 días).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2611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64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30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712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438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748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294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430"/>
                            </p:stCondLst>
                            <p:childTnLst>
                              <p:par>
                                <p:cTn id="10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678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1354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0024"/>
                            </p:stCondLst>
                            <p:childTnLst>
                              <p:par>
                                <p:cTn id="13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8458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7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5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s://upload.wikimedia.org/wikipedia/commons/thumb/4/4d/FangioTC.jpg/260px-FangioT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73" y="1681936"/>
            <a:ext cx="5738066" cy="3514180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-2638" y="1734580"/>
            <a:ext cx="6115611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un secuestro en Cuba en 1958,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su última victoria en febrero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mismo año en el Gran Premio de Argentina, a los 46 años de edad,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retiró de la competición unos meses después.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1974, fue presidente del directorio de la Mercedes Benz Argentina, y tras su retiro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de Mercedes-Benz en Argentina desde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inauguró un museo en su ciudad natal.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2509" y="507836"/>
            <a:ext cx="11518530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Víctima de un grave accidente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1952, estuvo dos temporadas alejado de los autódromos;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vez recuperado, se proclamó campeón del mundo en 1954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Mercedes-Benz),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 (Mercedes-Benz), 1956, 1957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-Ferrari).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32509" y="5428937"/>
            <a:ext cx="11518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2011, en el centenario de su nacimiento, fue recordado en todo el mundo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realizaron variadas actividades con motivo de su natalicio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756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662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944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8164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3796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uiExpand="1"/>
      <p:bldP spid="8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120" y="304799"/>
            <a:ext cx="3668222" cy="6263641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-110840" y="318654"/>
            <a:ext cx="8548255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nació a las 0.10 del 24 de junio de 1911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cuarto hijo de Loreto Fangio (1880-1972)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Herminia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D'Eramo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(1885-1975)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vivienda ubicada en el número 321 de la calle 13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hermanos fueron Herminia, José, Celia, Rubén y Carmen.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pequeño fue apodado el «Chueco»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la habilidad que tenía para enganchar disparos de zurda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convertirlos en goles durante los partidos de fútbol barriales.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Inició sus estudios primarios en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hasta que en cuarto grado se trasladó a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apenas nueve años comenzó a trabajar para colaborar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economía de la familia en una herrería, donde refaccionaba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carruajes de la zona y realizaba trabajos de forja de metales.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1922 ya se desempeñaba en la mecánica automovilística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mientras estudiaba.</a:t>
            </a:r>
          </a:p>
        </p:txBody>
      </p:sp>
      <p:pic>
        <p:nvPicPr>
          <p:cNvPr id="8" name="Imagen 7" descr="https://upload.wikimedia.org/wikipedia/commons/6/61/Fangi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44" y="1288467"/>
            <a:ext cx="2595573" cy="4350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8656827" y="5640720"/>
            <a:ext cx="2776722" cy="7008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Comunión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5485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802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764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8934"/>
                            </p:stCondLst>
                            <p:childTnLst>
                              <p:par>
                                <p:cTn id="11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1056"/>
                            </p:stCondLst>
                            <p:childTnLst>
                              <p:par>
                                <p:cTn id="13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1608"/>
                            </p:stCondLst>
                            <p:childTnLst>
                              <p:par>
                                <p:cTn id="1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1544"/>
                            </p:stCondLst>
                            <p:childTnLst>
                              <p:par>
                                <p:cTn id="18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8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2" grpId="0" uiExpand="1" build="p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6684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62" y="766642"/>
            <a:ext cx="5033738" cy="3577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/>
          <p:cNvSpPr/>
          <p:nvPr/>
        </p:nvSpPr>
        <p:spPr>
          <a:xfrm>
            <a:off x="5384800" y="1202037"/>
            <a:ext cx="6807215" cy="365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él, «la primera vez que manejé... Me subí al auto, arranqué, empecé a andar 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vi que podía doblar y frenar tuve la impresión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el auto tenía vida...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chico, siempre miraba cómo manejaban los mayores.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aprendía mucho en los ómnibus».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1924, inició sus primeros trabajos para la agencia automotriz Ford.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51061" y="326814"/>
            <a:ext cx="11508429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incorporó a la concesionaria Rugby al año siguiente como asistente de Raimundo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Carlini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quien aprendió a conducir vehículos y reparar maquinarias agrícolas.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51061" y="4695005"/>
            <a:ext cx="11508429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jefe de mecánicos, Guillermo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Spain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lo orientó respecto de las partes que constituyen un motor.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También ingresó como ayudante de mecánica en el taller de la agencia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Studebaker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del piloto local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Miguel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Viggiano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donde aprendió cuestiones relacionadas con el ajuste de motores.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Adquirió su primer vehículo, un Overland, como parte de pago de sus salarios a los 16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50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776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148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514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656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4346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5258"/>
                            </p:stCondLst>
                            <p:childTnLst>
                              <p:par>
                                <p:cTn id="12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3" grpId="0" build="p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07818" y="384626"/>
            <a:ext cx="115685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guardar reposo durante un año a causa de una pleuresía, Fangio comenzó a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delantero de media punta en el Club Rivadavia además de practicar boxeo.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9 Años después fue incorporado al Club Leandro Alem y Mitre e incluso,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llegó a integrar la selección de fútbol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Aspirante al automovilismo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1929 obtuvo el segundo puesto a bordo de un Chevrolet serie AB como acompañante del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Manuel Ayerza en una competencia zonal que se llevó a cabo entre Coronel Vidal y General Guido.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Volvió a participar como acompañante sobre un Plymouth modelo 1929 junto a su cuñado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José Brujas Font en el circuito de tierra denominado «La Chata» que bordeaba el campo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donde actualmente se erige el Aero Club.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Paralelamente Fangio desarrolló una neumonía luego de un partido de fútbol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casi resultó fatal y lo llevó a permanecer en cama dos meses al cuidado de su madre.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cumplir con el servicio militar, en 1932 instaló un taller mecánico rudimentario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sociedad con su amigo José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87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73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73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63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6014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8824"/>
                            </p:stCondLst>
                            <p:childTnLst>
                              <p:par>
                                <p:cTn id="11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6764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11602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6250" y="443349"/>
            <a:ext cx="1188719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padre Loreto les proporcionó un terreno frente a su casa donde edificaron el taller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futbolista Francisco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Cavalloti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aportó un viejo camión como capital.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1934, la factoría fue trasladada a Boulevard del Valle y calle 14 bajo alquiler compartido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comerciante, que ocupaba la parte delantera del local.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sociedad se amplió con la incorporación de uno de los hermanos de José, Bernardo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Las primeras competencias fueron poco exitosas.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Bajo el seudónimo de «Rivadavia» (nombre del primer equipo de fútbol en el que participó),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como piloto en una carrera no oficial en el circuito de Benito Juárez bordo de un taxi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Causa 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fundimiento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una biela, debieron abandonar la competencia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marchaban terceros a dos vueltas de la línea final.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fue descalificado en Gonzáles Chaves por llegar tarde al circuito a bordo de un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21 de marzo de 1937, acompañado por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intervino de nuevo en una competencia no oficial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«La Chata» conduciendo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Buick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propiedad de Oscar Rezusta.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565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1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7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85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87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2612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456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9430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8544"/>
                            </p:stCondLst>
                            <p:childTnLst>
                              <p:par>
                                <p:cTn id="14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10" y="385886"/>
            <a:ext cx="11513126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comenzar la carrera, la palanca de cambios se desprendió, por lo que transitó toda la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cambio en tercera velocidad fijado con un destornillador.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debió abandonar hacia el final causa de un descarrilamiento sobre una alcantarilla.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1863949"/>
            <a:ext cx="710911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de modo oficial como piloto el 27 de marzo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Necochea con un Ford V8 que adquirió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apoyo de varios amigos.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el tercer puesto en la segunda serie tras marcar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quinto tiempo en clasificación.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Carlos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Arzani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finalizó primero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Alfa Romeo 3800 y Fangio, resultó séptimo.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categoría de Turismo Carretera, disputó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carrera del 18 al 30 de octubre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copiloto del piloto de Balcarce, Luis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Finocchietti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116" y="1856078"/>
            <a:ext cx="4762500" cy="4752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236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52"/>
                            </p:stCondLst>
                            <p:childTnLst>
                              <p:par>
                                <p:cTn id="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908"/>
                            </p:stCondLst>
                            <p:childTnLst>
                              <p:par>
                                <p:cTn id="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17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22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6172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0122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6966"/>
                            </p:stCondLst>
                            <p:childTnLst>
                              <p:par>
                                <p:cTn id="15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6098166" y="2313935"/>
            <a:ext cx="6093833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carrera con un Ford V8 la realizó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del Bosque de 1939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Héctor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Tieri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como acompañante.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Condujo su primera competencia como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Turismo Carretera a bordo de un Chevrolet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fuerte lluvia interrumpió la corrida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Fangio finalizó vigésimo segundo en Concordia.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2305921"/>
            <a:ext cx="5751802" cy="3416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6366" y="483225"/>
            <a:ext cx="11499270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 que no recibieron el Gran Premio Argentino de Carretera, Fangio condujo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mayor parte del trayecto y clasificaron en el séptimo puesto.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noviembre se inscribió en la competencia denominada «400 km. de Tres Arroyos» pero esta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suspendida por un fatal accidente, de modo que clasificó octavo en las primeras cuatro vueltas.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32505" y="5748519"/>
            <a:ext cx="11513131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reanudó con el nombre de Gran Premio Extraordinario en la provincia de Córdoba, donde logró su primer triunfo al ganar la cuarta etapa desde Catamarca a San Juan.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357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184"/>
                            </p:stCondLst>
                            <p:childTnLst>
                              <p:par>
                                <p:cTn id="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908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510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190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29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2448"/>
                            </p:stCondLst>
                            <p:childTnLst>
                              <p:par>
                                <p:cTn id="14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 build="p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8656" y="1190723"/>
            <a:ext cx="11526980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la victoria, comenzó a pensar que el automovilismo deportivo podía dar una buena reputación su negocio si lograba demostrar la calidad de los trabajos.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comenzó a desarrollarse 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Cía.,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posteriormente se convirtió en una importante empresa.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octubre de 1940, después de 9500 km de competición en Argentina, Bolivia y Perú,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primera carrera en Turismo Carretera al obtener el Gran Premio Internacional del Norte.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Chevrolet 1940 que condujo ahí fue adquirido con el producto de una rifa.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dinero obtenido en esa carrera lo compró definitivamente la parte restante fue destinada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su taller para librarlo de intereses.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clasificó como Campeón Argentino de TC 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convirtió en el primero para la historia de Chevrolet.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1132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3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46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88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58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790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134"/>
                            </p:stCondLst>
                            <p:childTnLst>
                              <p:par>
                                <p:cTn id="11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952" y="1063015"/>
            <a:ext cx="3402362" cy="47420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0" y="443361"/>
            <a:ext cx="8700655" cy="5715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sus épocas de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nuevamente como Campeón Argentino de TC en 1941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venció a Oscar Gálvez en el Gran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Brasil, poco antes de participar en las «Mil Millas Argentinas».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1942 el piloto tuvo un resultado favorable durante la segunda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 del Gran Premio del Sur pero finalizó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décimo puesto de acuerdo con la clasificación general.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todos modos, logró triunfar en la carrera «Mar y Sierras»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Alrededor de 1943 debió cerrar su taller como consecuencia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Segunda Guerra Mundial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asoció con su amigo Héctor Barragán, con quien viajó permanentemente al sur del país con el fin de adquirir camiones y acoplados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comerciar sólo sus neumáticos ya que escaseaban en Argentina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causa del conflicto bélico.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531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38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118"/>
                            </p:stCondLst>
                            <p:childTnLst>
                              <p:par>
                                <p:cTn id="8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172"/>
                            </p:stCondLst>
                            <p:childTnLst>
                              <p:par>
                                <p:cTn id="10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5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5934"/>
                            </p:stCondLst>
                            <p:childTnLst>
                              <p:par>
                                <p:cTn id="15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10" y="332538"/>
            <a:ext cx="11513126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1946, luego de un breve período de inactividad, retornó al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dos competencias no oficiales en Morón y Tandil a bordo de un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competencia en Mecánica Nacional (MN), previa a la carrera por el Premio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Rosario, ocurrió en 1947 en el circuito de Retiro a borde de un Chevrolet con chasis de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triunfo en MN, Fangio fue habilitado reglamentariamente para competir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prueba de coches Grand Prix que ganó 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Alfa Romeo.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Significó su debut en pruebas internacionales de pista con un coche de Mecánica Nacional.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resto del año, triunfó en el GP Ciudad de Montevideo-Uruguay, el GP Primavera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y en el circuito «Doble Vuelta de la Ventana» de Turismo Carretera.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circuito de Palermo de enero de 1948, condujo su primer coche de carreras de Grand Prix,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1500 de la escudería francesa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Naphtra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Course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perteneciente al volante George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Raph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participación ahí fue seguida por la de «Vuelta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Pringles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«Vuelta de Entre Ríos»,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ambas pertenecientes al Turismo Carretera.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09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74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4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3432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4462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3166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4462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19508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7" y="540326"/>
            <a:ext cx="4352228" cy="5777347"/>
          </a:xfrm>
          <a:prstGeom prst="snip2DiagRect">
            <a:avLst>
              <a:gd name="adj1" fmla="val 1559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4692396" y="589506"/>
            <a:ext cx="7485758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triunfó en tres carreras de MN, el 21 de marzo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Premio Otoño de Palermo,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28 de marzo en las «100 Millas Playas de Necochea»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 de mayo en el Premio Ciudad de Mercedes Uruguay, todas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estadía en Francia, Amadeo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 invitó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competir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Reims.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que abandonó en las dos pruebas, significó su debut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carreras de GP europeas.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ganó el Premio Fraile Muerto de Bell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Premio Jean Pierre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Wimille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Palermo de 1949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en MN.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mismo obtuvo su primera victoria contra pilotos europeos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Autos Especiales durante el circuito «El Torreón»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a borde de una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5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66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3186"/>
                            </p:stCondLst>
                            <p:childTnLst>
                              <p:par>
                                <p:cTn id="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8884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840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149103"/>
            <a:ext cx="11513126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fue designado capitán de la comitiva argentina «Aquiles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que viajó a Italia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instalarse cerca de Milán,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Galliate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Instalado en Europa, ganó seis de las diez carreras llevadas a cabo: el 3 de abril en San Remo, el 18 de abril en Pau, el 8 de mayo en Perpiñán,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22 de mayo en Marsella, el 26 de junio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10 de julio en Albi.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mismas, utilizó sus coches de carrera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Ferrari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despedida de Turismo Carretera sucedió en el Gran Premio de Carreteras 1949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 de 1939, con el que obtuvo el segundo lugar por detrás de Juan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Muerte de Daniel Urrutia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uno de los 141 volantes inscritos para competir en el Gran Premio de América del Sur, que abarcó 9579 kilómetros entre Buenos Aires y Caracas, en la noche del 29 de octubre de 1948.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trayecto, programado en 14 etapas, el Chevrolet 1939 que piloteaba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cayó en una hondonada en los precarios caminos peruanos de montaña.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habían decidido que gran parte de ese tramo se efectuara de noche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del cansancio de los corredores ya que Perú transcurría un momento político tenso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temía un levantamiento militar durante el desarrollo de la carrera.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710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15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88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300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84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8428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4716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0476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3" y="1264922"/>
            <a:ext cx="5748094" cy="3233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2510" y="134594"/>
            <a:ext cx="11513126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accidente no sólo inutilizó su vehículo sino que le causó la muerte a su copiloto, Daniel Urrutia.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Habíamos pasado Huanchaco y el reflejo de mis faros sobre blancos paredones me encegueció.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124370" y="1339156"/>
            <a:ext cx="606762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Enfrentamos una curva con terraplén, pero no la vi.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coche mordió arenitas y entró a dar vueltas.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ese momento tomé noción del desastre.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automóvil era seguido por Oscar Alfredo Gálvez y Eusebio Marcilla, quien se ocupó de trasladar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Fangio y los restos de Urrutia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Hospital de Chicama.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0" y="5177636"/>
            <a:ext cx="11845636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muerte causó tanta repercusión en América que la Asociación Corredores de Turismo Carretera conmemoró el 29 de octubre como el Día del Acompañante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Copiloto del Automovilismo Deportivo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hecho, Turismo Carretera decidió eliminar el puesto de copiloto tras el deceso de Urrutia.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302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148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812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484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2488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3872"/>
                            </p:stCondLst>
                            <p:childTnLst>
                              <p:par>
                                <p:cTn id="13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1163794"/>
            <a:ext cx="1151312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rivalidad con los Gálvez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Oscar Alfredo Gálvez, uno de los automovilistas más destacados del TC durante los años de 1940.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de las rivalidades más destacadas de la historia del automovilismo argentino fue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Fangio-Gálvez, que a menudo fue comparada con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River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Plate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-Boca Juniors.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comienzos de la década de 1940, a pesar de que existían otras marcas de automóviles,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y Ford se consolidaron en el mercado y desplazaron a las demás.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ese momento, Fangio se convirtió en sinónimo de Chevrolet y los hermanos Gálvez, de Ford.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Clarín, «los Gálvez representaban a los "pitucos" porteños.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el símbolo del muchacho del interior, humilde, sacrificado».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269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7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78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836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6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8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26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4770"/>
                            </p:stCondLst>
                            <p:childTnLst>
                              <p:par>
                                <p:cTn id="8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558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1936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6353" y="5311067"/>
            <a:ext cx="11499283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Gálvez comenzaron a competir juntos en 1940 durante el Gran Premio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Norte de Turismo Carretera, una carrera de 92 participantes concebida para disputarse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una distancia de 9445,4 km divididos en 13 etapas.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04" y="1199718"/>
            <a:ext cx="6179138" cy="3885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/>
          <p:cNvSpPr/>
          <p:nvPr/>
        </p:nvSpPr>
        <p:spPr>
          <a:xfrm>
            <a:off x="346353" y="398345"/>
            <a:ext cx="114992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jamás haya acontecido en nuestro automovilismo, Fangio y Gálvez o Gálvez y Fangio, originaron la más marcada división.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802582" y="1462833"/>
            <a:ext cx="5043054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fue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Galvista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al advenimiento de Juancito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se produjo cambio en los apellidos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continuó la división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darle entrada a ningún otro.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Todos fueron de Gálvez o de Fangio.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son todavía 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Ricardo Lorenzo, 1951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2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9998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482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078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2882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854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5" grpId="0" build="p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10" y="435424"/>
            <a:ext cx="1151312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Ahí, Julio Pérez tomó la delantera hasta llegar a Córdoba cuando fue desplazado por Fangio.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la siguiente etapa fue obtenida por Oscar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llegada a Lima, Fangio aventajaba por una hora a Daniel Musso por casi dos a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acarreaba desperfectos mecánicos y otras dificultades.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consecuencia de un cortocircuito de luz en medio de una curva, este sufrió un grave accidente al desbarrancar por un precipicio de 100 metros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internación urgente mientras que Fangio se convirtió en la primera persona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llevar a Chevrolet al primer puesto general en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1941, Gálvez y Fangio viajaron a Brasil para competir en las siete etapas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Gran Premio Presidente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casi 4000 km de recorrido, el primer puesto fue obtenido por Fangio el segundo, por Gálvez.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clasificación se volvió a repetir al año siguiente en las Mil Millas Argentinas,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diferencia de que en lugar de Oscar corrió por primera vez su hermano menor Juan.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93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14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464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912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370"/>
                            </p:stCondLst>
                            <p:childTnLst>
                              <p:par>
                                <p:cTn id="5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86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2302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4158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2966"/>
                            </p:stCondLst>
                            <p:childTnLst>
                              <p:par>
                                <p:cTn id="13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288" y="781125"/>
            <a:ext cx="6557447" cy="4349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645986"/>
            <a:ext cx="5304021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Fangio triunfó en las temporadas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1941 y 1942,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Gálvez tuvieron mayor éxito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1942 y 1946.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de América del Sur de 1948,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cayó a un terraplén y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ver que el auto comenzaba a dar tumbos dirigió su máquina hacia el lado opuesto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carretera y terminó volcando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cañaveral.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ayudó a Fangio a buscar el cuerpo de su acompañante Daniel Urrutia,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yacía a unos 20 metros del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33829" y="5623216"/>
            <a:ext cx="11527638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Ambos automovilistas compitieron por última vez en 1949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mantuvieron una larga amistad hasta la muerte de Gálvez en 1989.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25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3964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7788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004"/>
                            </p:stCondLst>
                            <p:childTnLst>
                              <p:par>
                                <p:cTn id="13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09" y="194834"/>
            <a:ext cx="11525662" cy="643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Luigi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su primer triunfo en Mónaco mientras que obtuvo otra victoria en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Circuit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Remparts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Angulema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Luigi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en subcampeón mundial de Fórmula 1 detrás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ganar el GP de Bélgica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18 de junio, el de Reims el 2 de julio,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Nations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Ginebra el 30 de julio y el GP de Pescara el 15 de agosto.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Regresó a la Argentina y triunfó en el GP Ciudad de Paraná, el 12 de noviembre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en el GP Presidente Alessandri Palma en Chile el 17 de diciembre, ambas con el Ferrari 125.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68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62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436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34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958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9496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3006"/>
                            </p:stCondLst>
                            <p:childTnLst>
                              <p:par>
                                <p:cTn id="13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11286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" y="1232594"/>
            <a:ext cx="7010400" cy="3971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8342" y="225941"/>
            <a:ext cx="11511134" cy="756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presentación del año ocurrió en la temporada navideña cuando intervino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las «500 Millas Argentinas» en Rafaela con Talbot-Lago.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7374559" y="1126638"/>
            <a:ext cx="4614241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11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1950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las distintas competiciones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que participó.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Italia 1954: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persigue a Fangio, que corre con un Mercedes-Benz W196.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1951, Fangio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 título mundial de F1 conduciendo un Alfa Romeo 159.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Disputó 14 competencias en total.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04505" y="5456562"/>
            <a:ext cx="11827841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comienzo de la temporada, corrió para el equipo Mercedes-Benz en Argentina con el modelo W163 de preguerra y participó en dos pruebas europeas por invitación de Ferrari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París y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con Talbot.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77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582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84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164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648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8428"/>
                            </p:stCondLst>
                            <p:childTnLst>
                              <p:par>
                                <p:cTn id="12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  <p:bldP spid="6" grpId="0" uiExpand="1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263233" y="321301"/>
            <a:ext cx="11693237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mayores rivales de esa temporada fueron José Froilán González y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integraron el equipo oficial de Alfa Romeo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Campeonato Mundial de F1 aunque eventualmente se incorporó a Piero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Taruffi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Parnell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Consalvo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Sanesi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Silverstone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logró la victoria mientras que Fangio triunfó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Montecarlo, Bélgica y Francia.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toda la competencia el automovilista obtuvo el primer 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de Suiza en Berna el 27 de mayo,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Europa en Reims el 1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España en el Circuito de Pedralbes de Barcelona el 28 de octubre.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13 de enero de 1952 triunfó en el GP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Interlagos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3 de febrero, en el GP «Quinta da Boa Vista»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(ambos en Brasil).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tercer giro durante la curva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Lesmo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sufrió un grave accidente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debió permanecer internado casi cuatro meses, lo que generó rumores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su carrera había llegado a un fin.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59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4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7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4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469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7646"/>
                            </p:stCondLst>
                            <p:childTnLst>
                              <p:par>
                                <p:cTn id="1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7102"/>
                            </p:stCondLst>
                            <p:childTnLst>
                              <p:par>
                                <p:cTn id="17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24" b="89841" l="9683" r="90952">
                        <a14:foregroundMark x1="10952" y1="59683" x2="10952" y2="59683"/>
                        <a14:foregroundMark x1="9683" y1="55238" x2="9683" y2="55238"/>
                        <a14:foregroundMark x1="9841" y1="58095" x2="9841" y2="58095"/>
                        <a14:foregroundMark x1="10952" y1="53016" x2="10952" y2="53016"/>
                        <a14:foregroundMark x1="10317" y1="53333" x2="10317" y2="53333"/>
                        <a14:foregroundMark x1="9841" y1="53651" x2="9841" y2="53651"/>
                        <a14:foregroundMark x1="10952" y1="53333" x2="10952" y2="53333"/>
                        <a14:foregroundMark x1="10317" y1="53333" x2="10317" y2="53333"/>
                        <a14:foregroundMark x1="10635" y1="52381" x2="10635" y2="52381"/>
                        <a14:foregroundMark x1="10000" y1="53651" x2="10000" y2="53651"/>
                        <a14:foregroundMark x1="35556" y1="68889" x2="35556" y2="68889"/>
                        <a14:foregroundMark x1="36508" y1="63175" x2="36508" y2="63175"/>
                        <a14:foregroundMark x1="43016" y1="28254" x2="43016" y2="28254"/>
                        <a14:foregroundMark x1="46667" y1="29841" x2="46667" y2="29841"/>
                        <a14:foregroundMark x1="46825" y1="30159" x2="46825" y2="30159"/>
                        <a14:foregroundMark x1="91111" y1="50794" x2="91111" y2="50794"/>
                        <a14:foregroundMark x1="51905" y1="73016" x2="51905" y2="73016"/>
                        <a14:foregroundMark x1="85714" y1="61905" x2="85714" y2="61905"/>
                        <a14:foregroundMark x1="86190" y1="66349" x2="86190" y2="66349"/>
                        <a14:foregroundMark x1="84921" y1="69206" x2="84921" y2="69206"/>
                        <a14:foregroundMark x1="69683" y1="70794" x2="69683" y2="70794"/>
                        <a14:foregroundMark x1="67778" y1="72698" x2="67778" y2="72698"/>
                        <a14:foregroundMark x1="62063" y1="73333" x2="62063" y2="73333"/>
                        <a14:foregroundMark x1="60159" y1="73333" x2="60159" y2="73333"/>
                        <a14:foregroundMark x1="57302" y1="73016" x2="57302" y2="73016"/>
                        <a14:foregroundMark x1="73810" y1="70159" x2="73810" y2="70159"/>
                        <a14:foregroundMark x1="71587" y1="71746" x2="71587" y2="71746"/>
                        <a14:foregroundMark x1="19206" y1="81270" x2="19206" y2="81270"/>
                        <a14:foregroundMark x1="54127" y1="81587" x2="54127" y2="81587"/>
                        <a14:foregroundMark x1="56032" y1="76825" x2="56032" y2="76825"/>
                        <a14:foregroundMark x1="25873" y1="82540" x2="25873" y2="82540"/>
                        <a14:foregroundMark x1="21587" y1="79365" x2="21587" y2="79365"/>
                        <a14:foregroundMark x1="19841" y1="79048" x2="19841" y2="79048"/>
                        <a14:foregroundMark x1="20159" y1="78730" x2="20159" y2="78730"/>
                        <a14:foregroundMark x1="47460" y1="89841" x2="47460" y2="89841"/>
                        <a14:backgroundMark x1="59206" y1="85079" x2="59206" y2="85079"/>
                        <a14:backgroundMark x1="56825" y1="85079" x2="56825" y2="85079"/>
                        <a14:backgroundMark x1="54603" y1="86667" x2="54603" y2="86667"/>
                        <a14:backgroundMark x1="56190" y1="80317" x2="56190" y2="80317"/>
                        <a14:backgroundMark x1="36825" y1="86349" x2="36825" y2="86349"/>
                        <a14:backgroundMark x1="75873" y1="77778" x2="75873" y2="77778"/>
                        <a14:backgroundMark x1="78571" y1="79365" x2="78571" y2="79365"/>
                        <a14:backgroundMark x1="79365" y1="79365" x2="79365" y2="79365"/>
                        <a14:backgroundMark x1="62063" y1="78730" x2="62063" y2="78730"/>
                        <a14:backgroundMark x1="24762" y1="81905" x2="24762" y2="81905"/>
                        <a14:backgroundMark x1="27302" y1="82857" x2="27302" y2="82857"/>
                        <a14:backgroundMark x1="26349" y1="81905" x2="26349" y2="81905"/>
                        <a14:backgroundMark x1="37143" y1="80317" x2="37143" y2="803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62" y="3613174"/>
            <a:ext cx="6867037" cy="343351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3829" y="57412"/>
            <a:ext cx="11524342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correr en Irlanda el 7 de junio con BRM, debió viajar a Italia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disputar una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día siguiente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por su parte, tuvo la victoria el 9 de marzo de 1952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Premio Presidente Perón y del Premio Eva Perón el 16 de marzo.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Uruguay triunfó en dos carreras corridas en 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Piriápolis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23 y 30 de marzo, ambas con un Ferrari 125.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Restablecido de su accidente, ganó una trepada de montaña en 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Alpes en Suiza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Supercortemaggiore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Alfa Romeo.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integrando al equipo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superó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última curva, lo que lo convirtió en subcampeón del mundo en 1953.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1091" y="7523844"/>
            <a:ext cx="11504545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2001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684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994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6734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3508"/>
                            </p:stCondLst>
                            <p:childTnLst>
                              <p:par>
                                <p:cTn id="11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46365" y="770552"/>
            <a:ext cx="11499272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con su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obtener el primer lugar en la IV Carrera Panamericana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D24,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principios de la temporada de 1954 corrió en dos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que el Mercedes-Benz W196 aún no había sido terminado.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sumó sus primeros puntos para el Campeonato Mundial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ganar el 17 de enero el GP de la República Argentina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20 de junio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firmó contrato con Mercedes-Benz a mediados de año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igual que Karl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Kling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Hans Herrmann y Hermann Lang.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una flecha plateada, continuó sumando puntos durante el Campeonato del Mundo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debutar con un triunfo en el GP de Francia en Reims el 4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continuar en el GP de Europa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 de agosto,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Suiza en Berna el 22 de agosto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5 de septiembre.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34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94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21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332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3204"/>
                            </p:stCondLst>
                            <p:childTnLst>
                              <p:par>
                                <p:cTn id="9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2764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08218" y="692746"/>
            <a:ext cx="8437418" cy="3426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segundo título de Campeón del Mundo en 1954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participar en ocho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de las cuales ganó seis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(tres de ellas con la vuelta más rápida).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57 de los 72 puntos en juego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aventajó a su escolta por 30 puntos.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su desempeño, fue distinguido como «deportista del año»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recibió el premio Olimpia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de Periodistas Deportivos de Argentina.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Conformó nuevamente el equipo Mercedes-Benz con Stirling Moss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compañero durante la temporada siguiente.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27" y="345925"/>
            <a:ext cx="3063591" cy="3985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4627" y="4549143"/>
            <a:ext cx="11501009" cy="1915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Campeonato Mundial de F1 1955 había sido programado con 11 pruebas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Mónaco, Indianápolis, Bélgica, Holanda, Inglaterra, Italia, España,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Francia, Alemania y Suiza.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 causa de una tragedia automovilística acontecida en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de las carreras por el Campeonato del Mundo de España, Francia, Alemania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Suiza decidieron anularlas.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068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622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2314"/>
                            </p:stCondLst>
                            <p:childTnLst>
                              <p:par>
                                <p:cTn id="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46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6490"/>
                            </p:stCondLst>
                            <p:childTnLst>
                              <p:par>
                                <p:cTn id="14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97752"/>
                            </p:stCondLst>
                            <p:childTnLst>
                              <p:par>
                                <p:cTn id="17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4" grpId="0" build="p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61255" y="159661"/>
            <a:ext cx="11671465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modo, la temporada de 1955 fue una de las más breves en la historia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sólo siete competencias.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venció el 16 de enero en el GP de la República Argentina,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5 de junio en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19 de junio el GP de Holanda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Zandvoort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11 de septiembre en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las seis carreras ganó cuatro, tres de ellas con la vuelta más rápida.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Aventajó a su escolta con 41 puntos y a su compañero de equipo, Stirling Moss, por 18 puntos.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el Mercedes-Benz W196, Fangio comentó que «desde la primera prueba de 1954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Mercedes-Benz, tuve el sentimiento de estar sobre un auto perfecto, de esos del tipo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los pilotos soñamos correr algún día».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Además de ser el primer modelo de la escudería alemana que ganó un Gran Premio de Fórmula 1 tras la Segunda Guerra Mundial, el W196 introdujo al automovilismo tecnologías pioneras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motor de inyección o la suspensión independiente.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modelo que condujo en 1954 fue subastado en 2013 por 22,7 millones de euros,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cifra más alta pagada por un vehículo en el mundo.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063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6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80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95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980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6790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213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16770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56897"/>
            <a:ext cx="5763499" cy="3234764"/>
          </a:xfrm>
          <a:prstGeom prst="snip2DiagRect">
            <a:avLst>
              <a:gd name="adj1" fmla="val 1474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4771549"/>
            <a:ext cx="11526989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Marcelo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analizó en su libro algunos aspectos del torneo de 1956 y señaló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Enzo Ferrari deseaba que Peter Collins ganara el campeonato debido a que Inglaterra significaba un mejor mercado automovilístico que Argentina.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publicación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generó el enojo de Ferrari, por lo que Fangio debió aclarar: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) fue un hombre muy ligero y cuando me habló del libro, acepté que lo hiciera...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32509" y="86271"/>
            <a:ext cx="11513127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otros triunfos fuera del campeonato ocurrieron el 30 de enero en el GP Ciudad de Buenos Aires con Mercedes-Benz en la categoría de Fórmula libre, el 29 de mayo en el Premio Eiffel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7 de agosto en el GP de Suecia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Kristianstad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por último,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6 de noviembre en el GP de Venezuela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300 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0" y="1617790"/>
            <a:ext cx="6096000" cy="30418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1956, Mercedes-Benz se retiró de F1,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lo que Fangio firmó contrato con Ferrari.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la temporada experimentó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diversas fallas y problemas de organización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perjudicaron.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permanecer en él, le exigió  a Enzo Ferrari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asignación de un mecánico que asistiera su coche en exclusividad.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7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86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156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4592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7998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29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3194"/>
                            </p:stCondLst>
                            <p:childTnLst>
                              <p:par>
                                <p:cTn id="13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uiExpand="1"/>
      <p:bldP spid="7" grpId="0" build="p"/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09" y="609596"/>
            <a:ext cx="11513127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Pero no intervine en él y al leerlo me di cuenta de la intencionalidad de lo allí escrito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mención de dichos míos no ciertos, salvo aquella aclaración sobre la relación con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Reconozco que al editarse el libro conteniendo mi firma, era lógico el disgusto de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circunstancia que declinó su relación con Ferrari ese año fue la modalidad de la escudería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exigía que los mecánicos trabajasen en todas las máquinas del equipo.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no tenía asignado ningún mecánico para su vehículo como solía tener en Mercedes-Benz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situación le resultó ilógica.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Inglaterra, sufrió la rotura de un embrague y en Mónaco, debió ingresar en los boxes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vuelta 42 tras rozar un cordón.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Italia, Peter Collins le cedió su máquina para que Fangio pudiera continuar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forma ventajosa en el Campeonato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recordó su buena actitud al señalar que «Collins sabía que tenía que ganar con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vuelta y en ese momento estaba tercero detrás de [Daniel] Musso.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8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7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1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39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88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673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778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44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6" y="1016002"/>
            <a:ext cx="7570515" cy="4712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54277" y="5975387"/>
            <a:ext cx="11837724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remontar su puntaje durante los siguientes circuitos y al final de la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 logrado seis victorias y cuatro segundos puestos.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54276" y="197202"/>
            <a:ext cx="1149136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obstante la carrera no había terminado, pero de igual manera me dio su auto,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gesto que nunca olvidaré».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924791" y="979671"/>
            <a:ext cx="4252696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Bélgica, uno de los diferenciales de su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 se engranó,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abandono.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inconvenientes continuaron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una pérdida de combustible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tablero de instrumentos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Francia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llevó al cuarto puesto.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el incidente decidió renunciar al equipo pero el nombramiento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un mecánico exclusivo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máquina posibilitó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retorno.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32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126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75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2094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 uiExpand="1" build="p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8343" y="711193"/>
            <a:ext cx="11538857" cy="5696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 temporada siguiente, abandonó la escudería Ferrari y se vinculó a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Ferrari manifestó irónicamente que «no tendremos a Fangio en 1957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porque no somos suficientemente ricos».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Triunfó el 13 de enero en el GP República Argentina, el 19 de mayo el GP de Mónaco,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7 de julio el GP de Francia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Rouen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-les-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Esasrts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4 de agosto el GP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una destacada carrera con Peter Collins y Mike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Hawthorn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considerada una de las mejores de su vida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ya que batió al equipo Ferrari en la última vuelta y logró su quinto y último título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el final del torneo, sumó 46 puntos contra 25 de Stirling Moss.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la obtención del título,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 retiró ese año.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recibió múltiples reconocimientos luego de su desempeño,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ellos el Trofeo al Conductor del Año del Gremio de Cronistas de Automovilismo Británico y la designación de Huésped de Honor de Alemania por el presidente Theodor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Heuss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71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6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95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086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6366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36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3234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70" y="1325988"/>
            <a:ext cx="7264717" cy="41843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/>
          <p:cNvSpPr/>
          <p:nvPr/>
        </p:nvSpPr>
        <p:spPr>
          <a:xfrm>
            <a:off x="3" y="890249"/>
            <a:ext cx="5457368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última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 cuando corrió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Ciudad de Buenos Aires.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Decidió retirarse meses después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Reims,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donde había debutado diez años atrás.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secuestro le impidió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GP de Cuba aunque pudo competir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Copa Dos Mundos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SP.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fue distinguido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Comisión Deportiva Automovilista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República Argentina.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033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83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5086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112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33829" y="427191"/>
            <a:ext cx="115243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Secuestro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1958, Fangio se hallaba en La Habana para competir en el Gran Premio de Cuba.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Fidel Castro, que por entonces comandaba la guerrilla Movimiento 26 de Julio en Sierra Maestra, consideró que el secuestro del automovilista sería un buen golpe publicitario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manera de ridiculizar al gobierno de Fulgencio Batista.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Fangio se hallaba en el hall del Hotel Lincoln donde se hospedaba,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joven del comando guerrillero se le acercó con un revólver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dijo: «Disculpe, Juan, pero me va a tener que acompañar».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subido a un automóvil en el que se hallaban otros dos hombres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permanecieron transitando la ciudad durante una hora.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Finalmente fue trasladado a un departamento donde miembros del movimiento de Castro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manifestaron que el motivo del secuestro era difundir los ideales y lucha del mismo.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misión estuvo a cargo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 y Faustino Pérez,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ministros del gobierno revolucionario.</a:t>
            </a:r>
          </a:p>
        </p:txBody>
      </p:sp>
    </p:spTree>
    <p:extLst>
      <p:ext uri="{BB962C8B-B14F-4D97-AF65-F5344CB8AC3E}">
        <p14:creationId xmlns:p14="http://schemas.microsoft.com/office/powerpoint/2010/main" val="3684437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11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904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484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696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667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848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630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163175"/>
            <a:ext cx="5814800" cy="3837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5019336"/>
            <a:ext cx="11513127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Más tarde, Fangio diría irónicamente que «yo podría haber estado en ese choque,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que mis secuestradores me salvaron la vida».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liberación tras 26 horas de secuestro, el automovilista declaró a la prensa pública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«me han tratado de un modo excelente...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2508" y="356865"/>
            <a:ext cx="11513128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Existía la posibilidad de que el régimen de Batista decidiera matar al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culpar al movimiento encabezado por Castro.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96005" y="1221231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evitar eso, Fangio les propuso comunicarse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embajador argentino Raúl Guevara Lynch,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primo de Ernesto «Che» Guevara.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Ante la ausencia de Fangio,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francés Maurice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Trintignant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reemplazó en la carrera.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 la competencia fue breve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un accidente en la quinta vuelta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le causó la muerte a seis espectadores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generó 40 heridos.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59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48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3974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8624"/>
                            </p:stCondLst>
                            <p:childTnLst>
                              <p:par>
                                <p:cTn id="1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84434"/>
                            </p:stCondLst>
                            <p:childTnLst>
                              <p:par>
                                <p:cTn id="16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/>
      <p:bldP spid="7" grpId="0" build="p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48341" y="373563"/>
            <a:ext cx="1150982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verdad, tuve las mismas comodidades que si hubiera estado entre amigos...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lo hecho por los rebeldes fue por una buena causa, entonces,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argentino, yo lo acepto como tal».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ello, disputó la Copa Dos Mundos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vehículo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A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año y medio después, luego de la asunción de Fidel Castro,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designado «Invitado de honor» de Cuba.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1981, cuando regresó a La Habana en calidad de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Mercedes-Benz en Argentina, fue recibido en el aeropuerto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ministro de Relaciones Exteriores,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Rodríguez, y fue invitado a una reunión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Fidel Castro.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nunca demostró tener un mal recuerdo de su experiencia en 1958: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«No hablamos casi nada del secuestro.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Yo creo que fue algo especial, hecho por gente que tenía sus ideales y quería darlos a conocer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cualquier manera».</a:t>
            </a:r>
          </a:p>
        </p:txBody>
      </p:sp>
    </p:spTree>
    <p:extLst>
      <p:ext uri="{BB962C8B-B14F-4D97-AF65-F5344CB8AC3E}">
        <p14:creationId xmlns:p14="http://schemas.microsoft.com/office/powerpoint/2010/main" val="424891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82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688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774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834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141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4254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909" y="1069230"/>
            <a:ext cx="2762250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/>
          <p:cNvSpPr/>
          <p:nvPr/>
        </p:nvSpPr>
        <p:spPr>
          <a:xfrm>
            <a:off x="0" y="3302154"/>
            <a:ext cx="9092909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participó en muchas carreras de exhibición mundiales, homenajes a figuras del automovilismo y en la organización de eventos relacionados con su profesión.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1960 llevó a cabo una exhibición en el Parque Sarmiento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2500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Ettore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Chimeri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con el que sufrió una salida de pista, rozó un cordón y se levantó accidentalmente en el aire sin consecuencias.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presidente de honor del Club International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Anciens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Grand Prix F1 en 1962.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8343" y="342862"/>
            <a:ext cx="1150681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director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Lecchi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trató el secuestro en su película Operación Fangio (1999),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Darío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Grandinetti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rol del automovilista.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Actividad posterior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1966.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178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860"/>
                            </p:stCondLst>
                            <p:childTnLst>
                              <p:par>
                                <p:cTn id="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46"/>
                            </p:stCondLst>
                            <p:childTnLst>
                              <p:par>
                                <p:cTn id="5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468"/>
                            </p:stCondLst>
                            <p:childTnLst>
                              <p:par>
                                <p:cTn id="6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112"/>
                            </p:stCondLst>
                            <p:childTnLst>
                              <p:par>
                                <p:cTn id="7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8792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71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801" y="734297"/>
            <a:ext cx="100584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1968, colaboró con ACA en la organización de la Temporada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Fórmula 2 que se realizó en Argentina, tarea que se tornaría constante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los próximos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encabezó el proyecto «84 Horas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autos IKA-Renault Torino de fabricación argentina y viajó a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calidad de asesor de pilotos junto al equipo argentino.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partícipe de la denominada «Carrera del Recuerdo»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realizada el 17 de octubre de 1973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Fiat Berlina 125.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 también participaron legendarias figuras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Oscar Alfredo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nombrado presidente de Mercedes-Benz Argentina en abril de 1974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año siguiente, fue parte de una prueba de exhibición en Dijon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motivo del Gran Premio de Suiza 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94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7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620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54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6818"/>
                            </p:stCondLst>
                            <p:childTnLst>
                              <p:par>
                                <p:cTn id="1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801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09" y="5783154"/>
            <a:ext cx="11513127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de Mercedes-Benz Argentina en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única distinción otorgada en su historia por la fábrica alemana, y ejerció el cargo hasta 1994.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407320"/>
            <a:ext cx="5715000" cy="42005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/>
          <p:cNvSpPr/>
          <p:nvPr/>
        </p:nvSpPr>
        <p:spPr>
          <a:xfrm>
            <a:off x="332509" y="254820"/>
            <a:ext cx="11513127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50º aniversario del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Fangio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Quinta Carrera Internacional de Coches Históricos de Carrera y Deportivos,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denominada «Desfile del Recuerdo», con el Mercedes-Benz W196 R.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076956" y="1613119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 incursionó en el circuito inglés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Donington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Park en ocasión de un evento organizado por la Fundación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Gunnar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Nilsson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correr en el Rally de Bruselas en 1981, participó a bordo de un Chevrolet TC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del Recuerdo, una caravana realizada en 1983 por el centro de la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Buenos Aires para aportar fondos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Patronato de la Infancia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Asociación de Ayuda al Menor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Provincia de Buenos Aires.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9669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38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9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5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8344"/>
                            </p:stCondLst>
                            <p:childTnLst>
                              <p:par>
                                <p:cTn id="10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7162"/>
                            </p:stCondLst>
                            <p:childTnLst>
                              <p:par>
                                <p:cTn id="11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  <p:bldP spid="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799" y="727269"/>
            <a:ext cx="1007225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se convirtió en presidente de la Fundación Renault en 1990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continuó realizando apariciones públicas especialmente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carreras de exhibición internacionales hasta que su salud comenzó a deteriorarse.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Realizó su última competición en la Isla de Cerdeña en 1993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Alfetta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159 en compañía de otras figuras de su época.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papel en Mercedes-Benz durante la dictadura militar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centenario de su natalicio en 2011, fueron presentados dos proyectos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Legislatura porteña por parte del PRO para homenajearlo,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cuales fueron resistidos tanto por la Defensoría Adjunta del Pueblo porteña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por la diputada Delia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Bisutti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quien señaló que «se está haciendo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reivindicación de Fangio en su totalidad y alguien de su renombre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podía estar ajeno a lo que ocurría.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Aquí hubo una dictadura militar con acompañamiento cívico,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muy importante remarcar lo de Fangio».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721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92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110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18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4688"/>
                            </p:stCondLst>
                            <p:childTnLst>
                              <p:par>
                                <p:cTn id="1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6880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740978"/>
            <a:ext cx="1185817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26 de octubre de ese año se estableció la «Comisión Pro-Museo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Fangio» bajo ayuda municipal.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28613" y="437918"/>
            <a:ext cx="1154430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Fernando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Andreis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diputado que presentó el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desestimó la acusación asegurando que era infundada.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7489372" y="1312227"/>
            <a:ext cx="4368800" cy="4220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-13851" y="1462568"/>
            <a:ext cx="7503221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Graciela Borges, ex esposa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también defendió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argumentando que la visita a Venezuela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hubiera hecho con cualquier otro gobierno.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"Juan Manuel Fangio"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1979, algunos vecinos de la ciudad de Balcarce comenzaron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promover la formación de una comisión de trabajo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concretar la edificación de un museo al enterarse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intención de Juan Manuel Fangio de reunir sus trofeos, autos y presentes acumulados a lo largo de su vida deportiva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mismo lugar.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862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414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10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7682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2134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/>
      <p:bldP spid="6" grpId="0" build="p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2557149" y="0"/>
            <a:ext cx="709824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9542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7275" y="737101"/>
            <a:ext cx="1007268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antiguo edificio de 1906, en el que había funcionado la municipalidad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concejo deliberante de Balcarce, fue elegido para establecer el museo.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permanecía cerrado y en un estado de conservación deplorable,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ocupaba un lote de significativas proporciones y se hallaba en la esquina sur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plaza central del pueblo.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historia comunitaria generó ansias por recuperarlo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patrimonio arquitectónico de la ciudad.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Enterado de la propuesta de la Comisión Pro-museo,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gobernador de la Provincia de Buenos Aires, Alejandro Armendáriz, la impulsó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aportó el capital inicial que posibilitó la licitación y los comienzos de la obra.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aporte, cercano al 18% del costo, fue ampliado con donaciones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empresas nacionales e internacionales, personas adherentes al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aportes del propio Fangio y se completó con distintas actividades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organizadas por la comisión.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38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96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876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4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244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575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03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04899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2028</TotalTime>
  <Words>6548</Words>
  <Application>Microsoft Office PowerPoint</Application>
  <PresentationFormat>Panorámica</PresentationFormat>
  <Paragraphs>790</Paragraphs>
  <Slides>50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50</vt:i4>
      </vt:variant>
    </vt:vector>
  </HeadingPairs>
  <TitlesOfParts>
    <vt:vector size="62" baseType="lpstr">
      <vt:lpstr>Algerian</vt:lpstr>
      <vt:lpstr>Arial</vt:lpstr>
      <vt:lpstr>Arial Narrow</vt:lpstr>
      <vt:lpstr>Calibri</vt:lpstr>
      <vt:lpstr>Calibri Light</vt:lpstr>
      <vt:lpstr>CommercialScript BT</vt:lpstr>
      <vt:lpstr>Edwardian Script ITC</vt:lpstr>
      <vt:lpstr>Kristen ITC</vt:lpstr>
      <vt:lpstr>Wingdings 2</vt:lpstr>
      <vt:lpstr>Tema de Office</vt:lpstr>
      <vt:lpstr>1_Tema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1951, 1954, 1955, 1956, 1957  Juan Manuel Fangio 1ª Parte de 2 Versión Completa   13300</dc:title>
  <dc:creator>Emilio M Aguilar P</dc:creator>
  <cp:lastModifiedBy>Eagle's nest</cp:lastModifiedBy>
  <cp:revision>195</cp:revision>
  <dcterms:created xsi:type="dcterms:W3CDTF">2016-12-14T02:11:45Z</dcterms:created>
  <dcterms:modified xsi:type="dcterms:W3CDTF">2018-02-25T02:05:18Z</dcterms:modified>
</cp:coreProperties>
</file>