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7"/>
  </p:notesMasterIdLst>
  <p:sldIdLst>
    <p:sldId id="460" r:id="rId4"/>
    <p:sldId id="430" r:id="rId5"/>
    <p:sldId id="431" r:id="rId6"/>
    <p:sldId id="432" r:id="rId7"/>
    <p:sldId id="433" r:id="rId8"/>
    <p:sldId id="434" r:id="rId9"/>
    <p:sldId id="435" r:id="rId10"/>
    <p:sldId id="436" r:id="rId11"/>
    <p:sldId id="437" r:id="rId12"/>
    <p:sldId id="438" r:id="rId13"/>
    <p:sldId id="439" r:id="rId14"/>
    <p:sldId id="440" r:id="rId15"/>
    <p:sldId id="441" r:id="rId16"/>
    <p:sldId id="442" r:id="rId17"/>
    <p:sldId id="443" r:id="rId18"/>
    <p:sldId id="444" r:id="rId19"/>
    <p:sldId id="445" r:id="rId20"/>
    <p:sldId id="446" r:id="rId21"/>
    <p:sldId id="447" r:id="rId22"/>
    <p:sldId id="448" r:id="rId23"/>
    <p:sldId id="449" r:id="rId24"/>
    <p:sldId id="450" r:id="rId25"/>
    <p:sldId id="451" r:id="rId26"/>
    <p:sldId id="452" r:id="rId27"/>
    <p:sldId id="453" r:id="rId28"/>
    <p:sldId id="454" r:id="rId29"/>
    <p:sldId id="455" r:id="rId30"/>
    <p:sldId id="456" r:id="rId31"/>
    <p:sldId id="457" r:id="rId32"/>
    <p:sldId id="458" r:id="rId33"/>
    <p:sldId id="459" r:id="rId34"/>
    <p:sldId id="260" r:id="rId35"/>
    <p:sldId id="280" r:id="rId36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u+mm7b1Komt9hJ8Hcf3bw==" hashData="Cj+eEo7q2tVnhFC72qylbQfCXOMzx1kSDhYwU8TFsUyJ74zdNzhhdZO3NDawi2uLtRP4n9b2a1wFfgUaRDth/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B500"/>
    <a:srgbClr val="2E0000"/>
    <a:srgbClr val="EEEEEE"/>
    <a:srgbClr val="F2F2F2"/>
    <a:srgbClr val="3E0000"/>
    <a:srgbClr val="E4E4E4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7" d="100"/>
          <a:sy n="67" d="100"/>
        </p:scale>
        <p:origin x="540" y="4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A37EFA-B9D5-4E40-84D5-789DE3064223}" type="datetimeFigureOut">
              <a:rPr lang="es-MX" smtClean="0"/>
              <a:t>22/02/2018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C7BF21-C27F-4354-91A7-098D604BAF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967973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971E6-D941-4A1C-AAB1-04915D2F35AD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0A762-CA82-4ED5-AFBD-E873CD468B01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FD91B-0BA0-46B1-8C6F-4068944DFDFA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5052-0884-4738-9488-374591909493}" type="datetime1">
              <a:rPr lang="es-MX" smtClean="0"/>
              <a:t>22/02/2018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8B20B-7A9A-4167-B8E0-CF9856A3A27D}" type="datetime1">
              <a:rPr lang="es-MX" smtClean="0"/>
              <a:t>22/02/2018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CFB49-B900-4949-B10E-EA4A02B30DEA}" type="datetime1">
              <a:rPr lang="es-MX" smtClean="0"/>
              <a:t>22/02/2018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DD5B-1B8C-4354-BC94-EE39D782899F}" type="datetime1">
              <a:rPr lang="es-MX" smtClean="0"/>
              <a:t>22/02/2018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798AE-EB5E-496D-935D-C1A072E7F18C}" type="datetime1">
              <a:rPr lang="es-MX" smtClean="0"/>
              <a:t>22/02/2018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872C9-B41A-4898-98B4-6412B544D645}" type="datetime1">
              <a:rPr lang="es-MX" smtClean="0"/>
              <a:t>22/02/2018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3B9C4-DB98-469C-8814-9AA91B58DA07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1232F-DED9-40AF-83B5-A1481F09D312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49A05-92FD-468D-AA9C-CD16D27E4702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04755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69BFA-11BF-4F8A-8541-DFF6A3B735B3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588744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4E0BF-DB0A-4979-BD26-501A9092CB96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58277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6FD93-F59F-4F4E-8E49-B775B8D9EFF7}" type="datetime1">
              <a:rPr lang="es-MX" smtClean="0"/>
              <a:t>22/02/2018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06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230FB-2B75-4A1A-813F-A8045C06D307}" type="datetime1">
              <a:rPr lang="es-MX" smtClean="0"/>
              <a:t>22/02/2018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43965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F08EA-2968-4F10-A39E-4E20B9004208}" type="datetime1">
              <a:rPr lang="es-MX" smtClean="0"/>
              <a:t>22/02/2018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017775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5984-768A-433A-AF05-563159633807}" type="datetime1">
              <a:rPr lang="es-MX" smtClean="0"/>
              <a:t>22/02/2018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802636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A4A1F-4EBD-487C-9E5F-E58F55624D57}" type="datetime1">
              <a:rPr lang="es-MX" smtClean="0"/>
              <a:t>22/02/2018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176499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DC00A-1B6A-4907-87AD-14CA565FF33D}" type="datetime1">
              <a:rPr lang="es-MX" smtClean="0"/>
              <a:t>22/02/2018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408260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2A4F3-DCE2-4E99-A6E0-97FC444491AE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977978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F5A12-FFC0-4A96-BFF0-8EFC898313C2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623123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470623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93578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192282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22/02/2018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8987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22/02/2018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6235224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22/02/2018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27656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22/02/2018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285756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22/02/2018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241848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22/02/2018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90509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4971602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8803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5D4DF-11B1-4385-9474-26E15DC990FA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93D0D-5704-4125-8E44-7A7FB6039BFB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64198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97837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4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.png"/><Relationship Id="rId5" Type="http://schemas.openxmlformats.org/officeDocument/2006/relationships/image" Target="../media/image41.png"/><Relationship Id="rId4" Type="http://schemas.openxmlformats.org/officeDocument/2006/relationships/image" Target="../media/image40.jp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3331636" y="1697593"/>
            <a:ext cx="5561154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Juan Manuel Fangio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2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ª parte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11950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ageCurlDouble"/>
        <p:sndAc>
          <p:stSnd>
            <p:snd r:embed="rId4" name="JMF 02 - Eaglenest 1.wav"/>
          </p:stSnd>
        </p:sndAc>
      </p:transition>
    </mc:Choice>
    <mc:Fallback xmlns="">
      <p:transition spd="slow" advClick="0" advTm="0">
        <p:fade/>
        <p:sndAc>
          <p:stSnd>
            <p:snd r:embed="rId9" name="JMF 02 - Eaglenest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8005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32509" y="5481599"/>
            <a:ext cx="11513135" cy="1290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concluir su objetivo, la Comisión Pro-Museo fue disuelta. Sin embargo, a instancia de Fangio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Juan Manuel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Bordeu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se creó la Fundación Museo del Automovilismo Juan Manuel Fangio, entidad que administra y rige el destino del museo y se encarga de preservar,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mantener y acrecentar el patrimonio deportivo de Fangio.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332509" y="316602"/>
            <a:ext cx="115269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antiguo edificio de 1906, en el que había funcionado la municipalidad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el concejo deliberante de Balcarce, fue elegido para establecer el museo.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56" y="1232185"/>
            <a:ext cx="4485409" cy="42392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4831765" y="1310163"/>
            <a:ext cx="7346380" cy="3926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automovilista donó parte de sus trofeos y una gran variedad de automóviles a la municipalidad de Balcarce en 1983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su posterior presentación en el museo.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Finalmente, el 22 de noviembre de 1986 fue inaugurado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Centro Tecnológico-Cultural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Museo del Automovilismo Juan Manuel Fangio.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renovación del edificio y su contenido provocaron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los visitantes y en el periodismo mundial un asombro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lo llevaron a ser calificado como el museo de automovilismo más importante de América del Sur y el mejor dedicado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un piloto de competición.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0955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18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812"/>
                            </p:stCondLst>
                            <p:childTnLst>
                              <p:par>
                                <p:cTn id="2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5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18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3490"/>
                            </p:stCondLst>
                            <p:childTnLst>
                              <p:par>
                                <p:cTn id="4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18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18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18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8654"/>
                            </p:stCondLst>
                            <p:childTnLst>
                              <p:par>
                                <p:cTn id="7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18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18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5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18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5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18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6430"/>
                            </p:stCondLst>
                            <p:childTnLst>
                              <p:par>
                                <p:cTn id="1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18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9880"/>
                            </p:stCondLst>
                            <p:childTnLst>
                              <p:par>
                                <p:cTn id="127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/>
      <p:bldP spid="3" grpId="0" uiExpand="1"/>
      <p:bldP spid="6" grpId="0" build="p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66800" y="429493"/>
            <a:ext cx="10099964" cy="599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Disminución de la salud y fallecimiento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recibiendo el premio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Konex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 Brillante en 1981.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salud fue deteriorándose en las últimas décadas de su vida.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diciembre de 1970, sufrió un grave ataque cardíaco y en 1981,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realizar una exhibición con un Mercedes-Benz 300 SLR en Dubái,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tuvo una indisposición cardíaca.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sometido al año siguiente a una intervención quirúrgica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cual el doctor René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Favaloro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le implantó cinco bypass.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fines de la década de 1980 fue diagnosticado con insuficiencia renal crónica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en 1992, fue operado para extraerle un tumor benigno de los riñones.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Padeció una infección intestinal en 1993 en Stuttgart, por lo que debió ser internado.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fines de ese año debió ser ingresado nuevamente por quince días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Clínica Mater Dei a causa de una hipercalcemia sanguínea.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1250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74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682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880"/>
                            </p:stCondLst>
                            <p:childTnLst>
                              <p:par>
                                <p:cTn id="3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5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9614"/>
                            </p:stCondLst>
                            <p:childTnLst>
                              <p:par>
                                <p:cTn id="6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3576"/>
                            </p:stCondLst>
                            <p:childTnLst>
                              <p:par>
                                <p:cTn id="9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0232"/>
                            </p:stCondLst>
                            <p:childTnLst>
                              <p:par>
                                <p:cTn id="11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80908"/>
                            </p:stCondLst>
                            <p:childTnLst>
                              <p:par>
                                <p:cTn id="12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18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95474"/>
                            </p:stCondLst>
                            <p:childTnLst>
                              <p:par>
                                <p:cTn id="143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4000">
              <a:schemeClr val="bg1"/>
            </a:gs>
            <a:gs pos="33000">
              <a:schemeClr val="accent1">
                <a:lumMod val="45000"/>
                <a:lumOff val="55000"/>
              </a:schemeClr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982" y="687304"/>
            <a:ext cx="8786444" cy="54146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2105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6359" y="4884878"/>
            <a:ext cx="11845641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Dos días después tuvo una crisis respiratoria su diagnóstico se agravó el 17 de julio cuando sufrió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una descompensación en su estado de salud que hasta ese entonces se mantenía estable.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Falleció a la edad de 84 años a las 4.10 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lonna MT" panose="04020805060202030203" pitchFamily="82" charset="0"/>
                <a:ea typeface="+mn-ea"/>
                <a:cs typeface="+mn-cs"/>
              </a:rPr>
              <a:t>UTC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Buenos Aires.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332509" y="447511"/>
            <a:ext cx="11526982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sus últimos años debía someterse a tres sesiones semanales de diálisis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cargo del doctor Roque Sala al mismo tiempo que comenzó con una progresiva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pérdida del conocimiento y problemas motores derivados de sus anteriores patologías.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34" y="1577107"/>
            <a:ext cx="4613568" cy="3460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Rectángulo 5"/>
          <p:cNvSpPr/>
          <p:nvPr/>
        </p:nvSpPr>
        <p:spPr>
          <a:xfrm>
            <a:off x="5029202" y="1885290"/>
            <a:ext cx="7162797" cy="27469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una internación de urgencia en enero de 1995,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recluyó en su vivienda de Palermo Viejo,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donde continuó con el tratamiento y abandonó prácticamente todas sus apariciones públicas.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14 de julio de 1995 padeció una insuficiencia respiratoria con exceso de flemas que motivó su internación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Clínica Mater Dei, donde fue diagnosticado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bronconeumonía. 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98987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544"/>
                            </p:stCondLst>
                            <p:childTnLst>
                              <p:par>
                                <p:cTn id="1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18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428"/>
                            </p:stCondLst>
                            <p:childTnLst>
                              <p:par>
                                <p:cTn id="5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18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5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8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5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8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114"/>
                            </p:stCondLst>
                            <p:childTnLst>
                              <p:par>
                                <p:cTn id="8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5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422"/>
                            </p:stCondLst>
                            <p:childTnLst>
                              <p:par>
                                <p:cTn id="102" presetID="2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3648"/>
                            </p:stCondLst>
                            <p:childTnLst>
                              <p:par>
                                <p:cTn id="113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6" grpId="0" build="p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142509" y="1298713"/>
            <a:ext cx="4565309" cy="5106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presidente de la 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lonna MT" panose="04020805060202030203" pitchFamily="82" charset="0"/>
                <a:ea typeface="+mn-ea"/>
                <a:cs typeface="+mn-cs"/>
              </a:rPr>
              <a:t>FIFA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Joao Havelange,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expresó sus condolencias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Jackie Stewart,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tricampeón mundial de Fórmula 1,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decidió viajar para las exequias.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Posteriormente sus restos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fueron trasladados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un nuevo velorio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sede central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Automóvil Club Argentino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otro en el Museo Fangio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luego ser finalmente colocados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panteón familiar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cementerio de Balcarce.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818" y="1283281"/>
            <a:ext cx="3152775" cy="47625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9" r="1851"/>
          <a:stretch/>
        </p:blipFill>
        <p:spPr>
          <a:xfrm>
            <a:off x="346362" y="1857831"/>
            <a:ext cx="4001304" cy="31606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Rectángulo 6"/>
          <p:cNvSpPr/>
          <p:nvPr/>
        </p:nvSpPr>
        <p:spPr>
          <a:xfrm>
            <a:off x="346361" y="567271"/>
            <a:ext cx="11514231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su deceso, el presidente Carlos Menem dispuso el Salón Blanco de la Casa de Gobierno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su funeral. 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942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8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5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5" presetClass="entr" presetSubtype="0" fill="hold" grpId="0" nodeType="withEffect">
                                  <p:stCondLst>
                                    <p:cond delay="2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234"/>
                            </p:stCondLst>
                            <p:childTnLst>
                              <p:par>
                                <p:cTn id="80" presetID="25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5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5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5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53878"/>
                            </p:stCondLst>
                            <p:childTnLst>
                              <p:par>
                                <p:cTn id="175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7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4000">
              <a:schemeClr val="bg1"/>
            </a:gs>
            <a:gs pos="33000">
              <a:schemeClr val="accent1">
                <a:lumMod val="45000"/>
                <a:lumOff val="55000"/>
              </a:schemeClr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391" y="568036"/>
            <a:ext cx="6410863" cy="5737722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052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52945" y="895427"/>
            <a:ext cx="10086110" cy="5106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Monumentos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artista español Joaquim Ros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Sabata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diseñó cinco estatuas con su imagen.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Puerto Madero (frente a la sede de Mercedes Benz Argentina),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Monte Carlo (Mónaco),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circuito de Montmeló (España),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Nürburgring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(Alemania)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(Italia).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su honor, la compañía nacional de petróleo y gas, Repsol YPF,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lanzó la línea de combustible «Fangio XXI».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junio de 2011, conmemorándose el centenario de su nacimiento, fue homenajeado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todo el mundo y se realizaron diversas actividades oficiales que incluyeron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desfile cívico militar en su ciudad natal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sucedido por la presentación de un monumento en su honor.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3351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36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5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5" presetClass="entr" presetSubtype="0" fill="hold" grpId="0" nodeType="withEffect">
                                  <p:stCondLst>
                                    <p:cond delay="2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5" presetClass="entr" presetSubtype="0" fill="hold" grpId="0" nodeType="withEffect">
                                  <p:stCondLst>
                                    <p:cond delay="2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4324"/>
                            </p:stCondLst>
                            <p:childTnLst>
                              <p:par>
                                <p:cTn id="7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7002"/>
                            </p:stCondLst>
                            <p:childTnLst>
                              <p:par>
                                <p:cTn id="9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5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5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74728"/>
                            </p:stCondLst>
                            <p:childTnLst>
                              <p:par>
                                <p:cTn id="13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74071" y="173312"/>
            <a:ext cx="114992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monumento 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Ayrton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Senna y Juan Manuel Fangio en los jardines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Donington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Grand Prix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218" y="779319"/>
            <a:ext cx="9961418" cy="5715000"/>
          </a:xfrm>
          <a:prstGeom prst="rect">
            <a:avLst/>
          </a:prstGeom>
          <a:ln w="190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2694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91" y="571499"/>
            <a:ext cx="4337957" cy="57753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4920343" y="2207693"/>
            <a:ext cx="7112000" cy="2451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"No creo que sea justo compararme con Fangio,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pues ahora los autos son más seguros,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logró sus campeonatos a una tremenda velocidad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teniendo en cuenta los vehículos que existían en su tiempo.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fue muy superior a nosotros".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Michael Schumacher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7265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5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8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18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8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9462"/>
                            </p:stCondLst>
                            <p:childTnLst>
                              <p:par>
                                <p:cTn id="5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182"/>
                            </p:stCondLst>
                            <p:childTnLst>
                              <p:par>
                                <p:cTn id="6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18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9250"/>
                            </p:stCondLst>
                            <p:childTnLst>
                              <p:par>
                                <p:cTn id="73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7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4111" y="543721"/>
            <a:ext cx="5213497" cy="57974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0" y="2197842"/>
            <a:ext cx="5878286" cy="2451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"Fue el más importante de todos los tiempos.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Era un artista del volante.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Pese a ser mi rival toda la vida,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mí era una figura paterna".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Stirling Moss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8289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18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18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8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5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2478"/>
                            </p:stCondLst>
                            <p:childTnLst>
                              <p:par>
                                <p:cTn id="6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873" y="-566060"/>
            <a:ext cx="8277066" cy="4983974"/>
          </a:xfrm>
          <a:prstGeom prst="rect">
            <a:avLst/>
          </a:prstGeom>
          <a:solidFill>
            <a:srgbClr val="FFFFFF">
              <a:shade val="85000"/>
            </a:srgbClr>
          </a:solidFill>
          <a:ln w="130175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3048000" y="4171788"/>
            <a:ext cx="6096000" cy="245195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"Correr no es sólo conducir un coche.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Es también ser íntegro, vivir una pasión,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marcar una historia.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Es por eso que nadie va a igualar a Fangio".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Ayrton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Senna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6051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9192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3052"/>
                            </p:stCondLst>
                            <p:childTnLst>
                              <p:par>
                                <p:cTn id="60" presetID="1" presetClass="entr" presetSubtype="0" fill="hold" grpId="0" nodeType="afterEffect" nodePh="1">
                                  <p:stCondLst>
                                    <p:cond delay="9750"/>
                                  </p:stCondLst>
                                  <p:endCondLst>
                                    <p:cond evt="begin" delay="0">
                                      <p:tn val="6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86" b="4128"/>
          <a:stretch/>
        </p:blipFill>
        <p:spPr>
          <a:xfrm>
            <a:off x="2322288" y="637527"/>
            <a:ext cx="7658950" cy="52843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4" name="Rectángulo 13"/>
          <p:cNvSpPr/>
          <p:nvPr/>
        </p:nvSpPr>
        <p:spPr>
          <a:xfrm>
            <a:off x="1585357" y="220298"/>
            <a:ext cx="10101943" cy="1567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"Fue el mejor de todos.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Sus rasgos más notables fueron su personalidad y su simpatía".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Niki Lauda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5409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9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8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624"/>
                            </p:stCondLst>
                            <p:childTnLst>
                              <p:par>
                                <p:cTn id="3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849" y="581891"/>
            <a:ext cx="7509767" cy="5027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0" y="2771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4070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5860474" y="1052955"/>
            <a:ext cx="6054436" cy="5106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«Hay que intentar ser el mejor,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pero nunca creerse el mejor.»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Juan Manuel Fangio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1949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Placa de plata «en prueba de admiración»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Asociación Cordobesa de Volantes.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Medalla al Caballero del Deporte otorgada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 el presidente Juan Domingo Perón.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Cóndor de Oro «en honor al mérito»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Autómovil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Club de Mendoza.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1950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Medalla de Oro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«en homenaje a su actuación en Europa»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Asociación de Volantes de Chile.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38" y="720440"/>
            <a:ext cx="5510336" cy="5794838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ángulo 6"/>
          <p:cNvSpPr/>
          <p:nvPr/>
        </p:nvSpPr>
        <p:spPr>
          <a:xfrm>
            <a:off x="4714852" y="242773"/>
            <a:ext cx="2762295" cy="3872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Reconocimientos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5949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0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34"/>
                            </p:stCondLst>
                            <p:childTnLst>
                              <p:par>
                                <p:cTn id="6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7108"/>
                            </p:stCondLst>
                            <p:childTnLst>
                              <p:par>
                                <p:cTn id="8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7196"/>
                            </p:stCondLst>
                            <p:childTnLst>
                              <p:par>
                                <p:cTn id="10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5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5576"/>
                            </p:stCondLst>
                            <p:childTnLst>
                              <p:par>
                                <p:cTn id="12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8110"/>
                            </p:stCondLst>
                            <p:childTnLst>
                              <p:par>
                                <p:cTn id="13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9198"/>
                            </p:stCondLst>
                            <p:childTnLst>
                              <p:par>
                                <p:cTn id="165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5" y="1062872"/>
            <a:ext cx="3588326" cy="47509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5706" y="577952"/>
            <a:ext cx="7539291" cy="57506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4969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60218" y="142007"/>
            <a:ext cx="7682353" cy="6581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1954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Premio Olimpia de Oro de la Asociación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Periodistas Deportivos de la República Argentina.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1955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Premio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Tazio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Nuvolari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por parte del periodismo italiano.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1956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Trofeo de la Asociación Argentina de Volantes de Rosario.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1957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Trofeo al Conductor del Año por parte del Gremio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Cronistas de Automovilismo Británico.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•  Distinción como Maestro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Nürburgring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Huésped de Honor de Alemania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 parte del presidente Theodor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Heuss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1958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Oficial de la Orden al Mérito de la República Italiana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grado de Comendador,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designado por el presidente Giovanni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Gronchi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•  : Premio de la Academia Francesa de Deportes.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2571" y="193811"/>
            <a:ext cx="3810000" cy="5715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62642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284"/>
                            </p:stCondLst>
                            <p:childTnLst>
                              <p:par>
                                <p:cTn id="5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3246"/>
                            </p:stCondLst>
                            <p:childTnLst>
                              <p:par>
                                <p:cTn id="6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780"/>
                            </p:stCondLst>
                            <p:childTnLst>
                              <p:par>
                                <p:cTn id="7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3742"/>
                            </p:stCondLst>
                            <p:childTnLst>
                              <p:par>
                                <p:cTn id="8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6276"/>
                            </p:stCondLst>
                            <p:childTnLst>
                              <p:par>
                                <p:cTn id="9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5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47336"/>
                            </p:stCondLst>
                            <p:childTnLst>
                              <p:par>
                                <p:cTn id="11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3646"/>
                            </p:stCondLst>
                            <p:childTnLst>
                              <p:par>
                                <p:cTn id="12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5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2470"/>
                            </p:stCondLst>
                            <p:childTnLst>
                              <p:par>
                                <p:cTn id="14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18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65004"/>
                            </p:stCondLst>
                            <p:childTnLst>
                              <p:par>
                                <p:cTn id="16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18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18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18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79786"/>
                            </p:stCondLst>
                            <p:childTnLst>
                              <p:par>
                                <p:cTn id="19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180" fill="hold"/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86450"/>
                            </p:stCondLst>
                            <p:childTnLst>
                              <p:par>
                                <p:cTn id="20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20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113" y="571500"/>
            <a:ext cx="7636042" cy="5727032"/>
          </a:xfrm>
          <a:prstGeom prst="rect">
            <a:avLst/>
          </a:prstGeom>
          <a:ln>
            <a:noFill/>
          </a:ln>
          <a:effectLst>
            <a:outerShdw blurRad="292100" dist="254000" dir="2700000" algn="tl" rotWithShape="0">
              <a:schemeClr val="tx1">
                <a:alpha val="65000"/>
              </a:schemeClr>
            </a:outerShdw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37" y="577519"/>
            <a:ext cx="3689139" cy="5733048"/>
          </a:xfrm>
          <a:prstGeom prst="rect">
            <a:avLst/>
          </a:prstGeom>
          <a:ln>
            <a:noFill/>
          </a:ln>
          <a:effectLst>
            <a:outerShdw blurRad="292100" dist="254000" dir="2700000" algn="tl" rotWithShape="0">
              <a:schemeClr val="tx1">
                <a:alpha val="65000"/>
              </a:schemeClr>
            </a:outerShdw>
          </a:effectLst>
        </p:spPr>
      </p:pic>
      <p:sp>
        <p:nvSpPr>
          <p:cNvPr id="4" name="CuadroTexto 3"/>
          <p:cNvSpPr txBox="1"/>
          <p:nvPr/>
        </p:nvSpPr>
        <p:spPr>
          <a:xfrm>
            <a:off x="0" y="13855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8947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338349" y="568036"/>
            <a:ext cx="7507287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1969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Oficial de la Orden al Mérito de la República Italiana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grado de gran oficial por el presidente Giuseppe Saragat.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1972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Inauguración del Autódromo Juan Manuel Fangio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ciudad de Balcarce.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1973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Ciudadano ilustre de la Ciudad de Buenos Aires.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1976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Orden al Mérito de la República de Alemania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grado de comendador por el presidente Walter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Scheel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1978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Comendador de la Orden Nacional de Costa de Marfil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 el presidente Félix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Huphouet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Boigny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98" y="568036"/>
            <a:ext cx="3995151" cy="57080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41208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316"/>
                            </p:stCondLst>
                            <p:childTnLst>
                              <p:par>
                                <p:cTn id="4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850"/>
                            </p:stCondLst>
                            <p:childTnLst>
                              <p:par>
                                <p:cTn id="5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5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7140"/>
                            </p:stCondLst>
                            <p:childTnLst>
                              <p:par>
                                <p:cTn id="7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9674"/>
                            </p:stCondLst>
                            <p:childTnLst>
                              <p:par>
                                <p:cTn id="8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6574"/>
                            </p:stCondLst>
                            <p:childTnLst>
                              <p:par>
                                <p:cTn id="9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9108"/>
                            </p:stCondLst>
                            <p:childTnLst>
                              <p:par>
                                <p:cTn id="10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1202"/>
                            </p:stCondLst>
                            <p:childTnLst>
                              <p:par>
                                <p:cTn id="1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3736"/>
                            </p:stCondLst>
                            <p:childTnLst>
                              <p:par>
                                <p:cTn id="13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18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64928"/>
                            </p:stCondLst>
                            <p:childTnLst>
                              <p:par>
                                <p:cTn id="158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62" y="1147573"/>
            <a:ext cx="6894854" cy="45882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>
                <a:lumMod val="75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444" y="551824"/>
            <a:ext cx="4320674" cy="57543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>
                <a:lumMod val="75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9657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-27705" y="221673"/>
            <a:ext cx="7564578" cy="599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1979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Comendador de Gracia Magistral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Soberana, Militar, Hospitalaria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Orden de San Jorge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Carincia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Trofeo Juan Manuel Fangio de la revista El Gráfico.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1980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Elegido el «mejor automovilista de todos los tiempos» por una encuesta de la International Racing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Press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Association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Miembro de Honor de la Federación Internacional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Automovilismo Deportivo.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Premio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Konex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 Brillante.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1982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Trofeo de la revista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Quatro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Rodas de Brasil.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1984: Medalla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Vermeil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París.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1986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Distinción del Club International Des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Ancient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Pilotes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Grand Prix.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873" y="564567"/>
            <a:ext cx="4298807" cy="57735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8043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880"/>
                            </p:stCondLst>
                            <p:childTnLst>
                              <p:par>
                                <p:cTn id="5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3134"/>
                            </p:stCondLst>
                            <p:childTnLst>
                              <p:par>
                                <p:cTn id="6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5668"/>
                            </p:stCondLst>
                            <p:childTnLst>
                              <p:par>
                                <p:cTn id="7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5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7180"/>
                            </p:stCondLst>
                            <p:childTnLst>
                              <p:par>
                                <p:cTn id="10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1956"/>
                            </p:stCondLst>
                            <p:childTnLst>
                              <p:par>
                                <p:cTn id="11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4490"/>
                            </p:stCondLst>
                            <p:childTnLst>
                              <p:par>
                                <p:cTn id="12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61036"/>
                            </p:stCondLst>
                            <p:childTnLst>
                              <p:par>
                                <p:cTn id="13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66638"/>
                            </p:stCondLst>
                            <p:childTnLst>
                              <p:par>
                                <p:cTn id="1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69172"/>
                            </p:stCondLst>
                            <p:childTnLst>
                              <p:par>
                                <p:cTn id="15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18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18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78150"/>
                            </p:stCondLst>
                            <p:childTnLst>
                              <p:par>
                                <p:cTn id="17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7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29" y="568036"/>
            <a:ext cx="4312228" cy="5749637"/>
          </a:xfrm>
          <a:prstGeom prst="snip2DiagRect">
            <a:avLst>
              <a:gd name="adj1" fmla="val 16386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2788" y="568036"/>
            <a:ext cx="4305839" cy="5749637"/>
          </a:xfrm>
          <a:prstGeom prst="snip2DiagRect">
            <a:avLst>
              <a:gd name="adj1" fmla="val 15445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1930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4419599" y="571118"/>
            <a:ext cx="7453745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1989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Premio Águila de Buenos Aires otorgado por la Orden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Caballeros de San Martín de Tours.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1990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Homenaje en la fábrica Renault de Córdoba.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1991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Homenaje en el Museo Mercedes Benz de Stuttgart.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Distinción «Periodista símbolo de Argentina»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Círculo de Periodistas Deportivos.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1992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Doctorado Honoris Causa de la Universidad Católica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Santiago del Estero.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1993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•"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 Orden a los Servicios Distinguidos del Ejército Argentino.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" y="568035"/>
            <a:ext cx="4067175" cy="57486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4610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8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18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5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18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1428"/>
                            </p:stCondLst>
                            <p:childTnLst>
                              <p:par>
                                <p:cTn id="5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3962"/>
                            </p:stCondLst>
                            <p:childTnLst>
                              <p:par>
                                <p:cTn id="6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980"/>
                            </p:stCondLst>
                            <p:childTnLst>
                              <p:par>
                                <p:cTn id="8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8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5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1804"/>
                            </p:stCondLst>
                            <p:childTnLst>
                              <p:par>
                                <p:cTn id="10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18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4338"/>
                            </p:stCondLst>
                            <p:childTnLst>
                              <p:par>
                                <p:cTn id="11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18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4010"/>
                            </p:stCondLst>
                            <p:childTnLst>
                              <p:par>
                                <p:cTn id="13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18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6544"/>
                            </p:stCondLst>
                            <p:childTnLst>
                              <p:par>
                                <p:cTn id="14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18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64742"/>
                            </p:stCondLst>
                            <p:childTnLst>
                              <p:par>
                                <p:cTn id="155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936" y="548120"/>
            <a:ext cx="3843965" cy="576955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66" r="20056"/>
          <a:stretch/>
        </p:blipFill>
        <p:spPr>
          <a:xfrm>
            <a:off x="6068291" y="548120"/>
            <a:ext cx="5056906" cy="5777149"/>
          </a:xfrm>
          <a:prstGeom prst="round2DiagRect">
            <a:avLst>
              <a:gd name="adj1" fmla="val 0"/>
              <a:gd name="adj2" fmla="val 18517"/>
            </a:avLst>
          </a:prstGeom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1967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595719"/>
            <a:ext cx="5001491" cy="5696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Titulos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Obtenidos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Palmarés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1940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Campeón Turismo Carretera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Chevrolet Master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1941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Campeón  Turismo Carretera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Chevrolet Master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1951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Campeón  Fórmula 1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Alfa Romeo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1954</a:t>
            </a: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Campeón  Fórmula 1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/ Mercedes-Benz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047" y="554182"/>
            <a:ext cx="6792149" cy="52231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6249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5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082"/>
                            </p:stCondLst>
                            <p:childTnLst>
                              <p:par>
                                <p:cTn id="6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9616"/>
                            </p:stCondLst>
                            <p:childTnLst>
                              <p:par>
                                <p:cTn id="7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5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6198"/>
                            </p:stCondLst>
                            <p:childTnLst>
                              <p:par>
                                <p:cTn id="9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8732"/>
                            </p:stCondLst>
                            <p:childTnLst>
                              <p:par>
                                <p:cTn id="10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5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3606"/>
                            </p:stCondLst>
                            <p:childTnLst>
                              <p:par>
                                <p:cTn id="12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36140"/>
                            </p:stCondLst>
                            <p:childTnLst>
                              <p:par>
                                <p:cTn id="13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18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5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18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42548"/>
                            </p:stCondLst>
                            <p:childTnLst>
                              <p:par>
                                <p:cTn id="157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329060" y="1328590"/>
            <a:ext cx="3823855" cy="4221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1955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Campeón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Fórmula 1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Mercedes-Benz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1956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Campeón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Fórmula 1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Ferrari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1957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Campeón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Fórmula 1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420" y="115952"/>
            <a:ext cx="5015349" cy="6631624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9460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5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5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5" presetClass="entr" presetSubtype="0" fill="hold" grpId="0" nodeType="withEffect">
                                  <p:stCondLst>
                                    <p:cond delay="2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5" presetClass="entr" presetSubtype="0" fill="hold" grpId="0" nodeType="withEffect">
                                  <p:stCondLst>
                                    <p:cond delay="2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5" presetClass="entr" presetSubtype="0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5" presetClass="entr" presetSubtype="0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1006"/>
                            </p:stCondLst>
                            <p:childTnLst>
                              <p:par>
                                <p:cTn id="12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964" y="569421"/>
            <a:ext cx="7190509" cy="575240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5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8034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-3" y="136520"/>
            <a:ext cx="4253356" cy="599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Predecesor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Giuseppe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Farina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Campeón de la Fórmula 1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1951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Sucesor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Alberto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Ascari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Predecesor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Alberto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Ascari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Campeón de la Fórmula 1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1954-1955-1956-1957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Sucesor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: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 Mike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Hawthorn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225" y="511865"/>
            <a:ext cx="7215805" cy="54118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1154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5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5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5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5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5" presetClass="entr" presetSubtype="0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5" presetClass="entr" presetSubtype="0" fill="hold" grpId="0" nodeType="withEffect">
                                  <p:stCondLst>
                                    <p:cond delay="2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5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5" presetClass="entr" presetSubtype="0" fill="hold" grpId="0" nodeType="withEffect">
                                  <p:stCondLst>
                                    <p:cond delay="3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8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5" presetClass="entr" presetSubtype="0" fill="hold" grpId="0" nodeType="withEffect">
                                  <p:stCondLst>
                                    <p:cond delay="3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18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9728"/>
                            </p:stCondLst>
                            <p:childTnLst>
                              <p:par>
                                <p:cTn id="150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460" y="318825"/>
            <a:ext cx="9577504" cy="58602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0" cap="sq">
            <a:solidFill>
              <a:schemeClr val="accent2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0246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316" y="571668"/>
            <a:ext cx="8174183" cy="5753672"/>
          </a:xfrm>
          <a:prstGeom prst="rect">
            <a:avLst/>
          </a:prstGeom>
          <a:ln w="127000" cap="rnd">
            <a:noFill/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936" y="1468851"/>
            <a:ext cx="5749637" cy="388129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0" y="4059385"/>
            <a:ext cx="3740434" cy="97719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MX"/>
            </a:defPPr>
            <a:lvl1pPr lvl="0" algn="ctr">
              <a:lnSpc>
                <a:spcPts val="2300"/>
              </a:lnSpc>
              <a:defRPr sz="320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Tu Ejemplo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siempre vivirá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nuestros corazones…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85165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8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819351" y="5588"/>
            <a:ext cx="4556266" cy="6852411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Los cinco latinos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Los Cinco Latinos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01 Horas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33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00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" y="5588"/>
            <a:ext cx="12192000" cy="6852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071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2027</TotalTime>
  <Words>1454</Words>
  <Application>Microsoft Office PowerPoint</Application>
  <PresentationFormat>Panorámica</PresentationFormat>
  <Paragraphs>298</Paragraphs>
  <Slides>33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33</vt:i4>
      </vt:variant>
    </vt:vector>
  </HeadingPairs>
  <TitlesOfParts>
    <vt:vector size="48" baseType="lpstr">
      <vt:lpstr>Algerian</vt:lpstr>
      <vt:lpstr>Arial</vt:lpstr>
      <vt:lpstr>Arial Narrow</vt:lpstr>
      <vt:lpstr>Calibri</vt:lpstr>
      <vt:lpstr>Calibri Light</vt:lpstr>
      <vt:lpstr>Colonna MT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1_Tema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1951, 1954, 1955, 1956, 1957  Juan Manuel Fangio 2ª Parte de 2 Versión Completa   13300</dc:title>
  <dc:creator>Emilio M Aguilar P</dc:creator>
  <cp:lastModifiedBy>Eagle's nest</cp:lastModifiedBy>
  <cp:revision>192</cp:revision>
  <dcterms:created xsi:type="dcterms:W3CDTF">2016-12-14T02:11:45Z</dcterms:created>
  <dcterms:modified xsi:type="dcterms:W3CDTF">2018-02-23T02:48:44Z</dcterms:modified>
</cp:coreProperties>
</file>