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2"/>
  </p:notesMasterIdLst>
  <p:sldIdLst>
    <p:sldId id="383" r:id="rId3"/>
    <p:sldId id="384" r:id="rId4"/>
    <p:sldId id="385" r:id="rId5"/>
    <p:sldId id="386" r:id="rId6"/>
    <p:sldId id="387" r:id="rId7"/>
    <p:sldId id="388" r:id="rId8"/>
    <p:sldId id="389" r:id="rId9"/>
    <p:sldId id="390" r:id="rId10"/>
    <p:sldId id="391" r:id="rId11"/>
    <p:sldId id="392" r:id="rId12"/>
    <p:sldId id="393" r:id="rId13"/>
    <p:sldId id="394" r:id="rId14"/>
    <p:sldId id="395" r:id="rId15"/>
    <p:sldId id="396" r:id="rId16"/>
    <p:sldId id="397" r:id="rId17"/>
    <p:sldId id="398" r:id="rId18"/>
    <p:sldId id="399" r:id="rId19"/>
    <p:sldId id="400" r:id="rId20"/>
    <p:sldId id="401" r:id="rId21"/>
    <p:sldId id="402" r:id="rId22"/>
    <p:sldId id="403" r:id="rId23"/>
    <p:sldId id="404" r:id="rId24"/>
    <p:sldId id="405" r:id="rId25"/>
    <p:sldId id="406" r:id="rId26"/>
    <p:sldId id="407" r:id="rId27"/>
    <p:sldId id="408" r:id="rId28"/>
    <p:sldId id="409" r:id="rId29"/>
    <p:sldId id="410" r:id="rId30"/>
    <p:sldId id="411" r:id="rId31"/>
    <p:sldId id="412" r:id="rId32"/>
    <p:sldId id="413" r:id="rId33"/>
    <p:sldId id="414" r:id="rId34"/>
    <p:sldId id="415" r:id="rId35"/>
    <p:sldId id="416" r:id="rId36"/>
    <p:sldId id="417" r:id="rId37"/>
    <p:sldId id="418" r:id="rId38"/>
    <p:sldId id="419" r:id="rId39"/>
    <p:sldId id="420" r:id="rId40"/>
    <p:sldId id="421" r:id="rId41"/>
    <p:sldId id="422" r:id="rId42"/>
    <p:sldId id="423" r:id="rId43"/>
    <p:sldId id="424" r:id="rId44"/>
    <p:sldId id="425" r:id="rId45"/>
    <p:sldId id="426" r:id="rId46"/>
    <p:sldId id="427" r:id="rId47"/>
    <p:sldId id="428" r:id="rId48"/>
    <p:sldId id="429" r:id="rId49"/>
    <p:sldId id="461" r:id="rId50"/>
    <p:sldId id="462" r:id="rId51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u+mm7b1Komt9hJ8Hcf3bw==" hashData="Cj+eEo7q2tVnhFC72qylbQfCXOMzx1kSDhYwU8TFsUyJ74zdNzhhdZO3NDawi2uLtRP4n9b2a1wFfgUaRDth/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B500"/>
    <a:srgbClr val="2E0000"/>
    <a:srgbClr val="EEEEEE"/>
    <a:srgbClr val="F2F2F2"/>
    <a:srgbClr val="3E0000"/>
    <a:srgbClr val="E4E4E4"/>
    <a:srgbClr val="F0F0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26" y="4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37EFA-B9D5-4E40-84D5-789DE3064223}" type="datetimeFigureOut">
              <a:rPr lang="es-MX" smtClean="0"/>
              <a:t>22/02/2018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C7BF21-C27F-4354-91A7-098D604BAF8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967973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971E6-D941-4A1C-AAB1-04915D2F35AD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A762-CA82-4ED5-AFBD-E873CD468B01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FD91B-0BA0-46B1-8C6F-4068944DFDFA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E55052-0884-4738-9488-374591909493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8B20B-7A9A-4167-B8E0-CF9856A3A27D}" type="datetime1">
              <a:rPr lang="es-MX" smtClean="0"/>
              <a:t>22/02/2018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CFB49-B900-4949-B10E-EA4A02B30DEA}" type="datetime1">
              <a:rPr lang="es-MX" smtClean="0"/>
              <a:t>22/02/2018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56DD5B-1B8C-4354-BC94-EE39D782899F}" type="datetime1">
              <a:rPr lang="es-MX" smtClean="0"/>
              <a:t>22/02/2018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798AE-EB5E-496D-935D-C1A072E7F18C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872C9-B41A-4898-98B4-6412B544D645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A3B9C4-DB98-469C-8814-9AA91B58DA07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01232F-DED9-40AF-83B5-A1481F09D312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49A05-92FD-468D-AA9C-CD16D27E4702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04755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69BFA-11BF-4F8A-8541-DFF6A3B735B3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5887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4E0BF-DB0A-4979-BD26-501A9092CB96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25827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6FD93-F59F-4F4E-8E49-B775B8D9EFF7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106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230FB-2B75-4A1A-813F-A8045C06D307}" type="datetime1">
              <a:rPr lang="es-MX" smtClean="0"/>
              <a:t>22/02/2018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439656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F08EA-2968-4F10-A39E-4E20B9004208}" type="datetime1">
              <a:rPr lang="es-MX" smtClean="0"/>
              <a:t>22/02/2018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1777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35984-768A-433A-AF05-563159633807}" type="datetime1">
              <a:rPr lang="es-MX" smtClean="0"/>
              <a:t>22/02/2018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0263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4A4A1F-4EBD-487C-9E5F-E58F55624D57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764995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DC00A-1B6A-4907-87AD-14CA565FF33D}" type="datetime1">
              <a:rPr lang="es-MX" smtClean="0"/>
              <a:t>22/02/2018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408260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2A4F3-DCE2-4E99-A6E0-97FC444491AE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977978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F5A12-FFC0-4A96-BFF0-8EFC898313C2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62312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95D4DF-11B1-4385-9474-26E15DC990FA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93D0D-5704-4125-8E44-7A7FB6039BFB}" type="datetime1">
              <a:rPr lang="es-MX" smtClean="0"/>
              <a:t>22/02/2018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64198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2.pn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l="5000" t="3000" r="3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1 Rectángulo"/>
          <p:cNvSpPr/>
          <p:nvPr/>
        </p:nvSpPr>
        <p:spPr>
          <a:xfrm>
            <a:off x="3331636" y="1933123"/>
            <a:ext cx="5561154" cy="221992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4984615" y="2960542"/>
            <a:ext cx="2757054" cy="72043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Versión Completa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536EEAA0-C79B-4F73-96BE-8A81B2091C64}"/>
              </a:ext>
            </a:extLst>
          </p:cNvPr>
          <p:cNvSpPr/>
          <p:nvPr/>
        </p:nvSpPr>
        <p:spPr>
          <a:xfrm>
            <a:off x="9326390" y="2389920"/>
            <a:ext cx="2225273" cy="748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170"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ª parte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5149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30000">
        <p:fade/>
        <p:sndAc>
          <p:stSnd>
            <p:snd r:embed="rId4" name="JMF-Eaglenest-2.wav"/>
          </p:stSnd>
        </p:sndAc>
      </p:transition>
    </mc:Choice>
    <mc:Fallback xmlns="">
      <p:transition spd="slow" advTm="30000">
        <p:fade/>
        <p:sndAc>
          <p:stSnd>
            <p:snd r:embed="rId8" name="JMF-Eaglenest-2.wav"/>
          </p:stSnd>
        </p:sndAc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3331636" y="1371600"/>
            <a:ext cx="5561154" cy="2203014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Juan Manuel Fangio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4984615" y="2378643"/>
            <a:ext cx="2757054" cy="72043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Versión Completa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3F40520C-C463-4E01-9B2E-3D891FFBDF4D}"/>
              </a:ext>
            </a:extLst>
          </p:cNvPr>
          <p:cNvSpPr/>
          <p:nvPr/>
        </p:nvSpPr>
        <p:spPr>
          <a:xfrm>
            <a:off x="9104715" y="3525999"/>
            <a:ext cx="2225273" cy="748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1219170"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ª parte</a:t>
            </a:r>
            <a:endParaRPr lang="es-ES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935593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1" nodeType="withEffect">
                                  <p:stCondLst>
                                    <p:cond delay="2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grpId="0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1" nodeType="withEffect">
                                  <p:stCondLst>
                                    <p:cond delay="2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2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6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8005"/>
                            </p:stCondLst>
                            <p:childTnLst>
                              <p:par>
                                <p:cTn id="6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  <p:bldP spid="11" grpId="0"/>
      <p:bldP spid="11" grpId="1"/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545553"/>
            <a:ext cx="4294911" cy="5204083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4627420" y="434721"/>
            <a:ext cx="7564580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Datos personales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Nombre	Juan Manuel Fangio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Apodo	“El Chueco” “El Maestro”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Nacionalidad	Argentina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Nacimiento    24 de junio de 1911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Balcarce, Argentina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Años en activo	1929-1958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Retiro	6 de julio de 1958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Carrera deportiva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Palmarés general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Fallecimiento	17 de julio de 1995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(84 años)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Buenos Aires, Argentina</a:t>
            </a:r>
          </a:p>
        </p:txBody>
      </p:sp>
      <p:pic>
        <p:nvPicPr>
          <p:cNvPr id="4" name="Imagen 3" descr="Fangio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4618" y="1551709"/>
            <a:ext cx="2521527" cy="318654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ángulo 6"/>
          <p:cNvSpPr/>
          <p:nvPr/>
        </p:nvSpPr>
        <p:spPr>
          <a:xfrm>
            <a:off x="438371" y="5844393"/>
            <a:ext cx="41905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en 1955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1295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158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7344"/>
                            </p:stCondLst>
                            <p:childTnLst>
                              <p:par>
                                <p:cTn id="8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884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6306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42138"/>
                            </p:stCondLst>
                            <p:childTnLst>
                              <p:par>
                                <p:cTn id="130" presetID="2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9394"/>
                            </p:stCondLst>
                            <p:childTnLst>
                              <p:par>
                                <p:cTn id="1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3934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7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1713" y="545553"/>
            <a:ext cx="4156364" cy="575826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2875" y="1496291"/>
            <a:ext cx="2876445" cy="384209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0" y="424509"/>
            <a:ext cx="7291713" cy="601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Equipos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Alfa Romeo,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Mercedes Benz y Ferrari (F1)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Ford y Chevrolet (TC)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Carreras comenzadas  52 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(Fórmula 1)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Campeonatos mundiales  5 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(1951, 1954, 1955, 1956, 1957)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Victorias  24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Podios	35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 29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Vueltas rápidas	23</a:t>
            </a: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Retiro	6 de julio de 1958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6716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742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4372"/>
                            </p:stCondLst>
                            <p:childTnLst>
                              <p:par>
                                <p:cTn id="8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773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738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3626"/>
                            </p:stCondLst>
                            <p:childTnLst>
                              <p:par>
                                <p:cTn id="1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37576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41998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19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74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4" y="545553"/>
            <a:ext cx="3544785" cy="5758266"/>
          </a:xfrm>
          <a:prstGeom prst="rect">
            <a:avLst/>
          </a:prstGeom>
        </p:spPr>
      </p:pic>
      <p:pic>
        <p:nvPicPr>
          <p:cNvPr id="2" name="Imagen 1" descr="https://upload.wikimedia.org/wikipedia/commons/thumb/4/48/Juan_Manuel_Fangio_Nurburgring_1957.jpg/200px-Juan_Manuel_Fangio_Nurburgring_1957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870" y="1494972"/>
            <a:ext cx="2502989" cy="380274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ángulo 4"/>
          <p:cNvSpPr/>
          <p:nvPr/>
        </p:nvSpPr>
        <p:spPr>
          <a:xfrm>
            <a:off x="3889829" y="1460677"/>
            <a:ext cx="8302160" cy="3945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Primera carrera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Gran Bretaña de 1950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Primera victoria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Monaco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1950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victoria	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Alemania de 1957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carrera	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 Premio de Francia de 1958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competición	1957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926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9630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142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682"/>
                            </p:stCondLst>
                            <p:childTnLst>
                              <p:par>
                                <p:cTn id="10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0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218" y="226894"/>
            <a:ext cx="3115958" cy="575826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7127" y="1219196"/>
            <a:ext cx="2169778" cy="381919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-13853" y="487973"/>
            <a:ext cx="8756071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un automovilista de velocidad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considerado para muchos expertos como uno de los mejores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pilotos profesionales del automovilismo mundial de todos los tiempos,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incluso el mejor, por haber logrado cinco títulos mundiales de Fórmula 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las temporadas de 1951, 1954, 1955, 1956 y 1957,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los subcampeonatos de 1950 y 1953.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su niñez abandonó sus estudios para dedicarse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la mecánica automovilística y participar de competiciones no oficiales.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1938 debutó en Turismo Carretera y compitió a bordo de un Ford V8.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1940 pasó a competir con Chevrolet, con el cual obtuvo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Gran Premio Internacional del Norte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consagró como Campeón Argentino de Turismo Carretera,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título que repitió al año siguiente.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-1" y="5965956"/>
            <a:ext cx="121774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compitió en las categorías de Fuerza Libre (antecesoras de la Fórmula 1 Mecánica Argentina) donde ganó en cuatro ocasiones, desde 1947 a 1949 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 y en 1950 con un Talbot.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0993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510"/>
                            </p:stCondLst>
                            <p:childTnLst>
                              <p:par>
                                <p:cTn id="5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118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772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4974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3588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2258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9866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4822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1666"/>
                            </p:stCondLst>
                            <p:childTnLst>
                              <p:par>
                                <p:cTn id="144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86386"/>
                            </p:stCondLst>
                            <p:childTnLst>
                              <p:par>
                                <p:cTn id="1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07682"/>
                            </p:stCondLst>
                            <p:childTnLst>
                              <p:par>
                                <p:cTn id="16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build="p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Biografia de un grande: Juan Manuel Fangi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032" y="566057"/>
            <a:ext cx="10987311" cy="577668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Rastrojer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175" y="928275"/>
            <a:ext cx="5581279" cy="378227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7" name="Rectángulo 6"/>
          <p:cNvSpPr/>
          <p:nvPr/>
        </p:nvSpPr>
        <p:spPr>
          <a:xfrm>
            <a:off x="5168406" y="542543"/>
            <a:ext cx="7023593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1947, con la colaboración del gobierno argentino, comenzó a participar en los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continente europeo.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1947 a 1958, compitió en Grandes Premios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manera oficial para las marcas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Mercedes-Benz,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Alfa Romeo y Ferrari obteniendo cinco títulos mundiales y dos subcampeonatos.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obtuvo 24 victorias, 35 podios, 29 pole positions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23 vueltas rápidas en 51 Grandes Premios.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Mantuvo durante un extenso período el récord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más títulos en Fórmula 1 hasta que fue desplazado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Michael Schumacher en 2003.</a:t>
            </a:r>
          </a:p>
        </p:txBody>
      </p:sp>
      <p:sp>
        <p:nvSpPr>
          <p:cNvPr id="8" name="Rectángulo 7"/>
          <p:cNvSpPr/>
          <p:nvPr/>
        </p:nvSpPr>
        <p:spPr>
          <a:xfrm>
            <a:off x="0" y="5301726"/>
            <a:ext cx="12192000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se mantiene como el piloto de mejor promedio de victorias, el único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ganó campeonatos de Fórmula 1 con cuatro escuderías distintas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piloto campeón más longevo de la historia (46 años y 41 días).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2611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664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30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712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438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1748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8294"/>
                            </p:stCondLst>
                            <p:childTnLst>
                              <p:par>
                                <p:cTn id="9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430"/>
                            </p:stCondLst>
                            <p:childTnLst>
                              <p:par>
                                <p:cTn id="10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18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678"/>
                            </p:stCondLst>
                            <p:childTnLst>
                              <p:par>
                                <p:cTn id="11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1354"/>
                            </p:stCondLst>
                            <p:childTnLst>
                              <p:par>
                                <p:cTn id="12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18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90024"/>
                            </p:stCondLst>
                            <p:childTnLst>
                              <p:par>
                                <p:cTn id="13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8458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70">
              <a:schemeClr val="bg1"/>
            </a:gs>
            <a:gs pos="33000">
              <a:schemeClr val="accent1">
                <a:lumMod val="60000"/>
                <a:lumOff val="40000"/>
              </a:schemeClr>
            </a:gs>
            <a:gs pos="35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https://upload.wikimedia.org/wikipedia/commons/thumb/4/4d/FangioTC.jpg/260px-FangioTC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2973" y="1681936"/>
            <a:ext cx="5738066" cy="3514180"/>
          </a:xfrm>
          <a:prstGeom prst="round2DiagRect">
            <a:avLst>
              <a:gd name="adj1" fmla="val 16667"/>
              <a:gd name="adj2" fmla="val 0"/>
            </a:avLst>
          </a:prstGeom>
          <a:ln w="127000" cap="sq">
            <a:solidFill>
              <a:schemeClr val="accent1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-2638" y="1734580"/>
            <a:ext cx="6115611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un secuestro en Cuba en 1958,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obtuvo su última victoria en febrero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ese mismo año en el Gran Premio de Argentina, a los 46 años de edad,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retiró de la competición unos meses después.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1974, fue presidente del directorio de la Mercedes Benz Argentina, y tras su retiro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designado presidente honorario de Mercedes-Benz en Argentina desde 1987,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inauguró un museo en su ciudad natal.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32509" y="507836"/>
            <a:ext cx="11518530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Víctima de un grave accidente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1952, estuvo dos temporadas alejado de los autódromos;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vez recuperado, se proclamó campeón del mundo en 1954 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Mercedes-Benz),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1955 (Mercedes-Benz), 1956, 1957 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-Ferrari).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332509" y="5428937"/>
            <a:ext cx="11518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2011, en el centenario de su nacimiento, fue recordado en todo el mundo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realizaron variadas actividades con motivo de su natalicio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3756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662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944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8164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3796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5" grpId="0" uiExpand="1"/>
      <p:bldP spid="8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bg1"/>
            </a:gs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9120" y="304799"/>
            <a:ext cx="3668222" cy="6263641"/>
          </a:xfrm>
          <a:prstGeom prst="rect">
            <a:avLst/>
          </a:prstGeom>
        </p:spPr>
      </p:pic>
      <p:sp>
        <p:nvSpPr>
          <p:cNvPr id="14" name="Rectángulo 13"/>
          <p:cNvSpPr/>
          <p:nvPr/>
        </p:nvSpPr>
        <p:spPr>
          <a:xfrm>
            <a:off x="-110840" y="318654"/>
            <a:ext cx="8548255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nació a las 0.10 del 24 de junio de 1911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el cuarto hijo de Loreto Fangio (1880-1972)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Herminia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D'Eramo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(1885-1975)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una vivienda ubicada en el número 321 de la calle 13 de Balcarce.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hermanos fueron Herminia, José, Celia, Rubén y Carmen.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pequeño fue apodado el «Chueco»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la habilidad que tenía para enganchar disparos de zurda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convertirlos en goles durante los partidos de fútbol barriales.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Inició sus estudios primarios en la escuela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Nº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hasta que en cuarto grado se trasladó a la escuela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Nº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apenas nueve años comenzó a trabajar para colaborar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la economía de la familia en una herrería, donde refaccionaba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carruajes de la zona y realizaba trabajos de forja de metales.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1922 ya se desempeñaba en la mecánica automovilística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mientras estudiaba.</a:t>
            </a:r>
          </a:p>
        </p:txBody>
      </p:sp>
      <p:pic>
        <p:nvPicPr>
          <p:cNvPr id="8" name="Imagen 7" descr="https://upload.wikimedia.org/wikipedia/commons/6/61/Fangio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0444" y="1288467"/>
            <a:ext cx="2595573" cy="435033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ángulo 1"/>
          <p:cNvSpPr/>
          <p:nvPr/>
        </p:nvSpPr>
        <p:spPr>
          <a:xfrm>
            <a:off x="8656827" y="5640720"/>
            <a:ext cx="2776722" cy="7008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Comunión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5485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2802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764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48934"/>
                            </p:stCondLst>
                            <p:childTnLst>
                              <p:par>
                                <p:cTn id="11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180" fill="hold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1056"/>
                            </p:stCondLst>
                            <p:childTnLst>
                              <p:par>
                                <p:cTn id="13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5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180" fill="hold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81608"/>
                            </p:stCondLst>
                            <p:childTnLst>
                              <p:par>
                                <p:cTn id="1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1544"/>
                            </p:stCondLst>
                            <p:childTnLst>
                              <p:par>
                                <p:cTn id="18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8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2" grpId="0" uiExpand="1" build="p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6684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62" y="766642"/>
            <a:ext cx="5033738" cy="357769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ángulo 7"/>
          <p:cNvSpPr/>
          <p:nvPr/>
        </p:nvSpPr>
        <p:spPr>
          <a:xfrm>
            <a:off x="5384800" y="1202037"/>
            <a:ext cx="6807215" cy="3650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Según él, «la primera vez que manejé... Me subí al auto, arranqué, empecé a andar 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vi que podía doblar y frenar tuve la impresión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que el auto tenía vida...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chico, siempre miraba cómo manejaban los mayores.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aprendía mucho en los ómnibus».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1924, inició sus primeros trabajos para la agencia automotriz Ford.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51061" y="326814"/>
            <a:ext cx="11508429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incorporó a la concesionaria Rugby al año siguiente como asistente de Raimundo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Carlini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quien aprendió a conducir vehículos y reparar maquinarias agrícolas.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51061" y="4695005"/>
            <a:ext cx="11508429" cy="2175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jefe de mecánicos, Guillermo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Spain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lo orientó respecto de las partes que constituyen un motor.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También ingresó como ayudante de mecánica en el taller de la agencia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Studebaker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del piloto local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Miguel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Viggiano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donde aprendió cuestiones relacionadas con el ajuste de motores.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Adquirió su primer vehículo, un Overland, como parte de pago de sus salarios a los 16 años.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150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776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148"/>
                            </p:stCondLst>
                            <p:childTnLst>
                              <p:par>
                                <p:cTn id="6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5514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4656"/>
                            </p:stCondLst>
                            <p:childTnLst>
                              <p:par>
                                <p:cTn id="8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4346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95258"/>
                            </p:stCondLst>
                            <p:childTnLst>
                              <p:par>
                                <p:cTn id="12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  <p:bldP spid="3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207818" y="384626"/>
            <a:ext cx="11568542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guardar reposo durante un año a causa de una pleuresía, Fangio comenzó a participar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delantero de media punta en el Club Rivadavia además de practicar boxeo.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9 Años después fue incorporado al Club Leandro Alem y Mitre e incluso,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llegó a integrar la selección de fútbol de Balcarce.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Aspirante al automovilismo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1929 obtuvo el segundo puesto a bordo de un Chevrolet serie AB como acompañante del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Manuel Ayerza en una competencia zonal que se llevó a cabo entre Coronel Vidal y General Guido.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Volvió a participar como acompañante sobre un Plymouth modelo 1929 junto a su cuñado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José Brujas Font en el circuito de tierra denominado «La Chata» que bordeaba el campo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donde actualmente se erige el Aero Club.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Paralelamente Fangio desarrolló una neumonía luego de un partido de fútbol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casi resultó fatal y lo llevó a permanecer en cama dos meses al cuidado de su madre.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cumplir con el servicio militar, en 1932 instaló un taller mecánico rudimentario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sociedad con su amigo José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1870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732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736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630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6014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8824"/>
                            </p:stCondLst>
                            <p:childTnLst>
                              <p:par>
                                <p:cTn id="11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96764"/>
                            </p:stCondLst>
                            <p:childTnLst>
                              <p:par>
                                <p:cTn id="1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11602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166250" y="443349"/>
            <a:ext cx="11887199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padre Loreto les proporcionó un terreno frente a su casa donde edificaron el taller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futbolista Francisco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Cavalloti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aportó un viejo camión como capital.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1934, la factoría fue trasladada a Boulevard del Valle y calle 14 bajo alquiler compartido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comerciante, que ocupaba la parte delantera del local.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sociedad se amplió con la incorporación de uno de los hermanos de José, Bernardo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Las primeras competencias fueron poco exitosas.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Bajo el seudónimo de «Rivadavia» (nombre del primer equipo de fútbol en el que participó),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debutó como piloto en una carrera no oficial en el circuito de Benito Juárez bordo de un taxi Ford 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Causa del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fundimiento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una biela, debieron abandonar la competencia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marchaban terceros a dos vueltas de la línea final.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fue descalificado en Gonzáles Chaves por llegar tarde al circuito a bordo de un Ford 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21 de marzo de 1937, acompañado por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intervino de nuevo en una competencia no oficial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«La Chata» conduciendo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Buick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propiedad de Oscar Rezusta.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565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51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70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4856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187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2612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456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9430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18544"/>
                            </p:stCondLst>
                            <p:childTnLst>
                              <p:par>
                                <p:cTn id="14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6000">
              <a:schemeClr val="bg1"/>
            </a:gs>
            <a:gs pos="67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10" y="385886"/>
            <a:ext cx="11513126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comenzar la carrera, la palanca de cambios se desprendió, por lo que transitó toda la carrera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cambio en tercera velocidad fijado con un destornillador.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debió abandonar hacia el final causa de un descarrilamiento sobre una alcantarilla.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0" y="1863949"/>
            <a:ext cx="7109116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Debutó de modo oficial como piloto el 27 de marzo de 1938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Necochea con un Ford V8 que adquirió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apoyo de varios amigos.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Obtuvo el tercer puesto en la segunda serie tras marcar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quinto tiempo en clasificación.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Carlos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Arzani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finalizó primero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Alfa Romeo 3800 y Fangio, resultó séptimo.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Turismo Carretera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categoría de Turismo Carretera, disputó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carrera del 18 al 30 de octubre de 1938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copiloto del piloto de Balcarce, Luis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Finocchietti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116" y="1856078"/>
            <a:ext cx="4762500" cy="4752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85236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052"/>
                            </p:stCondLst>
                            <p:childTnLst>
                              <p:par>
                                <p:cTn id="3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908"/>
                            </p:stCondLst>
                            <p:childTnLst>
                              <p:par>
                                <p:cTn id="4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4170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5022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6172"/>
                            </p:stCondLst>
                            <p:childTnLst>
                              <p:par>
                                <p:cTn id="11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0122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86966"/>
                            </p:stCondLst>
                            <p:childTnLst>
                              <p:par>
                                <p:cTn id="15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6098166" y="2313935"/>
            <a:ext cx="6093833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última carrera con un Ford V8 la realizó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del Bosque de 1939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Héctor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Tieri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como acompañante.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Condujo su primera competencia como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Turismo Carretera a bordo de un Chevrolet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fuerte lluvia interrumpió la corrida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Fangio finalizó vigésimo segundo en Concordia.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5" y="2305921"/>
            <a:ext cx="5751802" cy="341622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127000" cap="sq">
            <a:solidFill>
              <a:schemeClr val="accent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6366" y="483225"/>
            <a:ext cx="11499270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 que no recibieron el Gran Premio Argentino de Carretera, Fangio condujo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mayor parte del trayecto y clasificaron en el séptimo puesto.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noviembre se inscribió en la competencia denominada «400 km. de Tres Arroyos» pero esta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suspendida por un fatal accidente, de modo que clasificó octavo en las primeras cuatro vueltas.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32505" y="5748519"/>
            <a:ext cx="11513131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se reanudó con el nombre de Gran Premio Extraordinario en la provincia de Córdoba, donde logró su primer triunfo al ganar la cuarta etapa desde Catamarca a San Juan.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3571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184"/>
                            </p:stCondLst>
                            <p:childTnLst>
                              <p:par>
                                <p:cTn id="2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908"/>
                            </p:stCondLst>
                            <p:childTnLst>
                              <p:par>
                                <p:cTn id="5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510"/>
                            </p:stCondLst>
                            <p:childTnLst>
                              <p:par>
                                <p:cTn id="8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1904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72922"/>
                            </p:stCondLst>
                            <p:childTnLst>
                              <p:par>
                                <p:cTn id="13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1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92448"/>
                            </p:stCondLst>
                            <p:childTnLst>
                              <p:par>
                                <p:cTn id="14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 build="p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18656" y="1190723"/>
            <a:ext cx="11526980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la victoria, comenzó a pensar que el automovilismo deportivo podía dar una buena reputación su negocio si lograba demostrar la calidad de los trabajos.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así como comenzó a desarrollarse Fangio,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Duffard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Cía.,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posteriormente se convirtió en una importante empresa.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octubre de 1940, después de 9500 km de competición en Argentina, Bolivia y Perú,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ganó su primera carrera en Turismo Carretera al obtener el Gran Premio Internacional del Norte.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Chevrolet 1940 que condujo ahí fue adquirido con el producto de una rifa.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dinero obtenido en esa carrera lo compró definitivamente la parte restante fue destinada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su taller para librarlo de intereses.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clasificó como Campeón Argentino de TC 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convirtió en el primero para la historia de Chevrolet.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1132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638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46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88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958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4790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7134"/>
                            </p:stCondLst>
                            <p:childTnLst>
                              <p:par>
                                <p:cTn id="11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952" y="1063015"/>
            <a:ext cx="3402362" cy="474204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0" y="443361"/>
            <a:ext cx="8700655" cy="5715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en sus épocas de TC.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consagró nuevamente como Campeón Argentino de TC en 1941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venció a Oscar Gálvez en el Gran Premio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Getúlio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Vargas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Brasil, poco antes de participar en las «Mil Millas Argentinas».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1942 el piloto tuvo un resultado favorable durante la segunda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etapa del Gran Premio del Sur pero finalizó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décimo puesto de acuerdo con la clasificación general.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todos modos, logró triunfar en la carrera «Mar y Sierras»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su cupé 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Alrededor de 1943 debió cerrar su taller como consecuencia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Segunda Guerra Mundial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asoció con su amigo Héctor Barragán, con quien viajó permanentemente al sur del país con el fin de adquirir camiones y acoplados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comerciar sólo sus neumáticos ya que escaseaban en Argentina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causa del conflicto bélico.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531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4038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3118"/>
                            </p:stCondLst>
                            <p:childTnLst>
                              <p:par>
                                <p:cTn id="8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172"/>
                            </p:stCondLst>
                            <p:childTnLst>
                              <p:par>
                                <p:cTn id="10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18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18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5" presetClass="entr" presetSubtype="0" fill="hold" grpId="0" nodeType="withEffect">
                                  <p:stCondLst>
                                    <p:cond delay="2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18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5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18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5934"/>
                            </p:stCondLst>
                            <p:childTnLst>
                              <p:par>
                                <p:cTn id="15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2510" y="332538"/>
            <a:ext cx="11513126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1946, luego de un breve período de inactividad, retornó al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dos competencias no oficiales en Morón y Tandil a bordo de un Ford 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primera competencia en Mecánica Nacional (MN), previa a la carrera por el Premio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Rosario, ocurrió en 1947 en el circuito de Retiro a borde de un Chevrolet con chasis de Ford 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triunfo en MN, Fangio fue habilitado reglamentariamente para competir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prueba de coches Grand Prix que ganó Aquiles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Varzi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Alfa Romeo.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Significó su debut en pruebas internacionales de pista con un coche de Mecánica Nacional.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resto del año, triunfó en el GP Ciudad de Montevideo-Uruguay, el GP Primavera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Mar del Plata y en el circuito «Doble Vuelta de la Ventana» de Turismo Carretera.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circuito de Palermo de enero de 1948, condujo su primer coche de carreras de Grand Prix,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1500 de la escudería francesa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Naphtra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Course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perteneciente al volante George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Raph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participación ahí fue seguida por la de «Vuelta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Pringles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«Vuelta de Entre Ríos»,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ambas pertenecientes al Turismo Carretera.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8096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274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640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3432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4462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3166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4462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19508"/>
                            </p:stCondLst>
                            <p:childTnLst>
                              <p:par>
                                <p:cTn id="13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167" y="540326"/>
            <a:ext cx="4352228" cy="5777347"/>
          </a:xfrm>
          <a:prstGeom prst="snip2DiagRect">
            <a:avLst>
              <a:gd name="adj1" fmla="val 15598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chemeClr val="accent5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4692396" y="589506"/>
            <a:ext cx="7485758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triunfó en tres carreras de MN, el 21 de marzo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Premio Otoño de Palermo,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28 de marzo en las «100 Millas Playas de Necochea»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2 de mayo en el Premio Ciudad de Mercedes Uruguay, todas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una estadía en Francia, Amadeo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lo invitó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competir 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Simca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Reims.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que abandonó en las dos pruebas, significó su debut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carreras de GP europeas.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ganó el Premio Fraile Muerto de Bell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Ville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Premio Jean Pierre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Wimille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Palermo de 1949 con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Volpi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-Chevrolet en MN.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Así mismo obtuvo su primera victoria contra pilotos europeos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Autos Especiales durante el circuito «El Torreón»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Mar del Plata a borde de una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07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1586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66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3186"/>
                            </p:stCondLst>
                            <p:childTnLst>
                              <p:par>
                                <p:cTn id="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8884"/>
                            </p:stCondLst>
                            <p:childTnLst>
                              <p:par>
                                <p:cTn id="12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840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32510" y="149103"/>
            <a:ext cx="11513126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fue designado capitán de la comitiva argentina «Aquiles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Varzi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que viajó a Italia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instalarse cerca de Milán,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Galliate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Instalado en Europa, ganó seis de las diez carreras llevadas a cabo: el 3 de abril en San Remo, el 18 de abril en Pau, el 8 de mayo en Perpiñán,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22 de mayo en Marsella, el 26 de junio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el 10 de julio en Albi.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las mismas, utilizó sus coches de carrera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Ferrari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Simca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despedida de Turismo Carretera sucedió en el Gran Premio de Carreteras 1949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su cupé Chevrolet de 1939, con el que obtuvo el segundo lugar por detrás de Juan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Muerte de Daniel Urrutia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era uno de los 141 volantes inscritos para competir en el Gran Premio de América del Sur, que abarcó 9579 kilómetros entre Buenos Aires y Caracas, en la noche del 29 de octubre de 1948.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trayecto, programado en 14 etapas, el Chevrolet 1939 que piloteaba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cayó en una hondonada en los precarios caminos peruanos de montaña.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organizadores habían decidido que gran parte de ese tramo se efectuara de noche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pesar del cansancio de los corredores ya que Perú transcurría un momento político tenso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se temía un levantamiento militar durante el desarrollo de la carrera.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710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2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15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4888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3300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840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8428"/>
                            </p:stCondLst>
                            <p:childTnLst>
                              <p:par>
                                <p:cTn id="9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4716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30476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3" y="1264922"/>
            <a:ext cx="5748094" cy="32333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ángulo 2"/>
          <p:cNvSpPr/>
          <p:nvPr/>
        </p:nvSpPr>
        <p:spPr>
          <a:xfrm>
            <a:off x="332510" y="134594"/>
            <a:ext cx="11513126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accidente no sólo inutilizó su vehículo sino que le causó la muerte a su copiloto, Daniel Urrutia.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Habíamos pasado Huanchaco y el reflejo de mis faros sobre blancos paredones me encegueció.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124370" y="1339156"/>
            <a:ext cx="6067629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Enfrentamos una curva con terraplén, pero no la vi.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coche mordió arenitas y entró a dar vueltas.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ese momento tomé noción del desastre.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 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automóvil era seguido por Oscar Alfredo Gálvez y Eusebio Marcilla, quien se ocupó de trasladar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Fangio y los restos de Urrutia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Hospital de Chicama.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0" y="5177636"/>
            <a:ext cx="11845636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muerte causó tanta repercusión en América que la Asociación Corredores de Turismo Carretera conmemoró el 29 de octubre como el Día del Acompañante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Copiloto del Automovilismo Deportivo Argentino.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hecho, Turismo Carretera decidió eliminar el puesto de copiloto tras el deceso de Urrutia.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302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148"/>
                            </p:stCondLst>
                            <p:childTnLst>
                              <p:par>
                                <p:cTn id="3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3812"/>
                            </p:stCondLst>
                            <p:childTnLst>
                              <p:par>
                                <p:cTn id="7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5" presetClass="entr" presetSubtype="0" fill="hold" grpId="0" nodeType="withEffect">
                                  <p:stCondLst>
                                    <p:cond delay="1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484"/>
                            </p:stCondLst>
                            <p:childTnLst>
                              <p:par>
                                <p:cTn id="10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2488"/>
                            </p:stCondLst>
                            <p:childTnLst>
                              <p:par>
                                <p:cTn id="1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83872"/>
                            </p:stCondLst>
                            <p:childTnLst>
                              <p:par>
                                <p:cTn id="13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  <p:bldP spid="6" grpId="0" build="p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32510" y="1163794"/>
            <a:ext cx="11513126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rivalidad con los Gálvez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Oscar Alfredo Gálvez, uno de los automovilistas más destacados del TC durante los años de 1940.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de las rivalidades más destacadas de la historia del automovilismo argentino fue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Fangio-Gálvez, que a menudo fue comparada con 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River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Plate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-Boca Juniors.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comienzos de la década de 1940, a pesar de que existían otras marcas de automóviles,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Chevrolet y Ford se consolidaron en el mercado y desplazaron a las demás.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Desde ese momento, Fangio se convirtió en sinónimo de Chevrolet y los hermanos Gálvez, de Ford.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Según Clarín, «los Gálvez representaban a los "pitucos" porteños.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era el símbolo del muchacho del interior, humilde, sacrificado».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26992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77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278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836"/>
                            </p:stCondLst>
                            <p:childTnLst>
                              <p:par>
                                <p:cTn id="3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4686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8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268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4770"/>
                            </p:stCondLst>
                            <p:childTnLst>
                              <p:par>
                                <p:cTn id="82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2558"/>
                            </p:stCondLst>
                            <p:childTnLst>
                              <p:par>
                                <p:cTn id="9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1936"/>
                            </p:stCondLst>
                            <p:childTnLst>
                              <p:par>
                                <p:cTn id="10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0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46353" y="5311067"/>
            <a:ext cx="11499283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y Gálvez comenzaron a competir juntos en 1940 durante el Gran Premio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Norte de Turismo Carretera, una carrera de 92 participantes concebida para disputarse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sobre una distancia de 9445,4 km divididos en 13 etapas.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304" y="1199718"/>
            <a:ext cx="6179138" cy="3885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Rectángulo 3"/>
          <p:cNvSpPr/>
          <p:nvPr/>
        </p:nvSpPr>
        <p:spPr>
          <a:xfrm>
            <a:off x="346353" y="398345"/>
            <a:ext cx="11499283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jamás haya acontecido en nuestro automovilismo, Fangio y Gálvez o Gálvez y Fangio, originaron la más marcada división. </a:t>
            </a:r>
          </a:p>
        </p:txBody>
      </p:sp>
      <p:sp>
        <p:nvSpPr>
          <p:cNvPr id="5" name="Rectángulo 4"/>
          <p:cNvSpPr/>
          <p:nvPr/>
        </p:nvSpPr>
        <p:spPr>
          <a:xfrm>
            <a:off x="6802582" y="1462833"/>
            <a:ext cx="5043054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fue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Fangista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Galvista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al advenimiento de Juancito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se produjo cambio en los apellidos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continuó la división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darle entrada a ningún otro.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Todos fueron de Gálvez o de Fangio.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son todavía 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Ricardo Lorenzo, 1951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822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2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9998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482"/>
                            </p:stCondLst>
                            <p:childTnLst>
                              <p:par>
                                <p:cTn id="8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39078"/>
                            </p:stCondLst>
                            <p:childTnLst>
                              <p:par>
                                <p:cTn id="94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42882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8544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  <p:bldP spid="5" grpId="0" build="p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2510" y="435424"/>
            <a:ext cx="11513126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Ahí, Julio Pérez tomó la delantera hasta llegar a Córdoba cuando fue desplazado por Fangio.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la siguiente etapa fue obtenida por Oscar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llegada a Lima, Fangio aventajaba por una hora a Daniel Musso por casi dos a Gálvez,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acarreaba desperfectos mecánicos y otras dificultades.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consecuencia de un cortocircuito de luz en medio de una curva, este sufrió un grave accidente al desbarrancar por un precipicio de 100 metros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que motivó su internación urgente mientras que Fangio se convirtió en la primera persona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llevar a Chevrolet al primer puesto general en TC.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1941, Gálvez y Fangio viajaron a Brasil para competir en las siete etapas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Gran Premio Presidente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Getúlio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Vargas.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casi 4000 km de recorrido, el primer puesto fue obtenido por Fangio el segundo, por Gálvez.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 clasificación se volvió a repetir al año siguiente en las Mil Millas Argentinas,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la diferencia de que en lugar de Oscar corrió por primera vez su hermano menor Juan.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6930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148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464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912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370"/>
                            </p:stCondLst>
                            <p:childTnLst>
                              <p:par>
                                <p:cTn id="5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862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2302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94158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12966"/>
                            </p:stCondLst>
                            <p:childTnLst>
                              <p:par>
                                <p:cTn id="13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3288" y="781125"/>
            <a:ext cx="6557447" cy="4349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0" y="645986"/>
            <a:ext cx="5304021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bien Fangio triunfó en las temporadas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1941 y 1942,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Gálvez tuvieron mayor éxito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entre 1942 y 1946.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Gran Premio de América del Sur de 1948,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cayó a un terraplén y Gálvez,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ver que el auto comenzaba a dar tumbos dirigió su máquina hacia el lado opuesto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carretera y terminó volcando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 cañaveral.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ayudó a Fangio a buscar el cuerpo de su acompañante Daniel Urrutia,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yacía a unos 20 metros del Chevrolet.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333829" y="5623216"/>
            <a:ext cx="11527638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Ambos automovilistas compitieron por última vez en 1949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mantuvieron una larga amistad hasta la muerte de Gálvez en 1989.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52591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5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18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3964"/>
                            </p:stCondLst>
                            <p:childTnLst>
                              <p:par>
                                <p:cTn id="10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7788"/>
                            </p:stCondLst>
                            <p:childTnLst>
                              <p:par>
                                <p:cTn id="1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2004"/>
                            </p:stCondLst>
                            <p:childTnLst>
                              <p:par>
                                <p:cTn id="13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2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32509" y="194834"/>
            <a:ext cx="11525662" cy="6435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Fórmula 1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Talbot-Lago T26C de 1951 utilizado por Fangio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debutó como parte del equipo oficial de Alfa Romeo junto a 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Luigi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primer Campeonato del Mundo de Fórmula 1 de 1950.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su primer triunfo en Mónaco mientras que obtuvo otra victoria en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Circuit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Remparts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Angulema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Talbot-Lago T26C de 1951 utilizado por Fangio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debutó como parte del equipo oficial de Alfa Romeo junto a Giuseppe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Luigi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primer Campeonato del Mundo de Fórmula 1 de 1950.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convirtió en subcampeón mundial de Fórmula 1 detrás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al ganar el GP de Bélgica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18 de junio, el de Reims el 2 de julio,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Nations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Ginebra el 30 de julio y el GP de Pescara el 15 de agosto.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Regresó a la Argentina y triunfó en el GP Ciudad de Paraná, el 12 de noviembre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en el GP Presidente Alessandri Palma en Chile el 17 de diciembre, ambas con el Ferrari 125.</a:t>
            </a: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682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62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436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1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3344"/>
                            </p:stCondLst>
                            <p:childTnLst>
                              <p:par>
                                <p:cTn id="6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2958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9496"/>
                            </p:stCondLst>
                            <p:childTnLst>
                              <p:par>
                                <p:cTn id="10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93006"/>
                            </p:stCondLst>
                            <p:childTnLst>
                              <p:par>
                                <p:cTn id="13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11286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0" y="1232594"/>
            <a:ext cx="7010400" cy="3971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/>
          <p:cNvSpPr/>
          <p:nvPr/>
        </p:nvSpPr>
        <p:spPr>
          <a:xfrm>
            <a:off x="348342" y="225941"/>
            <a:ext cx="11511134" cy="756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última presentación del año ocurrió en la temporada navideña cuando intervino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las «500 Millas Argentinas» en Rafaela con Talbot-Lago.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7374559" y="1126638"/>
            <a:ext cx="4614241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total, obtuvo 11 victorias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1950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las distintas competiciones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que participó.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 Italia 1954: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persigue a Fangio, que corre con un Mercedes-Benz W196.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1951, Fangio obtuvo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primer título mundial de F1 conduciendo un Alfa Romeo 159.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Disputó 14 competencias en total.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204505" y="5456562"/>
            <a:ext cx="11827841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comienzo de la temporada, corrió para el equipo Mercedes-Benz en Argentina con el modelo W163 de preguerra y participó en dos pruebas europeas por invitación de Ferrari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Gordini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París y en las «24 horas de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con Talbot.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5774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2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18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582"/>
                            </p:stCondLst>
                            <p:childTnLst>
                              <p:par>
                                <p:cTn id="6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84"/>
                            </p:stCondLst>
                            <p:childTnLst>
                              <p:par>
                                <p:cTn id="7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47164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2648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8428"/>
                            </p:stCondLst>
                            <p:childTnLst>
                              <p:par>
                                <p:cTn id="12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 build="p"/>
      <p:bldP spid="6" grpId="0" uiExpand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263233" y="321301"/>
            <a:ext cx="11693237" cy="6286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mayores rivales de esa temporada fueron José Froilán González y 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Fagioli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integraron el equipo oficial de Alfa Romeo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Campeonato Mundial de F1 aunque eventualmente se incorporó a Piero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Taruffi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Parnell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Consalvo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Sanesi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Silverstone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logró la victoria mientras que Fangio triunfó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Montecarlo, Bélgica y Francia.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lo largo de toda la competencia el automovilista obtuvo el primer puesto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de Suiza en Berna el 27 de mayo,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Europa en Reims el 1 de julio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España en el Circuito de Pedralbes de Barcelona el 28 de octubre.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13 de enero de 1952 triunfó en el GP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Interlagos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3 de febrero, en el GP «Quinta da Boa Vista»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(ambos en Brasil).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tercer giro durante la curva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Lesmo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sufrió un grave accidente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debió permanecer internado casi cuatro meses, lo que generó rumores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que su carrera había llegado a un fin.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8599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44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7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804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4696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77646"/>
                            </p:stCondLst>
                            <p:childTnLst>
                              <p:par>
                                <p:cTn id="1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180" fill="hold"/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180" fill="hold"/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180" fill="hold"/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97102"/>
                            </p:stCondLst>
                            <p:childTnLst>
                              <p:par>
                                <p:cTn id="17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24" b="89841" l="9683" r="90952">
                        <a14:foregroundMark x1="10952" y1="59683" x2="10952" y2="59683"/>
                        <a14:foregroundMark x1="9683" y1="55238" x2="9683" y2="55238"/>
                        <a14:foregroundMark x1="9841" y1="58095" x2="9841" y2="58095"/>
                        <a14:foregroundMark x1="10952" y1="53016" x2="10952" y2="53016"/>
                        <a14:foregroundMark x1="10317" y1="53333" x2="10317" y2="53333"/>
                        <a14:foregroundMark x1="9841" y1="53651" x2="9841" y2="53651"/>
                        <a14:foregroundMark x1="10952" y1="53333" x2="10952" y2="53333"/>
                        <a14:foregroundMark x1="10317" y1="53333" x2="10317" y2="53333"/>
                        <a14:foregroundMark x1="10635" y1="52381" x2="10635" y2="52381"/>
                        <a14:foregroundMark x1="10000" y1="53651" x2="10000" y2="53651"/>
                        <a14:foregroundMark x1="35556" y1="68889" x2="35556" y2="68889"/>
                        <a14:foregroundMark x1="36508" y1="63175" x2="36508" y2="63175"/>
                        <a14:foregroundMark x1="43016" y1="28254" x2="43016" y2="28254"/>
                        <a14:foregroundMark x1="46667" y1="29841" x2="46667" y2="29841"/>
                        <a14:foregroundMark x1="46825" y1="30159" x2="46825" y2="30159"/>
                        <a14:foregroundMark x1="91111" y1="50794" x2="91111" y2="50794"/>
                        <a14:foregroundMark x1="51905" y1="73016" x2="51905" y2="73016"/>
                        <a14:foregroundMark x1="85714" y1="61905" x2="85714" y2="61905"/>
                        <a14:foregroundMark x1="86190" y1="66349" x2="86190" y2="66349"/>
                        <a14:foregroundMark x1="84921" y1="69206" x2="84921" y2="69206"/>
                        <a14:foregroundMark x1="69683" y1="70794" x2="69683" y2="70794"/>
                        <a14:foregroundMark x1="67778" y1="72698" x2="67778" y2="72698"/>
                        <a14:foregroundMark x1="62063" y1="73333" x2="62063" y2="73333"/>
                        <a14:foregroundMark x1="60159" y1="73333" x2="60159" y2="73333"/>
                        <a14:foregroundMark x1="57302" y1="73016" x2="57302" y2="73016"/>
                        <a14:foregroundMark x1="73810" y1="70159" x2="73810" y2="70159"/>
                        <a14:foregroundMark x1="71587" y1="71746" x2="71587" y2="71746"/>
                        <a14:foregroundMark x1="19206" y1="81270" x2="19206" y2="81270"/>
                        <a14:foregroundMark x1="54127" y1="81587" x2="54127" y2="81587"/>
                        <a14:foregroundMark x1="56032" y1="76825" x2="56032" y2="76825"/>
                        <a14:foregroundMark x1="25873" y1="82540" x2="25873" y2="82540"/>
                        <a14:foregroundMark x1="21587" y1="79365" x2="21587" y2="79365"/>
                        <a14:foregroundMark x1="19841" y1="79048" x2="19841" y2="79048"/>
                        <a14:foregroundMark x1="20159" y1="78730" x2="20159" y2="78730"/>
                        <a14:foregroundMark x1="47460" y1="89841" x2="47460" y2="89841"/>
                        <a14:backgroundMark x1="59206" y1="85079" x2="59206" y2="85079"/>
                        <a14:backgroundMark x1="56825" y1="85079" x2="56825" y2="85079"/>
                        <a14:backgroundMark x1="54603" y1="86667" x2="54603" y2="86667"/>
                        <a14:backgroundMark x1="56190" y1="80317" x2="56190" y2="80317"/>
                        <a14:backgroundMark x1="36825" y1="86349" x2="36825" y2="86349"/>
                        <a14:backgroundMark x1="75873" y1="77778" x2="75873" y2="77778"/>
                        <a14:backgroundMark x1="78571" y1="79365" x2="78571" y2="79365"/>
                        <a14:backgroundMark x1="79365" y1="79365" x2="79365" y2="79365"/>
                        <a14:backgroundMark x1="62063" y1="78730" x2="62063" y2="78730"/>
                        <a14:backgroundMark x1="24762" y1="81905" x2="24762" y2="81905"/>
                        <a14:backgroundMark x1="27302" y1="82857" x2="27302" y2="82857"/>
                        <a14:backgroundMark x1="26349" y1="81905" x2="26349" y2="81905"/>
                        <a14:backgroundMark x1="37143" y1="80317" x2="37143" y2="803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562" y="3613174"/>
            <a:ext cx="6867037" cy="3433519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3829" y="57412"/>
            <a:ext cx="11524342" cy="42216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correr en Irlanda el 7 de junio con BRM, debió viajar a Italia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disputar una competencia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al día siguiente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Argentina, por su parte, tuvo la victoria el 9 de marzo de 1952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Premio Presidente Perón y del Premio Eva Perón el 16 de marzo.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Uruguay triunfó en dos carreras corridas en el Circuito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Piriápolis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23 y 30 de marzo, ambas con un Ferrari 125.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Restablecido de su accidente, ganó una trepada de montaña en la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Vue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des Alpes en Suiza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GP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Supercortemaggiore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Merano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Alfa Romeo.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integrando al equipo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superó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Ascari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Farina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última curva, lo que lo convirtió en subcampeón del mundo en 1953.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41091" y="7523844"/>
            <a:ext cx="11504545" cy="405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2001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5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18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684"/>
                            </p:stCondLst>
                            <p:childTnLst>
                              <p:par>
                                <p:cTn id="5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8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994"/>
                            </p:stCondLst>
                            <p:childTnLst>
                              <p:par>
                                <p:cTn id="7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18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6734"/>
                            </p:stCondLst>
                            <p:childTnLst>
                              <p:par>
                                <p:cTn id="9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18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73508"/>
                            </p:stCondLst>
                            <p:childTnLst>
                              <p:par>
                                <p:cTn id="118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46365" y="770552"/>
            <a:ext cx="11499272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con su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obtener el primer lugar en la IV Carrera Panamericana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D24,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principios de la temporada de 1954 corrió en dos carreras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debido a que el Mercedes-Benz W196 aún no había sido terminado.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así como sumó sus primeros puntos para el Campeonato Mundial de F1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ganar el 17 de enero el GP de la República Argentina en el Autódromo de Buenos Aires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20 de junio el GP de Bélgica 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Francorchamps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firmó contrato con Mercedes-Benz a mediados de año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igual que Karl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Kling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Hans Herrmann y Hermann Lang.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bordo de una flecha plateada, continuó sumando puntos durante el Campeonato del Mundo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debutar con un triunfo en el GP de Francia en Reims el 4 de julio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continuar en el GP de Europa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1 de agosto,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GP de Suiza en Berna el 22 de agosto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el GP de Italia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el 5 de septiembre.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34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94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210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1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332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3204"/>
                            </p:stCondLst>
                            <p:childTnLst>
                              <p:par>
                                <p:cTn id="9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2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2764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ángulo 13"/>
          <p:cNvSpPr/>
          <p:nvPr/>
        </p:nvSpPr>
        <p:spPr>
          <a:xfrm>
            <a:off x="3408218" y="692746"/>
            <a:ext cx="8437418" cy="3426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segundo título de Campeón del Mundo en 1954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participar en ocho carreras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de las cuales ganó seis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(tres de ellas con la vuelta más rápida).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total, obtuvo 57 de los 72 puntos en juego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aventajó a su escolta por 30 puntos.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su desempeño, fue distinguido como «deportista del año»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recibió el premio Olimpia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Asociación de Periodistas Deportivos de Argentina.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Conformó nuevamente el equipo Mercedes-Benz con Stirling Moss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compañero durante la temporada siguiente.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27" y="345925"/>
            <a:ext cx="3063591" cy="39852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44627" y="4549143"/>
            <a:ext cx="11501009" cy="1915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Campeonato Mundial de F1 1955 había sido programado con 11 pruebas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puntables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Argentina, Mónaco, Indianápolis, Bélgica, Holanda, Inglaterra, Italia, España,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Francia, Alemania y Suiza.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embargo, a causa de una tragedia automovilística acontecida en Le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organizadores de las carreras por el Campeonato del Mundo de España, Francia, Alemania </a:t>
            </a:r>
          </a:p>
          <a:p>
            <a:pPr marL="0" marR="0" lvl="0" indent="0" algn="ctr" defTabSz="9144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Suiza decidieron anularlas.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20689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18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6220"/>
                            </p:stCondLst>
                            <p:childTnLst>
                              <p:par>
                                <p:cTn id="6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2314"/>
                            </p:stCondLst>
                            <p:childTnLst>
                              <p:par>
                                <p:cTn id="9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464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6490"/>
                            </p:stCondLst>
                            <p:childTnLst>
                              <p:par>
                                <p:cTn id="14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18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18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5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18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97752"/>
                            </p:stCondLst>
                            <p:childTnLst>
                              <p:par>
                                <p:cTn id="17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uiExpand="1" build="p"/>
      <p:bldP spid="4" grpId="0" build="p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261255" y="159661"/>
            <a:ext cx="11671465" cy="658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ese modo, la temporada de 1955 fue una de las más breves en la historia de F1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sólo siete competencias.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venció el 16 de enero en el GP de la República Argentina,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5 de junio en el GP de Bélgica en Spa-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Francorchamps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19 de junio el GP de Holanda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Zandvoort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11 de septiembre en el GP de Italia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las seis carreras ganó cuatro, tres de ellas con la vuelta más rápida.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Aventajó a su escolta con 41 puntos y a su compañero de equipo, Stirling Moss, por 18 puntos.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Sobre el Mercedes-Benz W196, Fangio comentó que «desde la primera prueba de 1954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Mercedes-Benz, tuve el sentimiento de estar sobre un auto perfecto, de esos del tipo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los pilotos soñamos correr algún día».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Además de ser el primer modelo de la escudería alemana que ganó un Gran Premio de Fórmula 1 tras la Segunda Guerra Mundial, el W196 introdujo al automovilismo tecnologías pioneras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el motor de inyección o la suspensión independiente.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modelo que condujo en 1954 fue subastado en 2013 por 22,7 millones de euros,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cifra más alta pagada por un vehículo en el mundo.</a:t>
            </a: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60630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262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3808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295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3980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6790"/>
                            </p:stCondLst>
                            <p:childTnLst>
                              <p:par>
                                <p:cTn id="12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2134"/>
                            </p:stCondLst>
                            <p:childTnLst>
                              <p:par>
                                <p:cTn id="1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18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16770"/>
                            </p:stCondLst>
                            <p:childTnLst>
                              <p:par>
                                <p:cTn id="16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9" y="1456897"/>
            <a:ext cx="5763499" cy="3234764"/>
          </a:xfrm>
          <a:prstGeom prst="snip2DiagRect">
            <a:avLst>
              <a:gd name="adj1" fmla="val 14748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32509" y="4771549"/>
            <a:ext cx="11526989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Marcelo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analizó en su libro algunos aspectos del torneo de 1956 y señaló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Enzo Ferrari deseaba que Peter Collins ganara el campeonato debido a que Inglaterra significaba un mejor mercado automovilístico que Argentina.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publicación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generó el enojo de Ferrari, por lo que Fangio debió aclarar: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(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Giambertone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) fue un hombre muy ligero y cuando me habló del libro, acepté que lo hiciera...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32509" y="86271"/>
            <a:ext cx="11513127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Sus otros triunfos fuera del campeonato ocurrieron el 30 de enero en el GP Ciudad de Buenos Aires con Mercedes-Benz en la categoría de Fórmula libre, el 29 de mayo en el Premio Eiffel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el 7 de agosto en el GP de Suecia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Kristianstad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por último,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6 de noviembre en el GP de Venezuela con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300 S.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0" y="1617790"/>
            <a:ext cx="6096000" cy="304185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1956, Mercedes-Benz se retiró de F1,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lo que Fangio firmó contrato con Ferrari.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lo largo de la temporada experimentó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diversas fallas y problemas de organización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perjudicaron.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permanecer en él, le exigió  a Enzo Ferrari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asignación de un mecánico que asistiera su coche en exclusividad.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72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860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2156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4592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7998"/>
                            </p:stCondLst>
                            <p:childTnLst>
                              <p:par>
                                <p:cTn id="9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93296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13194"/>
                            </p:stCondLst>
                            <p:childTnLst>
                              <p:par>
                                <p:cTn id="13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uiExpand="1"/>
      <p:bldP spid="7" grpId="0" build="p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32509" y="609596"/>
            <a:ext cx="11513127" cy="5696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Pero no intervine en él y al leerlo me di cuenta de la intencionalidad de lo allí escrito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mención de dichos míos no ciertos, salvo aquella aclaración sobre la relación con Ferrari.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Reconozco que al editarse el libro conteniendo mi firma, era lógico el disgusto de Ferrari.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circunstancia que declinó su relación con Ferrari ese año fue la modalidad de la escudería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exigía que los mecánicos trabajasen en todas las máquinas del equipo.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no tenía asignado ningún mecánico para su vehículo como solía tener en Mercedes-Benz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 situación le resultó ilógica.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Inglaterra, sufrió la rotura de un embrague y en Mónaco, debió ingresar en los boxes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vuelta 42 tras rozar un cordón.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Italia, Peter Collins le cedió su máquina para que Fangio pudiera continuar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forma ventajosa en el Campeonato Mundial.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recordó su buena actitud al señalar que «Collins sabía que tenía que ganar con récord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vuelta y en ese momento estaba tercero detrás de [Daniel] Musso.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6828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870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1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8396"/>
                            </p:stCondLst>
                            <p:childTnLst>
                              <p:par>
                                <p:cTn id="5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880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673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778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8448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6" y="1016002"/>
            <a:ext cx="7570515" cy="4712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354277" y="5975387"/>
            <a:ext cx="11837724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Logró remontar su puntaje durante los siguientes circuitos y al final de la temporada,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había logrado seis victorias y cuatro segundos puestos.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54276" y="197202"/>
            <a:ext cx="1149136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obstante la carrera no había terminado, pero de igual manera me dio su auto,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gesto que nunca olvidaré».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7924791" y="979671"/>
            <a:ext cx="4252696" cy="4811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el Gran Premio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Bélgica, uno de los diferenciales de su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Lancia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-Ferrari se engranó,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que motivó su abandono.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inconvenientes continuaron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una pérdida de combustible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tablero de instrumentos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 Francia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lo llevó al cuarto puesto.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Tras el incidente decidió renunciar al equipo pero el nombramiento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un mecánico exclusivo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su máquina posibilitó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retorno.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329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0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126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5" presetClass="entr" presetSubtype="0" fill="hold" grpId="0" nodeType="withEffect">
                                  <p:stCondLst>
                                    <p:cond delay="9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18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5754"/>
                            </p:stCondLst>
                            <p:childTnLst>
                              <p:par>
                                <p:cTn id="1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18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2094"/>
                            </p:stCondLst>
                            <p:childTnLst>
                              <p:par>
                                <p:cTn id="15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 uiExpand="1" build="p"/>
      <p:bldP spid="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8343" y="711193"/>
            <a:ext cx="11538857" cy="56964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la temporada siguiente, abandonó la escudería Ferrari y se vinculó a la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Ferrari manifestó irónicamente que «no tendremos a Fangio en 1957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porque no somos suficientemente ricos».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Triunfó el 13 de enero en el GP República Argentina, el 19 de mayo el GP de Mónaco,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7 de julio el GP de Francia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Rouen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-les-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Esasrts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y el 4 de agosto el GP de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una destacada carrera con Peter Collins y Mike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Hawthorn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competencia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considerada una de las mejores de su vida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ya que batió al equipo Ferrari en la última vuelta y logró su quinto y último título mundial.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el final del torneo, sumó 46 puntos contra 25 de Stirling Moss.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la obtención del título,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se retiró ese año.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recibió múltiples reconocimientos luego de su desempeño,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entre ellos el Trofeo al Conductor del Año del Gremio de Cronistas de Automovilismo Británico y la designación de Huésped de Honor de Alemania por el presidente Theodor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Heuss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5717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266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958"/>
                            </p:stCondLst>
                            <p:childTnLst>
                              <p:par>
                                <p:cTn id="3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1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086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6366"/>
                            </p:stCondLst>
                            <p:childTnLst>
                              <p:par>
                                <p:cTn id="8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5036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3234"/>
                            </p:stCondLst>
                            <p:childTnLst>
                              <p:par>
                                <p:cTn id="1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70" y="1325988"/>
            <a:ext cx="7264717" cy="418431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5" name="Rectángulo 4"/>
          <p:cNvSpPr/>
          <p:nvPr/>
        </p:nvSpPr>
        <p:spPr>
          <a:xfrm>
            <a:off x="3" y="890249"/>
            <a:ext cx="5457368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Ganó su última carrera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febrero de 1958 cuando corrió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GP Ciudad de Buenos Aires.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Decidió retirarse meses después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circuito de Reims,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donde había debutado diez años atrás.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secuestro le impidió participar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del GP de Cuba aunque pudo competir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Copa Dos Mundos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Dean Van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Lines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SP.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retiro, fue distinguido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Comisión Deportiva Automovilista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República Argentina.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8033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5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5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18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838"/>
                            </p:stCondLst>
                            <p:childTnLst>
                              <p:par>
                                <p:cTn id="7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8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18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18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18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5086"/>
                            </p:stCondLst>
                            <p:childTnLst>
                              <p:par>
                                <p:cTn id="11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18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18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18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5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112"/>
                            </p:stCondLst>
                            <p:childTnLst>
                              <p:par>
                                <p:cTn id="15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33829" y="427191"/>
            <a:ext cx="11524342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Secuestro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febrero de 1958, Fangio se hallaba en La Habana para competir en el Gran Premio de Cuba.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Fidel Castro, que por entonces comandaba la guerrilla Movimiento 26 de Julio en Sierra Maestra, consideró que el secuestro del automovilista sería un buen golpe publicitario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manera de ridiculizar al gobierno de Fulgencio Batista.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Cuando Fangio se hallaba en el hall del Hotel Lincoln donde se hospedaba,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joven del comando guerrillero se le acercó con un revólver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 dijo: «Disculpe, Juan, pero me va a tener que acompañar».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subido a un automóvil en el que se hallaban otros dos hombres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permanecieron transitando la ciudad durante una hora.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Finalmente fue trasladado a un departamento donde miembros del movimiento de Castro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 manifestaron que el motivo del secuestro era difundir los ideales y lucha del mismo.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misión estuvo a cargo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Arnol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Rodríguez y Faustino Pérez,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ministros del gobierno revolucionario.</a:t>
            </a:r>
          </a:p>
        </p:txBody>
      </p:sp>
    </p:spTree>
    <p:extLst>
      <p:ext uri="{BB962C8B-B14F-4D97-AF65-F5344CB8AC3E}">
        <p14:creationId xmlns:p14="http://schemas.microsoft.com/office/powerpoint/2010/main" val="3684437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75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11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904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5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484"/>
                            </p:stCondLst>
                            <p:childTnLst>
                              <p:par>
                                <p:cTn id="4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5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5" presetClass="entr" presetSubtype="0" fill="hold" grpId="0" nodeType="withEffect">
                                  <p:stCondLst>
                                    <p:cond delay="1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696"/>
                            </p:stCondLst>
                            <p:childTnLst>
                              <p:par>
                                <p:cTn id="7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18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6672"/>
                            </p:stCondLst>
                            <p:childTnLst>
                              <p:par>
                                <p:cTn id="10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5848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8630"/>
                            </p:stCondLst>
                            <p:childTnLst>
                              <p:par>
                                <p:cTn id="14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1163175"/>
            <a:ext cx="5814800" cy="38377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32509" y="5019336"/>
            <a:ext cx="11513127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Más tarde, Fangio diría irónicamente que «yo podría haber estado en ese choque,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así que mis secuestradores me salvaron la vida».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liberación tras 26 horas de secuestro, el automovilista declaró a la prensa pública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«me han tratado de un modo excelente... 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2508" y="356865"/>
            <a:ext cx="11513128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Existía la posibilidad de que el régimen de Batista decidiera matar al piloto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culpar al movimiento encabezado por Castro. </a:t>
            </a:r>
          </a:p>
        </p:txBody>
      </p:sp>
      <p:sp>
        <p:nvSpPr>
          <p:cNvPr id="7" name="Rectángulo 6"/>
          <p:cNvSpPr/>
          <p:nvPr/>
        </p:nvSpPr>
        <p:spPr>
          <a:xfrm>
            <a:off x="6096005" y="1221231"/>
            <a:ext cx="6096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evitar eso, Fangio les propuso comunicarse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el embajador argentino Raúl Guevara Lynch,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primo de Ernesto «Che» Guevara.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Ante la ausencia de Fangio,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francés Maurice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Trintignant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 reemplazó en la carrera.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Sin embargo la competencia fue breve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debido a un accidente en la quinta vuelta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que le causó la muerte a seis espectadores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generó 40 heridos. 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8595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248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18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9024"/>
                            </p:stCondLst>
                            <p:childTnLst>
                              <p:par>
                                <p:cTn id="8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3974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68624"/>
                            </p:stCondLst>
                            <p:childTnLst>
                              <p:par>
                                <p:cTn id="14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84434"/>
                            </p:stCondLst>
                            <p:childTnLst>
                              <p:par>
                                <p:cTn id="163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3" grpId="0"/>
      <p:bldP spid="7" grpId="0" build="p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/>
          <p:cNvSpPr/>
          <p:nvPr/>
        </p:nvSpPr>
        <p:spPr>
          <a:xfrm>
            <a:off x="348341" y="373563"/>
            <a:ext cx="11509829" cy="5991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verdad, tuve las mismas comodidades que si hubiera estado entre amigos...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lo hecho por los rebeldes fue por una buena causa, entonces,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argentino, yo lo acepto como tal».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pesar de ello, disputó la Copa Dos Mundos en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Monza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con un vehículo Dean Van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Lines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342900" marR="0" lvl="0" indent="-34290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mmercialScript BT" panose="03030803040807090C04" pitchFamily="66" charset="2"/>
              <a:buChar char="A"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año y medio después, luego de la asunción de Fidel Castro,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fue designado «Invitado de honor» de Cuba.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1981, cuando regresó a La Habana en calidad de presidente honorario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Mercedes-Benz en Argentina, fue recibido en el aeropuerto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por el ministro de Relaciones Exteriores,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Arnol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Rodríguez, y fue invitado a una reunión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Fidel Castro.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nunca demostró tener un mal recuerdo de su experiencia en 1958: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«No hablamos casi nada del secuestro.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Yo creo que fue algo especial, hecho por gente que tenía sus ideales y quería darlos a conocer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cualquier manera».</a:t>
            </a:r>
          </a:p>
        </p:txBody>
      </p:sp>
    </p:spTree>
    <p:extLst>
      <p:ext uri="{BB962C8B-B14F-4D97-AF65-F5344CB8AC3E}">
        <p14:creationId xmlns:p14="http://schemas.microsoft.com/office/powerpoint/2010/main" val="4248910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750"/>
                            </p:stCondLst>
                            <p:childTnLst>
                              <p:par>
                                <p:cTn id="8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482"/>
                            </p:stCondLst>
                            <p:childTnLst>
                              <p:par>
                                <p:cTn id="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688"/>
                            </p:stCondLst>
                            <p:childTnLst>
                              <p:par>
                                <p:cTn id="4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3774"/>
                            </p:stCondLst>
                            <p:childTnLst>
                              <p:par>
                                <p:cTn id="5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834"/>
                            </p:stCondLst>
                            <p:childTnLst>
                              <p:par>
                                <p:cTn id="7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18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18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1416"/>
                            </p:stCondLst>
                            <p:childTnLst>
                              <p:par>
                                <p:cTn id="11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18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5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18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84254"/>
                            </p:stCondLst>
                            <p:childTnLst>
                              <p:par>
                                <p:cTn id="13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18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5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180" fill="hold"/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909" y="1069230"/>
            <a:ext cx="2762250" cy="45243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/>
          <p:cNvSpPr/>
          <p:nvPr/>
        </p:nvSpPr>
        <p:spPr>
          <a:xfrm>
            <a:off x="0" y="3302154"/>
            <a:ext cx="9092909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su retiro, participó en muchas carreras de exhibición mundiales, homenajes a figuras del automovilismo y en la organización de eventos relacionados con su profesión.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1960 llevó a cabo una exhibición en el Parque Sarmiento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2500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Ettore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Chimeri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con el que sufrió una salida de pista, rozó un cordón y se levantó accidentalmente en el aire sin consecuencias.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Se convirtió presidente de honor del Club International des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Anciens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Pilotes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Grand Prix F1 en 1962.</a:t>
            </a:r>
          </a:p>
        </p:txBody>
      </p:sp>
      <p:sp>
        <p:nvSpPr>
          <p:cNvPr id="5" name="Rectángulo 4"/>
          <p:cNvSpPr/>
          <p:nvPr/>
        </p:nvSpPr>
        <p:spPr>
          <a:xfrm>
            <a:off x="348343" y="342862"/>
            <a:ext cx="11506816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director Alberto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Lecchi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trató el secuestro en su película Operación Fangio (1999),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Darío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Grandinetti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el rol del automovilista.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Última etapa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32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Actividad posterior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y </a:t>
            </a:r>
            <a:r>
              <a:rPr kumimoji="0" lang="es-MX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en 1966.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5178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18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18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5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18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860"/>
                            </p:stCondLst>
                            <p:childTnLst>
                              <p:par>
                                <p:cTn id="4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8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046"/>
                            </p:stCondLst>
                            <p:childTnLst>
                              <p:par>
                                <p:cTn id="52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8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468"/>
                            </p:stCondLst>
                            <p:childTnLst>
                              <p:par>
                                <p:cTn id="63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112"/>
                            </p:stCondLst>
                            <p:childTnLst>
                              <p:par>
                                <p:cTn id="74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8792"/>
                            </p:stCondLst>
                            <p:childTnLst>
                              <p:par>
                                <p:cTn id="95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0714"/>
                            </p:stCondLst>
                            <p:childTnLst>
                              <p:par>
                                <p:cTn id="116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801" y="734297"/>
            <a:ext cx="100584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1968, colaboró con ACA en la organización de la Temporada Internacional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Fórmula 2 que se realizó en Argentina, tarea que se tornaría constante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durante los próximos años.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Poco después, encabezó el proyecto «84 Horas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autos IKA-Renault Torino de fabricación argentina y viajó a Alemania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calidad de asesor de pilotos junto al equipo argentino.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partícipe de la denominada «Carrera del Recuerdo»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realizada el 17 de octubre de 1973 en el Autódromo de Buenos Aires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un Fiat Berlina 125.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Ahí también participaron legendarias figuras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Oscar Alfredo Gálvez.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nombrado presidente de Mercedes-Benz Argentina en abril de 1974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año siguiente, fue parte de una prueba de exhibición en Dijon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con motivo del Gran Premio de Suiza a bordo de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Maserati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250F.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0948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27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5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18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620"/>
                            </p:stCondLst>
                            <p:childTnLst>
                              <p:par>
                                <p:cTn id="6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5542"/>
                            </p:stCondLst>
                            <p:childTnLst>
                              <p:par>
                                <p:cTn id="9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6818"/>
                            </p:stCondLst>
                            <p:childTnLst>
                              <p:par>
                                <p:cTn id="11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88016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32509" y="5783154"/>
            <a:ext cx="11513127" cy="70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Fue designado presidente honorario de Mercedes-Benz Argentina en 1987,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única distinción otorgada en su historia por la fábrica alemana, y ejerció el cargo hasta 1994.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09" y="1407320"/>
            <a:ext cx="5715000" cy="420052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Rectángulo 4"/>
          <p:cNvSpPr/>
          <p:nvPr/>
        </p:nvSpPr>
        <p:spPr>
          <a:xfrm>
            <a:off x="332509" y="254820"/>
            <a:ext cx="11513127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50º aniversario del circuito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Nürburgring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Fangio participó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Quinta Carrera Internacional de Coches Históricos de Carrera y Deportivos,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denominada «Desfile del Recuerdo», con el Mercedes-Benz W196 R. </a:t>
            </a:r>
          </a:p>
        </p:txBody>
      </p:sp>
      <p:sp>
        <p:nvSpPr>
          <p:cNvPr id="6" name="Rectángulo 5"/>
          <p:cNvSpPr/>
          <p:nvPr/>
        </p:nvSpPr>
        <p:spPr>
          <a:xfrm>
            <a:off x="6076956" y="1613119"/>
            <a:ext cx="6096000" cy="363176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1979 incursionó en el circuito inglés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Donington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Park en ocasión de un evento organizado por la Fundación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Gunnar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Nilsson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Luego de correr en el Rally de Bruselas en 1981, participó a bordo de un Chevrolet TC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Gran Premio del Recuerdo, una caravana realizada en 1983 por el centro de la ciudad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Buenos Aires para aportar fondos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 Patronato de la Infancia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la Asociación de Ayuda al Menor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Provincia de Buenos Aires.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9669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0" accel="50000" fill="hold">
                                          <p:stCondLst>
                                            <p:cond delay="7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38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96"/>
                            </p:stCondLst>
                            <p:childTnLst>
                              <p:par>
                                <p:cTn id="4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8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5" presetClass="entr" presetSubtype="0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18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5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8344"/>
                            </p:stCondLst>
                            <p:childTnLst>
                              <p:par>
                                <p:cTn id="10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7162"/>
                            </p:stCondLst>
                            <p:childTnLst>
                              <p:par>
                                <p:cTn id="11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 build="p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66799" y="727269"/>
            <a:ext cx="10072255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 se convirtió en presidente de la Fundación Renault en 1990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y continuó realizando apariciones públicas especialmente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carreras de exhibición internacionales hasta que su salud comenzó a deteriorarse.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Realizó su última competición en la Isla de Cerdeña en 1993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 bordo de un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Alfetta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159 en compañía de otras figuras de su época.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papel en Mercedes-Benz durante la dictadura militar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el centenario de su natalicio en 2011, fueron presentados dos proyectos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la Legislatura porteña por parte del PRO para homenajearlo,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los cuales fueron resistidos tanto por la Defensoría Adjunta del Pueblo porteña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por la diputada Delia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Bisutti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quien señaló que «se está haciendo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una reivindicación de Fangio en su totalidad y alguien de su renombre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no podía estar ajeno a lo que ocurría.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Aquí hubo una dictadura militar con acompañamiento cívico,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es muy importante remarcar lo de Fangio».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0721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18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926"/>
                            </p:stCondLst>
                            <p:childTnLst>
                              <p:par>
                                <p:cTn id="3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110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718"/>
                            </p:stCondLst>
                            <p:childTnLst>
                              <p:par>
                                <p:cTn id="6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18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2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5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18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25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4688"/>
                            </p:stCondLst>
                            <p:childTnLst>
                              <p:par>
                                <p:cTn id="12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6880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accent1">
                <a:lumMod val="60000"/>
                <a:lumOff val="40000"/>
              </a:schemeClr>
            </a:gs>
            <a:gs pos="34000">
              <a:schemeClr val="bg1"/>
            </a:gs>
            <a:gs pos="67000">
              <a:schemeClr val="bg1"/>
            </a:gs>
            <a:gs pos="68000">
              <a:schemeClr val="accent1">
                <a:lumMod val="60000"/>
                <a:lumOff val="4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5740978"/>
            <a:ext cx="1185817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26 de octubre de ese año se estableció la «Comisión Pro-Museo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Juan Manuel Fangio» bajo ayuda municipal.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28613" y="437918"/>
            <a:ext cx="11544300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Fernando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Andreis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el diputado que presentó el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desestimó la acusación asegurando que era infundada.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8" r="16441"/>
          <a:stretch/>
        </p:blipFill>
        <p:spPr>
          <a:xfrm>
            <a:off x="7489372" y="1312227"/>
            <a:ext cx="4368800" cy="42209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Rectángulo 5"/>
          <p:cNvSpPr/>
          <p:nvPr/>
        </p:nvSpPr>
        <p:spPr>
          <a:xfrm>
            <a:off x="-13851" y="1462568"/>
            <a:ext cx="7503221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Graciela Borges, ex esposa de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Bordeu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, también defendió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</a:t>
            </a:r>
            <a:r>
              <a:rPr kumimoji="0" lang="es-MX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Fangio, argumentando que la visita a Venezuela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la hubiera hecho con cualquier otro gobierno.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Museo del automovilismo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"Juan Manuel Fangio"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1979, algunos vecinos de la ciudad de Balcarce comenzaron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promover la formación de una comisión de trabajo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para concretar la edificación de un museo al enterarse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intención de Juan Manuel Fangio de reunir sus trofeos, autos y presentes acumulados a lo largo de su vida deportiva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 un mismo lugar. 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7862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18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18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8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grpId="0" nodeType="withEffect">
                                  <p:stCondLst>
                                    <p:cond delay="2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18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9414"/>
                            </p:stCondLst>
                            <p:childTnLst>
                              <p:par>
                                <p:cTn id="4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18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8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100"/>
                            </p:stCondLst>
                            <p:childTnLst>
                              <p:par>
                                <p:cTn id="70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8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8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5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18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5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18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5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18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67682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18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2134"/>
                            </p:stCondLst>
                            <p:childTnLst>
                              <p:par>
                                <p:cTn id="13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 uiExpand="1"/>
      <p:bldP spid="6" grpId="0" build="p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8" r="16441"/>
          <a:stretch/>
        </p:blipFill>
        <p:spPr>
          <a:xfrm>
            <a:off x="2557149" y="0"/>
            <a:ext cx="709824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9542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57275" y="737101"/>
            <a:ext cx="10072688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Un antiguo edificio de 1906, en el que había funcionado la municipalidad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concejo deliberante de Balcarce, fue elegido para establecer el museo.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Si bien permanecía cerrado y en un estado de conservación deplorable,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ocupaba un lote de significativas proporciones y se hallaba en la esquina sur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la plaza central del pueblo.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Su historia comunitaria generó ansias por recuperarlo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como patrimonio arquitectónico de la ciudad.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Enterado de la propuesta de la Comisión Pro-museo,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gobernador de la Provincia de Buenos Aires, Alejandro Armendáriz, la impulsó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aportó el capital inicial que posibilitó la licitación y los comienzos de la obra.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ommercialScript BT" panose="03030803040807090C04" pitchFamily="66" charset="2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El aporte, cercano al 18% del costo, fue ampliado con donaciones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de empresas nacionales e internacionales, personas adherentes al proyecto,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aportes del propio Fangio y se completó con distintas actividades </a:t>
            </a:r>
          </a:p>
          <a:p>
            <a:pPr marL="0" marR="0" lvl="0" indent="0" algn="ctr" defTabSz="914400" rtl="0" eaLnBrk="1" fontAlgn="auto" latinLnBrk="0" hangingPunct="1">
              <a:lnSpc>
                <a:spcPts val="23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ommercialScript BT" panose="03030803040807090C04" pitchFamily="66" charset="2"/>
                <a:ea typeface="+mn-ea"/>
                <a:cs typeface="+mn-cs"/>
              </a:rPr>
              <a:t>organizadas por la comisión. 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13883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8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18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496"/>
                            </p:stCondLst>
                            <p:childTnLst>
                              <p:par>
                                <p:cTn id="26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18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5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18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5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8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876"/>
                            </p:stCondLst>
                            <p:childTnLst>
                              <p:par>
                                <p:cTn id="57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18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18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47040"/>
                            </p:stCondLst>
                            <p:childTnLst>
                              <p:par>
                                <p:cTn id="78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18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18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18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244"/>
                            </p:stCondLst>
                            <p:childTnLst>
                              <p:par>
                                <p:cTn id="109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18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5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18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5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18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25" presetClass="entr" presetSubtype="0" fill="hold" grpId="0" nodeType="withEffect">
                                  <p:stCondLst>
                                    <p:cond delay="2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18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9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90" accel="50000" fill="hold">
                                          <p:stCondLst>
                                            <p:cond delay="59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118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95756"/>
                            </p:stCondLst>
                            <p:childTnLst>
                              <p:par>
                                <p:cTn id="150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50369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04899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2026</TotalTime>
  <Words>6433</Words>
  <Application>Microsoft Office PowerPoint</Application>
  <PresentationFormat>Panorámica</PresentationFormat>
  <Paragraphs>778</Paragraphs>
  <Slides>49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7" baseType="lpstr">
      <vt:lpstr>Arial</vt:lpstr>
      <vt:lpstr>Arial Narrow</vt:lpstr>
      <vt:lpstr>Calibri</vt:lpstr>
      <vt:lpstr>Calibri Light</vt:lpstr>
      <vt:lpstr>CommercialScript BT</vt:lpstr>
      <vt:lpstr>Kristen ITC</vt:lpstr>
      <vt:lpstr>Tema de Office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(F1a)  1951, 1954, 1955, 1956, 1957  Juan Manuel Fangio 1ª Parte de 2 Versión Completa   13300</dc:title>
  <dc:creator>Emilio M Aguilar P</dc:creator>
  <cp:lastModifiedBy>Eagle's nest</cp:lastModifiedBy>
  <cp:revision>194</cp:revision>
  <dcterms:created xsi:type="dcterms:W3CDTF">2016-12-14T02:11:45Z</dcterms:created>
  <dcterms:modified xsi:type="dcterms:W3CDTF">2018-02-23T02:49:13Z</dcterms:modified>
</cp:coreProperties>
</file>