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notesMasterIdLst>
    <p:notesMasterId r:id="rId24"/>
  </p:notesMasterIdLst>
  <p:sldIdLst>
    <p:sldId id="478" r:id="rId4"/>
    <p:sldId id="479" r:id="rId5"/>
    <p:sldId id="496" r:id="rId6"/>
    <p:sldId id="497" r:id="rId7"/>
    <p:sldId id="498" r:id="rId8"/>
    <p:sldId id="499" r:id="rId9"/>
    <p:sldId id="500" r:id="rId10"/>
    <p:sldId id="501" r:id="rId11"/>
    <p:sldId id="502" r:id="rId12"/>
    <p:sldId id="503" r:id="rId13"/>
    <p:sldId id="504" r:id="rId14"/>
    <p:sldId id="505" r:id="rId15"/>
    <p:sldId id="506" r:id="rId16"/>
    <p:sldId id="507" r:id="rId17"/>
    <p:sldId id="508" r:id="rId18"/>
    <p:sldId id="509" r:id="rId19"/>
    <p:sldId id="510" r:id="rId20"/>
    <p:sldId id="495" r:id="rId21"/>
    <p:sldId id="260" r:id="rId22"/>
    <p:sldId id="280" r:id="rId2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+mm7b1Komt9hJ8Hcf3bw==" hashData="Cj+eEo7q2tVnhFC72qylbQfCXOMzx1kSDhYwU8TFsUyJ74zdNzhhdZO3NDawi2uLtRP4n9b2a1wFfgUaRDth/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173243-9CFD-4031-9ADC-D3C5206D5E88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9160DA-C121-4B3A-822B-88B24FA3016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3280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729E7-BBF6-45B4-A91A-100CFCA0476E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5A0AA-BD93-4991-A85C-EB369E455866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DEE8-840D-4189-9A37-282B01213319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4B69-2790-4BD7-A5A2-CCDB19BD5463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F2FF-7254-4E4C-9BB0-24327E413C67}" type="datetime1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CD762-EDCF-4F1D-A036-134CF9FEFEE5}" type="datetime1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5D81-2F02-41FC-B8A7-8DAE373C929C}" type="datetime1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B532C-BFFA-4FEF-89FC-D0BA15C37F9B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14923-D872-4812-B1AE-6469661CD069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FF675-2719-4C9A-905D-9360F6A901AD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0F6E9-B3D9-417D-9534-785B26B3F80F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0392-631C-4CF6-9E21-170073443BD0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53831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7F900-7354-44E8-86D1-4F47A96F1F1E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9291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ABE87-A559-453C-81FD-4F50425CBB3E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90295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3068-EE0C-40C7-BB77-D07F364CCC58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968491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F04A3-83B9-43AF-868C-CF1A192C3242}" type="datetime1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32732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B2532-5248-4F5E-922F-F07C1FE6C48C}" type="datetime1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4395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11CA1-3797-40B3-858B-EE610F074354}" type="datetime1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04619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C6F9-AF5E-417D-8E1C-EB43CB7273D5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41454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F78F-A667-4659-A80E-AB6C868D9A19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094115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73DA-E412-4F1A-B257-BE3AD578C4B5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130082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265D0-9887-494B-A804-ED3738097BD1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48685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CD7AD-5152-4B30-BBD9-6D1833DE202A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37318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3255-63C3-487D-813E-7D6FD942E555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55608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509DB-5A3B-41B0-88A1-5BD180974E80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21312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2FA4C-D59E-4168-89EE-0908AA0FCA0E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65427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7225D-C415-4116-B89B-23FFB17D44B6}" type="datetime1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275753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5F1D9-CE8C-4EC7-BA1B-103D05AD3155}" type="datetime1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07156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7314-DFEE-41D9-A7C2-DAF87AFA9174}" type="datetime1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944036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63FD2-B72F-4C8A-80DE-8A9F3E91DBA0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878828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AD7A0-38FB-4C49-96B3-6CB0E52AA61E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635570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73BE6-9194-4075-9CCA-84F1C14FE65D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737255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3F36F-D703-4BA3-85CA-13A8E06A2097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5158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58B1F-711A-4596-A24D-22AB32A173A4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D206F-180C-4101-9FAE-C29B32745397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187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4B584-E949-4266-933E-45D78AB1A91D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516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1 Rectángulo"/>
          <p:cNvSpPr/>
          <p:nvPr/>
        </p:nvSpPr>
        <p:spPr>
          <a:xfrm>
            <a:off x="5093410" y="852311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 de 5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1721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>
        <p:fade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3331636" y="169759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 de 5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6152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ageCurlDouble"/>
        <p:sndAc>
          <p:stSnd>
            <p:snd r:embed="rId4" name="DiBlasio-Eaglenest-1.wav"/>
          </p:stSnd>
        </p:sndAc>
      </p:transition>
    </mc:Choice>
    <mc:Fallback xmlns="">
      <p:transition spd="slow" advClick="0" advTm="0">
        <p:fade/>
        <p:sndAc>
          <p:stSnd>
            <p:snd r:embed="rId9" name="DiBlasio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32510" y="332538"/>
            <a:ext cx="11513126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1946, luego de un breve período de inactividad, retornó al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dos competencias no oficiales en Morón y Tandil a bordo de un Ford 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primera competencia en Mecánica Nacional (MN), previa a la carrera por el Premio Ciudad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Rosario, ocurrió en 1947 en el circuito de Retiro a borde de un Chevrolet con chasis de Ford 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triunfo en MN, Fangio fue habilitado reglamentariamente para competir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prueba de coches Grand Prix que ganó Aquiles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Varzi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Alfa Romeo.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Significó su debut en pruebas internacionales de pista con un coche de Mecánica Nacional.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resto del año, triunfó en el GP Ciudad de Montevideo-Uruguay, el GP Primavera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Mar del Plata y en el circuito «Doble Vuelta de la Ventana» de Turismo Carretera.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circuito de Palermo de enero de 1948, condujo su primer coche de carreras de Grand Prix,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1500 de la escudería francesa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Naphtra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Course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perteneciente al volante George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Raph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participación ahí fue seguida por la de «Vuelta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Pringles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«Vuelta de Entre Ríos»,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ambas pertenecientes al Turismo Carretera.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8096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274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408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3432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4462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3166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4462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19508"/>
                            </p:stCondLst>
                            <p:childTnLst>
                              <p:par>
                                <p:cTn id="13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67" y="540326"/>
            <a:ext cx="4352228" cy="5777347"/>
          </a:xfrm>
          <a:prstGeom prst="snip2DiagRect">
            <a:avLst>
              <a:gd name="adj1" fmla="val 15598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4692396" y="589506"/>
            <a:ext cx="7485758" cy="5715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triunfó en tres carreras de MN, el 21 de marzo 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Premio Otoño de Palermo, 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28 de marzo en las «100 Millas Playas de Necochea» 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2 de mayo en el Premio Ciudad de Mercedes Uruguay, todas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Volpi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-Chevrolet.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una estadía en Francia, Amadeo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Gordini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lo invitó 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competir con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Simca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Gordini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Reims. 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pesar de que abandonó en las dos pruebas, 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significó su debut en carreras de GP europeas.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ganó el Premio Fraile Muerto de Bell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Ville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Premio Jean Pierre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Wimille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 Palermo de 1949 con 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Volpi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-Chevrolet en MN. 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Así mismo obtuvo su primera victoria contra pilotos europeos 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Autos Especiales durante el circuito «El Torreón» </a:t>
            </a:r>
          </a:p>
          <a:p>
            <a:pPr marR="0" lvl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Mar del Plata a borde de una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607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586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660"/>
                            </p:stCondLst>
                            <p:childTnLst>
                              <p:par>
                                <p:cTn id="7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734"/>
                            </p:stCondLst>
                            <p:childTnLst>
                              <p:par>
                                <p:cTn id="8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5398"/>
                            </p:stCondLst>
                            <p:childTnLst>
                              <p:par>
                                <p:cTn id="9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1096"/>
                            </p:stCondLst>
                            <p:childTnLst>
                              <p:par>
                                <p:cTn id="12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18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18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18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78052"/>
                            </p:stCondLst>
                            <p:childTnLst>
                              <p:par>
                                <p:cTn id="15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32510" y="24408"/>
            <a:ext cx="11513126" cy="6876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fue designado capitán de la comitiva argentina «Aquiles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Varzi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viajó a Italia para instalarse cerca de Milán,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Galliate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400" dirty="0">
              <a:solidFill>
                <a:srgbClr val="C00000"/>
              </a:solidFill>
              <a:latin typeface="CommercialScript BT" panose="03030803040807090C04" pitchFamily="66" charset="2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Instalado en Europa, ganó seis de las diez carreras llevadas a cabo: el 3 de abril en San Remo, el 18 de abril en Pau, el 8 de mayo en Perpiñán,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22 de mayo en Marsella, el 26 de junio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el 10 de julio en Albi.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las mismas, utilizó sus coches de carrera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Ferrari 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Simca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despedida de Turismo Carretera sucedió en el Gran Premio de Carreteras 1949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su cupé Chevrolet de 1939, con el que obtuvo el segundo lugar por detrás de Juan Gálvez.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Muerte de Daniel Urrutia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era uno de los 141 volantes inscritos para competir en el Gran Premio de América del Sur, que abarcó 9579 kilómetros entre Buenos Aires y Caracas, en la noche del 29 de octubre de 1948.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trayecto, programado en 14 etapas, el Chevrolet 1939 que piloteaba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cayó en una hondonada en los precarios caminos peruanos de montaña.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organizadores habían decidido que gran parte de ese tramo se efectuara de noche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pesar del cansancio de los corredores ya que Perú transcurría un momento político tenso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se temía un levantamiento militar durante el desarrollo de la carrera.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5710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66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472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204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616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156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744"/>
                            </p:stCondLst>
                            <p:childTnLst>
                              <p:par>
                                <p:cTn id="10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7282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80" fill="hold"/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33042"/>
                            </p:stCondLst>
                            <p:childTnLst>
                              <p:par>
                                <p:cTn id="15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3" y="1264922"/>
            <a:ext cx="5748094" cy="32333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32510" y="134594"/>
            <a:ext cx="11513126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accidente no sólo inutilizó su vehículo sino que le causó la muerte a su copiloto, Daniel Urrutia.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Habíamos pasado Huanchaco y el reflejo de mis faros sobre blancos paredones me encegueció.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124370" y="1339156"/>
            <a:ext cx="6067629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Enfrentamos una curva con terraplén, pero no la vi.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coche mordió arenitas y entró a dar vueltas.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ese momento tomé noción del desastre.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 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automóvil era seguido por Oscar Alfredo Gálvez y Eusebio Marcilla, quien se ocupó de trasladar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Fangio y los restos de Urrutia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Hospital de Chicama.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0" y="5177636"/>
            <a:ext cx="11845636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muerte causó tanta repercusión en América que la Asociación Corredores de Turismo Carretera conmemoró el 29 de octubre como el Día del Acompañante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Copiloto del Automovilismo Deportivo Argentino.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hecho, Turismo Carretera decidió eliminar el puesto de copiloto tras el deceso de Urrutia.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302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148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9284"/>
                            </p:stCondLst>
                            <p:childTnLst>
                              <p:par>
                                <p:cTn id="4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948"/>
                            </p:stCondLst>
                            <p:childTnLst>
                              <p:par>
                                <p:cTn id="5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022"/>
                            </p:stCondLst>
                            <p:childTnLst>
                              <p:par>
                                <p:cTn id="6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6090"/>
                            </p:stCondLst>
                            <p:childTnLst>
                              <p:par>
                                <p:cTn id="7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3012"/>
                            </p:stCondLst>
                            <p:childTnLst>
                              <p:par>
                                <p:cTn id="10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5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85016"/>
                            </p:stCondLst>
                            <p:childTnLst>
                              <p:par>
                                <p:cTn id="12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96400"/>
                            </p:stCondLst>
                            <p:childTnLst>
                              <p:par>
                                <p:cTn id="13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32510" y="1163794"/>
            <a:ext cx="11513126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rivalidad con los Gálvez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Oscar Alfredo Gálvez, uno de los automovilistas más destacados del TC durante los años de 1940.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de las rivalidades más destacadas de la historia del automovilismo argentino fue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Fangio-Gálvez, que a menudo fue comparada con la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River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Plate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-Boca Juniors.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comienzos de la década de 1940, a pesar de que existían otras marcas de automóviles,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Chevrolet y Ford se consolidaron en el mercado y desplazaron a las demás.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ese momento, Fangio se convirtió en sinónimo de Chevrolet y los hermanos Gálvez, de Ford.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Según Clarín, «los Gálvez representaban a los "pitucos" porteños.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era el símbolo del muchacho del interior, humilde, sacrificado».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2699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76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278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836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686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8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3268"/>
                            </p:stCondLst>
                            <p:childTnLst>
                              <p:par>
                                <p:cTn id="7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8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4770"/>
                            </p:stCondLst>
                            <p:childTnLst>
                              <p:par>
                                <p:cTn id="8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2558"/>
                            </p:stCondLst>
                            <p:childTnLst>
                              <p:par>
                                <p:cTn id="9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1936"/>
                            </p:stCondLst>
                            <p:childTnLst>
                              <p:par>
                                <p:cTn id="10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46353" y="5311067"/>
            <a:ext cx="11499283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y Gálvez comenzaron a competir juntos en 1940 durante el Gran Premio Internacional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Norte de Turismo Carretera, una carrera de 92 participantes concebida para disputarse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sobre una distancia de 9445,4 km divididos en 13 etapas.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04" y="1199718"/>
            <a:ext cx="6179138" cy="38851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/>
          <p:cNvSpPr/>
          <p:nvPr/>
        </p:nvSpPr>
        <p:spPr>
          <a:xfrm>
            <a:off x="346353" y="398345"/>
            <a:ext cx="11499283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jamás haya acontecido en nuestro automovilismo, Fangio y Gálvez o Gálvez y Fangio, originaron la más marcada división.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802582" y="1462833"/>
            <a:ext cx="5043054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fue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Fangista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Galvista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al advenimiento de Juancito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 se produjo cambio en los apellidos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continuó la división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darle entrada a ningún otro.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Todos fueron de Gálvez o de Fangio.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son todavía 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Ricardo Lorenzo, 1951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822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9998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482"/>
                            </p:stCondLst>
                            <p:childTnLst>
                              <p:par>
                                <p:cTn id="8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9078"/>
                            </p:stCondLst>
                            <p:childTnLst>
                              <p:par>
                                <p:cTn id="94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2882"/>
                            </p:stCondLst>
                            <p:childTnLst>
                              <p:par>
                                <p:cTn id="10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8544"/>
                            </p:stCondLst>
                            <p:childTnLst>
                              <p:par>
                                <p:cTn id="11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  <p:bldP spid="5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32510" y="435424"/>
            <a:ext cx="11513126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Ahí, Julio Pérez tomó la delantera hasta llegar a Córdoba cuando fue desplazado por Fangio.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la siguiente etapa fue obtenida por Oscar Gálvez.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llegada a Lima, Fangio aventajaba por una hora a Daniel Musso por casi dos a Gálvez,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acarreaba desperfectos mecánicos y otras dificultades.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consecuencia de un cortocircuito de luz en medio de una curva, este sufrió un grave accidente al desbarrancar por un precipicio de 100 metros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que motivó su internación urgente mientras que Fangio se convirtió en la primera persona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llevar a Chevrolet al primer puesto general en TC.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1941, Gálvez y Fangio viajaron a Brasil para competir en las siete etapas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Gran Premio Presidente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Getúlio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Vargas.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casi 4000 km de recorrido, el primer puesto fue obtenido por Fangio el segundo, por Gálvez.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Esa clasificación se volvió a repetir al año siguiente en las Mil Millas Argentinas,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la diferencia de que en lugar de Oscar corrió por primera vez su hermano menor Juan.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6930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148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464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912"/>
                            </p:stCondLst>
                            <p:childTnLst>
                              <p:par>
                                <p:cTn id="4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370"/>
                            </p:stCondLst>
                            <p:childTnLst>
                              <p:par>
                                <p:cTn id="5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8624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2302"/>
                            </p:stCondLst>
                            <p:childTnLst>
                              <p:par>
                                <p:cTn id="10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4158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2966"/>
                            </p:stCondLst>
                            <p:childTnLst>
                              <p:par>
                                <p:cTn id="13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288" y="781125"/>
            <a:ext cx="6557447" cy="43497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0" y="645986"/>
            <a:ext cx="5304021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 bien Fangio triunfó en las temporadas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1941 y 1942,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Gálvez tuvieron mayor éxito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entre 1942 y 1946.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Gran Premio de América del Sur de 1948,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cayó a un terraplén y Gálvez,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ver que el auto comenzaba a dar tumbos dirigió su máquina hacia el lado opuesto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carretera y terminó volcando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 cañaveral.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ayudó a Fangio a buscar 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cuerpo de su acompañante Daniel Urrutia,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yacía a unos 20 metros del Chevrolet.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33829" y="5623216"/>
            <a:ext cx="11527638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Ambos automovilistas compitieron por última vez en 1949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mantuvieron una larga amistad hasta la muerte de Gálvez en 1989.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5259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18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5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8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5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5" presetClass="entr" presetSubtype="0" fill="hold" grpId="0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3964"/>
                            </p:stCondLst>
                            <p:childTnLst>
                              <p:par>
                                <p:cTn id="10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8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18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7788"/>
                            </p:stCondLst>
                            <p:childTnLst>
                              <p:par>
                                <p:cTn id="1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2004"/>
                            </p:stCondLst>
                            <p:childTnLst>
                              <p:par>
                                <p:cTn id="1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32509" y="194834"/>
            <a:ext cx="11525662" cy="6435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Talbot-Lago T26C de 1951 utilizado por Fangio en las «24 horas de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debutó como parte del equipo oficial de Alfa Romeo junto a Giuseppe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,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Luigi 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Fagioli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el primer Campeonato del Mundo de Fórmula 1 de 1950.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Logró su primer triunfo en Mónaco mientras que obtuvo otra victoria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Circuit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Remparts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Angulema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Talbot-Lago T26C de 1951 utilizado por Fangio en las «24 horas de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debutó como parte del equipo oficial de Alfa Romeo junto a Giuseppe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Luigi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Fagioli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el primer Campeonato del Mundo de Fórmula 1 de 1950.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convirtió en subcampeón mundial de Fórmula 1 detrás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al ganar el GP de Bélgica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Spa-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Francorchams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el 18 de junio, el de Reims el 2 de julio,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Nations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Ginebra el 30 de julio y el GP de Pescara el 15 de agosto.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Regresó a la Argentina y triunfó en el GP Ciudad de Paraná, el 12 de noviembre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en el GP Presidente Alessandri Palma en Chile el 17 de diciembre, ambas con el Ferrari 125.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1682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6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62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824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173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734"/>
                            </p:stCondLst>
                            <p:childTnLst>
                              <p:par>
                                <p:cTn id="7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348"/>
                            </p:stCondLst>
                            <p:childTnLst>
                              <p:par>
                                <p:cTn id="8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1886"/>
                            </p:stCondLst>
                            <p:childTnLst>
                              <p:par>
                                <p:cTn id="10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95396"/>
                            </p:stCondLst>
                            <p:childTnLst>
                              <p:par>
                                <p:cTn id="13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18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18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13676"/>
                            </p:stCondLst>
                            <p:childTnLst>
                              <p:par>
                                <p:cTn id="154" presetID="1" presetClass="entr" presetSubtype="0" fill="hold" grpId="0" nodeType="afterEffect" nodePh="1">
                                  <p:stCondLst>
                                    <p:cond delay="3250"/>
                                  </p:stCondLst>
                                  <p:endCondLst>
                                    <p:cond evt="begin" delay="0">
                                      <p:tn val="1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0" y="1232594"/>
            <a:ext cx="7010400" cy="3971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348342" y="225941"/>
            <a:ext cx="11511134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última presentación del año ocurrió en la temporada navideña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intervino en las «500 Millas Argentinas» en Rafaela con Talbot-Lago.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7374559" y="1126638"/>
            <a:ext cx="4614241" cy="4221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total, obtuvo 11 victorias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1950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las distintas competiciones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que participó.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de Italia 1954: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persigue a Fangio, que corre con un Mercedes-Benz W196.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1951, Fangio obtuvo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 título mundial de F1 conduciendo un Alfa Romeo 159.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Disputó 14 competencias en total.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04505" y="5456562"/>
            <a:ext cx="11827841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comienzo de la temporada, corrió para el equipo Mercedes-Benz en Argentina con el modelo W163 de preguerra y participó en dos pruebas europeas por invitación de Ferrari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Gordini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París y en las «24 horas de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con Talbot.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774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104"/>
                            </p:stCondLst>
                            <p:childTnLst>
                              <p:par>
                                <p:cTn id="2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686"/>
                            </p:stCondLst>
                            <p:childTnLst>
                              <p:par>
                                <p:cTn id="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188"/>
                            </p:stCondLst>
                            <p:childTnLst>
                              <p:par>
                                <p:cTn id="7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7268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2752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8532"/>
                            </p:stCondLst>
                            <p:childTnLst>
                              <p:par>
                                <p:cTn id="120" presetID="1" presetClass="entr" presetSubtype="0" fill="hold" grpId="0" nodeType="afterEffect" nodePh="1">
                                  <p:stCondLst>
                                    <p:cond delay="3250"/>
                                  </p:stCondLst>
                                  <p:endCondLst>
                                    <p:cond evt="begin" delay="0">
                                      <p:tn val="1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  <p:bldP spid="6" grpId="0" uiExpand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263233" y="321301"/>
            <a:ext cx="11693237" cy="6286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Sus mayores rivales de esa temporada fueron José Froilán González y Alberto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Fagioli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integraron el equipo oficial de Alfa Romeo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Campeonato Mundial de F1 aunque eventualmente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incorporó a Piero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Taruffi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Parnell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Consalvo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Sanesi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Silverstone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logró la victoria mientras que Fangio triunfó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Montecarlo, Bélgica y Francia.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lo largo de toda la competencia el automovilista obtuvo el primer puesto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GP de Suiza en Berna el 27 de mayo,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 Europa en Reims el 1 de julio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 España en el Circuito de Pedralbes de Barcelona el 28 de octubre.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13 de enero de 1952 triunfó en el GP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Interlagos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3 de febrero, en el GP «Quinta da Boa Vista»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(ambos en Brasil).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tercer giro durante la curva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Lesmo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sufrió un grave accidente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debió permanecer internado casi cuatro meses, lo que generó rumores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que su carrera había llegado a un fin.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8599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44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20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2254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5146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78096"/>
                            </p:stCondLst>
                            <p:childTnLst>
                              <p:par>
                                <p:cTn id="1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180" fill="hold"/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180" fill="hold"/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97552"/>
                            </p:stCondLst>
                            <p:childTnLst>
                              <p:par>
                                <p:cTn id="171" presetID="1" presetClass="entr" presetSubtype="0" fill="hold" grpId="0" nodeType="afterEffect" nodePh="1">
                                  <p:stCondLst>
                                    <p:cond delay="3250"/>
                                  </p:stCondLst>
                                  <p:endCondLst>
                                    <p:cond evt="begin" delay="0">
                                      <p:tn val="17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524" b="89841" l="9683" r="90952">
                        <a14:foregroundMark x1="10952" y1="59683" x2="10952" y2="59683"/>
                        <a14:foregroundMark x1="9683" y1="55238" x2="9683" y2="55238"/>
                        <a14:foregroundMark x1="9841" y1="58095" x2="9841" y2="58095"/>
                        <a14:foregroundMark x1="10952" y1="53016" x2="10952" y2="53016"/>
                        <a14:foregroundMark x1="10317" y1="53333" x2="10317" y2="53333"/>
                        <a14:foregroundMark x1="9841" y1="53651" x2="9841" y2="53651"/>
                        <a14:foregroundMark x1="10952" y1="53333" x2="10952" y2="53333"/>
                        <a14:foregroundMark x1="10317" y1="53333" x2="10317" y2="53333"/>
                        <a14:foregroundMark x1="10635" y1="52381" x2="10635" y2="52381"/>
                        <a14:foregroundMark x1="10000" y1="53651" x2="10000" y2="53651"/>
                        <a14:foregroundMark x1="35556" y1="68889" x2="35556" y2="68889"/>
                        <a14:foregroundMark x1="36508" y1="63175" x2="36508" y2="63175"/>
                        <a14:foregroundMark x1="43016" y1="28254" x2="43016" y2="28254"/>
                        <a14:foregroundMark x1="46667" y1="29841" x2="46667" y2="29841"/>
                        <a14:foregroundMark x1="46825" y1="30159" x2="46825" y2="30159"/>
                        <a14:foregroundMark x1="91111" y1="50794" x2="91111" y2="50794"/>
                        <a14:foregroundMark x1="51905" y1="73016" x2="51905" y2="73016"/>
                        <a14:foregroundMark x1="85714" y1="61905" x2="85714" y2="61905"/>
                        <a14:foregroundMark x1="86190" y1="66349" x2="86190" y2="66349"/>
                        <a14:foregroundMark x1="84921" y1="69206" x2="84921" y2="69206"/>
                        <a14:foregroundMark x1="69683" y1="70794" x2="69683" y2="70794"/>
                        <a14:foregroundMark x1="67778" y1="72698" x2="67778" y2="72698"/>
                        <a14:foregroundMark x1="62063" y1="73333" x2="62063" y2="73333"/>
                        <a14:foregroundMark x1="60159" y1="73333" x2="60159" y2="73333"/>
                        <a14:foregroundMark x1="57302" y1="73016" x2="57302" y2="73016"/>
                        <a14:foregroundMark x1="73810" y1="70159" x2="73810" y2="70159"/>
                        <a14:foregroundMark x1="71587" y1="71746" x2="71587" y2="71746"/>
                        <a14:foregroundMark x1="19206" y1="81270" x2="19206" y2="81270"/>
                        <a14:foregroundMark x1="54127" y1="81587" x2="54127" y2="81587"/>
                        <a14:foregroundMark x1="56032" y1="76825" x2="56032" y2="76825"/>
                        <a14:foregroundMark x1="25873" y1="82540" x2="25873" y2="82540"/>
                        <a14:foregroundMark x1="21587" y1="79365" x2="21587" y2="79365"/>
                        <a14:foregroundMark x1="19841" y1="79048" x2="19841" y2="79048"/>
                        <a14:foregroundMark x1="20159" y1="78730" x2="20159" y2="78730"/>
                        <a14:foregroundMark x1="47460" y1="89841" x2="47460" y2="89841"/>
                        <a14:backgroundMark x1="59206" y1="85079" x2="59206" y2="85079"/>
                        <a14:backgroundMark x1="56825" y1="85079" x2="56825" y2="85079"/>
                        <a14:backgroundMark x1="54603" y1="86667" x2="54603" y2="86667"/>
                        <a14:backgroundMark x1="56190" y1="80317" x2="56190" y2="80317"/>
                        <a14:backgroundMark x1="36825" y1="86349" x2="36825" y2="86349"/>
                        <a14:backgroundMark x1="75873" y1="77778" x2="75873" y2="77778"/>
                        <a14:backgroundMark x1="78571" y1="79365" x2="78571" y2="79365"/>
                        <a14:backgroundMark x1="79365" y1="79365" x2="79365" y2="79365"/>
                        <a14:backgroundMark x1="62063" y1="78730" x2="62063" y2="78730"/>
                        <a14:backgroundMark x1="24762" y1="81905" x2="24762" y2="81905"/>
                        <a14:backgroundMark x1="27302" y1="82857" x2="27302" y2="82857"/>
                        <a14:backgroundMark x1="26349" y1="81905" x2="26349" y2="81905"/>
                        <a14:backgroundMark x1="37143" y1="80317" x2="37143" y2="803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562" y="3613174"/>
            <a:ext cx="6867037" cy="343351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3829" y="57412"/>
            <a:ext cx="11524342" cy="4221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Tras correr en Irlanda el 7 de junio con BRM, debió viajar a Italia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disputar una competencia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al día siguiente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Argentina, por su parte, tuvo la victoria el 9 de marzo de 1952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Premio Presidente Perón y del Premio Eva Perón el 16 de marzo.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Uruguay triunfó en dos carreras corridas en el Circuito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Piriápolis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23 y 30 de marzo, ambas con un Ferrari 125.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Restablecido de su accidente, ganó una trepada de montaña en la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Vue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des Alpes en Suiza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GP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Supercortemaggiore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Merano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un Alfa Romeo.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Poco después, integrando al equipo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superó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última curva, lo que lo convirtió en subcampeón del mundo en 1953.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1091" y="7523844"/>
            <a:ext cx="11504545" cy="40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2001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7684"/>
                            </p:stCondLst>
                            <p:childTnLst>
                              <p:par>
                                <p:cTn id="5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994"/>
                            </p:stCondLst>
                            <p:childTnLst>
                              <p:par>
                                <p:cTn id="7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18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6734"/>
                            </p:stCondLst>
                            <p:childTnLst>
                              <p:par>
                                <p:cTn id="9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18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3508"/>
                            </p:stCondLst>
                            <p:childTnLst>
                              <p:par>
                                <p:cTn id="118" presetID="1" presetClass="entr" presetSubtype="0" fill="hold" grpId="0" nodeType="afterEffect" nodePh="1">
                                  <p:stCondLst>
                                    <p:cond delay="3250"/>
                                  </p:stCondLst>
                                  <p:endCondLst>
                                    <p:cond evt="begin" delay="0">
                                      <p:tn val="1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46365" y="770552"/>
            <a:ext cx="11499272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con su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250F.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obtener el primer lugar en la IV Carrera Panamericana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Lancia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D24,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principios de la temporada de 1954 corrió en dos carreras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puntables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250F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debido a que el Mercedes-Benz W196 aún no había sido terminado.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así como sumó sus primeros puntos para el Campeonato Mundial de F1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ganar el 17 de enero el GP de la República Argentina en el Autódromo de Buenos Aires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20 de junio el GP de Bélgica en Spa-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Francorchamps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firmó contrato con Mercedes-Benz a mediados de año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igual que Karl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Kling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Hans Herrmann y Hermann Lang.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bordo de una flecha plateada, continuó sumando puntos durante el Campeonato del Mundo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debutar con un triunfo en el GP de Francia en Reims el 4 de julio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continuar en el GP de Europa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el 1 de agosto,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 Suiza en Berna el 22 de agosto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GP de Italia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el 5 de septiembre.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1340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94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210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332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3204"/>
                            </p:stCondLst>
                            <p:childTnLst>
                              <p:par>
                                <p:cTn id="9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2764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32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408218" y="692746"/>
            <a:ext cx="8437418" cy="3426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segundo título de Campeón del Mundo en 1954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participar en ocho carreras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puntables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de las cuales ganó seis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(tres de ellas con la vuelta más rápida).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total, obtuvo 57 de los 72 puntos en juego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aventajó a su escolta por 30 puntos.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su desempeño, fue distinguido como «deportista del año»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recibió el premio Olimpia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Asociación de Periodistas Deportivos de Argentina.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Conformó nuevamente el equipo Mercedes-Benz con Stirling Moss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compañero durante la temporada siguiente.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27" y="345925"/>
            <a:ext cx="3063591" cy="39852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44627" y="4549143"/>
            <a:ext cx="11501009" cy="1915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Campeonato Mundial de F1 1955 había sido programado con 11 pruebas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puntables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Argentina, Mónaco, Indianápolis, Bélgica, Holanda, Inglaterra, Italia, España,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Francia, Alemania y Suiza.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a causa de una tragedia automovilística acontecida en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organizadores de las carreras por el Campeonato del Mundo de España, Francia, Alemania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Suiza decidieron anularlas.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2068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6220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2314"/>
                            </p:stCondLst>
                            <p:childTnLst>
                              <p:par>
                                <p:cTn id="9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464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6490"/>
                            </p:stCondLst>
                            <p:childTnLst>
                              <p:par>
                                <p:cTn id="14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18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97752"/>
                            </p:stCondLst>
                            <p:childTnLst>
                              <p:par>
                                <p:cTn id="174" presetID="1" presetClass="entr" presetSubtype="0" fill="hold" grpId="0" nodeType="afterEffect" nodePh="1">
                                  <p:stCondLst>
                                    <p:cond delay="3250"/>
                                  </p:stCondLst>
                                  <p:endCondLst>
                                    <p:cond evt="begin" delay="0">
                                      <p:tn val="1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4" grpId="0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261255" y="159661"/>
            <a:ext cx="11671465" cy="658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ese modo, la temporada de 1955 fue una de las más breves en la historia de F1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sólo siete competencias.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venció el 16 de enero en el GP de la República Argentina,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5 de junio en el GP de Bélgica en Spa-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Francorchamps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19 de junio el GP de Holanda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Zandvoort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11 de septiembre en el GP de Italia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las seis carreras ganó cuatro, tres de ellas con la vuelta más rápida.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Aventajó a su escolta con 41 puntos y a su compañero de equipo, Stirling Moss, por 18 puntos.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Sobre el Mercedes-Benz W196, Fangio comentó que «desde la primera prueba de 1954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Mercedes-Benz, tuve el sentimiento de estar sobre un auto perfecto, de esos del tipo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los pilotos soñamos correr algún día».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Además de ser el primer modelo de la escudería alemana que ganó un Gran Premio de Fórmula 1 tras la Segunda Guerra Mundial, el W196 introdujo al automovilismo tecnologías pioneras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el motor de inyección o la suspensión independiente.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modelo que condujo en 1954 fue subastado en 2013 por 22,7 millones de euros,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cifra más alta pagada por un vehículo en el mundo.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063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262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3808"/>
                            </p:stCondLst>
                            <p:childTnLst>
                              <p:par>
                                <p:cTn id="6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2950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3980"/>
                            </p:stCondLst>
                            <p:childTnLst>
                              <p:par>
                                <p:cTn id="8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5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7290"/>
                            </p:stCondLst>
                            <p:childTnLst>
                              <p:par>
                                <p:cTn id="12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5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18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2634"/>
                            </p:stCondLst>
                            <p:childTnLst>
                              <p:par>
                                <p:cTn id="14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18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18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17270"/>
                            </p:stCondLst>
                            <p:childTnLst>
                              <p:par>
                                <p:cTn id="162" presetID="1" presetClass="entr" presetSubtype="0" fill="hold" grpId="0" nodeType="afterEffect" nodePh="1">
                                  <p:stCondLst>
                                    <p:cond delay="3250"/>
                                  </p:stCondLst>
                                  <p:endCondLst>
                                    <p:cond evt="begin" delay="0">
                                      <p:tn val="1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Tangos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Diversas Orquestas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" y="5588"/>
            <a:ext cx="12192000" cy="6852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77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2135</TotalTime>
  <Words>2574</Words>
  <Application>Microsoft Office PowerPoint</Application>
  <PresentationFormat>Panorámica</PresentationFormat>
  <Paragraphs>303</Paragraphs>
  <Slides>20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34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2_Tema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ases del volante  Juan Manuel Fangio 2707</dc:title>
  <dc:creator>Emilio M Aguilar P</dc:creator>
  <cp:lastModifiedBy>Eagle's nest</cp:lastModifiedBy>
  <cp:revision>201</cp:revision>
  <dcterms:created xsi:type="dcterms:W3CDTF">2016-12-14T02:11:45Z</dcterms:created>
  <dcterms:modified xsi:type="dcterms:W3CDTF">2017-06-12T20:14:00Z</dcterms:modified>
</cp:coreProperties>
</file>