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274" r:id="rId4"/>
    <p:sldId id="268" r:id="rId5"/>
    <p:sldId id="292" r:id="rId6"/>
    <p:sldId id="273" r:id="rId7"/>
    <p:sldId id="299" r:id="rId8"/>
    <p:sldId id="277" r:id="rId9"/>
    <p:sldId id="278" r:id="rId10"/>
    <p:sldId id="276" r:id="rId11"/>
    <p:sldId id="269" r:id="rId12"/>
    <p:sldId id="293" r:id="rId13"/>
    <p:sldId id="271" r:id="rId14"/>
    <p:sldId id="294" r:id="rId15"/>
    <p:sldId id="315" r:id="rId16"/>
    <p:sldId id="345" r:id="rId17"/>
    <p:sldId id="298" r:id="rId18"/>
    <p:sldId id="304" r:id="rId19"/>
    <p:sldId id="306" r:id="rId20"/>
    <p:sldId id="295" r:id="rId21"/>
    <p:sldId id="297" r:id="rId22"/>
    <p:sldId id="318" r:id="rId23"/>
    <p:sldId id="312" r:id="rId24"/>
    <p:sldId id="305" r:id="rId25"/>
    <p:sldId id="313" r:id="rId26"/>
    <p:sldId id="314" r:id="rId27"/>
    <p:sldId id="301" r:id="rId28"/>
    <p:sldId id="303" r:id="rId29"/>
    <p:sldId id="259" r:id="rId30"/>
    <p:sldId id="351" r:id="rId31"/>
    <p:sldId id="260" r:id="rId32"/>
    <p:sldId id="280" r:id="rId3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UbtP20GelEIkkPD4XaiuA==" hashData="kZY2pPJ3expUN4U3YLPaUoFZ7u9W5Pef+Y2EHbo6aKS0Emf4fKxtS9qm5Ev/SdvopaVJG/fRsVvB+7/LTPIQ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C4C4"/>
    <a:srgbClr val="F7CCAF"/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3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17/12/2016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5.png"/><Relationship Id="rId5" Type="http://schemas.openxmlformats.org/officeDocument/2006/relationships/image" Target="../media/image34.jpg"/><Relationship Id="rId4" Type="http://schemas.openxmlformats.org/officeDocument/2006/relationships/image" Target="../media/image33.jpg"/><Relationship Id="rId9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5.png"/><Relationship Id="rId4" Type="http://schemas.openxmlformats.org/officeDocument/2006/relationships/image" Target="../media/image33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24" y="0"/>
            <a:ext cx="9144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2380764" y="156795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8994713" y="541178"/>
            <a:ext cx="141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3ª Parte De 3</a:t>
            </a:r>
            <a:endParaRPr lang="es-MX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21" y="-1"/>
            <a:ext cx="9144002" cy="6858001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1765685">
            <a:off x="5194439" y="1000470"/>
            <a:ext cx="5393243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Vochito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0580916" y="2631229"/>
            <a:ext cx="1414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3ª Parte De 3</a:t>
            </a:r>
            <a:endParaRPr lang="es-MX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l Vochito 3º Mix.wav"/>
          </p:stSnd>
        </p:sndAc>
      </p:transition>
    </mc:Choice>
    <mc:Fallback xmlns="">
      <p:transition spd="slow" advClick="0" advTm="0">
        <p:fade/>
        <p:sndAc>
          <p:stSnd>
            <p:snd r:embed="rId9" name="El Vochito 3º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43" y="567603"/>
            <a:ext cx="8639715" cy="57639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0" y="1151625"/>
            <a:ext cx="87837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Teotihuacano”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0" y="5686571"/>
            <a:ext cx="12191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este es 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artistas Mexicanos presentaron en Alemania</a:t>
            </a:r>
          </a:p>
        </p:txBody>
      </p:sp>
      <p:sp>
        <p:nvSpPr>
          <p:cNvPr id="6" name="Rectángulo 5"/>
          <p:cNvSpPr/>
          <p:nvPr/>
        </p:nvSpPr>
        <p:spPr>
          <a:xfrm>
            <a:off x="8640902" y="1432622"/>
            <a:ext cx="35606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Conformado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por miles de piedras como obsidiana,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jade y cuarzo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</a:t>
            </a:r>
            <a:r>
              <a:rPr lang="es-MX" sz="2800" dirty="0" err="1">
                <a:latin typeface="CommercialScriptTwo" panose="00000400000000000000" pitchFamily="2" charset="0"/>
              </a:rPr>
              <a:t>aventurina</a:t>
            </a:r>
            <a:r>
              <a:rPr lang="es-MX" sz="2800" dirty="0">
                <a:latin typeface="CommercialScriptTwo" panose="00000400000000000000" pitchFamily="2" charset="0"/>
              </a:rPr>
              <a:t>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alusiones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 a la misteriosa mitología Teotihuacana.</a:t>
            </a:r>
          </a:p>
        </p:txBody>
      </p:sp>
    </p:spTree>
    <p:extLst>
      <p:ext uri="{BB962C8B-B14F-4D97-AF65-F5344CB8AC3E}">
        <p14:creationId xmlns:p14="http://schemas.microsoft.com/office/powerpoint/2010/main" val="392882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875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 teotihuacan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201139" y="-1026367"/>
            <a:ext cx="12632741" cy="8416212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5" name="Rectángulo 4"/>
          <p:cNvSpPr/>
          <p:nvPr/>
        </p:nvSpPr>
        <p:spPr>
          <a:xfrm>
            <a:off x="-188332" y="621297"/>
            <a:ext cx="355498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Ahora,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el marco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del año dual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Alemania </a:t>
            </a:r>
            <a:r>
              <a:rPr lang="es-MX" dirty="0"/>
              <a:t>«» </a:t>
            </a:r>
            <a:r>
              <a:rPr lang="es-MX" sz="2800" dirty="0">
                <a:latin typeface="CommercialScriptTwo" panose="00000400000000000000" pitchFamily="2" charset="0"/>
              </a:rPr>
              <a:t>México,</a:t>
            </a:r>
          </a:p>
        </p:txBody>
      </p:sp>
      <p:sp>
        <p:nvSpPr>
          <p:cNvPr id="8" name="Rectángulo 7"/>
          <p:cNvSpPr/>
          <p:nvPr/>
        </p:nvSpPr>
        <p:spPr>
          <a:xfrm>
            <a:off x="8215310" y="945148"/>
            <a:ext cx="41591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 exhibido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“El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Teotihuacano”</a:t>
            </a:r>
          </a:p>
        </p:txBody>
      </p:sp>
    </p:spTree>
    <p:extLst>
      <p:ext uri="{BB962C8B-B14F-4D97-AF65-F5344CB8AC3E}">
        <p14:creationId xmlns:p14="http://schemas.microsoft.com/office/powerpoint/2010/main" val="3362657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7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69" t="1635" r="12635" b="4216"/>
          <a:stretch/>
        </p:blipFill>
        <p:spPr>
          <a:xfrm>
            <a:off x="-41565" y="900548"/>
            <a:ext cx="12315825" cy="508461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45029" y="1732220"/>
            <a:ext cx="100957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El “</a:t>
            </a:r>
            <a:r>
              <a:rPr lang="es-MX" sz="3600" dirty="0" err="1">
                <a:solidFill>
                  <a:prstClr val="black"/>
                </a:solidFill>
                <a:latin typeface="CommercialScriptTwo" panose="00000400000000000000" pitchFamily="2" charset="0"/>
              </a:rPr>
              <a:t>Vocho</a:t>
            </a:r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 Teotihuacano” </a:t>
            </a:r>
          </a:p>
          <a:p>
            <a:pPr lvl="0" algn="ctr"/>
            <a:endParaRPr lang="es-MX" sz="3600" dirty="0">
              <a:solidFill>
                <a:prstClr val="black"/>
              </a:solidFill>
              <a:latin typeface="CommercialScriptTwo" panose="00000400000000000000" pitchFamily="2" charset="0"/>
            </a:endParaRP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Lleva hasta 9 mil 800 piedras semipreciosas, </a:t>
            </a: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todas ellas de uso y apreciación prehispánica, </a:t>
            </a: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como obsidiana, jade y cuarzo de </a:t>
            </a:r>
            <a:r>
              <a:rPr lang="es-MX" sz="3600" dirty="0" err="1">
                <a:solidFill>
                  <a:prstClr val="black"/>
                </a:solidFill>
                <a:latin typeface="CommercialScriptTwo" panose="00000400000000000000" pitchFamily="2" charset="0"/>
              </a:rPr>
              <a:t>aventurina</a:t>
            </a:r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, </a:t>
            </a:r>
          </a:p>
          <a:p>
            <a:pPr lvl="0" algn="ctr"/>
            <a:r>
              <a:rPr lang="es-MX" sz="3600" dirty="0">
                <a:solidFill>
                  <a:prstClr val="black"/>
                </a:solidFill>
                <a:latin typeface="CommercialScriptTwo" panose="00000400000000000000" pitchFamily="2" charset="0"/>
              </a:rPr>
              <a:t>y que pesan en conjunto unos 210 kilogramos.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679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masdemx.com/wp-content/uploads/2016/10/vocho-teotihuacano-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55437" y="0"/>
            <a:ext cx="10281126" cy="6858000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35901" y="5718401"/>
            <a:ext cx="115326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>
                <a:solidFill>
                  <a:schemeClr val="bg1"/>
                </a:solidFill>
                <a:latin typeface="CommercialScriptTwo" panose="00000400000000000000" pitchFamily="2" charset="0"/>
              </a:rPr>
              <a:t>El arte de esta pieza hace alusión a la cosmovisión Teotihuacana, </a:t>
            </a:r>
          </a:p>
          <a:p>
            <a:pPr algn="ctr"/>
            <a:r>
              <a:rPr lang="es-MX" sz="3200" dirty="0">
                <a:solidFill>
                  <a:schemeClr val="bg1"/>
                </a:solidFill>
                <a:latin typeface="CommercialScriptTwo" panose="00000400000000000000" pitchFamily="2" charset="0"/>
              </a:rPr>
              <a:t>una cultura por demás misteriosa</a:t>
            </a:r>
            <a:endParaRPr lang="es-MX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678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77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69" t="1635" r="12635" b="4216"/>
          <a:stretch/>
        </p:blipFill>
        <p:spPr>
          <a:xfrm>
            <a:off x="-41565" y="152399"/>
            <a:ext cx="12315825" cy="658090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82351" y="1083383"/>
            <a:ext cx="10058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la superficie las piedras dibujan, desde luego,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Quetzalcóatl, el Dios bueno, la Serpiente Emplumada.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También a Mictlantecuhtli (Dios del inframundo);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 las pirámides del sol y la luna, el mitológico jaguar,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vegetación del lugar como el nopal o los higos de cactus.</a:t>
            </a:r>
          </a:p>
          <a:p>
            <a:pPr algn="ctr"/>
            <a:endParaRPr lang="es-MX" sz="2800" dirty="0">
              <a:latin typeface="CommercialScriptTwo" panose="00000400000000000000" pitchFamily="2" charset="0"/>
            </a:endParaRP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Teotihuacano” será exhibido en la </a:t>
            </a:r>
            <a:r>
              <a:rPr lang="es-MX" sz="2800" dirty="0" err="1">
                <a:latin typeface="CommercialScriptTwo" panose="00000400000000000000" pitchFamily="2" charset="0"/>
              </a:rPr>
              <a:t>Autostadt</a:t>
            </a:r>
            <a:r>
              <a:rPr lang="es-MX" sz="2800" dirty="0">
                <a:latin typeface="CommercialScriptTwo" panose="00000400000000000000" pitchFamily="2" charset="0"/>
              </a:rPr>
              <a:t>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</a:t>
            </a:r>
            <a:r>
              <a:rPr lang="es-MX" sz="2800" dirty="0" err="1">
                <a:latin typeface="CommercialScriptTwo" panose="00000400000000000000" pitchFamily="2" charset="0"/>
              </a:rPr>
              <a:t>Wolfsburg</a:t>
            </a:r>
            <a:r>
              <a:rPr lang="es-MX" sz="2800" dirty="0">
                <a:latin typeface="CommercialScriptTwo" panose="00000400000000000000" pitchFamily="2" charset="0"/>
              </a:rPr>
              <a:t> hasta el 20 de Noviembre,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luego será mostrado en </a:t>
            </a:r>
            <a:r>
              <a:rPr lang="es-MX" sz="2800" dirty="0" err="1">
                <a:latin typeface="CommercialScriptTwo" panose="00000400000000000000" pitchFamily="2" charset="0"/>
              </a:rPr>
              <a:t>Fráncfurt</a:t>
            </a:r>
            <a:r>
              <a:rPr lang="es-MX" sz="2800" dirty="0">
                <a:latin typeface="CommercialScriptTwo" panose="00000400000000000000" pitchFamily="2" charset="0"/>
              </a:rPr>
              <a:t> y finalmente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esta histórica pieza será subastada para fines sociales.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0573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35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52" y="-597158"/>
            <a:ext cx="9705606" cy="6475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5481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273" y="-484949"/>
            <a:ext cx="9481354" cy="6325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322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71" y="328624"/>
            <a:ext cx="10279657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328613" y="52345"/>
            <a:ext cx="11542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Otra hermosa pieza cuya elaboración se prolongó durante dos años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arduo trabajo por parte de un equipo de cinco artesanos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y el director artístico de la obra, Héctor </a:t>
            </a:r>
            <a:r>
              <a:rPr lang="es-MX" sz="2800" dirty="0" err="1">
                <a:latin typeface="CommercialScriptTwo" panose="00000400000000000000" pitchFamily="2" charset="0"/>
              </a:rPr>
              <a:t>Garnelo</a:t>
            </a:r>
            <a:r>
              <a:rPr lang="es-MX" sz="2800" dirty="0">
                <a:latin typeface="CommercialScriptTwo" panose="00000400000000000000" pitchFamily="2" charset="0"/>
              </a:rPr>
              <a:t> Navarro </a:t>
            </a:r>
          </a:p>
        </p:txBody>
      </p:sp>
    </p:spTree>
    <p:extLst>
      <p:ext uri="{BB962C8B-B14F-4D97-AF65-F5344CB8AC3E}">
        <p14:creationId xmlns:p14="http://schemas.microsoft.com/office/powerpoint/2010/main" val="57401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1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vocho-historia-mexic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42864" y="1071756"/>
            <a:ext cx="8894751" cy="5441011"/>
          </a:xfrm>
          <a:prstGeom prst="rect">
            <a:avLst/>
          </a:prstGeom>
          <a:noFill/>
          <a:ln>
            <a:noFill/>
            <a:prstDash/>
          </a:ln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354563" y="343975"/>
            <a:ext cx="114953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2E0000"/>
                </a:solidFill>
                <a:latin typeface="CommercialScriptTwo" panose="00000400000000000000" pitchFamily="2" charset="0"/>
              </a:rPr>
              <a:t>Escultura de </a:t>
            </a:r>
            <a:r>
              <a:rPr lang="es-MX" sz="2800" dirty="0" err="1">
                <a:solidFill>
                  <a:srgbClr val="2E0000"/>
                </a:solidFill>
                <a:latin typeface="CommercialScriptTwo" panose="00000400000000000000" pitchFamily="2" charset="0"/>
              </a:rPr>
              <a:t>Jason</a:t>
            </a:r>
            <a:r>
              <a:rPr lang="es-MX" sz="2800" dirty="0">
                <a:solidFill>
                  <a:srgbClr val="2E0000"/>
                </a:solidFill>
                <a:latin typeface="CommercialScriptTwo" panose="00000400000000000000" pitchFamily="2" charset="0"/>
              </a:rPr>
              <a:t> de Caires Taylor bajo el mar de Isla Mujeres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379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901" y="399959"/>
            <a:ext cx="115326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El famoso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encargado por el Museo de Arte Popular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908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75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istoria del vocho mexico 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304" y="-10120"/>
            <a:ext cx="5193742" cy="6868120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" name="Rectángulo 2"/>
          <p:cNvSpPr/>
          <p:nvPr/>
        </p:nvSpPr>
        <p:spPr>
          <a:xfrm>
            <a:off x="5205045" y="2962919"/>
            <a:ext cx="6963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 err="1"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latin typeface="CommercialScriptTwo" panose="00000400000000000000" pitchFamily="2" charset="0"/>
              </a:rPr>
              <a:t> en la hermosa Ciudad de Taxco,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Guerrero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184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" t="1441" r="1758" b="2701"/>
          <a:stretch/>
        </p:blipFill>
        <p:spPr>
          <a:xfrm>
            <a:off x="18663" y="-54580"/>
            <a:ext cx="8864080" cy="590630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968342" y="1146499"/>
            <a:ext cx="42236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Cabe apuntar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México ha tenido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una relación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curiosamente estrecha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el “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”</a:t>
            </a:r>
            <a:endParaRPr lang="es-MX" sz="28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696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0249"/>
            <a:ext cx="12192000" cy="685465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79131"/>
            <a:ext cx="121577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ahí el cariñoso apodo para este auto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(en alusión a la marca alemana que lo elabora </a:t>
            </a:r>
            <a:r>
              <a:rPr lang="es-MX" sz="2800" dirty="0">
                <a:solidFill>
                  <a:srgbClr val="C00000"/>
                </a:solidFill>
                <a:latin typeface="CommercialScriptTwo" panose="00000400000000000000" pitchFamily="2" charset="0"/>
              </a:rPr>
              <a:t>Volkswagen</a:t>
            </a:r>
            <a:r>
              <a:rPr lang="es-MX" sz="2800" dirty="0">
                <a:latin typeface="CommercialScriptTwo" panose="00000400000000000000" pitchFamily="2" charset="0"/>
              </a:rPr>
              <a:t>). 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579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1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8" y="559837"/>
            <a:ext cx="5516517" cy="577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437" y="1521167"/>
            <a:ext cx="5759993" cy="3844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7264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16"/>
          <a:stretch/>
        </p:blipFill>
        <p:spPr>
          <a:xfrm>
            <a:off x="391890" y="553456"/>
            <a:ext cx="7980315" cy="5772699"/>
          </a:xfrm>
          <a:prstGeom prst="ellipse">
            <a:avLst/>
          </a:prstGeom>
          <a:ln w="190500" cap="rnd">
            <a:solidFill>
              <a:schemeClr val="accent1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/>
          <p:cNvSpPr/>
          <p:nvPr/>
        </p:nvSpPr>
        <p:spPr>
          <a:xfrm>
            <a:off x="8372206" y="1026571"/>
            <a:ext cx="37949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Los </a:t>
            </a:r>
            <a:r>
              <a:rPr lang="es-MX" sz="2800" dirty="0" err="1"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latin typeface="CommercialScriptTwo" panose="00000400000000000000" pitchFamily="2" charset="0"/>
              </a:rPr>
              <a:t>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podría decirse,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forman parte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 cultura popular por lo accesibles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que fueron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para un sector importante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de la población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México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durante décadas</a:t>
            </a:r>
            <a:endParaRPr lang="es-MX" sz="2800" dirty="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7855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063" y="1068264"/>
            <a:ext cx="8167077" cy="4593981"/>
          </a:xfrm>
          <a:prstGeom prst="rect">
            <a:avLst/>
          </a:prstGeom>
          <a:ln w="127000" cap="rnd">
            <a:solidFill>
              <a:srgbClr val="7030A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775855" y="16265"/>
            <a:ext cx="111390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Incluso, la memoria del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ha sido reivindicada 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con el nombramiento del Día Mundial del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el 22 de junio. </a:t>
            </a:r>
            <a:endParaRPr lang="es-MX" sz="2800" dirty="0"/>
          </a:p>
        </p:txBody>
      </p:sp>
      <p:sp>
        <p:nvSpPr>
          <p:cNvPr id="4" name="Rectángulo 3"/>
          <p:cNvSpPr/>
          <p:nvPr/>
        </p:nvSpPr>
        <p:spPr>
          <a:xfrm>
            <a:off x="0" y="5796291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esta fecha en decenas de lugares en México</a:t>
            </a:r>
          </a:p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miles se reúnen con sus </a:t>
            </a:r>
            <a:r>
              <a:rPr lang="es-MX" sz="2800" dirty="0" err="1">
                <a:latin typeface="CommercialScriptTwo" panose="00000400000000000000" pitchFamily="2" charset="0"/>
              </a:rPr>
              <a:t>Vochos</a:t>
            </a:r>
            <a:r>
              <a:rPr lang="es-MX" sz="2800" dirty="0">
                <a:latin typeface="CommercialScriptTwo" panose="00000400000000000000" pitchFamily="2" charset="0"/>
              </a:rPr>
              <a:t> en distintos puntos.</a:t>
            </a:r>
            <a:endParaRPr lang="es-MX" sz="2800" dirty="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671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ángulo 2"/>
          <p:cNvSpPr/>
          <p:nvPr/>
        </p:nvSpPr>
        <p:spPr>
          <a:xfrm>
            <a:off x="0" y="74853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Al </a:t>
            </a:r>
            <a:r>
              <a:rPr lang="es-MX" sz="2800" dirty="0" err="1">
                <a:latin typeface="CommercialScriptTwo" panose="00000400000000000000" pitchFamily="2" charset="0"/>
              </a:rPr>
              <a:t>Vocho</a:t>
            </a:r>
            <a:r>
              <a:rPr lang="es-MX" sz="2800" dirty="0">
                <a:latin typeface="CommercialScriptTwo" panose="00000400000000000000" pitchFamily="2" charset="0"/>
              </a:rPr>
              <a:t> se le quiere, y aunque el culto a los objetos podría tener algo de frívolo,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112" y="631080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latin typeface="CommercialScriptTwo" panose="00000400000000000000" pitchFamily="2" charset="0"/>
              </a:rPr>
              <a:t>En verdad, hay algunos artefactos que guardan un espacio emocional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4409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25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C4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32"/>
          <a:stretch/>
        </p:blipFill>
        <p:spPr>
          <a:xfrm>
            <a:off x="1371594" y="0"/>
            <a:ext cx="9449437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89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614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121" y="283614"/>
            <a:ext cx="8416213" cy="6323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3323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3" y="0"/>
            <a:ext cx="9975273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203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584200"/>
          </a:effectLst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5557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782" y="136264"/>
            <a:ext cx="8665810" cy="64884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4410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01" y="312575"/>
            <a:ext cx="7203233" cy="54024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989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" t="1986" r="1887" b="7068"/>
          <a:stretch/>
        </p:blipFill>
        <p:spPr>
          <a:xfrm>
            <a:off x="149292" y="0"/>
            <a:ext cx="514858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385" y="167950"/>
            <a:ext cx="6609183" cy="66091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96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masdemx.com/wp-content/uploads/2016/01/Screen-Shot-2016-01-06-at-3.25.48-PM-150x15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7533" y="917364"/>
            <a:ext cx="5054222" cy="50542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ángulo 2"/>
          <p:cNvSpPr/>
          <p:nvPr/>
        </p:nvSpPr>
        <p:spPr>
          <a:xfrm>
            <a:off x="4907902" y="1365201"/>
            <a:ext cx="7284098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lang="es-ES" sz="3200" dirty="0">
                <a:solidFill>
                  <a:srgbClr val="C00000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Textos: </a:t>
            </a:r>
            <a:r>
              <a:rPr lang="es-ES" sz="32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 Paula de la Torre </a:t>
            </a:r>
            <a:r>
              <a:rPr lang="es-ES" sz="32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Diaz</a:t>
            </a:r>
            <a:endParaRPr lang="es-ES" sz="3200" dirty="0">
              <a:solidFill>
                <a:srgbClr val="333333"/>
              </a:solidFill>
              <a:latin typeface="CommercialScriptTwo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5000"/>
              </a:lnSpc>
              <a:spcAft>
                <a:spcPts val="0"/>
              </a:spcAft>
            </a:pPr>
            <a:endParaRPr lang="es-MX" sz="3200" dirty="0">
              <a:latin typeface="CommercialScriptTwo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Editora en jefe de +</a:t>
            </a:r>
            <a:r>
              <a:rPr lang="es-ES" sz="2800" dirty="0" err="1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DeMx</a:t>
            </a:r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Politóloga de carrera,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colabora para diversas publicaciones digitales como Pijama Surf.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Creadora del proyecto ciudadano yanostoca.com. </a:t>
            </a:r>
          </a:p>
          <a:p>
            <a:pPr algn="ctr"/>
            <a:r>
              <a:rPr lang="es-ES" sz="2800" dirty="0">
                <a:solidFill>
                  <a:srgbClr val="333333"/>
                </a:solidFill>
                <a:latin typeface="CommercialScriptTwo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pintora ocasional</a:t>
            </a:r>
            <a:endParaRPr lang="es-MX" sz="2800" dirty="0">
              <a:latin typeface="CommercialScriptTwo" panose="00000400000000000000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8463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750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08"/>
          <a:stretch/>
        </p:blipFill>
        <p:spPr>
          <a:xfrm>
            <a:off x="1160412" y="0"/>
            <a:ext cx="9907719" cy="685800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2" y="418429"/>
            <a:ext cx="11034233" cy="6179171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El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vochito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3º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Mariachi Vargas De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Tecalitlan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2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1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8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0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5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0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5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08"/>
          <a:stretch/>
        </p:blipFill>
        <p:spPr>
          <a:xfrm>
            <a:off x="1160412" y="0"/>
            <a:ext cx="9907719" cy="685800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El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vochito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3º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Mix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Mariachi Vargas De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Tecalitlan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480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4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4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4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9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1517</TotalTime>
  <Words>565</Words>
  <Application>Microsoft Office PowerPoint</Application>
  <PresentationFormat>Panorámica</PresentationFormat>
  <Paragraphs>126</Paragraphs>
  <Slides>32</Slides>
  <Notes>0</Notes>
  <HiddenSlides>0</HiddenSlides>
  <MMClips>4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44" baseType="lpstr">
      <vt:lpstr>Algerian</vt:lpstr>
      <vt:lpstr>Arial</vt:lpstr>
      <vt:lpstr>Arial Narrow</vt:lpstr>
      <vt:lpstr>Calibri</vt:lpstr>
      <vt:lpstr>Calibri Light</vt:lpstr>
      <vt:lpstr>CommercialScriptTwo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Emilio M Aguilar P</dc:creator>
  <cp:lastModifiedBy>Emilio M Aguilar P</cp:lastModifiedBy>
  <cp:revision>145</cp:revision>
  <dcterms:created xsi:type="dcterms:W3CDTF">2016-12-14T02:11:45Z</dcterms:created>
  <dcterms:modified xsi:type="dcterms:W3CDTF">2016-12-17T14:31:27Z</dcterms:modified>
</cp:coreProperties>
</file>