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350" r:id="rId3"/>
    <p:sldId id="265" r:id="rId4"/>
    <p:sldId id="351" r:id="rId5"/>
    <p:sldId id="287" r:id="rId6"/>
    <p:sldId id="346" r:id="rId7"/>
    <p:sldId id="267" r:id="rId8"/>
    <p:sldId id="347" r:id="rId9"/>
    <p:sldId id="284" r:id="rId10"/>
    <p:sldId id="348" r:id="rId11"/>
    <p:sldId id="283" r:id="rId12"/>
    <p:sldId id="349" r:id="rId13"/>
    <p:sldId id="285" r:id="rId14"/>
    <p:sldId id="300" r:id="rId15"/>
    <p:sldId id="286" r:id="rId16"/>
    <p:sldId id="303" r:id="rId17"/>
    <p:sldId id="259" r:id="rId18"/>
    <p:sldId id="260" r:id="rId19"/>
    <p:sldId id="280" r:id="rId20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yA+Jf6eSx6gAMt3OSRSeQ==" hashData="2ohKkoIIXePePXfD87NOe6KOSgPXjmsUp6PrRPptZa48YBogg7+iujOYHp47yG4o9xQ6z0xMPRIx1JxDLMB/P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409"/>
    <a:srgbClr val="FFEDB3"/>
    <a:srgbClr val="ECF04E"/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78" autoAdjust="0"/>
    <p:restoredTop sz="94660"/>
  </p:normalViewPr>
  <p:slideViewPr>
    <p:cSldViewPr snapToGrid="0">
      <p:cViewPr varScale="1">
        <p:scale>
          <a:sx n="67" d="100"/>
          <a:sy n="67" d="100"/>
        </p:scale>
        <p:origin x="516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.png"/><Relationship Id="rId5" Type="http://schemas.openxmlformats.org/officeDocument/2006/relationships/image" Target="../media/image16.png"/><Relationship Id="rId4" Type="http://schemas.openxmlformats.org/officeDocument/2006/relationships/image" Target="../media/image15.jp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40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462" y="259780"/>
            <a:ext cx="7603308" cy="57024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14" name="1 Rectángulo"/>
          <p:cNvSpPr/>
          <p:nvPr/>
        </p:nvSpPr>
        <p:spPr>
          <a:xfrm rot="19865679">
            <a:off x="719910" y="343413"/>
            <a:ext cx="5561154" cy="22199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>
                <a:gd name="adj" fmla="val 59365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El</a:t>
            </a:r>
            <a:r>
              <a:rPr kumimoji="0" lang="es-MX" sz="4267" b="1" i="0" u="none" strike="noStrike" kern="0" cap="none" spc="0" normalizeH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4267" b="1" kern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Vochito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6494099" y="4739949"/>
            <a:ext cx="27751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>
                <a:solidFill>
                  <a:srgbClr val="C00000"/>
                </a:solidFill>
                <a:latin typeface="CommercialScriptTwo" panose="00000400000000000000" pitchFamily="2" charset="0"/>
              </a:rPr>
              <a:t>2ª Parte De 3</a:t>
            </a:r>
            <a:endParaRPr lang="es-MX" sz="3200" dirty="0">
              <a:solidFill>
                <a:srgbClr val="C00000"/>
              </a:solidFill>
              <a:latin typeface="CommercialScriptTwo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DB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272"/>
          <a:stretch/>
        </p:blipFill>
        <p:spPr>
          <a:xfrm>
            <a:off x="1321975" y="468238"/>
            <a:ext cx="8779691" cy="562449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14" name="1 Rectángulo"/>
          <p:cNvSpPr/>
          <p:nvPr/>
        </p:nvSpPr>
        <p:spPr>
          <a:xfrm>
            <a:off x="3128655" y="683082"/>
            <a:ext cx="5987447" cy="22199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El</a:t>
            </a:r>
            <a:r>
              <a:rPr kumimoji="0" lang="es-MX" sz="4267" b="1" i="0" u="none" strike="noStrike" kern="0" cap="none" spc="0" normalizeH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4267" b="1" kern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Vochito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10089021" y="3434558"/>
            <a:ext cx="184858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dirty="0">
                <a:solidFill>
                  <a:srgbClr val="C00000"/>
                </a:solidFill>
                <a:latin typeface="CommercialScriptTwo" panose="00000400000000000000" pitchFamily="2" charset="0"/>
              </a:rPr>
              <a:t>2ª Parte </a:t>
            </a:r>
          </a:p>
          <a:p>
            <a:pPr algn="ctr"/>
            <a:r>
              <a:rPr lang="es-ES" sz="3200" dirty="0">
                <a:solidFill>
                  <a:srgbClr val="C00000"/>
                </a:solidFill>
                <a:latin typeface="CommercialScriptTwo" panose="00000400000000000000" pitchFamily="2" charset="0"/>
              </a:rPr>
              <a:t>De 3</a:t>
            </a:r>
            <a:endParaRPr lang="es-MX" sz="3200" dirty="0">
              <a:solidFill>
                <a:srgbClr val="C00000"/>
              </a:solidFill>
              <a:latin typeface="CommercialScriptTwo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0">
        <p15:prstTrans prst="curtains"/>
        <p:sndAc>
          <p:stSnd>
            <p:snd r:embed="rId4" name="(ARa)  El Bochito 2º Mix.wav"/>
          </p:stSnd>
        </p:sndAc>
      </p:transition>
    </mc:Choice>
    <mc:Fallback>
      <p:transition spd="slow" advClick="0" advTm="0">
        <p:fade/>
        <p:sndAc>
          <p:stSnd>
            <p:snd r:embed="rId4" name="(ARa)  El Bochito 2º Mix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1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4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4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4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4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50" accel="1000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" accel="1000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3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4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1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8005"/>
                            </p:stCondLst>
                            <p:childTnLst>
                              <p:par>
                                <p:cTn id="4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335902" y="290910"/>
            <a:ext cx="114953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Cuando dejó de producirse el “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”,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México hizo consciente el cariño que le tenía…</a:t>
            </a:r>
            <a:endParaRPr lang="es-MX" sz="2800" dirty="0"/>
          </a:p>
        </p:txBody>
      </p:sp>
      <p:pic>
        <p:nvPicPr>
          <p:cNvPr id="4" name="Imagen 3" descr="vocho-historia-mexico-damian-ortega-vocho-desintegrado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262229" y="290911"/>
            <a:ext cx="7656863" cy="5737346"/>
          </a:xfrm>
          <a:prstGeom prst="rect">
            <a:avLst/>
          </a:prstGeom>
          <a:solidFill>
            <a:srgbClr val="FFFFFF">
              <a:shade val="85000"/>
            </a:srgbClr>
          </a:solidFill>
          <a:ln w="117475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5" name="Rectángulo 4"/>
          <p:cNvSpPr/>
          <p:nvPr/>
        </p:nvSpPr>
        <p:spPr>
          <a:xfrm>
            <a:off x="335902" y="5780409"/>
            <a:ext cx="1151708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Se ha manifestado en el arte que no le deja morir: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como la escultura de un “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 en desintegración” de Damián Ortega</a:t>
            </a:r>
            <a:endParaRPr lang="es-MX" sz="2800" dirty="0"/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3031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fractur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30" presetClass="entr" presetSubtype="0" fill="hold" grpId="0" nodeType="after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375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45" y="775864"/>
            <a:ext cx="11734800" cy="5393314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316183" y="1482440"/>
            <a:ext cx="953192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Una de las expresiones más hermosas 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de las artes folclóricas Mexicanas 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es sin duda el arte Huichol,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que más allá de contener una singular técnica 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de ensamblaje de pequeñas cuentas 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con sugerentes combinaciones de color, 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cada una de sus artesanías revela en su totalidad 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una serie de símbolos y diseños geométricos 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con siglos de antigüedad.</a:t>
            </a:r>
            <a:endParaRPr lang="es-MX" sz="2800" dirty="0">
              <a:solidFill>
                <a:schemeClr val="bg1"/>
              </a:solidFill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00454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fractur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vochol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60223" y="816982"/>
            <a:ext cx="6801831" cy="453130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" name="Rectángulo 2"/>
          <p:cNvSpPr/>
          <p:nvPr/>
        </p:nvSpPr>
        <p:spPr>
          <a:xfrm>
            <a:off x="6414656" y="2324597"/>
            <a:ext cx="577734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El “</a:t>
            </a:r>
            <a:r>
              <a:rPr lang="es-MX" sz="2800" dirty="0" err="1">
                <a:latin typeface="CommercialScriptTwo" panose="00000400000000000000" pitchFamily="2" charset="0"/>
              </a:rPr>
              <a:t>Vochol</a:t>
            </a:r>
            <a:r>
              <a:rPr lang="es-MX" sz="2800" dirty="0">
                <a:latin typeface="CommercialScriptTwo" panose="00000400000000000000" pitchFamily="2" charset="0"/>
              </a:rPr>
              <a:t>”, </a:t>
            </a:r>
          </a:p>
          <a:p>
            <a:pPr algn="ctr"/>
            <a:endParaRPr lang="es-MX" sz="2800" dirty="0">
              <a:latin typeface="CommercialScriptTwo" panose="00000400000000000000" pitchFamily="2" charset="0"/>
            </a:endParaRP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magnífica pieza integrada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por miles de chaquiras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 de cosmovisión </a:t>
            </a:r>
            <a:r>
              <a:rPr lang="es-MX" sz="2800" dirty="0" err="1">
                <a:latin typeface="CommercialScriptTwo" panose="00000400000000000000" pitchFamily="2" charset="0"/>
              </a:rPr>
              <a:t>Wixárika</a:t>
            </a:r>
            <a:endParaRPr lang="es-MX" sz="2800" dirty="0">
              <a:latin typeface="CommercialScriptTwo" panose="00000400000000000000" pitchFamily="2" charset="0"/>
            </a:endParaRP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 (</a:t>
            </a:r>
            <a:r>
              <a:rPr lang="es-MX" sz="2800" dirty="0" err="1">
                <a:latin typeface="CommercialScriptTwo" panose="00000400000000000000" pitchFamily="2" charset="0"/>
              </a:rPr>
              <a:t>Huichola</a:t>
            </a:r>
            <a:r>
              <a:rPr lang="es-MX" sz="2800" dirty="0">
                <a:latin typeface="CommercialScriptTwo" panose="00000400000000000000" pitchFamily="2" charset="0"/>
              </a:rPr>
              <a:t>).</a:t>
            </a:r>
            <a:endParaRPr lang="es-MX" sz="2800" dirty="0"/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395378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fractur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75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91" y="-138545"/>
            <a:ext cx="11790218" cy="7190509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080655" y="845119"/>
            <a:ext cx="1004454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En resumen se trata de una manifestación 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tan valiosa y hermosa que hoy se considera 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un legado y un tesoro 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tanto en México como en otras áreas del globo.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 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Una de esas míticas muestras es el exótico “</a:t>
            </a:r>
            <a:r>
              <a:rPr lang="es-MX" sz="2800" dirty="0" err="1">
                <a:solidFill>
                  <a:schemeClr val="bg1"/>
                </a:solidFill>
                <a:latin typeface="CommercialScriptTwo" panose="00000400000000000000" pitchFamily="2" charset="0"/>
              </a:rPr>
              <a:t>Vochol</a:t>
            </a:r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”,</a:t>
            </a:r>
          </a:p>
          <a:p>
            <a:pPr algn="ctr"/>
            <a:endParaRPr lang="es-MX" sz="2800" dirty="0">
              <a:solidFill>
                <a:schemeClr val="bg1"/>
              </a:solidFill>
              <a:latin typeface="CommercialScriptTwo" panose="00000400000000000000" pitchFamily="2" charset="0"/>
            </a:endParaRP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Volkswagen Sedán 98 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ornamentado con 2 millones 277 mil chaquiras 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(cuya simbología se refiere al agua)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que representan las deidades y cultura Huichol 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a manera de collage.</a:t>
            </a:r>
            <a:endParaRPr lang="es-MX" sz="2800" dirty="0">
              <a:solidFill>
                <a:schemeClr val="bg1"/>
              </a:solidFill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8081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fractur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1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4" name="Rectángulo 3"/>
          <p:cNvSpPr/>
          <p:nvPr/>
        </p:nvSpPr>
        <p:spPr>
          <a:xfrm>
            <a:off x="9310255" y="1096976"/>
            <a:ext cx="288174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En el 2012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el magnífico </a:t>
            </a:r>
            <a:r>
              <a:rPr lang="es-MX" sz="2800" dirty="0" err="1">
                <a:latin typeface="CommercialScriptTwo" panose="00000400000000000000" pitchFamily="2" charset="0"/>
              </a:rPr>
              <a:t>Vochol</a:t>
            </a:r>
            <a:r>
              <a:rPr lang="es-MX" sz="2800" dirty="0">
                <a:latin typeface="CommercialScriptTwo" panose="00000400000000000000" pitchFamily="2" charset="0"/>
              </a:rPr>
              <a:t>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llamó la atención del mundo; formado por 2.277.000 chaquiras</a:t>
            </a:r>
            <a:endParaRPr lang="es-MX" sz="2800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661" y="907691"/>
            <a:ext cx="8885597" cy="50774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072698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fractur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75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1" y="632577"/>
            <a:ext cx="11790218" cy="5643541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413161" y="1676398"/>
            <a:ext cx="937952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Hace algunos años, ocho artesanos provenientes 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de dos familias de la comunidad indígena </a:t>
            </a:r>
            <a:r>
              <a:rPr lang="es-MX" sz="2800" dirty="0" err="1">
                <a:solidFill>
                  <a:schemeClr val="bg1"/>
                </a:solidFill>
                <a:latin typeface="CommercialScriptTwo" panose="00000400000000000000" pitchFamily="2" charset="0"/>
              </a:rPr>
              <a:t>Wixárika</a:t>
            </a:r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 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de Nayarit y Jalisco, 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decidieron tomar como lienzo la estructura 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y escala real de un </a:t>
            </a:r>
            <a:r>
              <a:rPr lang="es-MX" sz="2800" dirty="0" err="1">
                <a:solidFill>
                  <a:schemeClr val="bg1"/>
                </a:solidFill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 clásico 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para llenarlo de pendientes al estilo Huichol 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y así formar una de las obras más prodigiosas 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del arte tradicional Mexicano moderno.</a:t>
            </a:r>
            <a:endParaRPr lang="es-MX" sz="2800" dirty="0">
              <a:solidFill>
                <a:schemeClr val="bg1"/>
              </a:solidFill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2022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fractur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6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vochol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noFill/>
          <a:ln>
            <a:noFill/>
            <a:prstDash/>
          </a:ln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4" name="Rectángulo 3"/>
          <p:cNvSpPr/>
          <p:nvPr/>
        </p:nvSpPr>
        <p:spPr>
          <a:xfrm>
            <a:off x="346359" y="154870"/>
            <a:ext cx="11526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solidFill>
                  <a:schemeClr val="accent4"/>
                </a:solidFill>
                <a:latin typeface="CommercialScriptTwo" panose="00000400000000000000" pitchFamily="2" charset="0"/>
              </a:rPr>
              <a:t>Es una de las más hermosas piezas de arte Huichol de la historia</a:t>
            </a:r>
            <a:endParaRPr lang="es-MX" sz="2800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092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fractur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625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1164" y="-138545"/>
            <a:ext cx="13452764" cy="7190509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052946" y="820011"/>
            <a:ext cx="1007225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chemeClr val="bg1"/>
                </a:solidFill>
                <a:latin typeface="CommercialScriptTwo" panose="00000400000000000000" pitchFamily="2" charset="0"/>
              </a:rPr>
              <a:t>Considerado el “</a:t>
            </a:r>
            <a:r>
              <a:rPr lang="es-MX" sz="2400" dirty="0" err="1">
                <a:solidFill>
                  <a:schemeClr val="bg1"/>
                </a:solidFill>
                <a:latin typeface="CommercialScriptTwo" panose="00000400000000000000" pitchFamily="2" charset="0"/>
              </a:rPr>
              <a:t>Vocho</a:t>
            </a:r>
            <a:r>
              <a:rPr lang="es-MX" sz="2400" dirty="0">
                <a:solidFill>
                  <a:schemeClr val="bg1"/>
                </a:solidFill>
                <a:latin typeface="CommercialScriptTwo" panose="00000400000000000000" pitchFamily="2" charset="0"/>
              </a:rPr>
              <a:t> más Mexicano” de todos, 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CommercialScriptTwo" panose="00000400000000000000" pitchFamily="2" charset="0"/>
              </a:rPr>
              <a:t>el </a:t>
            </a:r>
            <a:r>
              <a:rPr lang="es-MX" sz="2400" dirty="0" err="1">
                <a:solidFill>
                  <a:schemeClr val="bg1"/>
                </a:solidFill>
                <a:latin typeface="CommercialScriptTwo" panose="00000400000000000000" pitchFamily="2" charset="0"/>
              </a:rPr>
              <a:t>Vochol</a:t>
            </a:r>
            <a:r>
              <a:rPr lang="es-MX" sz="2400" dirty="0">
                <a:solidFill>
                  <a:schemeClr val="bg1"/>
                </a:solidFill>
                <a:latin typeface="CommercialScriptTwo" panose="00000400000000000000" pitchFamily="2" charset="0"/>
              </a:rPr>
              <a:t> recorrió diferentes puntos de México 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CommercialScriptTwo" panose="00000400000000000000" pitchFamily="2" charset="0"/>
              </a:rPr>
              <a:t>y el mundo desde su creación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CommercialScriptTwo" panose="00000400000000000000" pitchFamily="2" charset="0"/>
              </a:rPr>
              <a:t> 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CommercialScriptTwo" panose="00000400000000000000" pitchFamily="2" charset="0"/>
              </a:rPr>
              <a:t>Empezando en 2010 por la feria de arte contemporáneo Zona Maco 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CommercialScriptTwo" panose="00000400000000000000" pitchFamily="2" charset="0"/>
              </a:rPr>
              <a:t>y el Museo de Arte Popular de la Ciudad de México…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CommercialScriptTwo" panose="00000400000000000000" pitchFamily="2" charset="0"/>
              </a:rPr>
              <a:t> 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CommercialScriptTwo" panose="00000400000000000000" pitchFamily="2" charset="0"/>
              </a:rPr>
              <a:t>Y extendiendo sus visitas a un puñado más de espacios museísticos 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CommercialScriptTwo" panose="00000400000000000000" pitchFamily="2" charset="0"/>
              </a:rPr>
              <a:t>de Estados Unidos, Europa, Asia y América del Sur, 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CommercialScriptTwo" panose="00000400000000000000" pitchFamily="2" charset="0"/>
              </a:rPr>
              <a:t>entre los que destacan el </a:t>
            </a:r>
            <a:r>
              <a:rPr lang="es-MX" sz="2400" dirty="0" err="1">
                <a:solidFill>
                  <a:schemeClr val="bg1"/>
                </a:solidFill>
                <a:latin typeface="CommercialScriptTwo" panose="00000400000000000000" pitchFamily="2" charset="0"/>
              </a:rPr>
              <a:t>Smithsonian</a:t>
            </a:r>
            <a:r>
              <a:rPr lang="es-MX" sz="2400" dirty="0">
                <a:solidFill>
                  <a:schemeClr val="bg1"/>
                </a:solidFill>
                <a:latin typeface="CommercialScriptTwo" panose="00000400000000000000" pitchFamily="2" charset="0"/>
              </a:rPr>
              <a:t> </a:t>
            </a:r>
            <a:r>
              <a:rPr lang="es-MX" sz="2400" dirty="0" err="1">
                <a:solidFill>
                  <a:schemeClr val="bg1"/>
                </a:solidFill>
                <a:latin typeface="CommercialScriptTwo" panose="00000400000000000000" pitchFamily="2" charset="0"/>
              </a:rPr>
              <a:t>National</a:t>
            </a:r>
            <a:r>
              <a:rPr lang="es-MX" sz="2400" dirty="0">
                <a:solidFill>
                  <a:schemeClr val="bg1"/>
                </a:solidFill>
                <a:latin typeface="CommercialScriptTwo" panose="00000400000000000000" pitchFamily="2" charset="0"/>
              </a:rPr>
              <a:t> </a:t>
            </a:r>
            <a:r>
              <a:rPr lang="es-MX" sz="2400" dirty="0" err="1">
                <a:solidFill>
                  <a:schemeClr val="bg1"/>
                </a:solidFill>
                <a:latin typeface="CommercialScriptTwo" panose="00000400000000000000" pitchFamily="2" charset="0"/>
              </a:rPr>
              <a:t>Museum</a:t>
            </a:r>
            <a:r>
              <a:rPr lang="es-MX" sz="2400" dirty="0">
                <a:solidFill>
                  <a:schemeClr val="bg1"/>
                </a:solidFill>
                <a:latin typeface="CommercialScriptTwo" panose="00000400000000000000" pitchFamily="2" charset="0"/>
              </a:rPr>
              <a:t> 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CommercialScriptTwo" panose="00000400000000000000" pitchFamily="2" charset="0"/>
              </a:rPr>
              <a:t>of </a:t>
            </a:r>
            <a:r>
              <a:rPr lang="es-MX" sz="2400" dirty="0" err="1">
                <a:solidFill>
                  <a:schemeClr val="bg1"/>
                </a:solidFill>
                <a:latin typeface="CommercialScriptTwo" panose="00000400000000000000" pitchFamily="2" charset="0"/>
              </a:rPr>
              <a:t>the</a:t>
            </a:r>
            <a:r>
              <a:rPr lang="es-MX" sz="2400" dirty="0">
                <a:solidFill>
                  <a:schemeClr val="bg1"/>
                </a:solidFill>
                <a:latin typeface="CommercialScriptTwo" panose="00000400000000000000" pitchFamily="2" charset="0"/>
              </a:rPr>
              <a:t> American </a:t>
            </a:r>
            <a:r>
              <a:rPr lang="es-MX" sz="2400" dirty="0" err="1">
                <a:solidFill>
                  <a:schemeClr val="bg1"/>
                </a:solidFill>
                <a:latin typeface="CommercialScriptTwo" panose="00000400000000000000" pitchFamily="2" charset="0"/>
              </a:rPr>
              <a:t>Indian</a:t>
            </a:r>
            <a:r>
              <a:rPr lang="es-MX" sz="2400" dirty="0">
                <a:solidFill>
                  <a:schemeClr val="bg1"/>
                </a:solidFill>
                <a:latin typeface="CommercialScriptTwo" panose="00000400000000000000" pitchFamily="2" charset="0"/>
              </a:rPr>
              <a:t> en Washington, 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CommercialScriptTwo" panose="00000400000000000000" pitchFamily="2" charset="0"/>
              </a:rPr>
              <a:t>el </a:t>
            </a:r>
            <a:r>
              <a:rPr lang="es-MX" sz="2400" dirty="0" err="1">
                <a:solidFill>
                  <a:schemeClr val="bg1"/>
                </a:solidFill>
                <a:latin typeface="CommercialScriptTwo" panose="00000400000000000000" pitchFamily="2" charset="0"/>
              </a:rPr>
              <a:t>Musée</a:t>
            </a:r>
            <a:r>
              <a:rPr lang="es-MX" sz="2400" dirty="0">
                <a:solidFill>
                  <a:schemeClr val="bg1"/>
                </a:solidFill>
                <a:latin typeface="CommercialScriptTwo" panose="00000400000000000000" pitchFamily="2" charset="0"/>
              </a:rPr>
              <a:t> de </a:t>
            </a:r>
            <a:r>
              <a:rPr lang="es-MX" sz="2400" dirty="0" err="1">
                <a:solidFill>
                  <a:schemeClr val="bg1"/>
                </a:solidFill>
                <a:latin typeface="CommercialScriptTwo" panose="00000400000000000000" pitchFamily="2" charset="0"/>
              </a:rPr>
              <a:t>Quad</a:t>
            </a:r>
            <a:r>
              <a:rPr lang="es-MX" sz="2400" dirty="0">
                <a:solidFill>
                  <a:schemeClr val="bg1"/>
                </a:solidFill>
                <a:latin typeface="CommercialScriptTwo" panose="00000400000000000000" pitchFamily="2" charset="0"/>
              </a:rPr>
              <a:t> </a:t>
            </a:r>
            <a:r>
              <a:rPr lang="es-MX" sz="2400" dirty="0" err="1">
                <a:solidFill>
                  <a:schemeClr val="bg1"/>
                </a:solidFill>
                <a:latin typeface="CommercialScriptTwo" panose="00000400000000000000" pitchFamily="2" charset="0"/>
              </a:rPr>
              <a:t>Branly</a:t>
            </a:r>
            <a:r>
              <a:rPr lang="es-MX" sz="2400" dirty="0">
                <a:solidFill>
                  <a:schemeClr val="bg1"/>
                </a:solidFill>
                <a:latin typeface="CommercialScriptTwo" panose="00000400000000000000" pitchFamily="2" charset="0"/>
              </a:rPr>
              <a:t> en París 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CommercialScriptTwo" panose="00000400000000000000" pitchFamily="2" charset="0"/>
              </a:rPr>
              <a:t>y la exposición de </a:t>
            </a:r>
            <a:r>
              <a:rPr lang="es-MX" sz="2400" dirty="0" err="1">
                <a:solidFill>
                  <a:schemeClr val="bg1"/>
                </a:solidFill>
                <a:latin typeface="CommercialScriptTwo" panose="00000400000000000000" pitchFamily="2" charset="0"/>
              </a:rPr>
              <a:t>Potters</a:t>
            </a:r>
            <a:r>
              <a:rPr lang="es-MX" sz="2400" dirty="0">
                <a:solidFill>
                  <a:schemeClr val="bg1"/>
                </a:solidFill>
                <a:latin typeface="CommercialScriptTwo" panose="00000400000000000000" pitchFamily="2" charset="0"/>
              </a:rPr>
              <a:t> </a:t>
            </a:r>
            <a:r>
              <a:rPr lang="es-MX" sz="2400" dirty="0" err="1">
                <a:solidFill>
                  <a:schemeClr val="bg1"/>
                </a:solidFill>
                <a:latin typeface="CommercialScriptTwo" panose="00000400000000000000" pitchFamily="2" charset="0"/>
              </a:rPr>
              <a:t>Fields</a:t>
            </a:r>
            <a:r>
              <a:rPr lang="es-MX" sz="2400" dirty="0">
                <a:solidFill>
                  <a:schemeClr val="bg1"/>
                </a:solidFill>
                <a:latin typeface="CommercialScriptTwo" panose="00000400000000000000" pitchFamily="2" charset="0"/>
              </a:rPr>
              <a:t> Park en Londres, 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CommercialScriptTwo" panose="00000400000000000000" pitchFamily="2" charset="0"/>
              </a:rPr>
              <a:t>solo por mencionar algunas de sus escalas.</a:t>
            </a:r>
            <a:endParaRPr lang="es-MX" sz="2400" dirty="0">
              <a:solidFill>
                <a:schemeClr val="bg1"/>
              </a:solidFill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022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fractur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4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vochol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624077" y="-774157"/>
            <a:ext cx="8975496" cy="67387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4" name="Rectángulo 3"/>
          <p:cNvSpPr/>
          <p:nvPr/>
        </p:nvSpPr>
        <p:spPr>
          <a:xfrm>
            <a:off x="332509" y="5918315"/>
            <a:ext cx="115131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800" dirty="0">
                <a:latin typeface="CommercialScriptTwo" panose="00000400000000000000" pitchFamily="2" charset="0"/>
              </a:rPr>
              <a:t>Esta obra hizo una gira internacional </a:t>
            </a:r>
          </a:p>
          <a:p>
            <a:r>
              <a:rPr lang="es-MX" sz="2800" dirty="0">
                <a:latin typeface="CommercialScriptTwo" panose="00000400000000000000" pitchFamily="2" charset="0"/>
              </a:rPr>
              <a:t>y llegó a Alemania, donde fue exhibido en la </a:t>
            </a:r>
            <a:r>
              <a:rPr lang="es-MX" sz="2800" dirty="0" err="1">
                <a:latin typeface="CommercialScriptTwo" panose="00000400000000000000" pitchFamily="2" charset="0"/>
              </a:rPr>
              <a:t>Autostadt</a:t>
            </a:r>
            <a:r>
              <a:rPr lang="es-MX" sz="2800" dirty="0">
                <a:latin typeface="CommercialScriptTwo" panose="00000400000000000000" pitchFamily="2" charset="0"/>
              </a:rPr>
              <a:t> de </a:t>
            </a:r>
            <a:r>
              <a:rPr lang="es-MX" sz="2800" dirty="0" err="1">
                <a:latin typeface="CommercialScriptTwo" panose="00000400000000000000" pitchFamily="2" charset="0"/>
              </a:rPr>
              <a:t>Wolkfsburg</a:t>
            </a:r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val="4054517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fractur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25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798" y="828683"/>
            <a:ext cx="11320101" cy="5300663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427016" y="1676398"/>
            <a:ext cx="937952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Hoy, el </a:t>
            </a:r>
            <a:r>
              <a:rPr lang="es-MX" sz="2800" dirty="0" err="1">
                <a:solidFill>
                  <a:schemeClr val="bg1"/>
                </a:solidFill>
                <a:latin typeface="CommercialScriptTwo" panose="00000400000000000000" pitchFamily="2" charset="0"/>
              </a:rPr>
              <a:t>Vochol</a:t>
            </a:r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 regresa 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a las salas del Museo de Arte Popular 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para ser exhibido en su patria natal.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 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Para mayor información sobre la técnica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y simbología del arte Huichol, 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así como la locación y horarios de visita del recinto 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consulta el  Museo de Arte Popular.</a:t>
            </a:r>
            <a:endParaRPr lang="es-MX" sz="2800" dirty="0">
              <a:solidFill>
                <a:schemeClr val="bg1"/>
              </a:solidFill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7698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fractur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1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vochol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685177" y="609600"/>
            <a:ext cx="9593431" cy="5624945"/>
          </a:xfrm>
          <a:prstGeom prst="rect">
            <a:avLst/>
          </a:prstGeom>
          <a:ln w="127000" cap="rnd">
            <a:solidFill>
              <a:schemeClr val="accent2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0938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fractur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594" y="971556"/>
            <a:ext cx="9658350" cy="4986337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937163" y="1694503"/>
            <a:ext cx="63453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El famoso “</a:t>
            </a:r>
            <a:r>
              <a:rPr lang="es-MX" sz="2800" dirty="0" err="1">
                <a:solidFill>
                  <a:schemeClr val="bg1"/>
                </a:solidFill>
                <a:latin typeface="CommercialScriptTwo" panose="00000400000000000000" pitchFamily="2" charset="0"/>
              </a:rPr>
              <a:t>Vochol</a:t>
            </a:r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”</a:t>
            </a:r>
          </a:p>
          <a:p>
            <a:pPr algn="ctr"/>
            <a:endParaRPr lang="es-MX" sz="2800" dirty="0">
              <a:solidFill>
                <a:schemeClr val="bg1"/>
              </a:solidFill>
              <a:latin typeface="CommercialScriptTwo" panose="00000400000000000000" pitchFamily="2" charset="0"/>
            </a:endParaRP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 El arte Huichol en grandes dimensiones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Considerado 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“el </a:t>
            </a:r>
            <a:r>
              <a:rPr lang="es-MX" sz="2800" dirty="0" err="1">
                <a:solidFill>
                  <a:schemeClr val="bg1"/>
                </a:solidFill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 más Mexicano" de todos,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 el </a:t>
            </a:r>
            <a:r>
              <a:rPr lang="es-MX" sz="2800" dirty="0" err="1">
                <a:solidFill>
                  <a:schemeClr val="bg1"/>
                </a:solidFill>
                <a:latin typeface="CommercialScriptTwo" panose="00000400000000000000" pitchFamily="2" charset="0"/>
              </a:rPr>
              <a:t>Vochol</a:t>
            </a:r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 ha recorrido 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diferentes puntos de México 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CommercialScriptTwo" panose="00000400000000000000" pitchFamily="2" charset="0"/>
              </a:rPr>
              <a:t>y el mundo desde su creación</a:t>
            </a:r>
            <a:endParaRPr lang="es-MX" sz="2800" dirty="0">
              <a:solidFill>
                <a:schemeClr val="bg1"/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6" name="CuadroTexto 5"/>
          <p:cNvSpPr txBox="1"/>
          <p:nvPr/>
        </p:nvSpPr>
        <p:spPr>
          <a:xfrm>
            <a:off x="152400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43917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fractur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16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vchol 5-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464043" y="609600"/>
            <a:ext cx="8473632" cy="5638800"/>
          </a:xfrm>
          <a:prstGeom prst="rect">
            <a:avLst/>
          </a:prstGeom>
          <a:ln w="127000" cap="rnd">
            <a:solidFill>
              <a:srgbClr val="FFFF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4" name="Rectángulo 3"/>
          <p:cNvSpPr/>
          <p:nvPr/>
        </p:nvSpPr>
        <p:spPr>
          <a:xfrm>
            <a:off x="24884" y="1911519"/>
            <a:ext cx="329681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Por lo anterior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no es extraño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que el 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haga mancuerna con manifestaciones artísticas Mexicanas de otra índole. </a:t>
            </a:r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val="3015128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fractur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25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http://masdemx.com/wp-content/uploads/2016/01/Screen-Shot-2016-01-06-at-3.25.48-PM-150x150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57533" y="917364"/>
            <a:ext cx="5054222" cy="505422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" name="Rectángulo 2"/>
          <p:cNvSpPr/>
          <p:nvPr/>
        </p:nvSpPr>
        <p:spPr>
          <a:xfrm>
            <a:off x="4907902" y="1365201"/>
            <a:ext cx="7284098" cy="41426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5000"/>
              </a:lnSpc>
              <a:spcAft>
                <a:spcPts val="0"/>
              </a:spcAft>
            </a:pPr>
            <a:r>
              <a:rPr lang="es-ES" sz="3200" dirty="0">
                <a:solidFill>
                  <a:srgbClr val="C00000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Textos: </a:t>
            </a:r>
            <a:r>
              <a:rPr lang="es-ES" sz="3200" dirty="0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Ana Paula de la Torre </a:t>
            </a:r>
            <a:r>
              <a:rPr lang="es-ES" sz="3200" dirty="0" err="1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Diaz</a:t>
            </a:r>
            <a:endParaRPr lang="es-ES" sz="3200" dirty="0">
              <a:solidFill>
                <a:srgbClr val="333333"/>
              </a:solidFill>
              <a:latin typeface="CommercialScriptTwo" panose="000004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5000"/>
              </a:lnSpc>
              <a:spcAft>
                <a:spcPts val="0"/>
              </a:spcAft>
            </a:pPr>
            <a:endParaRPr lang="es-MX" sz="3200" dirty="0">
              <a:latin typeface="CommercialScriptTwo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ES" sz="2800" dirty="0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Editora en jefe de +</a:t>
            </a:r>
            <a:r>
              <a:rPr lang="es-ES" sz="2800" dirty="0" err="1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DeMx</a:t>
            </a:r>
            <a:r>
              <a:rPr lang="es-ES" sz="2800" dirty="0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/>
            <a:r>
              <a:rPr lang="es-ES" sz="2800" dirty="0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Politóloga de carrera, </a:t>
            </a:r>
          </a:p>
          <a:p>
            <a:pPr algn="ctr"/>
            <a:r>
              <a:rPr lang="es-ES" sz="2800" dirty="0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colabora para diversas publicaciones digitales como Pijama Surf. </a:t>
            </a:r>
          </a:p>
          <a:p>
            <a:pPr algn="ctr"/>
            <a:r>
              <a:rPr lang="es-ES" sz="2800" dirty="0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Creadora del proyecto ciudadano yanostoca.com. </a:t>
            </a:r>
          </a:p>
          <a:p>
            <a:pPr algn="ctr"/>
            <a:r>
              <a:rPr lang="es-ES" sz="2800" dirty="0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pintora ocasional</a:t>
            </a:r>
            <a:endParaRPr lang="es-MX" sz="2800" dirty="0">
              <a:latin typeface="CommercialScriptTwo" panose="00000400000000000000" pitchFamily="2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28463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0" presetClass="entr" presetSubtype="0" fill="hold" grpId="0" nodeType="withEffect">
                                  <p:stCondLst>
                                    <p:cond delay="1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0" presetClass="entr" presetSubtype="0" fill="hold" grpId="0" nodeType="withEffect">
                                  <p:stCondLst>
                                    <p:cond delay="2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7750"/>
                            </p:stCondLst>
                            <p:childTnLst>
                              <p:par>
                                <p:cTn id="60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6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46"/>
          <a:stretch/>
        </p:blipFill>
        <p:spPr>
          <a:xfrm>
            <a:off x="1302339" y="0"/>
            <a:ext cx="9593883" cy="6858000"/>
          </a:xfrm>
          <a:prstGeom prst="rect">
            <a:avLst/>
          </a:prstGeom>
          <a:effectLst>
            <a:softEdge rad="419100"/>
          </a:effectLst>
        </p:spPr>
      </p:pic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988" y="5541039"/>
            <a:ext cx="2701308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600" kern="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El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vochito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 2º mix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Mariachi Vargas De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Tecalitlan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07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52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p:transition spd="slow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4.375E-6 0.00023 L -0.22031 0.00023 C -0.29726 -0.00162 -0.42057 -0.00324 -0.46302 -0.00718 C -0.53815 -0.02801 -0.65585 -0.07037 -0.6996 -0.09445 " pathEditMode="relative" rAng="0" ptsTypes="AAAA">
                                      <p:cBhvr>
                                        <p:cTn id="14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5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2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4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4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49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4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9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curtains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1760</TotalTime>
  <Words>631</Words>
  <Application>Microsoft Office PowerPoint</Application>
  <PresentationFormat>Panorámica</PresentationFormat>
  <Paragraphs>121</Paragraphs>
  <Slides>19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31" baseType="lpstr">
      <vt:lpstr>Algerian</vt:lpstr>
      <vt:lpstr>Arial</vt:lpstr>
      <vt:lpstr>Arial Narrow</vt:lpstr>
      <vt:lpstr>Calibri</vt:lpstr>
      <vt:lpstr>Calibri Light</vt:lpstr>
      <vt:lpstr>CommercialScriptTwo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Vochito  2ª Parte De 3</dc:title>
  <dc:creator>Emilio M Aguilar P</dc:creator>
  <cp:lastModifiedBy>Emilio M Aguilar P</cp:lastModifiedBy>
  <cp:revision>161</cp:revision>
  <dcterms:created xsi:type="dcterms:W3CDTF">2016-12-14T02:11:45Z</dcterms:created>
  <dcterms:modified xsi:type="dcterms:W3CDTF">2016-12-17T22:28:13Z</dcterms:modified>
</cp:coreProperties>
</file>