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50" r:id="rId3"/>
    <p:sldId id="340" r:id="rId4"/>
    <p:sldId id="341" r:id="rId5"/>
    <p:sldId id="342" r:id="rId6"/>
    <p:sldId id="343" r:id="rId7"/>
    <p:sldId id="261" r:id="rId8"/>
    <p:sldId id="344" r:id="rId9"/>
    <p:sldId id="262" r:id="rId10"/>
    <p:sldId id="263" r:id="rId11"/>
    <p:sldId id="264" r:id="rId12"/>
    <p:sldId id="303" r:id="rId13"/>
    <p:sldId id="259" r:id="rId14"/>
    <p:sldId id="260" r:id="rId15"/>
    <p:sldId id="280" r:id="rId1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uGEaaw8/teipily2J/4fw==" hashData="zw/BRmJu5G6cz/UmZey+UXqvpIjWy6YzWi60P8xTAfErouF6msW2W8ZSuuXzXUuV5r0ctlNRATA9T3nOEx+Y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3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B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4" y="13848"/>
            <a:ext cx="12112844" cy="6359243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 rot="1765685">
            <a:off x="7139371" y="101520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Vochito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9518073" y="466314"/>
            <a:ext cx="2130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C00000"/>
                </a:solidFill>
                <a:latin typeface="CommercialScriptTwo" panose="00000400000000000000" pitchFamily="2" charset="0"/>
              </a:rPr>
              <a:t>1ª Parte De 3</a:t>
            </a:r>
            <a:endParaRPr lang="es-MX" sz="2400" dirty="0">
              <a:solidFill>
                <a:srgbClr val="C00000"/>
              </a:solidFill>
              <a:latin typeface="CommercialScriptTwo" panose="00000400000000000000" pitchFamily="2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277657" y="2143262"/>
            <a:ext cx="2130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C00000"/>
                </a:solidFill>
                <a:latin typeface="CommercialScriptTwo" panose="00000400000000000000" pitchFamily="2" charset="0"/>
              </a:rPr>
              <a:t>1ª Parte De 3</a:t>
            </a:r>
            <a:endParaRPr lang="es-MX" sz="2400" dirty="0">
              <a:solidFill>
                <a:srgbClr val="C00000"/>
              </a:solidFill>
              <a:latin typeface="CommercialScriptTwo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 rot="2305040">
            <a:off x="7139371" y="515142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Vochito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9518073" y="5452669"/>
            <a:ext cx="2130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C00000"/>
                </a:solidFill>
                <a:latin typeface="CommercialScriptTwo" panose="00000400000000000000" pitchFamily="2" charset="0"/>
              </a:rPr>
              <a:t>1ª Parte De 3</a:t>
            </a:r>
            <a:endParaRPr lang="es-MX" sz="2400" dirty="0">
              <a:solidFill>
                <a:srgbClr val="C00000"/>
              </a:solidFill>
              <a:latin typeface="CommercialScriptTwo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l Vochito 1º Mix 000.wav"/>
          </p:stSnd>
        </p:sndAc>
      </p:transition>
    </mc:Choice>
    <mc:Fallback xmlns="">
      <p:transition spd="slow" advClick="0" advTm="0">
        <p:fade/>
        <p:sndAc>
          <p:stSnd>
            <p:snd r:embed="rId9" name="El Vochito 1º Mix 00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 decel="100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4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1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5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3500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823" y="3363684"/>
            <a:ext cx="4659086" cy="3494315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2" name="Rectángulo 1"/>
          <p:cNvSpPr/>
          <p:nvPr/>
        </p:nvSpPr>
        <p:spPr>
          <a:xfrm>
            <a:off x="1063690" y="1461397"/>
            <a:ext cx="10058400" cy="1902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algunos años México fue el único país </a:t>
            </a: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continuó produciendo el querido “</a:t>
            </a:r>
            <a:r>
              <a:rPr lang="es-ES" sz="2800" dirty="0" err="1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Vocho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endParaRPr lang="es-ES" sz="28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coche ocupa un lugar afable en la memoria de millones.</a:t>
            </a:r>
            <a:endParaRPr lang="es-MX" sz="28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538059" y="135365"/>
            <a:ext cx="4325816" cy="1449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cap="all" dirty="0">
                <a:solidFill>
                  <a:srgbClr val="002060"/>
                </a:solidFill>
                <a:latin typeface="OB"/>
                <a:ea typeface="Times New Roman" panose="02020603050405020304" pitchFamily="18" charset="0"/>
                <a:cs typeface="Times New Roman" panose="02020603050405020304" pitchFamily="18" charset="0"/>
              </a:rPr>
              <a:t>TEXTOS Por: </a:t>
            </a: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cap="all" dirty="0">
                <a:solidFill>
                  <a:srgbClr val="002060"/>
                </a:solidFill>
                <a:latin typeface="OB"/>
                <a:ea typeface="Times New Roman" panose="02020603050405020304" pitchFamily="18" charset="0"/>
                <a:cs typeface="Times New Roman" panose="02020603050405020304" pitchFamily="18" charset="0"/>
              </a:rPr>
              <a:t>Ana Paula de la Torre </a:t>
            </a:r>
            <a:r>
              <a:rPr lang="es-ES" cap="all" dirty="0" err="1">
                <a:solidFill>
                  <a:srgbClr val="002060"/>
                </a:solidFill>
                <a:latin typeface="OB"/>
                <a:ea typeface="Times New Roman" panose="02020603050405020304" pitchFamily="18" charset="0"/>
                <a:cs typeface="Times New Roman" panose="02020603050405020304" pitchFamily="18" charset="0"/>
              </a:rPr>
              <a:t>Diaz</a:t>
            </a:r>
            <a:r>
              <a:rPr lang="es-MX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endParaRPr lang="es-MX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5000"/>
              </a:lnSpc>
              <a:spcAft>
                <a:spcPts val="0"/>
              </a:spcAft>
            </a:pPr>
            <a:r>
              <a:rPr lang="es-ES" cap="all" spc="60" dirty="0">
                <a:solidFill>
                  <a:srgbClr val="002060"/>
                </a:solidFill>
                <a:latin typeface="SB"/>
                <a:ea typeface="Times New Roman" panose="02020603050405020304" pitchFamily="18" charset="0"/>
                <a:cs typeface="Times New Roman" panose="02020603050405020304" pitchFamily="18" charset="0"/>
              </a:rPr>
              <a:t>noviembre 23, 2016 </a:t>
            </a:r>
            <a:endParaRPr lang="es-MX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7193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3" grpId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vocho-historia-mexic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76154" y="1970325"/>
            <a:ext cx="6441887" cy="4695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0" y="196688"/>
            <a:ext cx="1219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Cuando en el año 2003 se terminó de fabricar el último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del mundo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(Con una producción de </a:t>
            </a:r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5’ 529,464 </a:t>
            </a:r>
            <a:r>
              <a:rPr lang="es-MX" sz="2800" dirty="0">
                <a:latin typeface="CommercialScriptTwo" panose="00000400000000000000" pitchFamily="2" charset="0"/>
              </a:rPr>
              <a:t>unidades)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la planta de Puebla, México,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un mariachi tocó canciones en vivo.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466768" y="2722738"/>
            <a:ext cx="568055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Pareciera una escena de comedia, pero es verdad…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ha formado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parte importante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del imaginario Mexicano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desde la última mitad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del siglo XX.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065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0" presetClass="entr" presetSubtype="0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 decel="100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0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 decel="100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0" presetClass="entr" presetSubtype="0" fill="hold" grpId="0" nodeType="withEffect">
                                  <p:stCondLst>
                                    <p:cond delay="3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 decel="100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1000"/>
                            </p:stCondLst>
                            <p:childTnLst>
                              <p:par>
                                <p:cTn id="9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6859" y="315451"/>
            <a:ext cx="564444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(Volkswagen Sedán)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Con su enternecedora forma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de escarabajo pequeño,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siempre fuerte y “luchón”,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fue el coche del pueblo Mexicano.</a:t>
            </a:r>
          </a:p>
        </p:txBody>
      </p:sp>
      <p:pic>
        <p:nvPicPr>
          <p:cNvPr id="3" name="Imagen 2" descr="vocho-historia-mexic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99899" y="3314385"/>
            <a:ext cx="4972652" cy="3312891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ángulo 3"/>
          <p:cNvSpPr/>
          <p:nvPr/>
        </p:nvSpPr>
        <p:spPr>
          <a:xfrm>
            <a:off x="6331528" y="4553528"/>
            <a:ext cx="55141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Aún cuando Adolfo Hitler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lo haya concebido como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“el auto del pueblo Alemán”.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246" y="252898"/>
            <a:ext cx="5530387" cy="3684620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286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125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9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8250"/>
                            </p:stCondLst>
                            <p:childTnLst>
                              <p:par>
                                <p:cTn id="8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8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uiExpand="1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65910" y="1884988"/>
            <a:ext cx="472129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Su historia…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Fue creado por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Checoslovaco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Ferdinand Porsche;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sus diseños sumaron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más de 380…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entre ellos 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765" r="91912">
                        <a14:foregroundMark x1="52206" y1="50954" x2="52206" y2="509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7803"/>
          <a:stretch/>
        </p:blipFill>
        <p:spPr>
          <a:xfrm>
            <a:off x="244928" y="318892"/>
            <a:ext cx="7535809" cy="6539107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0611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 decel="100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125"/>
                            </p:stCondLst>
                            <p:childTnLst>
                              <p:par>
                                <p:cTn id="6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-historia-mexico"/>
          <p:cNvPicPr>
            <a:picLocks noChangeAspect="1"/>
          </p:cNvPicPr>
          <p:nvPr/>
        </p:nvPicPr>
        <p:blipFill rotWithShape="1">
          <a:blip r:embed="rId2"/>
          <a:srcRect l="3372" t="3176" r="140" b="9164"/>
          <a:stretch/>
        </p:blipFill>
        <p:spPr>
          <a:xfrm>
            <a:off x="307324" y="288680"/>
            <a:ext cx="6284351" cy="2846405"/>
          </a:xfrm>
          <a:prstGeom prst="snip2DiagRect">
            <a:avLst>
              <a:gd name="adj1" fmla="val 16393"/>
              <a:gd name="adj2" fmla="val 16667"/>
            </a:avLst>
          </a:prstGeom>
          <a:solidFill>
            <a:srgbClr val="FFFFFF">
              <a:shade val="85000"/>
            </a:srgbClr>
          </a:solidFill>
          <a:ln w="117475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6736702" y="738259"/>
            <a:ext cx="54829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llegó en un momento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el que aún se usaban carretas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o el clásico modelo T de Ford.</a:t>
            </a:r>
          </a:p>
        </p:txBody>
      </p:sp>
      <p:pic>
        <p:nvPicPr>
          <p:cNvPr id="6" name="Imagen 5" descr="vocho-historia-mexico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03853" y="3627473"/>
            <a:ext cx="5281127" cy="2957897"/>
          </a:xfrm>
          <a:prstGeom prst="snip2DiagRect">
            <a:avLst>
              <a:gd name="adj1" fmla="val 15237"/>
              <a:gd name="adj2" fmla="val 16667"/>
            </a:avLst>
          </a:prstGeom>
          <a:solidFill>
            <a:srgbClr val="FFFFFF">
              <a:shade val="85000"/>
            </a:srgbClr>
          </a:solidFill>
          <a:ln w="123825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849" y="2575301"/>
            <a:ext cx="5322267" cy="3991700"/>
          </a:xfrm>
          <a:prstGeom prst="snip2DiagRect">
            <a:avLst>
              <a:gd name="adj1" fmla="val 18824"/>
              <a:gd name="adj2" fmla="val 16667"/>
            </a:avLst>
          </a:prstGeom>
          <a:solidFill>
            <a:schemeClr val="accent6">
              <a:lumMod val="60000"/>
              <a:lumOff val="40000"/>
            </a:schemeClr>
          </a:solidFill>
          <a:ln w="117475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9230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12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54563" y="112830"/>
            <a:ext cx="11513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 México este coche llegó en 1954,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ese mismo año el príncipe Alfonso Von </a:t>
            </a:r>
            <a:r>
              <a:rPr lang="es-MX" sz="2800" dirty="0" err="1">
                <a:latin typeface="CommercialScriptTwo" panose="00000400000000000000" pitchFamily="2" charset="0"/>
              </a:rPr>
              <a:t>Hohenlohe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abrió el primer comercio de VW en la Ciudad de México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el nombre de Distribuidora Volkswagen Central.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477" y="2077281"/>
            <a:ext cx="6400805" cy="4488665"/>
          </a:xfrm>
          <a:prstGeom prst="round2DiagRect">
            <a:avLst>
              <a:gd name="adj1" fmla="val 16667"/>
              <a:gd name="adj2" fmla="val 0"/>
            </a:avLst>
          </a:prstGeom>
          <a:ln w="117475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0" y="3661567"/>
            <a:ext cx="52064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Las ventas ascendieron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618 vehículos en 1954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hasta 6,378 en 1963.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9801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7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6923316" y="2127586"/>
            <a:ext cx="512504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Mientras en 1978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dejó de producirse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último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en Alemania, no así en México,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donde no dejó de producirse hasta 25 años después.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2" b="1441"/>
          <a:stretch/>
        </p:blipFill>
        <p:spPr>
          <a:xfrm>
            <a:off x="203737" y="317241"/>
            <a:ext cx="6719579" cy="613954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3466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1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avandaro festival rock mexico"/>
          <p:cNvPicPr>
            <a:picLocks noChangeAspect="1"/>
          </p:cNvPicPr>
          <p:nvPr/>
        </p:nvPicPr>
        <p:blipFill rotWithShape="1">
          <a:blip r:embed="rId2"/>
          <a:srcRect l="2452" t="3542" r="1541" b="1785"/>
          <a:stretch/>
        </p:blipFill>
        <p:spPr>
          <a:xfrm>
            <a:off x="7240553" y="483363"/>
            <a:ext cx="4105470" cy="5936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-1" y="390057"/>
            <a:ext cx="7240553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los 50 años 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se volvió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tan popular en México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llegaron a producirse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hasta 1 millón 691 mil 542 unidades.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fue parte del paisaje público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el país durante décadas, un elemento más, tan familiar como las taquerías,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las “tienditas de la esquina”,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las personas mismas.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 err="1">
                <a:solidFill>
                  <a:srgbClr val="C00000"/>
                </a:solidFill>
                <a:latin typeface="CommercialScriptTwo" panose="00000400000000000000" pitchFamily="2" charset="0"/>
              </a:rPr>
              <a:t>Vochos</a:t>
            </a:r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 en el camino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para ir al legendario concierto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de </a:t>
            </a:r>
            <a:r>
              <a:rPr lang="es-MX" sz="2800" dirty="0" err="1">
                <a:solidFill>
                  <a:srgbClr val="C00000"/>
                </a:solidFill>
                <a:latin typeface="CommercialScriptTwo" panose="00000400000000000000" pitchFamily="2" charset="0"/>
              </a:rPr>
              <a:t>Avándaro</a:t>
            </a:r>
            <a:endParaRPr lang="es-MX" sz="2800" dirty="0">
              <a:solidFill>
                <a:srgbClr val="C00000"/>
              </a:solidFill>
              <a:latin typeface="CommercialScriptTwo" panose="00000400000000000000" pitchFamily="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8776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 decel="10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0" presetClass="entr" presetSubtype="0" fill="hold" grpId="0" nodeType="withEffect">
                                  <p:stCondLst>
                                    <p:cond delay="3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 decel="100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0" presetClass="entr" presetSubtype="0" fill="hold" grpId="0" nodeType="withEffect">
                                  <p:stCondLst>
                                    <p:cond delay="4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 decel="100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3625"/>
                            </p:stCondLst>
                            <p:childTnLst>
                              <p:par>
                                <p:cTn id="10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0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397551" y="1866330"/>
            <a:ext cx="37944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clásico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querido taxi-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la Ciudad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México.</a:t>
            </a:r>
            <a:endParaRPr lang="es-MX" sz="2800" dirty="0"/>
          </a:p>
        </p:txBody>
      </p:sp>
      <p:pic>
        <p:nvPicPr>
          <p:cNvPr id="4" name="Imagen 3" descr="historia del vocho mexico 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69460" y="-252062"/>
            <a:ext cx="8028091" cy="52620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342130" y="5452385"/>
            <a:ext cx="115077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Económico, duradero, ahorrador, simpático;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¿ha habido en la historia del mundo un coche tan democrático como este? </a:t>
            </a:r>
            <a:endParaRPr lang="es-MX" sz="2800" dirty="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7382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875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masdemx.com/wp-content/uploads/2016/01/Screen-Shot-2016-01-06-at-3.25.48-PM-150x15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57533" y="917364"/>
            <a:ext cx="5054222" cy="50542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ángulo 2"/>
          <p:cNvSpPr/>
          <p:nvPr/>
        </p:nvSpPr>
        <p:spPr>
          <a:xfrm>
            <a:off x="4907902" y="1365201"/>
            <a:ext cx="7284098" cy="4142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3200" dirty="0">
                <a:solidFill>
                  <a:srgbClr val="C000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Textos: </a:t>
            </a:r>
            <a:r>
              <a:rPr lang="es-ES" sz="32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 Paula de la Torre </a:t>
            </a:r>
            <a:r>
              <a:rPr lang="es-ES" sz="3200" dirty="0" err="1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Diaz</a:t>
            </a:r>
            <a:endParaRPr lang="es-ES" sz="3200" dirty="0">
              <a:solidFill>
                <a:srgbClr val="333333"/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endParaRPr lang="es-MX" sz="3200" dirty="0"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Editora en jefe de +</a:t>
            </a:r>
            <a:r>
              <a:rPr lang="es-ES" sz="2800" dirty="0" err="1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DeMx</a:t>
            </a:r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Politóloga de carrera,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colabora para diversas publicaciones digitales como Pijama Surf.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Creadora del proyecto ciudadano yanostoca.com.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pintora ocasional</a:t>
            </a:r>
            <a:endParaRPr lang="es-MX" sz="2800" dirty="0">
              <a:latin typeface="CommercialScriptTwo" panose="00000400000000000000" pitchFamily="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8463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750"/>
                            </p:stCondLst>
                            <p:childTnLst>
                              <p:par>
                                <p:cTn id="6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46"/>
          <a:stretch/>
        </p:blipFill>
        <p:spPr>
          <a:xfrm>
            <a:off x="314317" y="0"/>
            <a:ext cx="11585067" cy="685800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El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vochito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1º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Mix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Mariachi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Vragas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De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Tecalitlan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4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9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1528</TotalTime>
  <Words>505</Words>
  <Application>Microsoft Office PowerPoint</Application>
  <PresentationFormat>Panorámica</PresentationFormat>
  <Paragraphs>110</Paragraphs>
  <Slides>15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9" baseType="lpstr">
      <vt:lpstr>Algerian</vt:lpstr>
      <vt:lpstr>Arial</vt:lpstr>
      <vt:lpstr>Arial Narrow</vt:lpstr>
      <vt:lpstr>Calibri</vt:lpstr>
      <vt:lpstr>Calibri Light</vt:lpstr>
      <vt:lpstr>CommercialScriptTwo</vt:lpstr>
      <vt:lpstr>Cooper Black</vt:lpstr>
      <vt:lpstr>Edwardian Script ITC</vt:lpstr>
      <vt:lpstr>Kristen ITC</vt:lpstr>
      <vt:lpstr>OB</vt:lpstr>
      <vt:lpstr>SB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Emilio M Aguilar P</dc:creator>
  <cp:keywords>El Vochito 1ª Parte de 3</cp:keywords>
  <cp:lastModifiedBy>Emilio M Aguilar P</cp:lastModifiedBy>
  <cp:revision>148</cp:revision>
  <dcterms:created xsi:type="dcterms:W3CDTF">2016-12-14T02:11:45Z</dcterms:created>
  <dcterms:modified xsi:type="dcterms:W3CDTF">2016-12-17T15:32:10Z</dcterms:modified>
</cp:coreProperties>
</file>